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50" r:id="rId1"/>
  </p:sldMasterIdLst>
  <p:notesMasterIdLst>
    <p:notesMasterId r:id="rId4"/>
  </p:notesMasterIdLst>
  <p:sldIdLst>
    <p:sldId id="258" r:id="rId2"/>
    <p:sldId id="257" r:id="rId3"/>
  </p:sldIdLst>
  <p:sldSz cx="9144000" cy="6858000" type="screen4x3"/>
  <p:notesSz cx="7010400" cy="9236075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9"/>
    <p:restoredTop sz="94658"/>
  </p:normalViewPr>
  <p:slideViewPr>
    <p:cSldViewPr snapToGrid="0">
      <p:cViewPr varScale="1">
        <p:scale>
          <a:sx n="120" d="100"/>
          <a:sy n="120" d="100"/>
        </p:scale>
        <p:origin x="1488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3038475" cy="461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970338" y="0"/>
            <a:ext cx="3038475" cy="461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96975" y="693738"/>
            <a:ext cx="4616450" cy="346233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701675" y="4387850"/>
            <a:ext cx="5607050" cy="41544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774113"/>
            <a:ext cx="3038475" cy="460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970338" y="8774113"/>
            <a:ext cx="3038475" cy="460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800" tIns="46400" rIns="92800" bIns="464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g227a8929987_0_9:notes"/>
          <p:cNvSpPr txBox="1">
            <a:spLocks noGrp="1"/>
          </p:cNvSpPr>
          <p:nvPr>
            <p:ph type="body" idx="1"/>
          </p:nvPr>
        </p:nvSpPr>
        <p:spPr>
          <a:xfrm>
            <a:off x="701040" y="4444861"/>
            <a:ext cx="5608200" cy="3636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75" tIns="93075" rIns="93075" bIns="9307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" name="Google Shape;30;g227a8929987_0_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427163" y="1154113"/>
            <a:ext cx="4156075" cy="31178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336493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g260d20582c7_0_0:notes"/>
          <p:cNvSpPr txBox="1">
            <a:spLocks noGrp="1"/>
          </p:cNvSpPr>
          <p:nvPr>
            <p:ph type="body" idx="1"/>
          </p:nvPr>
        </p:nvSpPr>
        <p:spPr>
          <a:xfrm>
            <a:off x="701040" y="4444861"/>
            <a:ext cx="5608200" cy="3636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75" tIns="93075" rIns="93075" bIns="9307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" name="Google Shape;40;g260d20582c7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427163" y="1154113"/>
            <a:ext cx="4156075" cy="31178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title"/>
          </p:nvPr>
        </p:nvSpPr>
        <p:spPr>
          <a:xfrm>
            <a:off x="628650" y="365125"/>
            <a:ext cx="7886700" cy="7321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4400"/>
              <a:buFont typeface="Calibri"/>
              <a:buNone/>
              <a:defRPr b="1">
                <a:solidFill>
                  <a:srgbClr val="C00000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body" idx="1"/>
          </p:nvPr>
        </p:nvSpPr>
        <p:spPr>
          <a:xfrm>
            <a:off x="628650" y="1234440"/>
            <a:ext cx="7886700" cy="49425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70C0"/>
              </a:buClr>
              <a:buSzPts val="2400"/>
              <a:buFont typeface="Noto Sans Symbols"/>
              <a:buChar char="❖"/>
              <a:defRPr sz="2400">
                <a:solidFill>
                  <a:srgbClr val="0070C0"/>
                </a:solidFill>
              </a:defRPr>
            </a:lvl1pPr>
            <a:lvl2pPr marL="914400" lvl="1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Char char="▪"/>
              <a:defRPr sz="2000"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urier New"/>
              <a:buChar char="o"/>
              <a:defRPr sz="1800"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21" name="Google Shape;21;p2" descr="LogoDesign &lt; FCC &lt; TWiki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033545" y="503495"/>
            <a:ext cx="1481138" cy="561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3"/>
          <p:cNvSpPr txBox="1"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25" name="Google Shape;25;p3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3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3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4"/>
          <p:cNvSpPr txBox="1">
            <a:spLocks noGrp="1"/>
          </p:cNvSpPr>
          <p:nvPr>
            <p:ph type="title"/>
          </p:nvPr>
        </p:nvSpPr>
        <p:spPr>
          <a:xfrm>
            <a:off x="628650" y="365125"/>
            <a:ext cx="7886700" cy="73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4400"/>
              <a:buFont typeface="Calibri"/>
              <a:buNone/>
            </a:pPr>
            <a:r>
              <a:rPr lang="en-US" sz="3600"/>
              <a:t>Electronics/ASICs FY24 Estimate</a:t>
            </a:r>
            <a:endParaRPr sz="3700"/>
          </a:p>
        </p:txBody>
      </p:sp>
      <p:sp>
        <p:nvSpPr>
          <p:cNvPr id="33" name="Google Shape;33;p4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8/10/23</a:t>
            </a:r>
            <a:endParaRPr/>
          </a:p>
        </p:txBody>
      </p:sp>
      <p:sp>
        <p:nvSpPr>
          <p:cNvPr id="34" name="Google Shape;34;p4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1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FY24 Estimate</a:t>
            </a:r>
            <a:endParaRPr/>
          </a:p>
        </p:txBody>
      </p:sp>
      <p:sp>
        <p:nvSpPr>
          <p:cNvPr id="35" name="Google Shape;35;p4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</a:t>
            </a:fld>
            <a:endParaRPr/>
          </a:p>
        </p:txBody>
      </p:sp>
      <p:sp>
        <p:nvSpPr>
          <p:cNvPr id="36" name="Google Shape;36;p4"/>
          <p:cNvSpPr txBox="1">
            <a:spLocks noGrp="1"/>
          </p:cNvSpPr>
          <p:nvPr>
            <p:ph type="body" idx="1"/>
          </p:nvPr>
        </p:nvSpPr>
        <p:spPr>
          <a:xfrm>
            <a:off x="312450" y="1199213"/>
            <a:ext cx="8519100" cy="266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❖"/>
            </a:pPr>
            <a:r>
              <a:rPr lang="en-US" sz="2000" dirty="0"/>
              <a:t>Requesting labor and travel for groups that provided input.</a:t>
            </a:r>
            <a:endParaRPr sz="2000" dirty="0"/>
          </a:p>
          <a:p>
            <a:pPr marL="914400" lvl="1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➢"/>
            </a:pPr>
            <a:r>
              <a:rPr lang="en-US" dirty="0"/>
              <a:t>0.2</a:t>
            </a:r>
            <a:r>
              <a:rPr lang="en-US" sz="2000" dirty="0"/>
              <a:t> FTE total labor</a:t>
            </a:r>
            <a:r>
              <a:rPr lang="en-US" dirty="0"/>
              <a:t> </a:t>
            </a:r>
            <a:r>
              <a:rPr lang="en-US" sz="2000" dirty="0"/>
              <a:t>engineering effort.</a:t>
            </a:r>
            <a:endParaRPr sz="2000" dirty="0"/>
          </a:p>
          <a:p>
            <a:pPr marL="914400" lvl="1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➢"/>
            </a:pPr>
            <a:r>
              <a:rPr lang="en-US" dirty="0"/>
              <a:t>Travel for engineers and PIs.</a:t>
            </a:r>
            <a:endParaRPr sz="2000" dirty="0"/>
          </a:p>
          <a:p>
            <a:pPr marL="457200" lvl="0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❖"/>
            </a:pPr>
            <a:r>
              <a:rPr lang="en-US" sz="2000" dirty="0"/>
              <a:t>Highest priority technical work for FY24 includes:</a:t>
            </a:r>
            <a:endParaRPr sz="2000" dirty="0"/>
          </a:p>
          <a:p>
            <a:pPr marL="914400" lvl="1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➢"/>
            </a:pPr>
            <a:r>
              <a:rPr lang="en-US" dirty="0"/>
              <a:t>28nm IP development</a:t>
            </a:r>
            <a:endParaRPr dirty="0"/>
          </a:p>
          <a:p>
            <a:pPr marL="914400" lvl="1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➢"/>
            </a:pPr>
            <a:r>
              <a:rPr lang="en-US" dirty="0"/>
              <a:t>MAPS development</a:t>
            </a:r>
            <a:endParaRPr dirty="0"/>
          </a:p>
          <a:p>
            <a:pPr marL="1016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endParaRPr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2C4BDFD-FB77-6AC3-DCF5-177532AE60DE}"/>
              </a:ext>
            </a:extLst>
          </p:cNvPr>
          <p:cNvSpPr/>
          <p:nvPr/>
        </p:nvSpPr>
        <p:spPr>
          <a:xfrm>
            <a:off x="5273749" y="4114800"/>
            <a:ext cx="3689498" cy="1626781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FNAL ONLY REQUEST</a:t>
            </a:r>
          </a:p>
        </p:txBody>
      </p:sp>
    </p:spTree>
    <p:extLst>
      <p:ext uri="{BB962C8B-B14F-4D97-AF65-F5344CB8AC3E}">
        <p14:creationId xmlns:p14="http://schemas.microsoft.com/office/powerpoint/2010/main" val="4445620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5"/>
          <p:cNvSpPr txBox="1">
            <a:spLocks noGrp="1"/>
          </p:cNvSpPr>
          <p:nvPr>
            <p:ph type="title"/>
          </p:nvPr>
        </p:nvSpPr>
        <p:spPr>
          <a:xfrm>
            <a:off x="628650" y="365125"/>
            <a:ext cx="7886700" cy="73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4400"/>
              <a:buFont typeface="Calibri"/>
              <a:buNone/>
            </a:pPr>
            <a:r>
              <a:rPr lang="en-US" sz="3600"/>
              <a:t>Electronics/ASICs</a:t>
            </a:r>
            <a:r>
              <a:rPr lang="en-US"/>
              <a:t> </a:t>
            </a:r>
            <a:r>
              <a:rPr lang="en-US" sz="2100"/>
              <a:t>(J. Gonski, J. Hirschauer)</a:t>
            </a:r>
            <a:endParaRPr sz="3700"/>
          </a:p>
        </p:txBody>
      </p:sp>
      <p:sp>
        <p:nvSpPr>
          <p:cNvPr id="43" name="Google Shape;43;p5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3/24/23</a:t>
            </a:r>
            <a:endParaRPr/>
          </a:p>
        </p:txBody>
      </p:sp>
      <p:sp>
        <p:nvSpPr>
          <p:cNvPr id="44" name="Google Shape;44;p5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1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P5 Townhall Meeting, BNL</a:t>
            </a:r>
            <a:endParaRPr/>
          </a:p>
        </p:txBody>
      </p:sp>
      <p:pic>
        <p:nvPicPr>
          <p:cNvPr id="45" name="Google Shape;45;p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728250" y="3060125"/>
            <a:ext cx="4976026" cy="2997626"/>
          </a:xfrm>
          <a:prstGeom prst="rect">
            <a:avLst/>
          </a:prstGeom>
          <a:noFill/>
          <a:ln>
            <a:noFill/>
          </a:ln>
        </p:spPr>
      </p:pic>
      <p:sp>
        <p:nvSpPr>
          <p:cNvPr id="46" name="Google Shape;46;p5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2</a:t>
            </a:fld>
            <a:endParaRPr/>
          </a:p>
        </p:txBody>
      </p:sp>
      <p:sp>
        <p:nvSpPr>
          <p:cNvPr id="47" name="Google Shape;47;p5"/>
          <p:cNvSpPr txBox="1"/>
          <p:nvPr/>
        </p:nvSpPr>
        <p:spPr>
          <a:xfrm>
            <a:off x="3994925" y="3647938"/>
            <a:ext cx="2001000" cy="6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>
                <a:solidFill>
                  <a:srgbClr val="000000"/>
                </a:solidFill>
              </a:rPr>
              <a:t>ECFA DRD Roadmap Fig 7.1</a:t>
            </a:r>
            <a:endParaRPr b="1">
              <a:solidFill>
                <a:srgbClr val="000000"/>
              </a:solidFill>
            </a:endParaRPr>
          </a:p>
        </p:txBody>
      </p:sp>
      <p:sp>
        <p:nvSpPr>
          <p:cNvPr id="48" name="Google Shape;48;p5"/>
          <p:cNvSpPr txBox="1">
            <a:spLocks noGrp="1"/>
          </p:cNvSpPr>
          <p:nvPr>
            <p:ph type="body" idx="1"/>
          </p:nvPr>
        </p:nvSpPr>
        <p:spPr>
          <a:xfrm>
            <a:off x="247650" y="3553550"/>
            <a:ext cx="3480600" cy="280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914400" lvl="1" indent="-32385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274E13"/>
              </a:buClr>
              <a:buSzPts val="1500"/>
              <a:buFont typeface="Arial"/>
              <a:buChar char="➢"/>
            </a:pPr>
            <a:r>
              <a:rPr lang="en-US" sz="1500">
                <a:solidFill>
                  <a:srgbClr val="274E13"/>
                </a:solidFill>
                <a:latin typeface="Arial"/>
                <a:ea typeface="Arial"/>
                <a:cs typeface="Arial"/>
                <a:sym typeface="Arial"/>
              </a:rPr>
              <a:t>Extreme environments (already satisfied for FCC-ee) </a:t>
            </a:r>
            <a:endParaRPr sz="1500">
              <a:solidFill>
                <a:srgbClr val="274E13"/>
              </a:solidFill>
              <a:latin typeface="Arial"/>
              <a:ea typeface="Arial"/>
              <a:cs typeface="Arial"/>
              <a:sym typeface="Arial"/>
            </a:endParaRPr>
          </a:p>
          <a:p>
            <a:pPr marL="914400" lvl="1" indent="-32385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SzPts val="1500"/>
              <a:buFont typeface="Arial"/>
              <a:buChar char="➢"/>
            </a:pPr>
            <a:r>
              <a:rPr lang="en-US" sz="1500">
                <a:solidFill>
                  <a:srgbClr val="CC0000"/>
                </a:solidFill>
                <a:latin typeface="Arial"/>
                <a:ea typeface="Arial"/>
                <a:cs typeface="Arial"/>
                <a:sym typeface="Arial"/>
              </a:rPr>
              <a:t>Emerging technologies (3D integration, silicon photonics, open source fab/dev)</a:t>
            </a:r>
            <a:endParaRPr sz="1500">
              <a:solidFill>
                <a:srgbClr val="CC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371600" lvl="2" indent="-32385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500"/>
              <a:buFont typeface="Arial"/>
              <a:buChar char="■"/>
            </a:pPr>
            <a:r>
              <a:rPr lang="en-US" sz="1500">
                <a:latin typeface="Arial"/>
                <a:ea typeface="Arial"/>
                <a:cs typeface="Arial"/>
                <a:sym typeface="Arial"/>
              </a:rPr>
              <a:t>Milestone: </a:t>
            </a:r>
            <a:endParaRPr sz="1500">
              <a:latin typeface="Arial"/>
              <a:ea typeface="Arial"/>
              <a:cs typeface="Arial"/>
              <a:sym typeface="Arial"/>
            </a:endParaRPr>
          </a:p>
          <a:p>
            <a:pPr marL="914400" lvl="1" indent="-32385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SzPts val="1500"/>
              <a:buFont typeface="Arial"/>
              <a:buChar char="➢"/>
            </a:pPr>
            <a:r>
              <a:rPr lang="en-US" sz="1500">
                <a:solidFill>
                  <a:srgbClr val="CC0000"/>
                </a:solidFill>
                <a:latin typeface="Arial"/>
                <a:ea typeface="Arial"/>
                <a:cs typeface="Arial"/>
                <a:sym typeface="Arial"/>
              </a:rPr>
              <a:t>Monolithic sensor ASICs (CMOS MAPS)</a:t>
            </a:r>
            <a:endParaRPr sz="1500">
              <a:solidFill>
                <a:srgbClr val="CC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371600" lvl="2" indent="-32385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500"/>
              <a:buFont typeface="Arial"/>
              <a:buChar char="■"/>
            </a:pPr>
            <a:r>
              <a:rPr lang="en-US" sz="1500">
                <a:latin typeface="Arial"/>
                <a:ea typeface="Arial"/>
                <a:cs typeface="Arial"/>
                <a:sym typeface="Arial"/>
              </a:rPr>
              <a:t>Milestone: </a:t>
            </a:r>
            <a:endParaRPr sz="15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" name="Google Shape;49;p5"/>
          <p:cNvSpPr txBox="1">
            <a:spLocks noGrp="1"/>
          </p:cNvSpPr>
          <p:nvPr>
            <p:ph type="body" idx="1"/>
          </p:nvPr>
        </p:nvSpPr>
        <p:spPr>
          <a:xfrm>
            <a:off x="247650" y="1021225"/>
            <a:ext cx="8626800" cy="309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55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000"/>
              <a:buChar char="❖"/>
            </a:pPr>
            <a:r>
              <a:rPr lang="en-US" sz="2000" dirty="0"/>
              <a:t>Significant R&amp;D thrusts/areas </a:t>
            </a:r>
            <a:endParaRPr sz="2000" dirty="0"/>
          </a:p>
          <a:p>
            <a:pPr marL="914400" lvl="1" indent="-3238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E69138"/>
              </a:buClr>
              <a:buSzPts val="1500"/>
              <a:buChar char="➢"/>
            </a:pPr>
            <a:r>
              <a:rPr lang="en-US" sz="1500" dirty="0">
                <a:solidFill>
                  <a:srgbClr val="E69138"/>
                </a:solidFill>
                <a:latin typeface="Arial"/>
                <a:ea typeface="Arial"/>
                <a:cs typeface="Arial"/>
                <a:sym typeface="Arial"/>
              </a:rPr>
              <a:t>Increased data density (</a:t>
            </a:r>
            <a:r>
              <a:rPr lang="en-US" sz="1500" dirty="0" err="1">
                <a:solidFill>
                  <a:srgbClr val="E69138"/>
                </a:solidFill>
                <a:latin typeface="Arial"/>
                <a:ea typeface="Arial"/>
                <a:cs typeface="Arial"/>
                <a:sym typeface="Arial"/>
              </a:rPr>
              <a:t>eg.</a:t>
            </a:r>
            <a:r>
              <a:rPr lang="en-US" sz="1500" dirty="0">
                <a:solidFill>
                  <a:srgbClr val="E69138"/>
                </a:solidFill>
                <a:latin typeface="Arial"/>
                <a:ea typeface="Arial"/>
                <a:cs typeface="Arial"/>
                <a:sym typeface="Arial"/>
              </a:rPr>
              <a:t> high data rate ASICs, power management)</a:t>
            </a:r>
            <a:endParaRPr sz="1500" dirty="0">
              <a:solidFill>
                <a:srgbClr val="E69138"/>
              </a:solidFill>
              <a:latin typeface="Arial"/>
              <a:ea typeface="Arial"/>
              <a:cs typeface="Arial"/>
              <a:sym typeface="Arial"/>
            </a:endParaRPr>
          </a:p>
          <a:p>
            <a:pPr marL="914400" lvl="1" indent="-3238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SzPts val="1500"/>
              <a:buFont typeface="Arial"/>
              <a:buChar char="➢"/>
            </a:pPr>
            <a:r>
              <a:rPr lang="en-US" sz="1500" dirty="0">
                <a:solidFill>
                  <a:srgbClr val="CC0000"/>
                </a:solidFill>
                <a:latin typeface="Arial"/>
                <a:ea typeface="Arial"/>
                <a:cs typeface="Arial"/>
                <a:sym typeface="Arial"/>
              </a:rPr>
              <a:t>AI/ML on detector (FE programmability, data compression, fast ML) </a:t>
            </a:r>
            <a:endParaRPr sz="1500" dirty="0">
              <a:solidFill>
                <a:srgbClr val="CC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371600" lvl="2" indent="-3238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500"/>
              <a:buFont typeface="Arial"/>
              <a:buChar char="■"/>
            </a:pPr>
            <a:r>
              <a:rPr lang="en-US" sz="1500" i="1" dirty="0">
                <a:latin typeface="Arial"/>
                <a:ea typeface="Arial"/>
                <a:cs typeface="Arial"/>
                <a:sym typeface="Arial"/>
              </a:rPr>
              <a:t>Milestone: 28nm ASIC with reconfigurable/GPU capabilities</a:t>
            </a:r>
            <a:endParaRPr sz="1500" i="1" dirty="0">
              <a:latin typeface="Arial"/>
              <a:ea typeface="Arial"/>
              <a:cs typeface="Arial"/>
              <a:sym typeface="Arial"/>
            </a:endParaRPr>
          </a:p>
          <a:p>
            <a:pPr marL="914400" lvl="1" indent="-3238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SzPts val="1500"/>
              <a:buFont typeface="Arial"/>
              <a:buChar char="➢"/>
            </a:pPr>
            <a:r>
              <a:rPr lang="en-US" sz="1500" dirty="0">
                <a:solidFill>
                  <a:srgbClr val="CC0000"/>
                </a:solidFill>
                <a:latin typeface="Arial"/>
                <a:ea typeface="Arial"/>
                <a:cs typeface="Arial"/>
                <a:sym typeface="Arial"/>
              </a:rPr>
              <a:t>4D/5D techniques (high performance sampling, precision timing)</a:t>
            </a:r>
            <a:endParaRPr sz="1500" dirty="0">
              <a:solidFill>
                <a:srgbClr val="CC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371600" lvl="2" indent="-323850" algn="l" rtl="0">
              <a:spcBef>
                <a:spcPts val="0"/>
              </a:spcBef>
              <a:spcAft>
                <a:spcPts val="0"/>
              </a:spcAft>
              <a:buSzPts val="1500"/>
              <a:buFont typeface="Arial"/>
              <a:buChar char="■"/>
            </a:pPr>
            <a:r>
              <a:rPr lang="en-US" sz="1500" i="1" dirty="0">
                <a:latin typeface="Arial"/>
                <a:ea typeface="Arial"/>
                <a:cs typeface="Arial"/>
                <a:sym typeface="Arial"/>
              </a:rPr>
              <a:t>Milestone: demonstrate O(1) </a:t>
            </a:r>
            <a:r>
              <a:rPr lang="en-US" sz="1500" i="1" dirty="0" err="1">
                <a:latin typeface="Arial"/>
                <a:ea typeface="Arial"/>
                <a:cs typeface="Arial"/>
                <a:sym typeface="Arial"/>
              </a:rPr>
              <a:t>ps</a:t>
            </a:r>
            <a:r>
              <a:rPr lang="en-US" sz="1500" i="1" dirty="0">
                <a:latin typeface="Arial"/>
                <a:ea typeface="Arial"/>
                <a:cs typeface="Arial"/>
                <a:sym typeface="Arial"/>
              </a:rPr>
              <a:t> resolution? </a:t>
            </a:r>
            <a:endParaRPr sz="1500" dirty="0">
              <a:solidFill>
                <a:srgbClr val="CC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91440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173</Words>
  <Application>Microsoft Macintosh PowerPoint</Application>
  <PresentationFormat>On-screen Show (4:3)</PresentationFormat>
  <Paragraphs>27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Courier New</vt:lpstr>
      <vt:lpstr>Noto Sans Symbols</vt:lpstr>
      <vt:lpstr>Office Theme</vt:lpstr>
      <vt:lpstr>Electronics/ASICs FY24 Estimate</vt:lpstr>
      <vt:lpstr>Electronics/ASICs (J. Gonski, J. Hirschauer)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ModifiedBy>Anadi Canepa</cp:lastModifiedBy>
  <cp:revision>7</cp:revision>
  <dcterms:modified xsi:type="dcterms:W3CDTF">2024-07-16T19:22:02Z</dcterms:modified>
</cp:coreProperties>
</file>