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0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7010400" cy="9236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/>
    <p:restoredTop sz="94658"/>
  </p:normalViewPr>
  <p:slideViewPr>
    <p:cSldViewPr snapToGrid="0">
      <p:cViewPr varScale="1">
        <p:scale>
          <a:sx n="120" d="100"/>
          <a:sy n="120" d="100"/>
        </p:scale>
        <p:origin x="14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8" y="0"/>
            <a:ext cx="3038475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96975" y="693738"/>
            <a:ext cx="4616450" cy="34623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387850"/>
            <a:ext cx="5607050" cy="4154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74113"/>
            <a:ext cx="3038475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8" y="8774113"/>
            <a:ext cx="3038475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00" tIns="46400" rIns="92800" bIns="464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227a8929987_0_9:notes"/>
          <p:cNvSpPr txBox="1">
            <a:spLocks noGrp="1"/>
          </p:cNvSpPr>
          <p:nvPr>
            <p:ph type="body" idx="1"/>
          </p:nvPr>
        </p:nvSpPr>
        <p:spPr>
          <a:xfrm>
            <a:off x="701040" y="4444861"/>
            <a:ext cx="5608200" cy="363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75" tIns="93075" rIns="93075" bIns="93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g227a8929987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649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260d20582c7_0_0:notes"/>
          <p:cNvSpPr txBox="1">
            <a:spLocks noGrp="1"/>
          </p:cNvSpPr>
          <p:nvPr>
            <p:ph type="body" idx="1"/>
          </p:nvPr>
        </p:nvSpPr>
        <p:spPr>
          <a:xfrm>
            <a:off x="701040" y="4444861"/>
            <a:ext cx="5608200" cy="363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75" tIns="93075" rIns="93075" bIns="93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g260d20582c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732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  <a:defRPr b="1">
                <a:solidFill>
                  <a:srgbClr val="C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28650" y="1234440"/>
            <a:ext cx="7886700" cy="4942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400"/>
              <a:buFont typeface="Noto Sans Symbols"/>
              <a:buChar char="❖"/>
              <a:defRPr sz="2400">
                <a:solidFill>
                  <a:srgbClr val="0070C0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Char char="o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2" descr="LogoDesign &lt; FCC &lt; TWiki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033545" y="503495"/>
            <a:ext cx="1481138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7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US" sz="3600"/>
              <a:t>Electronics/ASICs FY24 Estimate</a:t>
            </a:r>
            <a:endParaRPr sz="3700"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8/10/23</a:t>
            </a:r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FY24 Estimate</a:t>
            </a:r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2450" y="1199213"/>
            <a:ext cx="8519100" cy="26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❖"/>
            </a:pPr>
            <a:r>
              <a:rPr lang="en-US" sz="2000" dirty="0"/>
              <a:t>Requesting labor and travel for groups that provided input.</a:t>
            </a:r>
            <a:endParaRPr sz="2000"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➢"/>
            </a:pPr>
            <a:r>
              <a:rPr lang="en-US" dirty="0"/>
              <a:t>0.2</a:t>
            </a:r>
            <a:r>
              <a:rPr lang="en-US" sz="2000" dirty="0"/>
              <a:t> FTE total labor</a:t>
            </a:r>
            <a:r>
              <a:rPr lang="en-US" dirty="0"/>
              <a:t> </a:t>
            </a:r>
            <a:r>
              <a:rPr lang="en-US" sz="2000" dirty="0"/>
              <a:t>engineering effort.</a:t>
            </a:r>
            <a:endParaRPr sz="2000"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➢"/>
            </a:pPr>
            <a:r>
              <a:rPr lang="en-US" dirty="0"/>
              <a:t>Travel for engineers and PIs.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❖"/>
            </a:pPr>
            <a:r>
              <a:rPr lang="en-US" sz="2000" dirty="0"/>
              <a:t>Highest priority technical work for FY24 includes:</a:t>
            </a:r>
            <a:endParaRPr sz="2000"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➢"/>
            </a:pPr>
            <a:r>
              <a:rPr lang="en-US" dirty="0"/>
              <a:t>28nm IP development</a:t>
            </a:r>
            <a:endParaRPr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➢"/>
            </a:pPr>
            <a:r>
              <a:rPr lang="en-US" dirty="0"/>
              <a:t>MAPS development</a:t>
            </a:r>
            <a:endParaRPr dirty="0"/>
          </a:p>
          <a:p>
            <a:pPr marL="1016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2C4BDFD-FB77-6AC3-DCF5-177532AE60DE}"/>
              </a:ext>
            </a:extLst>
          </p:cNvPr>
          <p:cNvSpPr/>
          <p:nvPr/>
        </p:nvSpPr>
        <p:spPr>
          <a:xfrm>
            <a:off x="5273749" y="4114800"/>
            <a:ext cx="3689498" cy="16267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FNAL ONLY REQUEST</a:t>
            </a:r>
          </a:p>
        </p:txBody>
      </p:sp>
    </p:spTree>
    <p:extLst>
      <p:ext uri="{BB962C8B-B14F-4D97-AF65-F5344CB8AC3E}">
        <p14:creationId xmlns:p14="http://schemas.microsoft.com/office/powerpoint/2010/main" val="444562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7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en-US" sz="3600"/>
              <a:t>Electronics/ASICs</a:t>
            </a:r>
            <a:r>
              <a:rPr lang="en-US"/>
              <a:t> </a:t>
            </a:r>
            <a:r>
              <a:rPr lang="en-US" sz="2100"/>
              <a:t>(J. Gonski, J. Hirschauer)</a:t>
            </a:r>
            <a:endParaRPr sz="3700"/>
          </a:p>
        </p:txBody>
      </p:sp>
      <p:sp>
        <p:nvSpPr>
          <p:cNvPr id="43" name="Google Shape;43;p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3/24/23</a:t>
            </a:r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P5 Townhall Meeting, BNL</a:t>
            </a:r>
            <a:endParaRPr/>
          </a:p>
        </p:txBody>
      </p:sp>
      <p:pic>
        <p:nvPicPr>
          <p:cNvPr id="45" name="Google Shape;45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28250" y="3060125"/>
            <a:ext cx="4976026" cy="2997626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47" name="Google Shape;47;p5"/>
          <p:cNvSpPr txBox="1"/>
          <p:nvPr/>
        </p:nvSpPr>
        <p:spPr>
          <a:xfrm>
            <a:off x="3994925" y="3647938"/>
            <a:ext cx="2001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000000"/>
                </a:solidFill>
              </a:rPr>
              <a:t>ECFA DRD Roadmap Fig 7.1</a:t>
            </a:r>
            <a:endParaRPr b="1">
              <a:solidFill>
                <a:srgbClr val="000000"/>
              </a:solidFill>
            </a:endParaRPr>
          </a:p>
        </p:txBody>
      </p:sp>
      <p:sp>
        <p:nvSpPr>
          <p:cNvPr id="48" name="Google Shape;48;p5"/>
          <p:cNvSpPr txBox="1">
            <a:spLocks noGrp="1"/>
          </p:cNvSpPr>
          <p:nvPr>
            <p:ph type="body" idx="1"/>
          </p:nvPr>
        </p:nvSpPr>
        <p:spPr>
          <a:xfrm>
            <a:off x="247650" y="3553550"/>
            <a:ext cx="3480600" cy="28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914400" lvl="1" indent="-3238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1500"/>
              <a:buFont typeface="Arial"/>
              <a:buChar char="➢"/>
            </a:pPr>
            <a:r>
              <a:rPr lang="en-US" sz="1500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Extreme environments (already satisfied for FCC-ee) </a:t>
            </a:r>
            <a:endParaRPr sz="1500">
              <a:solidFill>
                <a:srgbClr val="274E1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238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1500"/>
              <a:buFont typeface="Arial"/>
              <a:buChar char="➢"/>
            </a:pPr>
            <a:r>
              <a:rPr lang="en-US" sz="15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Emerging technologies (3D integration, silicon photonics, open source fab/dev)</a:t>
            </a:r>
            <a:endParaRPr sz="1500">
              <a:solidFill>
                <a:srgbClr val="CC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lvl="2" indent="-3238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■"/>
            </a:pPr>
            <a:r>
              <a:rPr lang="en-US" sz="1500">
                <a:latin typeface="Arial"/>
                <a:ea typeface="Arial"/>
                <a:cs typeface="Arial"/>
                <a:sym typeface="Arial"/>
              </a:rPr>
              <a:t>Milestone: 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914400" lvl="1" indent="-3238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1500"/>
              <a:buFont typeface="Arial"/>
              <a:buChar char="➢"/>
            </a:pPr>
            <a:r>
              <a:rPr lang="en-US" sz="150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Monolithic sensor ASICs (CMOS MAPS)</a:t>
            </a:r>
            <a:endParaRPr sz="1500">
              <a:solidFill>
                <a:srgbClr val="CC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lvl="2" indent="-3238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■"/>
            </a:pPr>
            <a:r>
              <a:rPr lang="en-US" sz="1500">
                <a:latin typeface="Arial"/>
                <a:ea typeface="Arial"/>
                <a:cs typeface="Arial"/>
                <a:sym typeface="Arial"/>
              </a:rPr>
              <a:t>Milestone: </a:t>
            </a:r>
            <a:endParaRPr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5"/>
          <p:cNvSpPr txBox="1">
            <a:spLocks noGrp="1"/>
          </p:cNvSpPr>
          <p:nvPr>
            <p:ph type="body" idx="1"/>
          </p:nvPr>
        </p:nvSpPr>
        <p:spPr>
          <a:xfrm>
            <a:off x="247650" y="1021225"/>
            <a:ext cx="8626800" cy="30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❖"/>
            </a:pPr>
            <a:r>
              <a:rPr lang="en-US" sz="2000" dirty="0"/>
              <a:t>Significant R&amp;D thrusts/areas </a:t>
            </a:r>
            <a:endParaRPr sz="2000" dirty="0"/>
          </a:p>
          <a:p>
            <a:pPr marL="914400" lvl="1" indent="-3238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9138"/>
              </a:buClr>
              <a:buSzPts val="1500"/>
              <a:buChar char="➢"/>
            </a:pPr>
            <a:r>
              <a:rPr lang="en-US" sz="1500" dirty="0">
                <a:solidFill>
                  <a:srgbClr val="E69138"/>
                </a:solidFill>
                <a:latin typeface="Arial"/>
                <a:ea typeface="Arial"/>
                <a:cs typeface="Arial"/>
                <a:sym typeface="Arial"/>
              </a:rPr>
              <a:t>Increased data density (</a:t>
            </a:r>
            <a:r>
              <a:rPr lang="en-US" sz="1500" dirty="0" err="1">
                <a:solidFill>
                  <a:srgbClr val="E69138"/>
                </a:solidFill>
                <a:latin typeface="Arial"/>
                <a:ea typeface="Arial"/>
                <a:cs typeface="Arial"/>
                <a:sym typeface="Arial"/>
              </a:rPr>
              <a:t>eg.</a:t>
            </a:r>
            <a:r>
              <a:rPr lang="en-US" sz="1500" dirty="0">
                <a:solidFill>
                  <a:srgbClr val="E69138"/>
                </a:solidFill>
                <a:latin typeface="Arial"/>
                <a:ea typeface="Arial"/>
                <a:cs typeface="Arial"/>
                <a:sym typeface="Arial"/>
              </a:rPr>
              <a:t> high data rate ASICs, power management)</a:t>
            </a:r>
            <a:endParaRPr sz="1500" dirty="0">
              <a:solidFill>
                <a:srgbClr val="E6913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238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1500"/>
              <a:buFont typeface="Arial"/>
              <a:buChar char="➢"/>
            </a:pPr>
            <a:r>
              <a:rPr lang="en-US" sz="1500" dirty="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AI/ML on detector (FE programmability, data compression, fast ML) </a:t>
            </a:r>
            <a:endParaRPr sz="1500" dirty="0">
              <a:solidFill>
                <a:srgbClr val="CC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lvl="2" indent="-3238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■"/>
            </a:pPr>
            <a:r>
              <a:rPr lang="en-US" sz="1500" i="1" dirty="0">
                <a:latin typeface="Arial"/>
                <a:ea typeface="Arial"/>
                <a:cs typeface="Arial"/>
                <a:sym typeface="Arial"/>
              </a:rPr>
              <a:t>Milestone: 28nm ASIC with reconfigurable/GPU capabilities</a:t>
            </a:r>
            <a:endParaRPr sz="1500" i="1" dirty="0">
              <a:latin typeface="Arial"/>
              <a:ea typeface="Arial"/>
              <a:cs typeface="Arial"/>
              <a:sym typeface="Arial"/>
            </a:endParaRPr>
          </a:p>
          <a:p>
            <a:pPr marL="914400" lvl="1" indent="-3238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ts val="1500"/>
              <a:buFont typeface="Arial"/>
              <a:buChar char="➢"/>
            </a:pPr>
            <a:r>
              <a:rPr lang="en-US" sz="1500" dirty="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4D/5D techniques (high performance sampling, precision timing)</a:t>
            </a:r>
            <a:endParaRPr sz="1500" dirty="0">
              <a:solidFill>
                <a:srgbClr val="CC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lvl="2" indent="-323850" algn="l" rtl="0">
              <a:spcBef>
                <a:spcPts val="0"/>
              </a:spcBef>
              <a:spcAft>
                <a:spcPts val="0"/>
              </a:spcAft>
              <a:buSzPts val="1500"/>
              <a:buFont typeface="Arial"/>
              <a:buChar char="■"/>
            </a:pPr>
            <a:r>
              <a:rPr lang="en-US" sz="1500" i="1" dirty="0">
                <a:latin typeface="Arial"/>
                <a:ea typeface="Arial"/>
                <a:cs typeface="Arial"/>
                <a:sym typeface="Arial"/>
              </a:rPr>
              <a:t>Milestone: demonstrate O(1) </a:t>
            </a:r>
            <a:r>
              <a:rPr lang="en-US" sz="1500" i="1" dirty="0" err="1">
                <a:latin typeface="Arial"/>
                <a:ea typeface="Arial"/>
                <a:cs typeface="Arial"/>
                <a:sym typeface="Arial"/>
              </a:rPr>
              <a:t>ps</a:t>
            </a:r>
            <a:r>
              <a:rPr lang="en-US" sz="1500" i="1" dirty="0">
                <a:latin typeface="Arial"/>
                <a:ea typeface="Arial"/>
                <a:cs typeface="Arial"/>
                <a:sym typeface="Arial"/>
              </a:rPr>
              <a:t> resolution? </a:t>
            </a:r>
            <a:endParaRPr sz="1500" dirty="0">
              <a:solidFill>
                <a:srgbClr val="CC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Macintosh PowerPoint</Application>
  <PresentationFormat>On-screen Show (4:3)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Courier New</vt:lpstr>
      <vt:lpstr>Noto Sans Symbols</vt:lpstr>
      <vt:lpstr>Office Theme</vt:lpstr>
      <vt:lpstr>Electronics/ASICs FY24 Estimate</vt:lpstr>
      <vt:lpstr>Electronics/ASICs (J. Gonski, J. Hirschauer)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Anadi Canepa</cp:lastModifiedBy>
  <cp:revision>7</cp:revision>
  <dcterms:modified xsi:type="dcterms:W3CDTF">2024-07-16T19:22:02Z</dcterms:modified>
</cp:coreProperties>
</file>