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4" r:id="rId2"/>
  </p:sldMasterIdLst>
  <p:notesMasterIdLst>
    <p:notesMasterId r:id="rId23"/>
  </p:notesMasterIdLst>
  <p:sldIdLst>
    <p:sldId id="257" r:id="rId3"/>
    <p:sldId id="281" r:id="rId4"/>
    <p:sldId id="2813" r:id="rId5"/>
    <p:sldId id="2814" r:id="rId6"/>
    <p:sldId id="2815" r:id="rId7"/>
    <p:sldId id="2816" r:id="rId8"/>
    <p:sldId id="2817" r:id="rId9"/>
    <p:sldId id="284" r:id="rId10"/>
    <p:sldId id="2803" r:id="rId11"/>
    <p:sldId id="285" r:id="rId12"/>
    <p:sldId id="2808" r:id="rId13"/>
    <p:sldId id="2806" r:id="rId14"/>
    <p:sldId id="259" r:id="rId15"/>
    <p:sldId id="2804" r:id="rId16"/>
    <p:sldId id="2807" r:id="rId17"/>
    <p:sldId id="2802" r:id="rId18"/>
    <p:sldId id="286" r:id="rId19"/>
    <p:sldId id="2809" r:id="rId20"/>
    <p:sldId id="2811" r:id="rId21"/>
    <p:sldId id="281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8" autoAdjust="0"/>
    <p:restoredTop sz="94660"/>
  </p:normalViewPr>
  <p:slideViewPr>
    <p:cSldViewPr snapToGrid="0">
      <p:cViewPr varScale="1">
        <p:scale>
          <a:sx n="172" d="100"/>
          <a:sy n="172"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682D0-96FE-4821-A891-50B8A1917216}" type="datetimeFigureOut">
              <a:rPr lang="en-US" smtClean="0"/>
              <a:t>7/12/2024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BFD52-EFC5-44BE-AD15-B5C459E657B8}" type="slidenum">
              <a:rPr lang="en-US" smtClean="0"/>
              <a:t>‹#›</a:t>
            </a:fld>
            <a:endParaRPr lang="en-US"/>
          </a:p>
        </p:txBody>
      </p:sp>
    </p:spTree>
    <p:extLst>
      <p:ext uri="{BB962C8B-B14F-4D97-AF65-F5344CB8AC3E}">
        <p14:creationId xmlns:p14="http://schemas.microsoft.com/office/powerpoint/2010/main" val="330018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52B327-8A74-4F7B-98AF-4C63498F1914}" type="datetime1">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5698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98424-044C-42BC-9561-F03D43A28B11}" type="datetime1">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15767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A74F9-05B6-4FD7-9ED7-1265696F21CA}" type="datetime1">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88198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50407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30"/>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69949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1"/>
            <a:ext cx="2442340" cy="2432051"/>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19010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1" y="1243584"/>
            <a:ext cx="5484812"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921609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03653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9"/>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7"/>
            <a:ext cx="1973584" cy="717805"/>
          </a:xfrm>
          <a:prstGeom prst="rect">
            <a:avLst/>
          </a:prstGeom>
        </p:spPr>
      </p:pic>
      <p:sp>
        <p:nvSpPr>
          <p:cNvPr id="2" name="Title 1"/>
          <p:cNvSpPr>
            <a:spLocks noGrp="1"/>
          </p:cNvSpPr>
          <p:nvPr>
            <p:ph type="ctrTitle"/>
          </p:nvPr>
        </p:nvSpPr>
        <p:spPr>
          <a:xfrm>
            <a:off x="557215" y="536578"/>
            <a:ext cx="8008937"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5" y="3646171"/>
            <a:ext cx="7989887" cy="2187703"/>
          </a:xfrm>
        </p:spPr>
        <p:txBody>
          <a:bodyPr>
            <a:noAutofit/>
          </a:bodyPr>
          <a:lstStyle>
            <a:lvl1pPr marL="0" indent="0" algn="l">
              <a:lnSpc>
                <a:spcPct val="110000"/>
              </a:lnSpc>
              <a:buNone/>
              <a:defRPr sz="2133" b="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5" y="2755014"/>
            <a:ext cx="8008937"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401243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68671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30"/>
            <a:ext cx="3886200" cy="5065523"/>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0249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89A5A-2A8D-4AE6-A2AB-3F09154726DF}" type="datetime1">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Tree>
    <p:extLst>
      <p:ext uri="{BB962C8B-B14F-4D97-AF65-F5344CB8AC3E}">
        <p14:creationId xmlns:p14="http://schemas.microsoft.com/office/powerpoint/2010/main" val="76869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1"/>
            <a:ext cx="2442340" cy="2432051"/>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6890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1" y="1243584"/>
            <a:ext cx="5484812" cy="5065523"/>
          </a:xfrm>
        </p:spPr>
        <p:txBody>
          <a:bodyPr/>
          <a:lstStyle>
            <a:lvl2pPr>
              <a:buSzPct val="120000"/>
              <a:defRPr/>
            </a:lvl2pPr>
            <a:lvl3pPr>
              <a:buSzPct val="120000"/>
              <a:defRPr/>
            </a:lvl3pPr>
            <a:lvl4pPr>
              <a:buSzPct val="120000"/>
              <a:defRPr/>
            </a:lvl4pPr>
            <a:lvl5pPr>
              <a:buSzPct val="12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65220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201125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92425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54945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6FC82-5F5A-4A88-B223-C21DED131C52}"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683049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6FC82-5F5A-4A88-B223-C21DED131C52}"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91251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6FC82-5F5A-4A88-B223-C21DED131C52}"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868250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6FC82-5F5A-4A88-B223-C21DED131C52}"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45769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6FC82-5F5A-4A88-B223-C21DED131C52}"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71697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2CC51-E9C8-40F4-99DD-9E9B38695DD1}" type="datetime1">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14854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C82-5F5A-4A88-B223-C21DED131C52}"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355338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C82-5F5A-4A88-B223-C21DED131C52}"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386601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86894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C82-5F5A-4A88-B223-C21DED131C52}"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0054-66C4-417B-AF1B-D8265686AE2D}" type="slidenum">
              <a:rPr lang="en-US" smtClean="0"/>
              <a:t>‹#›</a:t>
            </a:fld>
            <a:endParaRPr lang="en-US"/>
          </a:p>
        </p:txBody>
      </p:sp>
    </p:spTree>
    <p:extLst>
      <p:ext uri="{BB962C8B-B14F-4D97-AF65-F5344CB8AC3E}">
        <p14:creationId xmlns:p14="http://schemas.microsoft.com/office/powerpoint/2010/main" val="1908546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9"/>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7"/>
            <a:ext cx="1973584" cy="717805"/>
          </a:xfrm>
          <a:prstGeom prst="rect">
            <a:avLst/>
          </a:prstGeom>
        </p:spPr>
      </p:pic>
      <p:sp>
        <p:nvSpPr>
          <p:cNvPr id="2" name="Title 1"/>
          <p:cNvSpPr>
            <a:spLocks noGrp="1"/>
          </p:cNvSpPr>
          <p:nvPr>
            <p:ph type="ctrTitle"/>
          </p:nvPr>
        </p:nvSpPr>
        <p:spPr>
          <a:xfrm>
            <a:off x="557215" y="536578"/>
            <a:ext cx="8008937"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5" y="3646171"/>
            <a:ext cx="7989887" cy="2187703"/>
          </a:xfrm>
        </p:spPr>
        <p:txBody>
          <a:bodyPr>
            <a:noAutofit/>
          </a:bodyPr>
          <a:lstStyle>
            <a:lvl1pPr marL="0" indent="0" algn="l">
              <a:lnSpc>
                <a:spcPct val="110000"/>
              </a:lnSpc>
              <a:buNone/>
              <a:defRPr sz="2133" b="0">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5" y="2755014"/>
            <a:ext cx="8008937"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5694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95F8A-9920-403D-A3FE-0BB25D0C49BE}" type="datetime1">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934934"/>
            <a:ext cx="8685251" cy="202691"/>
          </a:xfrm>
          <a:prstGeom prst="rect">
            <a:avLst/>
          </a:prstGeom>
        </p:spPr>
      </p:pic>
    </p:spTree>
    <p:extLst>
      <p:ext uri="{BB962C8B-B14F-4D97-AF65-F5344CB8AC3E}">
        <p14:creationId xmlns:p14="http://schemas.microsoft.com/office/powerpoint/2010/main" val="353664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5E760-6700-4AD5-B415-8AD3CB6E305A}" type="datetime1">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233259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61058-4C01-4BFC-B103-34898151DF58}" type="datetime1">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35958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1E6BF-258D-4CB5-B929-126C2097711B}" type="datetime1">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1261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3CD09EF-A4CF-4135-96D1-493EC917F836}" type="datetime1">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69199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B576B33-5849-4031-9F91-5BBC38576A5B}" type="datetime1">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66012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1B0D912-05CE-426A-A901-463CDBDF5136}" type="datetime1">
              <a:rPr lang="en-US" smtClean="0"/>
              <a:t>7/12/2024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070966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26FC82-5F5A-4A88-B223-C21DED131C52}" type="datetimeFigureOut">
              <a:rPr lang="en-US" smtClean="0"/>
              <a:t>7/12/2024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80054-66C4-417B-AF1B-D8265686AE2D}" type="slidenum">
              <a:rPr lang="en-US" smtClean="0"/>
              <a:t>‹#›</a:t>
            </a:fld>
            <a:endParaRPr lang="en-US"/>
          </a:p>
        </p:txBody>
      </p:sp>
    </p:spTree>
    <p:extLst>
      <p:ext uri="{BB962C8B-B14F-4D97-AF65-F5344CB8AC3E}">
        <p14:creationId xmlns:p14="http://schemas.microsoft.com/office/powerpoint/2010/main" val="1318507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579D682-FF9F-44DD-94D6-5D3A25E4C67D}"/>
              </a:ext>
            </a:extLst>
          </p:cNvPr>
          <p:cNvSpPr>
            <a:spLocks noGrp="1"/>
          </p:cNvSpPr>
          <p:nvPr>
            <p:ph type="subTitle" idx="1"/>
          </p:nvPr>
        </p:nvSpPr>
        <p:spPr/>
        <p:txBody>
          <a:bodyPr/>
          <a:lstStyle/>
          <a:p>
            <a:r>
              <a:rPr lang="en-US" dirty="0"/>
              <a:t>Wes Craddock July 12, 2024</a:t>
            </a:r>
          </a:p>
        </p:txBody>
      </p:sp>
      <p:sp>
        <p:nvSpPr>
          <p:cNvPr id="6" name="Text Placeholder 5">
            <a:extLst>
              <a:ext uri="{FF2B5EF4-FFF2-40B4-BE49-F238E27FC236}">
                <a16:creationId xmlns:a16="http://schemas.microsoft.com/office/drawing/2014/main" id="{9A646307-A9F7-4078-869D-9CE55956F66E}"/>
              </a:ext>
            </a:extLst>
          </p:cNvPr>
          <p:cNvSpPr>
            <a:spLocks noGrp="1"/>
          </p:cNvSpPr>
          <p:nvPr>
            <p:ph type="body" sz="quarter" idx="11"/>
          </p:nvPr>
        </p:nvSpPr>
        <p:spPr>
          <a:xfrm>
            <a:off x="102786" y="2034579"/>
            <a:ext cx="8008937" cy="1478934"/>
          </a:xfrm>
        </p:spPr>
        <p:txBody>
          <a:bodyPr/>
          <a:lstStyle/>
          <a:p>
            <a:pPr marL="0" indent="0">
              <a:buNone/>
            </a:pPr>
            <a:r>
              <a:rPr lang="en-US" sz="4267" dirty="0"/>
              <a:t>UPDATES – Coils – Power Supply and Water Cooling</a:t>
            </a:r>
          </a:p>
        </p:txBody>
      </p:sp>
    </p:spTree>
    <p:extLst>
      <p:ext uri="{BB962C8B-B14F-4D97-AF65-F5344CB8AC3E}">
        <p14:creationId xmlns:p14="http://schemas.microsoft.com/office/powerpoint/2010/main" val="1706138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2" name="Picture 1" descr="A green rectangular object with pink stripes&#10;&#10;Description automatically generated">
            <a:extLst>
              <a:ext uri="{FF2B5EF4-FFF2-40B4-BE49-F238E27FC236}">
                <a16:creationId xmlns:a16="http://schemas.microsoft.com/office/drawing/2014/main" id="{0810AE85-8C4B-E73C-F6BA-9CB29CC0C24B}"/>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6721" r="17541"/>
          <a:stretch/>
        </p:blipFill>
        <p:spPr>
          <a:xfrm>
            <a:off x="719250" y="1071873"/>
            <a:ext cx="7255239" cy="5582619"/>
          </a:xfrm>
          <a:prstGeom prst="rect">
            <a:avLst/>
          </a:prstGeom>
        </p:spPr>
      </p:pic>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sp>
        <p:nvSpPr>
          <p:cNvPr id="10" name="TextBox 9">
            <a:extLst>
              <a:ext uri="{FF2B5EF4-FFF2-40B4-BE49-F238E27FC236}">
                <a16:creationId xmlns:a16="http://schemas.microsoft.com/office/drawing/2014/main" id="{ADA82E25-9C7E-4F6E-674C-9A08D1E86D52}"/>
              </a:ext>
            </a:extLst>
          </p:cNvPr>
          <p:cNvSpPr txBox="1"/>
          <p:nvPr/>
        </p:nvSpPr>
        <p:spPr>
          <a:xfrm>
            <a:off x="1312333" y="2637749"/>
            <a:ext cx="1470915" cy="369332"/>
          </a:xfrm>
          <a:prstGeom prst="rect">
            <a:avLst/>
          </a:prstGeom>
          <a:solidFill>
            <a:schemeClr val="bg1"/>
          </a:solidFill>
          <a:ln>
            <a:noFill/>
          </a:ln>
        </p:spPr>
        <p:txBody>
          <a:bodyPr wrap="none" rtlCol="0">
            <a:spAutoFit/>
          </a:bodyPr>
          <a:lstStyle/>
          <a:p>
            <a:r>
              <a:rPr lang="en-US" b="1" dirty="0"/>
              <a:t>Green is G-10</a:t>
            </a:r>
          </a:p>
        </p:txBody>
      </p:sp>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2783248" y="2822415"/>
            <a:ext cx="1147645" cy="25098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EFA456-363C-E008-EB56-7FA4FC121FF8}"/>
              </a:ext>
            </a:extLst>
          </p:cNvPr>
          <p:cNvSpPr txBox="1"/>
          <p:nvPr/>
        </p:nvSpPr>
        <p:spPr>
          <a:xfrm>
            <a:off x="1147932" y="1233148"/>
            <a:ext cx="3195468" cy="1015663"/>
          </a:xfrm>
          <a:prstGeom prst="rect">
            <a:avLst/>
          </a:prstGeom>
          <a:solidFill>
            <a:schemeClr val="bg1"/>
          </a:solidFill>
          <a:ln>
            <a:noFill/>
          </a:ln>
        </p:spPr>
        <p:txBody>
          <a:bodyPr wrap="square" rtlCol="0">
            <a:spAutoFit/>
          </a:bodyPr>
          <a:lstStyle/>
          <a:p>
            <a:pPr algn="ctr"/>
            <a:r>
              <a:rPr lang="en-US" sz="2000" b="1" dirty="0">
                <a:solidFill>
                  <a:srgbClr val="FF0000"/>
                </a:solidFill>
              </a:rPr>
              <a:t>No Corner Transition Pieces   Direct Plank to 6 Bar Plank Connections</a:t>
            </a:r>
          </a:p>
        </p:txBody>
      </p:sp>
    </p:spTree>
    <p:extLst>
      <p:ext uri="{BB962C8B-B14F-4D97-AF65-F5344CB8AC3E}">
        <p14:creationId xmlns:p14="http://schemas.microsoft.com/office/powerpoint/2010/main" val="46100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up of a stack of colorful bars&#10;&#10;Description automatically generated">
            <a:extLst>
              <a:ext uri="{FF2B5EF4-FFF2-40B4-BE49-F238E27FC236}">
                <a16:creationId xmlns:a16="http://schemas.microsoft.com/office/drawing/2014/main" id="{53D04EBD-1786-3BD9-178F-0716CD9B68EA}"/>
              </a:ext>
            </a:extLst>
          </p:cNvPr>
          <p:cNvPicPr>
            <a:picLocks noChangeAspect="1"/>
          </p:cNvPicPr>
          <p:nvPr/>
        </p:nvPicPr>
        <p:blipFill rotWithShape="1">
          <a:blip r:embed="rId2">
            <a:extLst>
              <a:ext uri="{28A0092B-C50C-407E-A947-70E740481C1C}">
                <a14:useLocalDpi xmlns:a14="http://schemas.microsoft.com/office/drawing/2010/main" val="0"/>
              </a:ext>
            </a:extLst>
          </a:blip>
          <a:srcRect l="26301" r="13150"/>
          <a:stretch/>
        </p:blipFill>
        <p:spPr>
          <a:xfrm>
            <a:off x="-1" y="1519752"/>
            <a:ext cx="4802614" cy="3738045"/>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10" name="TextBox 9">
            <a:extLst>
              <a:ext uri="{FF2B5EF4-FFF2-40B4-BE49-F238E27FC236}">
                <a16:creationId xmlns:a16="http://schemas.microsoft.com/office/drawing/2014/main" id="{ADA82E25-9C7E-4F6E-674C-9A08D1E86D52}"/>
              </a:ext>
            </a:extLst>
          </p:cNvPr>
          <p:cNvSpPr txBox="1"/>
          <p:nvPr/>
        </p:nvSpPr>
        <p:spPr>
          <a:xfrm>
            <a:off x="0" y="5257797"/>
            <a:ext cx="4717702" cy="461665"/>
          </a:xfrm>
          <a:prstGeom prst="rect">
            <a:avLst/>
          </a:prstGeom>
          <a:solidFill>
            <a:schemeClr val="bg1"/>
          </a:solidFill>
          <a:ln>
            <a:noFill/>
          </a:ln>
        </p:spPr>
        <p:txBody>
          <a:bodyPr wrap="none" rtlCol="0">
            <a:spAutoFit/>
          </a:bodyPr>
          <a:lstStyle/>
          <a:p>
            <a:r>
              <a:rPr lang="en-US" sz="2400" b="1" dirty="0"/>
              <a:t>Current Input/Output Corner Detail</a:t>
            </a:r>
          </a:p>
        </p:txBody>
      </p:sp>
      <p:pic>
        <p:nvPicPr>
          <p:cNvPr id="7" name="Picture 6" descr="A close up of a stack of green and pink boards&#10;&#10;Description automatically generated">
            <a:extLst>
              <a:ext uri="{FF2B5EF4-FFF2-40B4-BE49-F238E27FC236}">
                <a16:creationId xmlns:a16="http://schemas.microsoft.com/office/drawing/2014/main" id="{D53468A5-C791-4CCF-354C-71DB96AFD123}"/>
              </a:ext>
            </a:extLst>
          </p:cNvPr>
          <p:cNvPicPr>
            <a:picLocks noChangeAspect="1"/>
          </p:cNvPicPr>
          <p:nvPr/>
        </p:nvPicPr>
        <p:blipFill rotWithShape="1">
          <a:blip r:embed="rId3">
            <a:extLst>
              <a:ext uri="{28A0092B-C50C-407E-A947-70E740481C1C}">
                <a14:useLocalDpi xmlns:a14="http://schemas.microsoft.com/office/drawing/2010/main" val="0"/>
              </a:ext>
            </a:extLst>
          </a:blip>
          <a:srcRect l="21155" t="-654" r="26354" b="654"/>
          <a:stretch/>
        </p:blipFill>
        <p:spPr>
          <a:xfrm>
            <a:off x="4870950" y="2844466"/>
            <a:ext cx="4093168" cy="3674897"/>
          </a:xfrm>
          <a:prstGeom prst="rect">
            <a:avLst/>
          </a:prstGeom>
        </p:spPr>
      </p:pic>
      <p:sp>
        <p:nvSpPr>
          <p:cNvPr id="12" name="TextBox 11">
            <a:extLst>
              <a:ext uri="{FF2B5EF4-FFF2-40B4-BE49-F238E27FC236}">
                <a16:creationId xmlns:a16="http://schemas.microsoft.com/office/drawing/2014/main" id="{CC33B673-88DB-9B00-699A-56E2CB004898}"/>
              </a:ext>
            </a:extLst>
          </p:cNvPr>
          <p:cNvSpPr txBox="1"/>
          <p:nvPr/>
        </p:nvSpPr>
        <p:spPr>
          <a:xfrm>
            <a:off x="4978348" y="1844588"/>
            <a:ext cx="4149406" cy="830997"/>
          </a:xfrm>
          <a:prstGeom prst="rect">
            <a:avLst/>
          </a:prstGeom>
          <a:solidFill>
            <a:schemeClr val="bg1"/>
          </a:solidFill>
          <a:ln>
            <a:noFill/>
          </a:ln>
        </p:spPr>
        <p:txBody>
          <a:bodyPr wrap="none" rtlCol="0">
            <a:spAutoFit/>
          </a:bodyPr>
          <a:lstStyle/>
          <a:p>
            <a:r>
              <a:rPr lang="en-US" sz="2400" b="1" dirty="0"/>
              <a:t>Current Corner Detail</a:t>
            </a:r>
          </a:p>
          <a:p>
            <a:r>
              <a:rPr lang="en-US" sz="2400" b="1" dirty="0"/>
              <a:t>(opposite from Current In/Out)</a:t>
            </a:r>
          </a:p>
        </p:txBody>
      </p:sp>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V="1">
            <a:off x="6229702" y="5391898"/>
            <a:ext cx="1214390" cy="818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5271405" y="6179706"/>
            <a:ext cx="3567796" cy="646331"/>
          </a:xfrm>
          <a:prstGeom prst="rect">
            <a:avLst/>
          </a:prstGeom>
          <a:noFill/>
        </p:spPr>
        <p:txBody>
          <a:bodyPr wrap="square" rtlCol="0">
            <a:spAutoFit/>
          </a:bodyPr>
          <a:lstStyle/>
          <a:p>
            <a:r>
              <a:rPr lang="en-US" b="1" dirty="0"/>
              <a:t>Notice double sided machining on plank end and G-10 step mismatch</a:t>
            </a:r>
          </a:p>
        </p:txBody>
      </p:sp>
      <p:cxnSp>
        <p:nvCxnSpPr>
          <p:cNvPr id="11" name="Straight Arrow Connector 10">
            <a:extLst>
              <a:ext uri="{FF2B5EF4-FFF2-40B4-BE49-F238E27FC236}">
                <a16:creationId xmlns:a16="http://schemas.microsoft.com/office/drawing/2014/main" id="{893C630B-0D92-A5E8-3FC6-41A1E9350572}"/>
              </a:ext>
            </a:extLst>
          </p:cNvPr>
          <p:cNvCxnSpPr>
            <a:cxnSpLocks/>
          </p:cNvCxnSpPr>
          <p:nvPr/>
        </p:nvCxnSpPr>
        <p:spPr>
          <a:xfrm flipV="1">
            <a:off x="7662333" y="4207984"/>
            <a:ext cx="547354" cy="20704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54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a:bodyPr>
          <a:lstStyle/>
          <a:p>
            <a:pPr marL="0" indent="0" algn="ctr">
              <a:buNone/>
            </a:pPr>
            <a:r>
              <a:rPr lang="en-US" sz="3900" b="1" dirty="0"/>
              <a:t>      </a:t>
            </a:r>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cxnSp>
        <p:nvCxnSpPr>
          <p:cNvPr id="4" name="Straight Arrow Connector 3">
            <a:extLst>
              <a:ext uri="{FF2B5EF4-FFF2-40B4-BE49-F238E27FC236}">
                <a16:creationId xmlns:a16="http://schemas.microsoft.com/office/drawing/2014/main" id="{4DAC6FFE-63F3-CA15-42FF-966EA9D4A5EF}"/>
              </a:ext>
            </a:extLst>
          </p:cNvPr>
          <p:cNvCxnSpPr>
            <a:cxnSpLocks/>
          </p:cNvCxnSpPr>
          <p:nvPr/>
        </p:nvCxnSpPr>
        <p:spPr>
          <a:xfrm flipH="1">
            <a:off x="3065211" y="5970997"/>
            <a:ext cx="1731364" cy="22216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78906A-E8B2-2F37-1107-DE4D3D44E2F7}"/>
              </a:ext>
            </a:extLst>
          </p:cNvPr>
          <p:cNvSpPr txBox="1"/>
          <p:nvPr/>
        </p:nvSpPr>
        <p:spPr>
          <a:xfrm>
            <a:off x="4796575" y="5756833"/>
            <a:ext cx="2820900" cy="369332"/>
          </a:xfrm>
          <a:prstGeom prst="rect">
            <a:avLst/>
          </a:prstGeom>
          <a:noFill/>
        </p:spPr>
        <p:txBody>
          <a:bodyPr wrap="none" rtlCol="0">
            <a:spAutoFit/>
          </a:bodyPr>
          <a:lstStyle/>
          <a:p>
            <a:r>
              <a:rPr lang="en-US" b="1" dirty="0"/>
              <a:t>Input and Output Terminals</a:t>
            </a:r>
          </a:p>
        </p:txBody>
      </p:sp>
      <p:pic>
        <p:nvPicPr>
          <p:cNvPr id="3" name="Picture 2" descr="A long brown wire&#10;&#10;Description automatically generated with medium confidence">
            <a:extLst>
              <a:ext uri="{FF2B5EF4-FFF2-40B4-BE49-F238E27FC236}">
                <a16:creationId xmlns:a16="http://schemas.microsoft.com/office/drawing/2014/main" id="{12B02BC5-A671-235F-1F57-5D1B7DF85BAF}"/>
              </a:ext>
            </a:extLst>
          </p:cNvPr>
          <p:cNvPicPr>
            <a:picLocks noChangeAspect="1"/>
          </p:cNvPicPr>
          <p:nvPr/>
        </p:nvPicPr>
        <p:blipFill rotWithShape="1">
          <a:blip r:embed="rId2">
            <a:extLst>
              <a:ext uri="{28A0092B-C50C-407E-A947-70E740481C1C}">
                <a14:useLocalDpi xmlns:a14="http://schemas.microsoft.com/office/drawing/2010/main" val="0"/>
              </a:ext>
            </a:extLst>
          </a:blip>
          <a:srcRect l="18981" t="50000" r="4722" b="12108"/>
          <a:stretch/>
        </p:blipFill>
        <p:spPr>
          <a:xfrm>
            <a:off x="0" y="4493302"/>
            <a:ext cx="9025237" cy="2267262"/>
          </a:xfrm>
          <a:prstGeom prst="rect">
            <a:avLst/>
          </a:prstGeom>
        </p:spPr>
      </p:pic>
      <p:pic>
        <p:nvPicPr>
          <p:cNvPr id="7" name="Picture 6" descr="A long shot of a person&#10;&#10;Description automatically generated">
            <a:extLst>
              <a:ext uri="{FF2B5EF4-FFF2-40B4-BE49-F238E27FC236}">
                <a16:creationId xmlns:a16="http://schemas.microsoft.com/office/drawing/2014/main" id="{A48918FD-1411-1FF1-954A-24FF1834D0AB}"/>
              </a:ext>
            </a:extLst>
          </p:cNvPr>
          <p:cNvPicPr>
            <a:picLocks noChangeAspect="1"/>
          </p:cNvPicPr>
          <p:nvPr/>
        </p:nvPicPr>
        <p:blipFill rotWithShape="1">
          <a:blip r:embed="rId3">
            <a:extLst>
              <a:ext uri="{28A0092B-C50C-407E-A947-70E740481C1C}">
                <a14:useLocalDpi xmlns:a14="http://schemas.microsoft.com/office/drawing/2010/main" val="0"/>
              </a:ext>
            </a:extLst>
          </a:blip>
          <a:srcRect l="28242" t="20895" r="4999" b="50000"/>
          <a:stretch/>
        </p:blipFill>
        <p:spPr>
          <a:xfrm>
            <a:off x="112427" y="1061728"/>
            <a:ext cx="8887637" cy="1959964"/>
          </a:xfrm>
          <a:prstGeom prst="rect">
            <a:avLst/>
          </a:prstGeom>
        </p:spPr>
      </p:pic>
      <p:pic>
        <p:nvPicPr>
          <p:cNvPr id="8" name="Picture 7" descr="A close-up of a piece of wood&#10;&#10;Description automatically generated">
            <a:extLst>
              <a:ext uri="{FF2B5EF4-FFF2-40B4-BE49-F238E27FC236}">
                <a16:creationId xmlns:a16="http://schemas.microsoft.com/office/drawing/2014/main" id="{2829F099-D6A7-307E-124B-8B6661E9D8E4}"/>
              </a:ext>
            </a:extLst>
          </p:cNvPr>
          <p:cNvPicPr>
            <a:picLocks noChangeAspect="1"/>
          </p:cNvPicPr>
          <p:nvPr/>
        </p:nvPicPr>
        <p:blipFill rotWithShape="1">
          <a:blip r:embed="rId4">
            <a:extLst>
              <a:ext uri="{28A0092B-C50C-407E-A947-70E740481C1C}">
                <a14:useLocalDpi xmlns:a14="http://schemas.microsoft.com/office/drawing/2010/main" val="0"/>
              </a:ext>
            </a:extLst>
          </a:blip>
          <a:srcRect l="35982" t="22379" r="1525" b="41273"/>
          <a:stretch/>
        </p:blipFill>
        <p:spPr>
          <a:xfrm>
            <a:off x="3132665" y="3227739"/>
            <a:ext cx="5554135" cy="1634067"/>
          </a:xfrm>
          <a:prstGeom prst="rect">
            <a:avLst/>
          </a:prstGeom>
        </p:spPr>
      </p:pic>
      <p:cxnSp>
        <p:nvCxnSpPr>
          <p:cNvPr id="11" name="Straight Arrow Connector 10">
            <a:extLst>
              <a:ext uri="{FF2B5EF4-FFF2-40B4-BE49-F238E27FC236}">
                <a16:creationId xmlns:a16="http://schemas.microsoft.com/office/drawing/2014/main" id="{893C630B-0D92-A5E8-3FC6-41A1E9350572}"/>
              </a:ext>
            </a:extLst>
          </p:cNvPr>
          <p:cNvCxnSpPr>
            <a:cxnSpLocks/>
            <a:stCxn id="10" idx="3"/>
          </p:cNvCxnSpPr>
          <p:nvPr/>
        </p:nvCxnSpPr>
        <p:spPr>
          <a:xfrm>
            <a:off x="2717801" y="3890665"/>
            <a:ext cx="965200" cy="15089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DA82E25-9C7E-4F6E-674C-9A08D1E86D52}"/>
              </a:ext>
            </a:extLst>
          </p:cNvPr>
          <p:cNvSpPr txBox="1"/>
          <p:nvPr/>
        </p:nvSpPr>
        <p:spPr>
          <a:xfrm>
            <a:off x="645636" y="3429000"/>
            <a:ext cx="2072165" cy="923330"/>
          </a:xfrm>
          <a:prstGeom prst="rect">
            <a:avLst/>
          </a:prstGeom>
          <a:solidFill>
            <a:schemeClr val="bg1"/>
          </a:solidFill>
          <a:ln>
            <a:noFill/>
          </a:ln>
        </p:spPr>
        <p:txBody>
          <a:bodyPr wrap="square" rtlCol="0">
            <a:spAutoFit/>
          </a:bodyPr>
          <a:lstStyle/>
          <a:p>
            <a:r>
              <a:rPr lang="en-US" b="1" dirty="0"/>
              <a:t>Bar Machined End At Both Ends – Bolt holes not shown</a:t>
            </a:r>
          </a:p>
        </p:txBody>
      </p:sp>
      <p:sp>
        <p:nvSpPr>
          <p:cNvPr id="14" name="TextBox 13">
            <a:extLst>
              <a:ext uri="{FF2B5EF4-FFF2-40B4-BE49-F238E27FC236}">
                <a16:creationId xmlns:a16="http://schemas.microsoft.com/office/drawing/2014/main" id="{323FA1F7-16A6-9DC4-99F8-EAEB1E3DC70E}"/>
              </a:ext>
            </a:extLst>
          </p:cNvPr>
          <p:cNvSpPr txBox="1"/>
          <p:nvPr/>
        </p:nvSpPr>
        <p:spPr>
          <a:xfrm>
            <a:off x="496523" y="5546835"/>
            <a:ext cx="2072165" cy="923330"/>
          </a:xfrm>
          <a:prstGeom prst="rect">
            <a:avLst/>
          </a:prstGeom>
          <a:solidFill>
            <a:schemeClr val="bg1"/>
          </a:solidFill>
          <a:ln>
            <a:noFill/>
          </a:ln>
        </p:spPr>
        <p:txBody>
          <a:bodyPr wrap="square" rtlCol="0">
            <a:spAutoFit/>
          </a:bodyPr>
          <a:lstStyle/>
          <a:p>
            <a:r>
              <a:rPr lang="en-US" b="1" dirty="0"/>
              <a:t>Bars Formed Into Plank (Skip welds not shown)</a:t>
            </a:r>
          </a:p>
        </p:txBody>
      </p:sp>
    </p:spTree>
    <p:extLst>
      <p:ext uri="{BB962C8B-B14F-4D97-AF65-F5344CB8AC3E}">
        <p14:creationId xmlns:p14="http://schemas.microsoft.com/office/powerpoint/2010/main" val="301798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ng yellow stick with a black handle&#10;&#10;Description automatically generated with medium confidence">
            <a:extLst>
              <a:ext uri="{FF2B5EF4-FFF2-40B4-BE49-F238E27FC236}">
                <a16:creationId xmlns:a16="http://schemas.microsoft.com/office/drawing/2014/main" id="{5D43AE86-43BB-B3FF-4FB6-0696709BD941}"/>
              </a:ext>
            </a:extLst>
          </p:cNvPr>
          <p:cNvPicPr>
            <a:picLocks noChangeAspect="1"/>
          </p:cNvPicPr>
          <p:nvPr/>
        </p:nvPicPr>
        <p:blipFill rotWithShape="1">
          <a:blip r:embed="rId2">
            <a:extLst>
              <a:ext uri="{28A0092B-C50C-407E-A947-70E740481C1C}">
                <a14:useLocalDpi xmlns:a14="http://schemas.microsoft.com/office/drawing/2010/main" val="0"/>
              </a:ext>
            </a:extLst>
          </a:blip>
          <a:srcRect l="66841" t="45810" r="15345" b="29636"/>
          <a:stretch/>
        </p:blipFill>
        <p:spPr>
          <a:xfrm>
            <a:off x="2792954" y="3987385"/>
            <a:ext cx="3558091" cy="2480872"/>
          </a:xfrm>
          <a:prstGeom prst="rect">
            <a:avLst/>
          </a:prstGeom>
        </p:spPr>
      </p:pic>
      <p:pic>
        <p:nvPicPr>
          <p:cNvPr id="5" name="Picture 4" descr="A long yellow pencil on a grey background&#10;&#10;Description automatically generated">
            <a:extLst>
              <a:ext uri="{FF2B5EF4-FFF2-40B4-BE49-F238E27FC236}">
                <a16:creationId xmlns:a16="http://schemas.microsoft.com/office/drawing/2014/main" id="{F8587281-3C5D-BA32-12F3-0E612220FA38}"/>
              </a:ext>
            </a:extLst>
          </p:cNvPr>
          <p:cNvPicPr>
            <a:picLocks noChangeAspect="1"/>
          </p:cNvPicPr>
          <p:nvPr/>
        </p:nvPicPr>
        <p:blipFill rotWithShape="1">
          <a:blip r:embed="rId3">
            <a:extLst>
              <a:ext uri="{28A0092B-C50C-407E-A947-70E740481C1C}">
                <a14:useLocalDpi xmlns:a14="http://schemas.microsoft.com/office/drawing/2010/main" val="0"/>
              </a:ext>
            </a:extLst>
          </a:blip>
          <a:srcRect l="26475" t="19130" r="13033" b="29501"/>
          <a:stretch/>
        </p:blipFill>
        <p:spPr>
          <a:xfrm>
            <a:off x="352268" y="89941"/>
            <a:ext cx="8811806" cy="3785016"/>
          </a:xfrm>
          <a:prstGeom prst="rect">
            <a:avLst/>
          </a:prstGeom>
        </p:spPr>
      </p:pic>
      <p:sp>
        <p:nvSpPr>
          <p:cNvPr id="10" name="TextBox 9">
            <a:extLst>
              <a:ext uri="{FF2B5EF4-FFF2-40B4-BE49-F238E27FC236}">
                <a16:creationId xmlns:a16="http://schemas.microsoft.com/office/drawing/2014/main" id="{D250BF72-A283-702A-560F-3FE47F8E5762}"/>
              </a:ext>
            </a:extLst>
          </p:cNvPr>
          <p:cNvSpPr txBox="1"/>
          <p:nvPr/>
        </p:nvSpPr>
        <p:spPr>
          <a:xfrm>
            <a:off x="1127731" y="2547034"/>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sp>
        <p:nvSpPr>
          <p:cNvPr id="11" name="TextBox 10">
            <a:extLst>
              <a:ext uri="{FF2B5EF4-FFF2-40B4-BE49-F238E27FC236}">
                <a16:creationId xmlns:a16="http://schemas.microsoft.com/office/drawing/2014/main" id="{973BBC66-81DE-AE89-2B5F-2A4E17750C0D}"/>
              </a:ext>
            </a:extLst>
          </p:cNvPr>
          <p:cNvSpPr txBox="1"/>
          <p:nvPr/>
        </p:nvSpPr>
        <p:spPr>
          <a:xfrm>
            <a:off x="2880194" y="6398726"/>
            <a:ext cx="3033844" cy="369332"/>
          </a:xfrm>
          <a:prstGeom prst="rect">
            <a:avLst/>
          </a:prstGeom>
          <a:noFill/>
        </p:spPr>
        <p:txBody>
          <a:bodyPr wrap="none" rtlCol="0">
            <a:spAutoFit/>
          </a:bodyPr>
          <a:lstStyle/>
          <a:p>
            <a:r>
              <a:rPr lang="en-US" b="1" dirty="0"/>
              <a:t>Typical at both ends of bars</a:t>
            </a:r>
          </a:p>
        </p:txBody>
      </p:sp>
      <p:sp>
        <p:nvSpPr>
          <p:cNvPr id="2" name="TextBox 1">
            <a:extLst>
              <a:ext uri="{FF2B5EF4-FFF2-40B4-BE49-F238E27FC236}">
                <a16:creationId xmlns:a16="http://schemas.microsoft.com/office/drawing/2014/main" id="{B661EF1E-EF86-84CD-46E6-5F8FEA5F4820}"/>
              </a:ext>
            </a:extLst>
          </p:cNvPr>
          <p:cNvSpPr txBox="1"/>
          <p:nvPr/>
        </p:nvSpPr>
        <p:spPr>
          <a:xfrm>
            <a:off x="6513036" y="4766156"/>
            <a:ext cx="2072165" cy="923330"/>
          </a:xfrm>
          <a:prstGeom prst="rect">
            <a:avLst/>
          </a:prstGeom>
          <a:solidFill>
            <a:schemeClr val="bg1"/>
          </a:solidFill>
          <a:ln>
            <a:noFill/>
          </a:ln>
        </p:spPr>
        <p:txBody>
          <a:bodyPr wrap="square" rtlCol="0">
            <a:spAutoFit/>
          </a:bodyPr>
          <a:lstStyle/>
          <a:p>
            <a:r>
              <a:rPr lang="en-US" b="1" dirty="0"/>
              <a:t>Plate Machined End At Both Ends – Bolt holes not shown</a:t>
            </a:r>
          </a:p>
        </p:txBody>
      </p:sp>
    </p:spTree>
    <p:extLst>
      <p:ext uri="{BB962C8B-B14F-4D97-AF65-F5344CB8AC3E}">
        <p14:creationId xmlns:p14="http://schemas.microsoft.com/office/powerpoint/2010/main" val="413939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ng yellow pencil on a grey background&#10;&#10;Description automatically generated">
            <a:extLst>
              <a:ext uri="{FF2B5EF4-FFF2-40B4-BE49-F238E27FC236}">
                <a16:creationId xmlns:a16="http://schemas.microsoft.com/office/drawing/2014/main" id="{80121D68-7981-EB36-CADA-51631A1FD900}"/>
              </a:ext>
            </a:extLst>
          </p:cNvPr>
          <p:cNvPicPr>
            <a:picLocks noChangeAspect="1"/>
          </p:cNvPicPr>
          <p:nvPr/>
        </p:nvPicPr>
        <p:blipFill rotWithShape="1">
          <a:blip r:embed="rId2">
            <a:extLst>
              <a:ext uri="{28A0092B-C50C-407E-A947-70E740481C1C}">
                <a14:useLocalDpi xmlns:a14="http://schemas.microsoft.com/office/drawing/2010/main" val="0"/>
              </a:ext>
            </a:extLst>
          </a:blip>
          <a:srcRect l="26475" t="19130" r="13033" b="29501"/>
          <a:stretch/>
        </p:blipFill>
        <p:spPr>
          <a:xfrm>
            <a:off x="114319" y="1047469"/>
            <a:ext cx="8993820" cy="3863198"/>
          </a:xfrm>
          <a:prstGeom prst="rect">
            <a:avLst/>
          </a:prstGeom>
        </p:spPr>
      </p:pic>
      <p:pic>
        <p:nvPicPr>
          <p:cNvPr id="3" name="Picture 2" descr="Long yellow stick with a black handle&#10;&#10;Description automatically generated with medium confidence">
            <a:extLst>
              <a:ext uri="{FF2B5EF4-FFF2-40B4-BE49-F238E27FC236}">
                <a16:creationId xmlns:a16="http://schemas.microsoft.com/office/drawing/2014/main" id="{70D95D40-B8FC-3168-3045-0ADC52C82DFC}"/>
              </a:ext>
            </a:extLst>
          </p:cNvPr>
          <p:cNvPicPr>
            <a:picLocks noChangeAspect="1"/>
          </p:cNvPicPr>
          <p:nvPr/>
        </p:nvPicPr>
        <p:blipFill rotWithShape="1">
          <a:blip r:embed="rId3">
            <a:extLst>
              <a:ext uri="{28A0092B-C50C-407E-A947-70E740481C1C}">
                <a14:useLocalDpi xmlns:a14="http://schemas.microsoft.com/office/drawing/2010/main" val="0"/>
              </a:ext>
            </a:extLst>
          </a:blip>
          <a:srcRect l="66841" t="45810" r="15345" b="29636"/>
          <a:stretch/>
        </p:blipFill>
        <p:spPr>
          <a:xfrm>
            <a:off x="562024" y="3592049"/>
            <a:ext cx="3558091" cy="2480872"/>
          </a:xfrm>
          <a:prstGeom prst="rect">
            <a:avLst/>
          </a:prstGeom>
        </p:spPr>
      </p:pic>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cxnSp>
        <p:nvCxnSpPr>
          <p:cNvPr id="11" name="Straight Arrow Connector 10">
            <a:extLst>
              <a:ext uri="{FF2B5EF4-FFF2-40B4-BE49-F238E27FC236}">
                <a16:creationId xmlns:a16="http://schemas.microsoft.com/office/drawing/2014/main" id="{893C630B-0D92-A5E8-3FC6-41A1E9350572}"/>
              </a:ext>
            </a:extLst>
          </p:cNvPr>
          <p:cNvCxnSpPr>
            <a:cxnSpLocks/>
          </p:cNvCxnSpPr>
          <p:nvPr/>
        </p:nvCxnSpPr>
        <p:spPr>
          <a:xfrm flipH="1">
            <a:off x="2703957" y="4601652"/>
            <a:ext cx="1473851" cy="46166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15EAC2-6FFD-3B3C-6EF2-841E3C0DAD21}"/>
              </a:ext>
            </a:extLst>
          </p:cNvPr>
          <p:cNvSpPr txBox="1"/>
          <p:nvPr/>
        </p:nvSpPr>
        <p:spPr>
          <a:xfrm>
            <a:off x="5005186" y="1998523"/>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sp>
        <p:nvSpPr>
          <p:cNvPr id="14" name="TextBox 13">
            <a:extLst>
              <a:ext uri="{FF2B5EF4-FFF2-40B4-BE49-F238E27FC236}">
                <a16:creationId xmlns:a16="http://schemas.microsoft.com/office/drawing/2014/main" id="{F69FC842-CFBB-F150-41F6-6E20B689EA42}"/>
              </a:ext>
            </a:extLst>
          </p:cNvPr>
          <p:cNvSpPr txBox="1"/>
          <p:nvPr/>
        </p:nvSpPr>
        <p:spPr>
          <a:xfrm>
            <a:off x="4235502" y="4192498"/>
            <a:ext cx="2072165" cy="923330"/>
          </a:xfrm>
          <a:prstGeom prst="rect">
            <a:avLst/>
          </a:prstGeom>
          <a:solidFill>
            <a:schemeClr val="bg1"/>
          </a:solidFill>
          <a:ln>
            <a:noFill/>
          </a:ln>
        </p:spPr>
        <p:txBody>
          <a:bodyPr wrap="square" rtlCol="0">
            <a:spAutoFit/>
          </a:bodyPr>
          <a:lstStyle/>
          <a:p>
            <a:r>
              <a:rPr lang="en-US" b="1" dirty="0"/>
              <a:t>Plate Machined End At Both Ends – Bolt holes not shown</a:t>
            </a:r>
          </a:p>
        </p:txBody>
      </p:sp>
      <p:sp>
        <p:nvSpPr>
          <p:cNvPr id="10" name="TextBox 9">
            <a:extLst>
              <a:ext uri="{FF2B5EF4-FFF2-40B4-BE49-F238E27FC236}">
                <a16:creationId xmlns:a16="http://schemas.microsoft.com/office/drawing/2014/main" id="{ADA82E25-9C7E-4F6E-674C-9A08D1E86D52}"/>
              </a:ext>
            </a:extLst>
          </p:cNvPr>
          <p:cNvSpPr txBox="1"/>
          <p:nvPr/>
        </p:nvSpPr>
        <p:spPr>
          <a:xfrm>
            <a:off x="1936095" y="1184101"/>
            <a:ext cx="6911572" cy="369332"/>
          </a:xfrm>
          <a:prstGeom prst="rect">
            <a:avLst/>
          </a:prstGeom>
          <a:solidFill>
            <a:schemeClr val="bg1"/>
          </a:solidFill>
          <a:ln>
            <a:noFill/>
          </a:ln>
        </p:spPr>
        <p:txBody>
          <a:bodyPr wrap="none" rtlCol="0">
            <a:spAutoFit/>
          </a:bodyPr>
          <a:lstStyle/>
          <a:p>
            <a:r>
              <a:rPr lang="en-US" b="1" dirty="0">
                <a:solidFill>
                  <a:srgbClr val="FF0000"/>
                </a:solidFill>
              </a:rPr>
              <a:t>End Plates at Cross Over on End Opposite to Current Input/Output End</a:t>
            </a:r>
          </a:p>
        </p:txBody>
      </p:sp>
    </p:spTree>
    <p:extLst>
      <p:ext uri="{BB962C8B-B14F-4D97-AF65-F5344CB8AC3E}">
        <p14:creationId xmlns:p14="http://schemas.microsoft.com/office/powerpoint/2010/main" val="220231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13" name="TextBox 12">
            <a:extLst>
              <a:ext uri="{FF2B5EF4-FFF2-40B4-BE49-F238E27FC236}">
                <a16:creationId xmlns:a16="http://schemas.microsoft.com/office/drawing/2014/main" id="{F115EAC2-6FFD-3B3C-6EF2-841E3C0DAD21}"/>
              </a:ext>
            </a:extLst>
          </p:cNvPr>
          <p:cNvSpPr txBox="1"/>
          <p:nvPr/>
        </p:nvSpPr>
        <p:spPr>
          <a:xfrm>
            <a:off x="4702236" y="1641042"/>
            <a:ext cx="4007379" cy="646331"/>
          </a:xfrm>
          <a:prstGeom prst="rect">
            <a:avLst/>
          </a:prstGeom>
          <a:solidFill>
            <a:schemeClr val="bg1"/>
          </a:solidFill>
        </p:spPr>
        <p:txBody>
          <a:bodyPr wrap="none" rtlCol="0">
            <a:spAutoFit/>
          </a:bodyPr>
          <a:lstStyle/>
          <a:p>
            <a:r>
              <a:rPr lang="en-US" b="1" dirty="0"/>
              <a:t>Need 32 Plates 1” X 9.17” X 71” long</a:t>
            </a:r>
          </a:p>
          <a:p>
            <a:r>
              <a:rPr lang="en-US" b="1" dirty="0"/>
              <a:t>Need 16 Plates 1” X 9.17” X 144” long</a:t>
            </a:r>
          </a:p>
        </p:txBody>
      </p:sp>
      <p:pic>
        <p:nvPicPr>
          <p:cNvPr id="2" name="Picture 1">
            <a:extLst>
              <a:ext uri="{FF2B5EF4-FFF2-40B4-BE49-F238E27FC236}">
                <a16:creationId xmlns:a16="http://schemas.microsoft.com/office/drawing/2014/main" id="{00972B6B-6B5D-3C7D-76D2-461B4E10D59C}"/>
              </a:ext>
            </a:extLst>
          </p:cNvPr>
          <p:cNvPicPr>
            <a:picLocks noChangeAspect="1"/>
          </p:cNvPicPr>
          <p:nvPr/>
        </p:nvPicPr>
        <p:blipFill rotWithShape="1">
          <a:blip r:embed="rId2">
            <a:extLst>
              <a:ext uri="{28A0092B-C50C-407E-A947-70E740481C1C}">
                <a14:useLocalDpi xmlns:a14="http://schemas.microsoft.com/office/drawing/2010/main" val="0"/>
              </a:ext>
            </a:extLst>
          </a:blip>
          <a:srcRect l="26561" t="18042" r="14409" b="32246"/>
          <a:stretch/>
        </p:blipFill>
        <p:spPr>
          <a:xfrm>
            <a:off x="434385" y="1096616"/>
            <a:ext cx="8515802" cy="3627621"/>
          </a:xfrm>
          <a:prstGeom prst="rect">
            <a:avLst/>
          </a:prstGeom>
        </p:spPr>
      </p:pic>
      <p:pic>
        <p:nvPicPr>
          <p:cNvPr id="6" name="Picture 5" descr="A yellow pencil with a black background&#10;&#10;Description automatically generated with medium confidence">
            <a:extLst>
              <a:ext uri="{FF2B5EF4-FFF2-40B4-BE49-F238E27FC236}">
                <a16:creationId xmlns:a16="http://schemas.microsoft.com/office/drawing/2014/main" id="{3A0A1BBF-A3E2-AD24-3495-0A3FC53C0114}"/>
              </a:ext>
            </a:extLst>
          </p:cNvPr>
          <p:cNvPicPr>
            <a:picLocks noChangeAspect="1"/>
          </p:cNvPicPr>
          <p:nvPr/>
        </p:nvPicPr>
        <p:blipFill rotWithShape="1">
          <a:blip r:embed="rId3">
            <a:extLst>
              <a:ext uri="{28A0092B-C50C-407E-A947-70E740481C1C}">
                <a14:useLocalDpi xmlns:a14="http://schemas.microsoft.com/office/drawing/2010/main" val="0"/>
              </a:ext>
            </a:extLst>
          </a:blip>
          <a:srcRect l="23362" t="24316" r="19097" b="33876"/>
          <a:stretch/>
        </p:blipFill>
        <p:spPr>
          <a:xfrm>
            <a:off x="73182" y="4579150"/>
            <a:ext cx="5261548" cy="1933731"/>
          </a:xfrm>
          <a:prstGeom prst="rect">
            <a:avLst/>
          </a:prstGeom>
        </p:spPr>
      </p:pic>
      <p:sp>
        <p:nvSpPr>
          <p:cNvPr id="10" name="TextBox 9">
            <a:extLst>
              <a:ext uri="{FF2B5EF4-FFF2-40B4-BE49-F238E27FC236}">
                <a16:creationId xmlns:a16="http://schemas.microsoft.com/office/drawing/2014/main" id="{ADA82E25-9C7E-4F6E-674C-9A08D1E86D52}"/>
              </a:ext>
            </a:extLst>
          </p:cNvPr>
          <p:cNvSpPr txBox="1"/>
          <p:nvPr/>
        </p:nvSpPr>
        <p:spPr>
          <a:xfrm>
            <a:off x="1775228" y="1247165"/>
            <a:ext cx="5326458" cy="369332"/>
          </a:xfrm>
          <a:prstGeom prst="rect">
            <a:avLst/>
          </a:prstGeom>
          <a:solidFill>
            <a:schemeClr val="bg1"/>
          </a:solidFill>
          <a:ln>
            <a:noFill/>
          </a:ln>
        </p:spPr>
        <p:txBody>
          <a:bodyPr wrap="none" rtlCol="0">
            <a:spAutoFit/>
          </a:bodyPr>
          <a:lstStyle/>
          <a:p>
            <a:r>
              <a:rPr lang="en-US" b="1" dirty="0">
                <a:solidFill>
                  <a:srgbClr val="FF0000"/>
                </a:solidFill>
              </a:rPr>
              <a:t>End Plates at Cross Over on Current Input/Output End</a:t>
            </a:r>
          </a:p>
        </p:txBody>
      </p:sp>
      <p:sp>
        <p:nvSpPr>
          <p:cNvPr id="8" name="TextBox 7">
            <a:extLst>
              <a:ext uri="{FF2B5EF4-FFF2-40B4-BE49-F238E27FC236}">
                <a16:creationId xmlns:a16="http://schemas.microsoft.com/office/drawing/2014/main" id="{240184EF-1F47-6B7A-12BB-EAD4F0852407}"/>
              </a:ext>
            </a:extLst>
          </p:cNvPr>
          <p:cNvSpPr txBox="1"/>
          <p:nvPr/>
        </p:nvSpPr>
        <p:spPr>
          <a:xfrm>
            <a:off x="4137615" y="1916450"/>
            <a:ext cx="4572000" cy="646331"/>
          </a:xfrm>
          <a:prstGeom prst="rect">
            <a:avLst/>
          </a:prstGeom>
          <a:solidFill>
            <a:schemeClr val="bg1"/>
          </a:solidFill>
        </p:spPr>
        <p:txBody>
          <a:bodyPr wrap="square">
            <a:spAutoFit/>
          </a:bodyPr>
          <a:lstStyle/>
          <a:p>
            <a:r>
              <a:rPr lang="en-US" b="1" dirty="0"/>
              <a:t>Need 32 Plates 1” X 9.17” X 71” long</a:t>
            </a:r>
          </a:p>
          <a:p>
            <a:r>
              <a:rPr lang="en-US" b="1" dirty="0"/>
              <a:t>Need 16 Plates 1” X 9.17” X 144” long</a:t>
            </a:r>
            <a:endParaRPr lang="en-US" dirty="0"/>
          </a:p>
        </p:txBody>
      </p:sp>
      <p:pic>
        <p:nvPicPr>
          <p:cNvPr id="4" name="Picture 3" descr="Long yellow stick with a black handle&#10;&#10;Description automatically generated with medium confidence">
            <a:extLst>
              <a:ext uri="{FF2B5EF4-FFF2-40B4-BE49-F238E27FC236}">
                <a16:creationId xmlns:a16="http://schemas.microsoft.com/office/drawing/2014/main" id="{1575E4EC-5774-D5BE-E7AF-19D4A87CA478}"/>
              </a:ext>
            </a:extLst>
          </p:cNvPr>
          <p:cNvPicPr>
            <a:picLocks noChangeAspect="1"/>
          </p:cNvPicPr>
          <p:nvPr/>
        </p:nvPicPr>
        <p:blipFill rotWithShape="1">
          <a:blip r:embed="rId4">
            <a:extLst>
              <a:ext uri="{28A0092B-C50C-407E-A947-70E740481C1C}">
                <a14:useLocalDpi xmlns:a14="http://schemas.microsoft.com/office/drawing/2010/main" val="0"/>
              </a:ext>
            </a:extLst>
          </a:blip>
          <a:srcRect l="66841" t="45810" r="15345" b="29636"/>
          <a:stretch/>
        </p:blipFill>
        <p:spPr>
          <a:xfrm>
            <a:off x="4572000" y="4342496"/>
            <a:ext cx="3558091" cy="2480872"/>
          </a:xfrm>
          <a:prstGeom prst="rect">
            <a:avLst/>
          </a:prstGeom>
        </p:spPr>
      </p:pic>
      <p:sp>
        <p:nvSpPr>
          <p:cNvPr id="9" name="TextBox 8">
            <a:extLst>
              <a:ext uri="{FF2B5EF4-FFF2-40B4-BE49-F238E27FC236}">
                <a16:creationId xmlns:a16="http://schemas.microsoft.com/office/drawing/2014/main" id="{1BB515B0-8419-03BC-4078-E38D18519508}"/>
              </a:ext>
            </a:extLst>
          </p:cNvPr>
          <p:cNvSpPr txBox="1"/>
          <p:nvPr/>
        </p:nvSpPr>
        <p:spPr>
          <a:xfrm>
            <a:off x="4780760" y="6319286"/>
            <a:ext cx="3598101" cy="369332"/>
          </a:xfrm>
          <a:prstGeom prst="rect">
            <a:avLst/>
          </a:prstGeom>
          <a:solidFill>
            <a:schemeClr val="bg1"/>
          </a:solidFill>
        </p:spPr>
        <p:txBody>
          <a:bodyPr wrap="none" rtlCol="0">
            <a:spAutoFit/>
          </a:bodyPr>
          <a:lstStyle/>
          <a:p>
            <a:r>
              <a:rPr lang="en-US" b="1" dirty="0"/>
              <a:t>Typical at Current In/Out end of bar</a:t>
            </a:r>
          </a:p>
        </p:txBody>
      </p:sp>
      <p:sp>
        <p:nvSpPr>
          <p:cNvPr id="12" name="TextBox 11">
            <a:extLst>
              <a:ext uri="{FF2B5EF4-FFF2-40B4-BE49-F238E27FC236}">
                <a16:creationId xmlns:a16="http://schemas.microsoft.com/office/drawing/2014/main" id="{30DD35E9-5FDA-A662-047B-4B575032BE26}"/>
              </a:ext>
            </a:extLst>
          </p:cNvPr>
          <p:cNvSpPr txBox="1"/>
          <p:nvPr/>
        </p:nvSpPr>
        <p:spPr>
          <a:xfrm>
            <a:off x="336532" y="6002584"/>
            <a:ext cx="2703497" cy="369332"/>
          </a:xfrm>
          <a:prstGeom prst="rect">
            <a:avLst/>
          </a:prstGeom>
          <a:solidFill>
            <a:schemeClr val="bg1"/>
          </a:solidFill>
        </p:spPr>
        <p:txBody>
          <a:bodyPr wrap="none" rtlCol="0">
            <a:spAutoFit/>
          </a:bodyPr>
          <a:lstStyle/>
          <a:p>
            <a:r>
              <a:rPr lang="en-US" b="1" dirty="0"/>
              <a:t>Typical at other end of bar</a:t>
            </a:r>
          </a:p>
        </p:txBody>
      </p:sp>
      <p:sp>
        <p:nvSpPr>
          <p:cNvPr id="14" name="TextBox 13">
            <a:extLst>
              <a:ext uri="{FF2B5EF4-FFF2-40B4-BE49-F238E27FC236}">
                <a16:creationId xmlns:a16="http://schemas.microsoft.com/office/drawing/2014/main" id="{F69FC842-CFBB-F150-41F6-6E20B689EA42}"/>
              </a:ext>
            </a:extLst>
          </p:cNvPr>
          <p:cNvSpPr txBox="1"/>
          <p:nvPr/>
        </p:nvSpPr>
        <p:spPr>
          <a:xfrm>
            <a:off x="3156024" y="4268663"/>
            <a:ext cx="2470750" cy="646331"/>
          </a:xfrm>
          <a:prstGeom prst="rect">
            <a:avLst/>
          </a:prstGeom>
          <a:solidFill>
            <a:schemeClr val="bg1"/>
          </a:solidFill>
          <a:ln>
            <a:noFill/>
          </a:ln>
        </p:spPr>
        <p:txBody>
          <a:bodyPr wrap="square" rtlCol="0">
            <a:spAutoFit/>
          </a:bodyPr>
          <a:lstStyle/>
          <a:p>
            <a:r>
              <a:rPr lang="en-US" b="1" dirty="0"/>
              <a:t>Plate Machined Ends </a:t>
            </a:r>
          </a:p>
          <a:p>
            <a:r>
              <a:rPr lang="en-US" b="1" dirty="0"/>
              <a:t>Bolt holes not shown</a:t>
            </a:r>
          </a:p>
        </p:txBody>
      </p:sp>
    </p:spTree>
    <p:extLst>
      <p:ext uri="{BB962C8B-B14F-4D97-AF65-F5344CB8AC3E}">
        <p14:creationId xmlns:p14="http://schemas.microsoft.com/office/powerpoint/2010/main" val="70362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Required Plates for 6 Coils</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69823" y="1600202"/>
            <a:ext cx="8566879" cy="4525963"/>
          </a:xfrm>
        </p:spPr>
        <p:txBody>
          <a:bodyPr>
            <a:normAutofit/>
          </a:bodyPr>
          <a:lstStyle/>
          <a:p>
            <a:pPr marL="0" indent="0">
              <a:buNone/>
            </a:pPr>
            <a:r>
              <a:rPr lang="en-US" sz="4400" b="1" dirty="0"/>
              <a:t>      </a:t>
            </a:r>
          </a:p>
          <a:p>
            <a:pPr marL="0" indent="0">
              <a:buNone/>
            </a:pPr>
            <a:endParaRPr lang="en-US" dirty="0"/>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2" name="TextBox 1">
            <a:extLst>
              <a:ext uri="{FF2B5EF4-FFF2-40B4-BE49-F238E27FC236}">
                <a16:creationId xmlns:a16="http://schemas.microsoft.com/office/drawing/2014/main" id="{AA37D480-B79F-39F5-F878-635739DE811C}"/>
              </a:ext>
            </a:extLst>
          </p:cNvPr>
          <p:cNvSpPr txBox="1"/>
          <p:nvPr/>
        </p:nvSpPr>
        <p:spPr>
          <a:xfrm>
            <a:off x="285657" y="1302672"/>
            <a:ext cx="8702399" cy="5324535"/>
          </a:xfrm>
          <a:prstGeom prst="rect">
            <a:avLst/>
          </a:prstGeom>
          <a:noFill/>
        </p:spPr>
        <p:txBody>
          <a:bodyPr wrap="square" rtlCol="0">
            <a:spAutoFit/>
          </a:bodyPr>
          <a:lstStyle/>
          <a:p>
            <a:r>
              <a:rPr lang="en-US" sz="3000" b="1" dirty="0"/>
              <a:t>Two Center Coils:  </a:t>
            </a:r>
          </a:p>
          <a:p>
            <a:r>
              <a:rPr lang="en-US" sz="2000" b="1" dirty="0"/>
              <a:t>Outside Length = 7.5 m, Inside Length = 7.1 m</a:t>
            </a:r>
          </a:p>
          <a:p>
            <a:r>
              <a:rPr lang="en-US" sz="2000" b="1" dirty="0"/>
              <a:t>Outside Width = 3.65 m, Inside Width = 3.29 m</a:t>
            </a:r>
          </a:p>
          <a:p>
            <a:r>
              <a:rPr lang="en-US" sz="2000" b="1" u="sng" dirty="0"/>
              <a:t>Need 32 plates 1” X 295” and 32 plates 1” X 144”</a:t>
            </a:r>
          </a:p>
          <a:p>
            <a:r>
              <a:rPr lang="en-US" sz="2000" b="1" dirty="0"/>
              <a:t> </a:t>
            </a:r>
          </a:p>
          <a:p>
            <a:r>
              <a:rPr lang="en-US" sz="3000" b="1" dirty="0"/>
              <a:t>4 Outer Coils</a:t>
            </a:r>
          </a:p>
          <a:p>
            <a:r>
              <a:rPr lang="en-US" sz="2000" b="1" dirty="0"/>
              <a:t>Outside Length = 7.5 m, Inside Length = 7.1 m</a:t>
            </a:r>
          </a:p>
          <a:p>
            <a:r>
              <a:rPr lang="en-US" sz="2000" b="1" dirty="0"/>
              <a:t>Outside Width = 1.8 m, Inside Width = 1.44 m</a:t>
            </a:r>
          </a:p>
          <a:p>
            <a:r>
              <a:rPr lang="en-US" sz="2000" b="1" u="sng" dirty="0"/>
              <a:t>Need 64 plates 1” X 295” and 64 plates 1” X 71”</a:t>
            </a:r>
          </a:p>
          <a:p>
            <a:endParaRPr lang="en-US" sz="2000" b="1" u="sng" dirty="0"/>
          </a:p>
          <a:p>
            <a:r>
              <a:rPr lang="en-US" sz="3000" b="1" dirty="0">
                <a:solidFill>
                  <a:srgbClr val="FF0000"/>
                </a:solidFill>
              </a:rPr>
              <a:t>Total Plates Needed</a:t>
            </a:r>
          </a:p>
          <a:p>
            <a:r>
              <a:rPr lang="en-US" sz="2000" b="1" dirty="0"/>
              <a:t>96 plates 1” X 295”                  576 bars </a:t>
            </a:r>
          </a:p>
          <a:p>
            <a:r>
              <a:rPr lang="en-US" sz="2000" b="1" dirty="0"/>
              <a:t>32 plates 1” X 144”</a:t>
            </a:r>
          </a:p>
          <a:p>
            <a:r>
              <a:rPr lang="en-US" sz="2000" b="1" dirty="0"/>
              <a:t>64 plates 1” X 71”</a:t>
            </a:r>
          </a:p>
          <a:p>
            <a:r>
              <a:rPr lang="en-US" sz="2800" b="1" dirty="0">
                <a:solidFill>
                  <a:srgbClr val="FF0000"/>
                </a:solidFill>
              </a:rPr>
              <a:t>Total</a:t>
            </a:r>
            <a:r>
              <a:rPr lang="en-US" sz="3000" b="1" dirty="0">
                <a:solidFill>
                  <a:srgbClr val="FF0000"/>
                </a:solidFill>
              </a:rPr>
              <a:t> Mass of All Plates  = 50,480 kg = 111,130 </a:t>
            </a:r>
            <a:r>
              <a:rPr lang="en-US" sz="3000" b="1" dirty="0" err="1">
                <a:solidFill>
                  <a:srgbClr val="FF0000"/>
                </a:solidFill>
              </a:rPr>
              <a:t>lbs</a:t>
            </a:r>
            <a:endParaRPr lang="en-US" sz="3000" b="1" dirty="0">
              <a:solidFill>
                <a:srgbClr val="FF0000"/>
              </a:solidFill>
            </a:endParaRPr>
          </a:p>
        </p:txBody>
      </p:sp>
      <p:sp>
        <p:nvSpPr>
          <p:cNvPr id="7" name="Arrow: Right 6">
            <a:extLst>
              <a:ext uri="{FF2B5EF4-FFF2-40B4-BE49-F238E27FC236}">
                <a16:creationId xmlns:a16="http://schemas.microsoft.com/office/drawing/2014/main" id="{3686E0D2-DA65-F011-4B13-94861A5C3B65}"/>
              </a:ext>
            </a:extLst>
          </p:cNvPr>
          <p:cNvSpPr/>
          <p:nvPr/>
        </p:nvSpPr>
        <p:spPr>
          <a:xfrm>
            <a:off x="2578310" y="5169330"/>
            <a:ext cx="659566" cy="2882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28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600202"/>
            <a:ext cx="8890000" cy="4525963"/>
          </a:xfrm>
        </p:spPr>
        <p:txBody>
          <a:bodyPr>
            <a:normAutofit fontScale="32500" lnSpcReduction="20000"/>
          </a:bodyPr>
          <a:lstStyle/>
          <a:p>
            <a:r>
              <a:rPr lang="en-US" sz="4400" b="1" dirty="0"/>
              <a:t>Vendor for Copper Planks and Bars for Planks:  </a:t>
            </a:r>
          </a:p>
          <a:p>
            <a:pPr marL="0" indent="0">
              <a:buNone/>
            </a:pPr>
            <a:r>
              <a:rPr lang="en-US" sz="4400" b="1" dirty="0"/>
              <a:t>        </a:t>
            </a:r>
            <a:r>
              <a:rPr lang="en-US" sz="4400" b="1" dirty="0">
                <a:solidFill>
                  <a:srgbClr val="FF0000"/>
                </a:solidFill>
              </a:rPr>
              <a:t>Copper and Brass Sales  </a:t>
            </a:r>
            <a:r>
              <a:rPr lang="en-US" sz="4400" b="1" dirty="0"/>
              <a:t>-- Division of TKMNA, </a:t>
            </a:r>
            <a:r>
              <a:rPr lang="en-US" sz="4400" b="1" dirty="0" err="1"/>
              <a:t>Thyssenkrup</a:t>
            </a:r>
            <a:endParaRPr lang="en-US" sz="4400" b="1" dirty="0"/>
          </a:p>
          <a:p>
            <a:r>
              <a:rPr lang="en-US" sz="3200" b="1" dirty="0"/>
              <a:t>Copper and Brass Sales functions like a Ryerson  -- Sourcing materials from manufacturers and machining from outside vendors (Some in house machining?)</a:t>
            </a:r>
          </a:p>
          <a:p>
            <a:pPr marL="0" indent="0">
              <a:buNone/>
            </a:pPr>
            <a:endParaRPr lang="en-US" sz="3200" dirty="0"/>
          </a:p>
          <a:p>
            <a:r>
              <a:rPr lang="en-US" b="1" dirty="0"/>
              <a:t>Waiting for quote – Expected soon</a:t>
            </a:r>
          </a:p>
          <a:p>
            <a:pPr marL="0" indent="0">
              <a:buNone/>
            </a:pPr>
            <a:endParaRPr lang="en-US" b="1" dirty="0"/>
          </a:p>
          <a:p>
            <a:r>
              <a:rPr lang="en-US" b="1" dirty="0"/>
              <a:t>Bulk ETP copper price = $7.50 /</a:t>
            </a:r>
            <a:r>
              <a:rPr lang="en-US" b="1" dirty="0" err="1"/>
              <a:t>lb</a:t>
            </a:r>
            <a:endParaRPr lang="en-US" b="1" dirty="0"/>
          </a:p>
          <a:p>
            <a:pPr marL="0" indent="0">
              <a:buNone/>
            </a:pPr>
            <a:endParaRPr lang="en-US" b="1" dirty="0"/>
          </a:p>
          <a:p>
            <a:r>
              <a:rPr lang="en-US" b="1" dirty="0"/>
              <a:t>Can only supply in ETP copper bars without purchasing oversees.  Length is the issue.</a:t>
            </a:r>
          </a:p>
          <a:p>
            <a:pPr marL="0" indent="0">
              <a:buNone/>
            </a:pPr>
            <a:endParaRPr lang="en-US" b="1" dirty="0"/>
          </a:p>
          <a:p>
            <a:r>
              <a:rPr lang="en-US" b="1" dirty="0"/>
              <a:t>Will supply end planks in ETP copper.  Maybe possible to get OFHC in US through Revere.  Revere is the big gorilla for copper in the US.</a:t>
            </a:r>
          </a:p>
          <a:p>
            <a:endParaRPr lang="en-US" b="1" dirty="0"/>
          </a:p>
          <a:p>
            <a:r>
              <a:rPr lang="en-US" b="1" dirty="0"/>
              <a:t>No luck in contacting </a:t>
            </a:r>
            <a:r>
              <a:rPr lang="en-US" b="1" dirty="0" err="1"/>
              <a:t>Luvato</a:t>
            </a:r>
            <a:r>
              <a:rPr lang="en-US" b="1" dirty="0"/>
              <a:t> for OFHC Copper.  I never had luck in contacting </a:t>
            </a:r>
            <a:r>
              <a:rPr lang="en-US" b="1" dirty="0" err="1"/>
              <a:t>Luvato</a:t>
            </a:r>
            <a:r>
              <a:rPr lang="en-US" b="1" dirty="0"/>
              <a:t>.</a:t>
            </a:r>
            <a:endParaRPr lang="en-US" dirty="0"/>
          </a:p>
          <a:p>
            <a:pPr marL="0" indent="0">
              <a:buNone/>
            </a:pPr>
            <a:endParaRPr lang="en-US" sz="3300" dirty="0"/>
          </a:p>
          <a:p>
            <a:pPr marL="0" indent="0">
              <a:buNone/>
            </a:pPr>
            <a:r>
              <a:rPr lang="en-US" sz="4000" b="1" dirty="0"/>
              <a:t>Contacts:  Glenn Kreis  (local and very eager to get this PO)</a:t>
            </a:r>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2199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600202"/>
            <a:ext cx="8890000" cy="4525963"/>
          </a:xfrm>
        </p:spPr>
        <p:txBody>
          <a:bodyPr>
            <a:normAutofit fontScale="25000" lnSpcReduction="20000"/>
          </a:bodyPr>
          <a:lstStyle/>
          <a:p>
            <a:pPr marL="0" indent="0" algn="ctr">
              <a:buNone/>
            </a:pPr>
            <a:r>
              <a:rPr lang="en-US" sz="4400" b="1" dirty="0"/>
              <a:t>ETP vs OFHC</a:t>
            </a:r>
          </a:p>
          <a:p>
            <a:pPr algn="just"/>
            <a:r>
              <a:rPr lang="en-US" sz="8000" b="1" dirty="0"/>
              <a:t>ETP copper is 90% of the electrical copper used in the US.</a:t>
            </a:r>
          </a:p>
          <a:p>
            <a:pPr marL="0" indent="0" algn="just">
              <a:buNone/>
            </a:pPr>
            <a:endParaRPr lang="en-US" sz="8000" b="1" dirty="0"/>
          </a:p>
          <a:p>
            <a:pPr algn="just"/>
            <a:r>
              <a:rPr lang="en-US" sz="8000" b="1" dirty="0"/>
              <a:t>ETP is much easier to get</a:t>
            </a:r>
          </a:p>
          <a:p>
            <a:pPr algn="just"/>
            <a:endParaRPr lang="en-US" sz="8000" b="1" dirty="0"/>
          </a:p>
          <a:p>
            <a:pPr algn="just"/>
            <a:r>
              <a:rPr lang="en-US" sz="8000" b="1" dirty="0"/>
              <a:t>ETP has the same electrical conductivity as OFHC</a:t>
            </a:r>
          </a:p>
          <a:p>
            <a:pPr marL="0" indent="0" algn="just">
              <a:buNone/>
            </a:pPr>
            <a:endParaRPr lang="en-US" sz="8000" b="1" dirty="0"/>
          </a:p>
          <a:p>
            <a:pPr algn="just"/>
            <a:r>
              <a:rPr lang="en-US" sz="8000" b="1" dirty="0"/>
              <a:t>OFHC is much easier to weld and braze</a:t>
            </a:r>
          </a:p>
          <a:p>
            <a:pPr marL="0" indent="0" algn="just">
              <a:buNone/>
            </a:pPr>
            <a:endParaRPr lang="en-US" sz="8000" b="1" dirty="0"/>
          </a:p>
          <a:p>
            <a:pPr algn="just"/>
            <a:r>
              <a:rPr lang="en-US" sz="8000" b="1" dirty="0"/>
              <a:t>ETP is a bit easier to machine than OFHC</a:t>
            </a:r>
          </a:p>
          <a:p>
            <a:pPr marL="0" indent="0" algn="just">
              <a:buNone/>
            </a:pPr>
            <a:endParaRPr lang="en-US" sz="8000" b="1" dirty="0"/>
          </a:p>
          <a:p>
            <a:pPr algn="just"/>
            <a:r>
              <a:rPr lang="en-US" sz="8000" b="1" dirty="0"/>
              <a:t>ETP has oxygen in it.  This makes welding and brazing more difficult.  A TIG welding/brazing method will be used.  Silicon-bronze and other alloys are recommended.</a:t>
            </a:r>
          </a:p>
          <a:p>
            <a:pPr marL="0" indent="0" algn="just">
              <a:buNone/>
            </a:pPr>
            <a:endParaRPr lang="en-US" sz="8000" b="1" dirty="0"/>
          </a:p>
          <a:p>
            <a:pPr algn="just"/>
            <a:r>
              <a:rPr lang="en-US" sz="8000" b="1" dirty="0"/>
              <a:t>Need to buy ETP samples with different filler rods and have Bob Conley try them out.  Material cost ~ $400 and 1 day of Bobs time.</a:t>
            </a:r>
          </a:p>
          <a:p>
            <a:pPr marL="0" indent="0">
              <a:buNone/>
            </a:pPr>
            <a:r>
              <a:rPr lang="en-US" sz="4400" b="1" dirty="0"/>
              <a:t>        </a:t>
            </a: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7381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10067" y="1072887"/>
            <a:ext cx="8890000" cy="1921930"/>
          </a:xfrm>
          <a:solidFill>
            <a:schemeClr val="bg1"/>
          </a:solidFill>
        </p:spPr>
        <p:txBody>
          <a:bodyPr>
            <a:normAutofit lnSpcReduction="10000"/>
          </a:bodyPr>
          <a:lstStyle/>
          <a:p>
            <a:r>
              <a:rPr lang="en-US" sz="2000" b="1" dirty="0"/>
              <a:t>ANSYS thermal analysis aluminum bar with 1 pass 5/8” OD copper tubing using thermal flow element 116.</a:t>
            </a:r>
          </a:p>
          <a:p>
            <a:r>
              <a:rPr lang="en-US" sz="2000" b="1" dirty="0"/>
              <a:t>Heat flux on one surface of aluminum cooling plate of center coil = 3750 watts with 3 GPM water at 22 C inlet</a:t>
            </a:r>
          </a:p>
          <a:p>
            <a:r>
              <a:rPr lang="en-US" sz="2000" b="1" dirty="0"/>
              <a:t>Result: Max plate temp = 31.3 C, Max Tube temp = 29.4 C, Outlet water temp = 26.6 C</a:t>
            </a:r>
          </a:p>
          <a:p>
            <a:pPr marL="0" indent="0">
              <a:buNone/>
            </a:pPr>
            <a:endParaRPr lang="en-US" dirty="0"/>
          </a:p>
          <a:p>
            <a:pPr marL="0" indent="0">
              <a:buNone/>
            </a:pP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Thermal Analysis</a:t>
            </a:r>
          </a:p>
        </p:txBody>
      </p:sp>
      <p:pic>
        <p:nvPicPr>
          <p:cNvPr id="7" name="Picture 6">
            <a:extLst>
              <a:ext uri="{FF2B5EF4-FFF2-40B4-BE49-F238E27FC236}">
                <a16:creationId xmlns:a16="http://schemas.microsoft.com/office/drawing/2014/main" id="{CA3F8093-C8DA-CB8B-5681-C2039B99657B}"/>
              </a:ext>
            </a:extLst>
          </p:cNvPr>
          <p:cNvPicPr>
            <a:picLocks noChangeAspect="1"/>
          </p:cNvPicPr>
          <p:nvPr/>
        </p:nvPicPr>
        <p:blipFill rotWithShape="1">
          <a:blip r:embed="rId2"/>
          <a:srcRect r="7575" b="23415"/>
          <a:stretch/>
        </p:blipFill>
        <p:spPr>
          <a:xfrm>
            <a:off x="110067" y="3863183"/>
            <a:ext cx="5257800" cy="2658534"/>
          </a:xfrm>
          <a:prstGeom prst="rect">
            <a:avLst/>
          </a:prstGeom>
        </p:spPr>
      </p:pic>
      <p:pic>
        <p:nvPicPr>
          <p:cNvPr id="9" name="Picture 8">
            <a:extLst>
              <a:ext uri="{FF2B5EF4-FFF2-40B4-BE49-F238E27FC236}">
                <a16:creationId xmlns:a16="http://schemas.microsoft.com/office/drawing/2014/main" id="{A94A5E7D-E022-C1CA-1C5D-1B190999589D}"/>
              </a:ext>
            </a:extLst>
          </p:cNvPr>
          <p:cNvPicPr>
            <a:picLocks noChangeAspect="1"/>
          </p:cNvPicPr>
          <p:nvPr/>
        </p:nvPicPr>
        <p:blipFill rotWithShape="1">
          <a:blip r:embed="rId3"/>
          <a:srcRect r="10274" b="29351"/>
          <a:stretch/>
        </p:blipFill>
        <p:spPr>
          <a:xfrm>
            <a:off x="3443685" y="2724444"/>
            <a:ext cx="5471716" cy="2629016"/>
          </a:xfrm>
          <a:prstGeom prst="rect">
            <a:avLst/>
          </a:prstGeom>
        </p:spPr>
      </p:pic>
    </p:spTree>
    <p:extLst>
      <p:ext uri="{BB962C8B-B14F-4D97-AF65-F5344CB8AC3E}">
        <p14:creationId xmlns:p14="http://schemas.microsoft.com/office/powerpoint/2010/main" val="242374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Connection &amp; Heat Load</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457200" y="1219200"/>
            <a:ext cx="8229600" cy="5364480"/>
          </a:xfrm>
        </p:spPr>
        <p:txBody>
          <a:bodyPr>
            <a:normAutofit/>
          </a:bodyPr>
          <a:lstStyle/>
          <a:p>
            <a:r>
              <a:rPr lang="en-US" sz="2800" b="1" dirty="0">
                <a:solidFill>
                  <a:srgbClr val="FF0000"/>
                </a:solidFill>
              </a:rPr>
              <a:t>All Six Coils are Connected in Series</a:t>
            </a:r>
          </a:p>
          <a:p>
            <a:r>
              <a:rPr lang="en-US" sz="2800" b="1" dirty="0">
                <a:solidFill>
                  <a:srgbClr val="FF0000"/>
                </a:solidFill>
              </a:rPr>
              <a:t>Advantages:</a:t>
            </a:r>
          </a:p>
          <a:p>
            <a:pPr marL="514350" indent="-514350">
              <a:buFont typeface="+mj-lt"/>
              <a:buAutoNum type="arabicPeriod"/>
            </a:pPr>
            <a:r>
              <a:rPr lang="en-US" sz="1800" b="1" dirty="0"/>
              <a:t>Most compact arrangement when considering power supply and cable runs.</a:t>
            </a:r>
          </a:p>
          <a:p>
            <a:pPr marL="514350" indent="-514350">
              <a:buFont typeface="+mj-lt"/>
              <a:buAutoNum type="arabicPeriod"/>
            </a:pPr>
            <a:r>
              <a:rPr lang="en-US" sz="1800" b="1" dirty="0"/>
              <a:t>Cheapest option – Only 1 supply instead of multiple supplies</a:t>
            </a:r>
          </a:p>
          <a:p>
            <a:pPr marL="514350" indent="-514350">
              <a:buFont typeface="+mj-lt"/>
              <a:buAutoNum type="arabicPeriod"/>
            </a:pPr>
            <a:r>
              <a:rPr lang="en-US" sz="1800" b="1" dirty="0"/>
              <a:t>Higher efficiency </a:t>
            </a:r>
          </a:p>
          <a:p>
            <a:pPr marL="514350" indent="-514350">
              <a:buFont typeface="+mj-lt"/>
              <a:buAutoNum type="arabicPeriod"/>
            </a:pPr>
            <a:r>
              <a:rPr lang="en-US" sz="1800" b="1" dirty="0"/>
              <a:t>Safer and easier to analyze safety with one supply</a:t>
            </a:r>
          </a:p>
          <a:p>
            <a:pPr marL="0" indent="0">
              <a:buNone/>
            </a:pPr>
            <a:endParaRPr lang="en-US" sz="1800" b="1" dirty="0"/>
          </a:p>
          <a:p>
            <a:r>
              <a:rPr lang="en-US" sz="2400" b="1" dirty="0">
                <a:solidFill>
                  <a:srgbClr val="FF0000"/>
                </a:solidFill>
              </a:rPr>
              <a:t>Power and Voltage at 60 C </a:t>
            </a:r>
            <a:r>
              <a:rPr lang="en-US" sz="1800" b="1" dirty="0">
                <a:solidFill>
                  <a:srgbClr val="FF0000"/>
                </a:solidFill>
              </a:rPr>
              <a:t>(without contact resistance)</a:t>
            </a:r>
          </a:p>
          <a:p>
            <a:pPr marL="457200" indent="-457200">
              <a:buFont typeface="+mj-lt"/>
              <a:buAutoNum type="arabicPeriod"/>
            </a:pPr>
            <a:r>
              <a:rPr lang="en-US" sz="2000" b="1" dirty="0"/>
              <a:t>Center Coil: 8.63 kW and 2.30 V</a:t>
            </a:r>
          </a:p>
          <a:p>
            <a:pPr marL="457200" indent="-457200">
              <a:buFont typeface="+mj-lt"/>
              <a:buAutoNum type="arabicPeriod"/>
            </a:pPr>
            <a:r>
              <a:rPr lang="en-US" sz="2000" b="1" dirty="0"/>
              <a:t>Outer Coil: 7.2 kW and 1.92 Volt</a:t>
            </a:r>
          </a:p>
          <a:p>
            <a:pPr marL="457200" indent="-457200">
              <a:buFont typeface="+mj-lt"/>
              <a:buAutoNum type="arabicPeriod"/>
            </a:pPr>
            <a:r>
              <a:rPr lang="en-US" sz="2000" b="1" dirty="0"/>
              <a:t>2 Center Coils + 4 Outer Coils: 46.1 kW and 12.3 Volt</a:t>
            </a:r>
          </a:p>
          <a:p>
            <a:pPr marL="457200" indent="-457200">
              <a:buFont typeface="+mj-lt"/>
              <a:buAutoNum type="arabicPeriod"/>
            </a:pPr>
            <a:r>
              <a:rPr lang="en-US" sz="2000" b="1" dirty="0">
                <a:solidFill>
                  <a:srgbClr val="FF0000"/>
                </a:solidFill>
              </a:rPr>
              <a:t>Add in 20% for contact resistance: </a:t>
            </a:r>
            <a:r>
              <a:rPr lang="en-US" sz="2400" b="1" dirty="0">
                <a:solidFill>
                  <a:srgbClr val="FF0000"/>
                </a:solidFill>
              </a:rPr>
              <a:t>55 kW and 14.8 Volt</a:t>
            </a:r>
          </a:p>
          <a:p>
            <a:pPr marL="0" indent="0">
              <a:buNone/>
            </a:pPr>
            <a:r>
              <a:rPr lang="en-US" sz="1800" b="1" dirty="0"/>
              <a:t>At 10 </a:t>
            </a:r>
            <a:r>
              <a:rPr lang="en-US" sz="1800" b="1" dirty="0" err="1"/>
              <a:t>Mpa</a:t>
            </a:r>
            <a:r>
              <a:rPr lang="en-US" sz="1800" b="1" dirty="0"/>
              <a:t> (1450 psi) a silver plate contact has 6 micro ohm of resistance = .023 ohm.</a:t>
            </a:r>
          </a:p>
          <a:p>
            <a:pPr marL="0" indent="0">
              <a:buNone/>
            </a:pPr>
            <a:r>
              <a:rPr lang="en-US" sz="1800" b="1" dirty="0"/>
              <a:t>4 Corners X 8 layers = 32 joints = .74 volt compared to design of 2.5 volt</a:t>
            </a:r>
          </a:p>
          <a:p>
            <a:pPr marL="514350" indent="-514350">
              <a:buFont typeface="+mj-lt"/>
              <a:buAutoNum type="arabicPeriod"/>
            </a:pPr>
            <a:endParaRPr lang="en-US" sz="1800" b="1" dirty="0">
              <a:solidFill>
                <a:srgbClr val="FF0000"/>
              </a:solidFill>
            </a:endParaRPr>
          </a:p>
          <a:p>
            <a:pPr marL="514350" indent="-514350">
              <a:buFont typeface="+mj-lt"/>
              <a:buAutoNum type="arabicPeriod"/>
            </a:pPr>
            <a:endParaRPr lang="en-US" sz="1800" b="1" dirty="0"/>
          </a:p>
          <a:p>
            <a:endParaRPr lang="en-US" sz="1800"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1880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27000" y="1309710"/>
            <a:ext cx="8890000" cy="1921930"/>
          </a:xfrm>
          <a:solidFill>
            <a:schemeClr val="bg1"/>
          </a:solidFill>
        </p:spPr>
        <p:txBody>
          <a:bodyPr>
            <a:normAutofit fontScale="25000" lnSpcReduction="20000"/>
          </a:bodyPr>
          <a:lstStyle/>
          <a:p>
            <a:r>
              <a:rPr lang="en-US" sz="8000" b="1" dirty="0"/>
              <a:t>Need full analysis with conductor, G-10 insulator, contact resistance at all surfaces, conductor package side plates, and heat transfer into water.</a:t>
            </a:r>
          </a:p>
          <a:p>
            <a:endParaRPr lang="en-US" sz="8000" b="1" dirty="0"/>
          </a:p>
          <a:p>
            <a:r>
              <a:rPr lang="en-US" sz="8000" b="1" dirty="0"/>
              <a:t>Can get full length aluminum extrusions from Western Extrusions in TX.  Contact is Gary </a:t>
            </a:r>
            <a:r>
              <a:rPr lang="en-US" sz="8000" b="1" dirty="0" err="1"/>
              <a:t>Bacher</a:t>
            </a:r>
            <a:r>
              <a:rPr lang="en-US" sz="8000" b="1" dirty="0"/>
              <a:t>.</a:t>
            </a:r>
          </a:p>
          <a:p>
            <a:pPr marL="0" indent="0">
              <a:buNone/>
            </a:pPr>
            <a:endParaRPr lang="en-US" sz="8000" b="1" dirty="0"/>
          </a:p>
          <a:p>
            <a:r>
              <a:rPr lang="en-US" sz="8000" b="1" dirty="0"/>
              <a:t>Cold plates from QATS Advanced Thermal Solutions in Massachusetts.  They only have a 6 foot bed for milling.  So we would or QATS would have to send the plates from Western Extrusion to a larger machine shop.  They could press the tubes in full length with one up and back pass.  Right now this seems to be a sufficient length.</a:t>
            </a:r>
          </a:p>
          <a:p>
            <a:pPr marL="0" indent="0">
              <a:buNone/>
            </a:pPr>
            <a:endParaRPr lang="en-US" sz="8000" b="1" dirty="0"/>
          </a:p>
          <a:p>
            <a:r>
              <a:rPr lang="en-US" sz="8000" b="1" dirty="0"/>
              <a:t>The cooling plates will be connected in a series parallel arrangement to optimize pressure drop, cooling and ensure the flow is turbulent.</a:t>
            </a:r>
          </a:p>
          <a:p>
            <a:pPr marL="0" indent="0">
              <a:buNone/>
            </a:pPr>
            <a:r>
              <a:rPr lang="en-US" sz="8000" b="1" dirty="0"/>
              <a:t> </a:t>
            </a:r>
          </a:p>
          <a:p>
            <a:r>
              <a:rPr lang="en-US" sz="8000" b="1" dirty="0"/>
              <a:t>The cooling plates will be part of the structure of the straps going around the coil            </a:t>
            </a:r>
          </a:p>
          <a:p>
            <a:pPr marL="0" indent="0">
              <a:buNone/>
            </a:pPr>
            <a:endParaRPr lang="en-US" dirty="0"/>
          </a:p>
          <a:p>
            <a:pPr marL="0" indent="0">
              <a:buNone/>
            </a:pP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Coil Thermal Analysis</a:t>
            </a:r>
          </a:p>
        </p:txBody>
      </p:sp>
    </p:spTree>
    <p:extLst>
      <p:ext uri="{BB962C8B-B14F-4D97-AF65-F5344CB8AC3E}">
        <p14:creationId xmlns:p14="http://schemas.microsoft.com/office/powerpoint/2010/main" val="64263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POWER SUPPLY</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457200" y="1324496"/>
            <a:ext cx="8229600" cy="4801670"/>
          </a:xfrm>
        </p:spPr>
        <p:txBody>
          <a:bodyPr>
            <a:normAutofit/>
          </a:bodyPr>
          <a:lstStyle/>
          <a:p>
            <a:r>
              <a:rPr lang="en-US" sz="2800" b="1" dirty="0"/>
              <a:t>Magna-Power  TSD-4000-25</a:t>
            </a:r>
          </a:p>
          <a:p>
            <a:pPr marL="514350" indent="-514350">
              <a:buFont typeface="+mj-lt"/>
              <a:buAutoNum type="arabicPeriod"/>
            </a:pPr>
            <a:r>
              <a:rPr lang="en-US" sz="1800" b="1" dirty="0"/>
              <a:t>4000 Amp at 25 Volt  --- Able to run continuously  at rated current and voltage</a:t>
            </a:r>
          </a:p>
          <a:p>
            <a:pPr marL="514350" indent="-514350">
              <a:buFont typeface="+mj-lt"/>
              <a:buAutoNum type="arabicPeriod"/>
            </a:pPr>
            <a:r>
              <a:rPr lang="en-US" sz="1800" b="1" dirty="0"/>
              <a:t>Integrated in a cabinet  28” high X 19” wide X 24” deep</a:t>
            </a:r>
          </a:p>
          <a:p>
            <a:pPr marL="514350" indent="-514350">
              <a:buFont typeface="+mj-lt"/>
              <a:buAutoNum type="arabicPeriod"/>
            </a:pPr>
            <a:r>
              <a:rPr lang="en-US" sz="1800" b="1" dirty="0"/>
              <a:t>Selected with Ethernet LXI TCP/IP  (+LXI)</a:t>
            </a:r>
          </a:p>
          <a:p>
            <a:pPr marL="514350" indent="-514350">
              <a:buFont typeface="+mj-lt"/>
              <a:buAutoNum type="arabicPeriod"/>
            </a:pPr>
            <a:r>
              <a:rPr lang="en-US" sz="1800" b="1" dirty="0"/>
              <a:t>Air Cooled at 85% efficiency at operating current/voltage  = 7 kW reject heat</a:t>
            </a:r>
          </a:p>
          <a:p>
            <a:pPr marL="514350" indent="-514350">
              <a:buFont typeface="+mj-lt"/>
              <a:buAutoNum type="arabicPeriod"/>
            </a:pPr>
            <a:r>
              <a:rPr lang="en-US" sz="1800" b="1" dirty="0"/>
              <a:t>Includes internal 480 V  3 phase contactor</a:t>
            </a:r>
          </a:p>
          <a:p>
            <a:pPr marL="514350" indent="-514350">
              <a:buFont typeface="+mj-lt"/>
              <a:buAutoNum type="arabicPeriod"/>
            </a:pPr>
            <a:r>
              <a:rPr lang="en-US" sz="1800" b="1" dirty="0"/>
              <a:t>When shut off current continues to flow through power supply</a:t>
            </a:r>
          </a:p>
          <a:p>
            <a:pPr marL="514350" indent="-514350">
              <a:buFont typeface="+mj-lt"/>
              <a:buAutoNum type="arabicPeriod"/>
            </a:pPr>
            <a:r>
              <a:rPr lang="en-US" sz="1800" b="1" dirty="0"/>
              <a:t>Have STEP file of the power supply</a:t>
            </a:r>
          </a:p>
          <a:p>
            <a:pPr marL="514350" indent="-514350">
              <a:buFont typeface="+mj-lt"/>
              <a:buAutoNum type="arabicPeriod"/>
            </a:pPr>
            <a:r>
              <a:rPr lang="en-US" sz="1800" b="1" dirty="0"/>
              <a:t>Ripple 40 </a:t>
            </a:r>
            <a:r>
              <a:rPr lang="en-US" sz="1800" b="1" dirty="0" err="1"/>
              <a:t>mVrms</a:t>
            </a:r>
            <a:endParaRPr lang="en-US" sz="1800" b="1" dirty="0"/>
          </a:p>
          <a:p>
            <a:pPr marL="514350" indent="-514350">
              <a:buFont typeface="+mj-lt"/>
              <a:buAutoNum type="arabicPeriod"/>
            </a:pPr>
            <a:r>
              <a:rPr lang="en-US" sz="1800" b="1" dirty="0"/>
              <a:t>160 Amp input current per phase</a:t>
            </a:r>
          </a:p>
          <a:p>
            <a:pPr marL="514350" indent="-514350">
              <a:buFont typeface="+mj-lt"/>
              <a:buAutoNum type="arabicPeriod"/>
            </a:pPr>
            <a:r>
              <a:rPr lang="en-US" sz="1800" b="1" dirty="0"/>
              <a:t>Made in America</a:t>
            </a:r>
          </a:p>
          <a:p>
            <a:pPr marL="514350" indent="-514350">
              <a:buFont typeface="+mj-lt"/>
              <a:buAutoNum type="arabicPeriod"/>
            </a:pPr>
            <a:endParaRPr lang="en-US" sz="1800" b="1" dirty="0"/>
          </a:p>
          <a:p>
            <a:pPr marL="0" indent="0">
              <a:buNone/>
            </a:pPr>
            <a:r>
              <a:rPr lang="en-US" sz="3200" b="1" dirty="0">
                <a:solidFill>
                  <a:srgbClr val="FF0000"/>
                </a:solidFill>
              </a:rPr>
              <a:t>COST  $53,185</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3597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POWER SUPPLY</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457200" y="1324496"/>
            <a:ext cx="8229600" cy="4801670"/>
          </a:xfrm>
        </p:spPr>
        <p:txBody>
          <a:bodyPr>
            <a:normAutofit/>
          </a:bodyPr>
          <a:lstStyle/>
          <a:p>
            <a:r>
              <a:rPr lang="en-US" sz="2800" b="1" dirty="0"/>
              <a:t>Magna-Power  TSD-4000-25</a:t>
            </a:r>
          </a:p>
          <a:p>
            <a:pPr marL="0" indent="0">
              <a:buNone/>
            </a:pPr>
            <a:endParaRPr lang="en-US" sz="1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descr="A drawing of a machine&#10;&#10;Description automatically generated">
            <a:extLst>
              <a:ext uri="{FF2B5EF4-FFF2-40B4-BE49-F238E27FC236}">
                <a16:creationId xmlns:a16="http://schemas.microsoft.com/office/drawing/2014/main" id="{18E220E5-0BAD-A457-9EF4-5F21B39F2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2012919"/>
            <a:ext cx="4754880" cy="4263189"/>
          </a:xfrm>
          <a:prstGeom prst="rect">
            <a:avLst/>
          </a:prstGeom>
        </p:spPr>
      </p:pic>
      <p:pic>
        <p:nvPicPr>
          <p:cNvPr id="8" name="Picture 7" descr="A white machine with buttons and switches&#10;&#10;Description automatically generated">
            <a:extLst>
              <a:ext uri="{FF2B5EF4-FFF2-40B4-BE49-F238E27FC236}">
                <a16:creationId xmlns:a16="http://schemas.microsoft.com/office/drawing/2014/main" id="{A28BE980-846A-19CD-A80D-B83A714F8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93" y="1833294"/>
            <a:ext cx="4478399" cy="4948506"/>
          </a:xfrm>
          <a:prstGeom prst="rect">
            <a:avLst/>
          </a:prstGeom>
        </p:spPr>
      </p:pic>
    </p:spTree>
    <p:extLst>
      <p:ext uri="{BB962C8B-B14F-4D97-AF65-F5344CB8AC3E}">
        <p14:creationId xmlns:p14="http://schemas.microsoft.com/office/powerpoint/2010/main" val="185023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WATER CHILLER</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457199" y="1324496"/>
            <a:ext cx="8631381" cy="4801670"/>
          </a:xfrm>
        </p:spPr>
        <p:txBody>
          <a:bodyPr>
            <a:normAutofit/>
          </a:bodyPr>
          <a:lstStyle/>
          <a:p>
            <a:r>
              <a:rPr lang="en-US" sz="2800" b="1" dirty="0"/>
              <a:t>NORDIC PCA 0161</a:t>
            </a:r>
          </a:p>
          <a:p>
            <a:pPr marL="0" indent="0">
              <a:buNone/>
            </a:pPr>
            <a:endParaRPr lang="en-US" sz="1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7" name="TextBox 6">
            <a:extLst>
              <a:ext uri="{FF2B5EF4-FFF2-40B4-BE49-F238E27FC236}">
                <a16:creationId xmlns:a16="http://schemas.microsoft.com/office/drawing/2014/main" id="{B0E016EE-5B36-091C-1AC6-5DD6F9EB1771}"/>
              </a:ext>
            </a:extLst>
          </p:cNvPr>
          <p:cNvSpPr txBox="1"/>
          <p:nvPr/>
        </p:nvSpPr>
        <p:spPr>
          <a:xfrm>
            <a:off x="5009802" y="2117184"/>
            <a:ext cx="4078779"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81.7” high X 45.3” wide X 81.3” deep</a:t>
            </a:r>
          </a:p>
          <a:p>
            <a:pPr marL="285750" indent="-285750">
              <a:buFont typeface="Arial" panose="020B0604020202020204" pitchFamily="34" charset="0"/>
              <a:buChar char="•"/>
            </a:pPr>
            <a:r>
              <a:rPr lang="en-US" b="1" dirty="0">
                <a:solidFill>
                  <a:srgbClr val="FF0000"/>
                </a:solidFill>
              </a:rPr>
              <a:t>COST $40,604</a:t>
            </a:r>
          </a:p>
          <a:p>
            <a:pPr marL="285750" indent="-285750">
              <a:buFont typeface="Arial" panose="020B0604020202020204" pitchFamily="34" charset="0"/>
              <a:buChar char="•"/>
            </a:pPr>
            <a:r>
              <a:rPr lang="en-US" b="1" dirty="0"/>
              <a:t>59 kW Cooling Capacity</a:t>
            </a:r>
          </a:p>
          <a:p>
            <a:pPr marL="285750" indent="-285750">
              <a:buFont typeface="Arial" panose="020B0604020202020204" pitchFamily="34" charset="0"/>
              <a:buChar char="•"/>
            </a:pPr>
            <a:r>
              <a:rPr lang="en-US" b="1" dirty="0"/>
              <a:t>460 V  3 phase  38 FLA</a:t>
            </a:r>
          </a:p>
          <a:p>
            <a:pPr marL="285750" indent="-285750">
              <a:buFont typeface="Arial" panose="020B0604020202020204" pitchFamily="34" charset="0"/>
              <a:buChar char="•"/>
            </a:pPr>
            <a:r>
              <a:rPr lang="en-US" b="1" dirty="0"/>
              <a:t>68 psi max head pressure</a:t>
            </a:r>
          </a:p>
          <a:p>
            <a:pPr marL="285750" indent="-285750">
              <a:buFont typeface="Arial" panose="020B0604020202020204" pitchFamily="34" charset="0"/>
              <a:buChar char="•"/>
            </a:pPr>
            <a:r>
              <a:rPr lang="en-US" b="1" dirty="0"/>
              <a:t>Min/Max Flow   13/52 GPM</a:t>
            </a:r>
          </a:p>
          <a:p>
            <a:pPr marL="285750" indent="-285750">
              <a:buFont typeface="Arial" panose="020B0604020202020204" pitchFamily="34" charset="0"/>
              <a:buChar char="•"/>
            </a:pPr>
            <a:r>
              <a:rPr lang="en-US" b="1" dirty="0"/>
              <a:t>Max return flow temperature &lt; 60 C</a:t>
            </a:r>
          </a:p>
          <a:p>
            <a:pPr marL="285750" indent="-285750">
              <a:buFont typeface="Arial" panose="020B0604020202020204" pitchFamily="34" charset="0"/>
              <a:buChar char="•"/>
            </a:pPr>
            <a:r>
              <a:rPr lang="en-US" b="1" dirty="0"/>
              <a:t>Power consumption  14.3 kW</a:t>
            </a:r>
          </a:p>
          <a:p>
            <a:pPr marL="285750" indent="-285750">
              <a:buFont typeface="Arial" panose="020B0604020202020204" pitchFamily="34" charset="0"/>
              <a:buChar char="•"/>
            </a:pPr>
            <a:r>
              <a:rPr lang="en-US" b="1" dirty="0">
                <a:solidFill>
                  <a:srgbClr val="FF0000"/>
                </a:solidFill>
              </a:rPr>
              <a:t>Proposal:  </a:t>
            </a:r>
            <a:r>
              <a:rPr lang="en-US" b="1" dirty="0"/>
              <a:t>Mount at fixed location and use quick disconnects with valves</a:t>
            </a:r>
          </a:p>
          <a:p>
            <a:pPr marL="285750" indent="-285750">
              <a:buFont typeface="Arial" panose="020B0604020202020204" pitchFamily="34" charset="0"/>
              <a:buChar char="•"/>
            </a:pPr>
            <a:r>
              <a:rPr lang="en-US" b="1" dirty="0"/>
              <a:t>Should look at other companies</a:t>
            </a:r>
          </a:p>
          <a:p>
            <a:endParaRPr lang="en-US" b="1" dirty="0"/>
          </a:p>
        </p:txBody>
      </p:sp>
      <p:pic>
        <p:nvPicPr>
          <p:cNvPr id="10" name="Picture 9" descr="A blueprint of a machine&#10;&#10;Description automatically generated">
            <a:extLst>
              <a:ext uri="{FF2B5EF4-FFF2-40B4-BE49-F238E27FC236}">
                <a16:creationId xmlns:a16="http://schemas.microsoft.com/office/drawing/2014/main" id="{8131FC52-095C-A4D6-3D03-21BE8D88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9" y="1787937"/>
            <a:ext cx="5054596" cy="4213851"/>
          </a:xfrm>
          <a:prstGeom prst="rect">
            <a:avLst/>
          </a:prstGeom>
        </p:spPr>
      </p:pic>
    </p:spTree>
    <p:extLst>
      <p:ext uri="{BB962C8B-B14F-4D97-AF65-F5344CB8AC3E}">
        <p14:creationId xmlns:p14="http://schemas.microsoft.com/office/powerpoint/2010/main" val="12911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OTHER UPDATES</a:t>
            </a:r>
          </a:p>
        </p:txBody>
      </p:sp>
      <p:sp>
        <p:nvSpPr>
          <p:cNvPr id="4" name="TextBox 3">
            <a:extLst>
              <a:ext uri="{FF2B5EF4-FFF2-40B4-BE49-F238E27FC236}">
                <a16:creationId xmlns:a16="http://schemas.microsoft.com/office/drawing/2014/main" id="{3E3BEABE-0091-03F5-CA6F-F31A496D7973}"/>
              </a:ext>
            </a:extLst>
          </p:cNvPr>
          <p:cNvSpPr txBox="1"/>
          <p:nvPr/>
        </p:nvSpPr>
        <p:spPr>
          <a:xfrm>
            <a:off x="659478" y="1512917"/>
            <a:ext cx="7492538" cy="3693319"/>
          </a:xfrm>
          <a:prstGeom prst="rect">
            <a:avLst/>
          </a:prstGeom>
          <a:noFill/>
        </p:spPr>
        <p:txBody>
          <a:bodyPr wrap="square" rtlCol="0">
            <a:spAutoFit/>
          </a:bodyPr>
          <a:lstStyle/>
          <a:p>
            <a:r>
              <a:rPr lang="en-US" b="1" dirty="0"/>
              <a:t>Will receive a 4” X 4” x 1.5” thick water jet sample from Ayers Water Jet showing quality level 2, 3 and 4 cuts.  Level 3 is the standard and is what we were quoted.  Shawn Ayers stated the water jet cuts can cut even through gloves. Level 4 is the nicest cut but also the most expensive.</a:t>
            </a:r>
          </a:p>
          <a:p>
            <a:endParaRPr lang="en-US" b="1" dirty="0"/>
          </a:p>
          <a:p>
            <a:r>
              <a:rPr lang="en-US" b="1" dirty="0"/>
              <a:t>For the cooling plate extrusions, Texas Extrusions told me that the request job is too small for them.  There max extrusion die is 60” diameter.  They referred me to Coast Aluminum  who can bundle orders.  Texas extrusions estimated that the die cost would be $3000 to $4000.  They also suggest (and I agree) that the cooling groves should be incorporated in the die for essentially no extra cost.</a:t>
            </a:r>
          </a:p>
          <a:p>
            <a:endParaRPr lang="en-US" b="1" dirty="0"/>
          </a:p>
          <a:p>
            <a:r>
              <a:rPr lang="en-US" b="1" dirty="0"/>
              <a:t>Still working on the coil thermal modeling.</a:t>
            </a:r>
          </a:p>
        </p:txBody>
      </p:sp>
    </p:spTree>
    <p:extLst>
      <p:ext uri="{BB962C8B-B14F-4D97-AF65-F5344CB8AC3E}">
        <p14:creationId xmlns:p14="http://schemas.microsoft.com/office/powerpoint/2010/main" val="93068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a:bodyPr>
          <a:lstStyle/>
          <a:p>
            <a:r>
              <a:rPr lang="en-US" dirty="0"/>
              <a:t>Last Week Slides</a:t>
            </a:r>
          </a:p>
        </p:txBody>
      </p:sp>
    </p:spTree>
    <p:extLst>
      <p:ext uri="{BB962C8B-B14F-4D97-AF65-F5344CB8AC3E}">
        <p14:creationId xmlns:p14="http://schemas.microsoft.com/office/powerpoint/2010/main" val="98273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lstStyle/>
          <a:p>
            <a:r>
              <a:rPr lang="en-US" dirty="0"/>
              <a:t>Water Jet Cutting</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269823" y="1600202"/>
            <a:ext cx="8566879" cy="4525963"/>
          </a:xfrm>
        </p:spPr>
        <p:txBody>
          <a:bodyPr>
            <a:normAutofit fontScale="55000" lnSpcReduction="20000"/>
          </a:bodyPr>
          <a:lstStyle/>
          <a:p>
            <a:r>
              <a:rPr lang="en-US" sz="4200" b="1" dirty="0"/>
              <a:t>Other Choice:     </a:t>
            </a:r>
            <a:r>
              <a:rPr lang="en-US" sz="3800" b="1" dirty="0"/>
              <a:t>North Shore Steel Co.   Houston TX</a:t>
            </a:r>
            <a:endParaRPr lang="en-US" sz="3200" b="1" dirty="0"/>
          </a:p>
          <a:p>
            <a:pPr marL="0" indent="0">
              <a:buNone/>
            </a:pPr>
            <a:endParaRPr lang="en-US" sz="3200" dirty="0"/>
          </a:p>
          <a:p>
            <a:r>
              <a:rPr lang="en-US" dirty="0"/>
              <a:t>Waiting for quote – Expected soon</a:t>
            </a:r>
          </a:p>
          <a:p>
            <a:pPr marL="0" indent="0">
              <a:buNone/>
            </a:pPr>
            <a:endParaRPr lang="en-US" dirty="0"/>
          </a:p>
          <a:p>
            <a:r>
              <a:rPr lang="en-US" dirty="0"/>
              <a:t>Farther away than </a:t>
            </a:r>
            <a:r>
              <a:rPr lang="en-US" dirty="0" err="1"/>
              <a:t>AyersTech</a:t>
            </a:r>
            <a:r>
              <a:rPr lang="en-US" dirty="0"/>
              <a:t>, but has railroad yard adjacent to plant. Could, therefore, be cheaper based on handling costs.</a:t>
            </a:r>
          </a:p>
          <a:p>
            <a:endParaRPr lang="en-US" dirty="0"/>
          </a:p>
          <a:p>
            <a:r>
              <a:rPr lang="en-US" dirty="0"/>
              <a:t>Water jet cutting tables with sufficient length and width are scarce.  Nucor Steel is also looking for big table sizes in the Kentucky to Chicago area.</a:t>
            </a:r>
          </a:p>
          <a:p>
            <a:pPr marL="0" indent="0">
              <a:buNone/>
            </a:pPr>
            <a:endParaRPr lang="en-US" sz="3300" dirty="0"/>
          </a:p>
          <a:p>
            <a:pPr marL="0" indent="0">
              <a:buNone/>
            </a:pPr>
            <a:r>
              <a:rPr lang="en-US" sz="4400" b="1" dirty="0"/>
              <a:t>Contacts:  </a:t>
            </a:r>
            <a:r>
              <a:rPr lang="en-US" sz="4400" dirty="0"/>
              <a:t>Tristan</a:t>
            </a:r>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092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A6250E-4D28-D3DC-ED39-8F0899B746BB}"/>
              </a:ext>
            </a:extLst>
          </p:cNvPr>
          <p:cNvSpPr>
            <a:spLocks noGrp="1"/>
          </p:cNvSpPr>
          <p:nvPr>
            <p:ph type="title"/>
          </p:nvPr>
        </p:nvSpPr>
        <p:spPr/>
        <p:txBody>
          <a:bodyPr>
            <a:normAutofit fontScale="90000"/>
          </a:bodyPr>
          <a:lstStyle/>
          <a:p>
            <a:r>
              <a:rPr lang="en-US" dirty="0"/>
              <a:t>Coil Manufacture and Design </a:t>
            </a:r>
          </a:p>
        </p:txBody>
      </p:sp>
      <p:sp>
        <p:nvSpPr>
          <p:cNvPr id="6" name="Content Placeholder 5">
            <a:extLst>
              <a:ext uri="{FF2B5EF4-FFF2-40B4-BE49-F238E27FC236}">
                <a16:creationId xmlns:a16="http://schemas.microsoft.com/office/drawing/2014/main" id="{F1D16170-8DE4-04C5-740A-20C884185A56}"/>
              </a:ext>
            </a:extLst>
          </p:cNvPr>
          <p:cNvSpPr>
            <a:spLocks noGrp="1"/>
          </p:cNvSpPr>
          <p:nvPr>
            <p:ph idx="1"/>
          </p:nvPr>
        </p:nvSpPr>
        <p:spPr>
          <a:xfrm>
            <a:off x="179882" y="1600202"/>
            <a:ext cx="8851691" cy="4525963"/>
          </a:xfrm>
        </p:spPr>
        <p:txBody>
          <a:bodyPr>
            <a:normAutofit fontScale="25000" lnSpcReduction="20000"/>
          </a:bodyPr>
          <a:lstStyle/>
          <a:p>
            <a:pPr marL="0" indent="0" algn="ctr">
              <a:buNone/>
            </a:pPr>
            <a:r>
              <a:rPr lang="en-US" sz="9600" b="1" dirty="0">
                <a:solidFill>
                  <a:srgbClr val="FF0000"/>
                </a:solidFill>
              </a:rPr>
              <a:t>PROPOSED BASIC CONCEPT – Modification of Minos</a:t>
            </a:r>
          </a:p>
          <a:p>
            <a:pPr marL="0" indent="0" algn="ctr">
              <a:buNone/>
            </a:pPr>
            <a:r>
              <a:rPr lang="en-US" sz="3900" b="1" dirty="0"/>
              <a:t>      </a:t>
            </a:r>
          </a:p>
          <a:p>
            <a:r>
              <a:rPr lang="en-US" sz="6400" b="1" dirty="0"/>
              <a:t>Use solid ETP 110 copper instead of water cooled aluminum</a:t>
            </a:r>
          </a:p>
          <a:p>
            <a:pPr marL="0" indent="0">
              <a:buNone/>
            </a:pPr>
            <a:endParaRPr lang="en-US" sz="6400" b="1" dirty="0"/>
          </a:p>
          <a:p>
            <a:r>
              <a:rPr lang="en-US" sz="6400" b="1" dirty="0"/>
              <a:t>Use Marco’s dimensions for overall size (six conductor wide X 8 layers tall with each conductor 1” X 1.5”)</a:t>
            </a:r>
          </a:p>
          <a:p>
            <a:pPr marL="0" indent="0">
              <a:buNone/>
            </a:pPr>
            <a:endParaRPr lang="en-US" sz="6400" b="1" dirty="0"/>
          </a:p>
          <a:p>
            <a:r>
              <a:rPr lang="en-US" sz="6400" b="1" dirty="0"/>
              <a:t>Form the long length planks from 6 bars.  These bars will have rounded corners and will be skip tack welded together.  They may also be connected by several bolts going through all 6 bars.</a:t>
            </a:r>
          </a:p>
          <a:p>
            <a:endParaRPr lang="en-US" sz="6400" b="1" dirty="0"/>
          </a:p>
          <a:p>
            <a:r>
              <a:rPr lang="en-US" sz="6400" b="1" dirty="0"/>
              <a:t>1/8” Thick G-10 sheets between layers  (This may go down to 3/32” thick G-10)</a:t>
            </a:r>
          </a:p>
          <a:p>
            <a:pPr marL="0" indent="0">
              <a:buNone/>
            </a:pPr>
            <a:endParaRPr lang="en-US" sz="6400" b="1" dirty="0"/>
          </a:p>
          <a:p>
            <a:r>
              <a:rPr lang="en-US" sz="6400" b="1" dirty="0"/>
              <a:t>Joints will be pressed bolted contacts with silver plating.</a:t>
            </a:r>
          </a:p>
          <a:p>
            <a:pPr marL="0" indent="0">
              <a:buNone/>
            </a:pPr>
            <a:endParaRPr lang="en-US" sz="6400" b="1" dirty="0"/>
          </a:p>
          <a:p>
            <a:r>
              <a:rPr lang="en-US" sz="6400" b="1" dirty="0"/>
              <a:t>Aluminum cooling plates down the length of the 12 long sections will replace the water cooled bars in MINOS.  Right now only one water cooled plate per long length is expected.</a:t>
            </a:r>
          </a:p>
          <a:p>
            <a:endParaRPr lang="en-US" sz="6400" b="1" dirty="0"/>
          </a:p>
          <a:p>
            <a:r>
              <a:rPr lang="en-US" sz="6400" b="1" dirty="0"/>
              <a:t>The whole conductor pack will be joined with discrete connections (bands) as per Marco’s concept.  The cooling plates will be integral with these connection pieces.</a:t>
            </a:r>
          </a:p>
          <a:p>
            <a:endParaRPr lang="en-US" sz="3900" dirty="0"/>
          </a:p>
          <a:p>
            <a:endParaRPr lang="en-US" sz="3900" dirty="0"/>
          </a:p>
          <a:p>
            <a:endParaRPr lang="en-US" dirty="0"/>
          </a:p>
          <a:p>
            <a:pPr marL="0" indent="0">
              <a:buNone/>
            </a:pPr>
            <a:endParaRPr lang="en-US" sz="3300" dirty="0"/>
          </a:p>
          <a:p>
            <a:pPr marL="0" indent="0">
              <a:buNone/>
            </a:pPr>
            <a:endParaRPr lang="en-US" dirty="0"/>
          </a:p>
          <a:p>
            <a:pPr marL="0" indent="0">
              <a:buNone/>
            </a:pPr>
            <a:r>
              <a:rPr lang="en-US" sz="3200" dirty="0"/>
              <a:t>	</a:t>
            </a:r>
          </a:p>
          <a:p>
            <a:pPr marL="0" indent="0">
              <a:buNone/>
            </a:pPr>
            <a:endParaRPr lang="en-US" b="1"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36100137"/>
      </p:ext>
    </p:extLst>
  </p:cSld>
  <p:clrMapOvr>
    <a:masterClrMapping/>
  </p:clrMapOvr>
</p:sld>
</file>

<file path=ppt/theme/theme1.xml><?xml version="1.0" encoding="utf-8"?>
<a:theme xmlns:a="http://schemas.openxmlformats.org/drawingml/2006/main" name="SLA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AC Template" id="{3C7BB257-E15E-4892-8D5A-02360B71BFCD}" vid="{4ED570E2-A0E5-4AD5-B6A3-CEDBAD781C1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1441</TotalTime>
  <Words>1598</Words>
  <Application>Microsoft Office PowerPoint</Application>
  <PresentationFormat>On-screen Show (4:3)</PresentationFormat>
  <Paragraphs>254</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Aptos</vt:lpstr>
      <vt:lpstr>Aptos Display</vt:lpstr>
      <vt:lpstr>Arial</vt:lpstr>
      <vt:lpstr>Calibri</vt:lpstr>
      <vt:lpstr>SLAC Template</vt:lpstr>
      <vt:lpstr>Office Theme</vt:lpstr>
      <vt:lpstr>PowerPoint Presentation</vt:lpstr>
      <vt:lpstr>Coil Connection &amp; Heat Load</vt:lpstr>
      <vt:lpstr>POWER SUPPLY</vt:lpstr>
      <vt:lpstr>POWER SUPPLY</vt:lpstr>
      <vt:lpstr>WATER CHILLER</vt:lpstr>
      <vt:lpstr>OTHER UPDATES</vt:lpstr>
      <vt:lpstr>Last Week Slides</vt:lpstr>
      <vt:lpstr>Water Jet Cutting</vt:lpstr>
      <vt:lpstr>Coil Manufacture and Design </vt:lpstr>
      <vt:lpstr>Coil Manufacture and Design </vt:lpstr>
      <vt:lpstr>Coil Manufacture and Design </vt:lpstr>
      <vt:lpstr>Coil Manufacture and Design </vt:lpstr>
      <vt:lpstr>PowerPoint Presentation</vt:lpstr>
      <vt:lpstr>Coil Manufacture and Design </vt:lpstr>
      <vt:lpstr>Coil Manufacture and Design </vt:lpstr>
      <vt:lpstr>Required Plates for 6 Coils</vt:lpstr>
      <vt:lpstr>Coil Manufacture and Design </vt:lpstr>
      <vt:lpstr>Coil Manufacture and Design </vt:lpstr>
      <vt:lpstr>Coil Thermal Analysis</vt:lpstr>
      <vt:lpstr>Coil Thermal Analysis</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Craddock, Wesley W.</dc:creator>
  <cp:lastModifiedBy>Craddock, Wesley W.</cp:lastModifiedBy>
  <cp:revision>25</cp:revision>
  <dcterms:created xsi:type="dcterms:W3CDTF">2024-06-27T22:55:44Z</dcterms:created>
  <dcterms:modified xsi:type="dcterms:W3CDTF">2024-07-12T18:58:30Z</dcterms:modified>
</cp:coreProperties>
</file>