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638" r:id="rId3"/>
    <p:sldId id="625" r:id="rId4"/>
    <p:sldId id="626" r:id="rId5"/>
    <p:sldId id="627" r:id="rId6"/>
    <p:sldId id="628" r:id="rId7"/>
    <p:sldId id="629" r:id="rId8"/>
    <p:sldId id="630" r:id="rId9"/>
    <p:sldId id="639" r:id="rId10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8B07B-38B0-40D4-856C-8A1C857BE81B}" v="2" dt="2023-07-21T02:23:47.731"/>
    <p1510:client id="{808D101E-4748-4D61-8755-ED6DA012C240}" v="16" dt="2023-07-21T12:00:04.4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002" y="4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bd.fnal.gov/ops/calenda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2024 Summer Shutdown</a:t>
            </a:r>
          </a:p>
          <a:p>
            <a:r>
              <a:rPr lang="en-US" dirty="0"/>
              <a:t>7/12/24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A93F91-C4C5-F1D8-F25A-8AEFB123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F1539-8B56-7C50-A278-13D805E2B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31F6C-7A21-0DFF-FDC4-0880EAA75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41412-82B2-3AD4-2C4D-621ED159D3A6}"/>
              </a:ext>
            </a:extLst>
          </p:cNvPr>
          <p:cNvSpPr txBox="1"/>
          <p:nvPr/>
        </p:nvSpPr>
        <p:spPr>
          <a:xfrm>
            <a:off x="537840" y="1195598"/>
            <a:ext cx="5849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RSO group will be surveying enclosures starting Sunday July 14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Areas will remain secured until RWP and Maps have been posted in the MCR.</a:t>
            </a:r>
          </a:p>
          <a:p>
            <a:endParaRPr lang="en-US" dirty="0"/>
          </a:p>
          <a:p>
            <a:r>
              <a:rPr lang="en-US" dirty="0"/>
              <a:t>Long term keys will be issued for Main Injector, Booster, Numi, and Muon Campus once the areas are surveyed and released as Supervised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9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8B50DA-9208-ECD0-01F2-C44DA59C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" y="580368"/>
            <a:ext cx="8672513" cy="5796369"/>
          </a:xfrm>
        </p:spPr>
        <p:txBody>
          <a:bodyPr/>
          <a:lstStyle/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Week of  (July 15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 - July 19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)</a:t>
            </a: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Monday July 15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82/85 Pulse Power, MI60</a:t>
            </a:r>
            <a:endParaRPr lang="en-US" sz="1400" b="1" i="0" dirty="0">
              <a:solidFill>
                <a:schemeClr val="accent6">
                  <a:lumMod val="50000"/>
                </a:schemeClr>
              </a:solidFill>
              <a:effectLst/>
              <a:latin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Spans: 08:20-16:00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hrs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Tuesday July 16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MI40 Conventional Power, and FDR62 (MI40 pulse power)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Spans 08:20 - 16:00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hrs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Wednesday July 17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Muon Campus Feeder 24, Mu2e area, AP0, AP10, AP30, AP50, F27, MC1, MC2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Spans 08:20 - 16:00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hrs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Thursday July 18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</a:rPr>
              <a:t>th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46A, A0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Cryo</a:t>
            </a:r>
            <a:endParaRPr lang="en-US" sz="1400" b="1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Spans: 08:20 - 12:00 hrs. </a:t>
            </a:r>
          </a:p>
          <a:p>
            <a:pPr marL="0" indent="0">
              <a:buNone/>
            </a:pPr>
            <a:r>
              <a:rPr lang="en-US" dirty="0"/>
              <a:t> 	See power outage schedule at 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www-bd.fnal.gov/ops/calendar/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0BC57-C3E1-59DE-1A0D-4274968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813"/>
            <a:ext cx="8686800" cy="427877"/>
          </a:xfrm>
        </p:spPr>
        <p:txBody>
          <a:bodyPr/>
          <a:lstStyle/>
          <a:p>
            <a:r>
              <a:rPr lang="en-US" dirty="0"/>
              <a:t>Power Outages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2364-4B61-E812-537E-4B0D9A316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EBEA-D157-8826-7D36-A72B75F3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2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27C66-83EE-74AD-1184-A3B694DA7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studies will end on Sunday July 21</a:t>
            </a:r>
            <a:r>
              <a:rPr lang="en-US" baseline="30000" dirty="0"/>
              <a:t>rd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Turn off RF stations </a:t>
            </a:r>
          </a:p>
          <a:p>
            <a:pPr lvl="1"/>
            <a:r>
              <a:rPr lang="en-US" dirty="0"/>
              <a:t>Configuration control and LOTO </a:t>
            </a:r>
          </a:p>
          <a:p>
            <a:pPr lvl="1"/>
            <a:r>
              <a:rPr lang="en-US" dirty="0"/>
              <a:t>Opening RSO survey Monday 0900 July 22nd</a:t>
            </a:r>
          </a:p>
          <a:p>
            <a:pPr lvl="1"/>
            <a:r>
              <a:rPr lang="en-US" dirty="0"/>
              <a:t>Supervised access mode Tuesday July 23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A16E1-C6D6-18A2-FCA1-BD0727D1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B93C-050F-E5C9-DEEC-ABD1C66DD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DE72-E9C7-6C65-3901-53FFA421E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6B5B1-55D6-8DC0-0F7D-35DB58D3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798393"/>
            <a:ext cx="8747760" cy="5705819"/>
          </a:xfrm>
        </p:spPr>
        <p:txBody>
          <a:bodyPr/>
          <a:lstStyle/>
          <a:p>
            <a:r>
              <a:rPr lang="en-US" dirty="0"/>
              <a:t> RSO will survey Booster on Sunday 7/14 and hopefully will be able to get Supervised Access wipe results by Monday 7/15.  Once the area is Supervised we will request a recore of the area and issue keys.</a:t>
            </a:r>
          </a:p>
          <a:p>
            <a:r>
              <a:rPr lang="en-US" dirty="0"/>
              <a:t>Start of Major Job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Booster Collimator installation. The drop area in the Cross Gallery high bay will be limited at times due to truck traffic and crane operations.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97660-76A9-3993-6442-E22E040C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7/15-7/19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2EDE3-2C38-2025-A806-C55CDB0DD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241FB-1B43-1E92-43EB-01897E13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F8692-E2E3-433D-685D-BD101928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" y="679629"/>
            <a:ext cx="5173579" cy="5721171"/>
          </a:xfrm>
        </p:spPr>
        <p:txBody>
          <a:bodyPr/>
          <a:lstStyle/>
          <a:p>
            <a:endParaRPr lang="en-US" sz="1800" b="1" dirty="0"/>
          </a:p>
          <a:p>
            <a:pPr marL="457200" lvl="1" indent="0">
              <a:buNone/>
            </a:pPr>
            <a:r>
              <a:rPr lang="en-US" sz="1800" dirty="0"/>
              <a:t>MI/RR Ring </a:t>
            </a:r>
          </a:p>
          <a:p>
            <a:pPr lvl="1"/>
            <a:r>
              <a:rPr lang="en-US" sz="1800" dirty="0"/>
              <a:t>Hope to have the area available for Supervised Access and recore by Wednesday afternoon 7/17.  If not we will recore on Thursday 7/18.</a:t>
            </a:r>
          </a:p>
          <a:p>
            <a:pPr lvl="1"/>
            <a:r>
              <a:rPr lang="en-US" sz="1800" dirty="0"/>
              <a:t>LCW turn off 7/19.</a:t>
            </a:r>
          </a:p>
          <a:p>
            <a:pPr lvl="1"/>
            <a:r>
              <a:rPr lang="en-US" sz="1800" dirty="0"/>
              <a:t>Dual PA cable pulls will begin 7/17.</a:t>
            </a:r>
          </a:p>
          <a:p>
            <a:pPr lvl="1"/>
            <a:r>
              <a:rPr lang="en-US" sz="1800" dirty="0"/>
              <a:t>Tunnel tours</a:t>
            </a:r>
          </a:p>
          <a:p>
            <a:pPr lvl="2"/>
            <a:r>
              <a:rPr lang="en-US" sz="1600" dirty="0"/>
              <a:t>Mechanical assessment</a:t>
            </a:r>
          </a:p>
          <a:p>
            <a:pPr lvl="3"/>
            <a:r>
              <a:rPr lang="en-US" sz="1400" dirty="0"/>
              <a:t>Water/Vacuum issues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MI-8</a:t>
            </a:r>
          </a:p>
          <a:p>
            <a:pPr lvl="1"/>
            <a:r>
              <a:rPr lang="en-US" sz="1800" dirty="0"/>
              <a:t>Supervised Access by Monday afternoon 7/15. Recore after RWP is available.</a:t>
            </a:r>
          </a:p>
          <a:p>
            <a:pPr lvl="1"/>
            <a:r>
              <a:rPr lang="en-US" sz="1800" dirty="0"/>
              <a:t>Stage equipment as found surveys of components.   Be aware in the MI 8 area for crane operations.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E0675-063C-49CE-14BE-FF917E7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MI/RR/MI8 7/15-7/19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D987-5002-81D4-5055-B326E7AFC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39FF-DD9E-F27F-C74F-937A657DF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1E153-C244-0A53-DD3E-5877149C607B}"/>
              </a:ext>
            </a:extLst>
          </p:cNvPr>
          <p:cNvSpPr txBox="1"/>
          <p:nvPr/>
        </p:nvSpPr>
        <p:spPr>
          <a:xfrm>
            <a:off x="5477612" y="967787"/>
            <a:ext cx="36663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Fire Protection System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05050"/>
                </a:solidFill>
                <a:latin typeface="Helvetica"/>
              </a:rPr>
              <a:t>Will be performing PM’s on Tuesday morning 7/16.  Please have at least 1 golf cart available.</a:t>
            </a:r>
          </a:p>
        </p:txBody>
      </p:sp>
    </p:spTree>
    <p:extLst>
      <p:ext uri="{BB962C8B-B14F-4D97-AF65-F5344CB8AC3E}">
        <p14:creationId xmlns:p14="http://schemas.microsoft.com/office/powerpoint/2010/main" val="200400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F9D098-B7E3-C76B-0E9E-F5886BDC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6564"/>
            <a:ext cx="8672513" cy="5284871"/>
          </a:xfrm>
        </p:spPr>
        <p:txBody>
          <a:bodyPr/>
          <a:lstStyle/>
          <a:p>
            <a:pPr lvl="1"/>
            <a:r>
              <a:rPr lang="en-US" sz="2400" dirty="0"/>
              <a:t>Hope to have the area available for Supervised Access and recore by Wednesday afternoon 7/17.  If not we will recore on Thursday 7/18.</a:t>
            </a:r>
          </a:p>
          <a:p>
            <a:pPr lvl="1"/>
            <a:r>
              <a:rPr lang="en-US" sz="2400" dirty="0"/>
              <a:t>Tuesday 7/16 Fire protection will be performing PM’s in the afternoon.</a:t>
            </a:r>
          </a:p>
          <a:p>
            <a:pPr lvl="1"/>
            <a:r>
              <a:rPr lang="en-US" sz="2400" dirty="0"/>
              <a:t>Switch over to local cooling on or before 7/18 due to LCW turn off on 7/19.</a:t>
            </a:r>
          </a:p>
          <a:p>
            <a:pPr lvl="1"/>
            <a:r>
              <a:rPr lang="en-US" sz="2400" dirty="0"/>
              <a:t>Inspections of the area preparing for work next week.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833D1-76CE-76B7-9E61-6D2DAE69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NuMI – TSD 7/15-7/19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0B13-0881-798E-355E-CEB6AD7C2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1A07-3516-C158-B5E0-0F59851A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1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9D6BD-6A71-4352-93E4-30FA99D1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Muon Campus/Switchyard</a:t>
            </a:r>
          </a:p>
          <a:p>
            <a:pPr marL="0" indent="0">
              <a:buNone/>
            </a:pPr>
            <a:r>
              <a:rPr lang="en-US" dirty="0"/>
              <a:t>	- RSO surveys of Muon Campus, SY and Transfer hall on 	7/16.</a:t>
            </a:r>
          </a:p>
          <a:p>
            <a:pPr marL="0" indent="0">
              <a:buNone/>
            </a:pPr>
            <a:r>
              <a:rPr lang="en-US" dirty="0"/>
              <a:t>	- RSO surveys of Meson on 7/17.</a:t>
            </a:r>
          </a:p>
          <a:p>
            <a:pPr marL="0" indent="0">
              <a:buNone/>
            </a:pPr>
            <a:r>
              <a:rPr lang="en-US" dirty="0"/>
              <a:t>	- The goal is to have all enclosures in Supervised Access by 	the end of the week.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76D4F-4D4B-1D01-B0C8-3CE0E20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Beam Delivery Department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A672-DF5B-5958-9586-16E38A80E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ED6F-974C-1DB7-074E-7666CF4CD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9D6BD-6A71-4352-93E4-30FA99D1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Moving to the traditional Tuesday/ Friday schedule starting 	next week 7/16.</a:t>
            </a:r>
          </a:p>
          <a:p>
            <a:pPr marL="0" indent="0">
              <a:buNone/>
            </a:pPr>
            <a:r>
              <a:rPr lang="en-US" dirty="0"/>
              <a:t>	- Huddle for Tuesday and 1 West for Fridays.</a:t>
            </a:r>
          </a:p>
          <a:p>
            <a:pPr marL="0" indent="0">
              <a:buNone/>
            </a:pPr>
            <a:r>
              <a:rPr lang="en-US" dirty="0"/>
              <a:t>	- I will be looking at a time to meet with the machine 		   	  shutdown coordinators.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Any Questions??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76D4F-4D4B-1D01-B0C8-3CE0E20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am meetings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A672-DF5B-5958-9586-16E38A80E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Tony Busch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ED6F-974C-1DB7-074E-7666CF4CD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060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9967</TotalTime>
  <Words>579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Verdana</vt:lpstr>
      <vt:lpstr>Wingdings</vt:lpstr>
      <vt:lpstr>Fermilab_PPT_090815</vt:lpstr>
      <vt:lpstr>PowerPoint Presentation</vt:lpstr>
      <vt:lpstr>Enclosures</vt:lpstr>
      <vt:lpstr>Power Outages</vt:lpstr>
      <vt:lpstr>Linac</vt:lpstr>
      <vt:lpstr>Booster 7/15-7/19</vt:lpstr>
      <vt:lpstr>MI/RR/MI8 7/15-7/19</vt:lpstr>
      <vt:lpstr>NuMI – TSD 7/15-7/19</vt:lpstr>
      <vt:lpstr>External Beam Delivery Department</vt:lpstr>
      <vt:lpstr>9 am meetings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155</cp:revision>
  <cp:lastPrinted>2016-04-05T12:58:00Z</cp:lastPrinted>
  <dcterms:created xsi:type="dcterms:W3CDTF">2016-03-03T19:44:14Z</dcterms:created>
  <dcterms:modified xsi:type="dcterms:W3CDTF">2024-07-12T02:28:16Z</dcterms:modified>
</cp:coreProperties>
</file>