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4129" r:id="rId5"/>
  </p:sldMasterIdLst>
  <p:notesMasterIdLst>
    <p:notesMasterId r:id="rId10"/>
  </p:notesMasterIdLst>
  <p:handoutMasterIdLst>
    <p:handoutMasterId r:id="rId11"/>
  </p:handoutMasterIdLst>
  <p:sldIdLst>
    <p:sldId id="275" r:id="rId6"/>
    <p:sldId id="276" r:id="rId7"/>
    <p:sldId id="406" r:id="rId8"/>
    <p:sldId id="407" r:id="rId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98D7EB"/>
    <a:srgbClr val="50504E"/>
    <a:srgbClr val="4E4E4E"/>
    <a:srgbClr val="404040"/>
    <a:srgbClr val="63666A"/>
    <a:srgbClr val="99D6E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3"/>
  </p:normalViewPr>
  <p:slideViewPr>
    <p:cSldViewPr snapToGrid="0" snapToObjects="1" showGuides="1">
      <p:cViewPr varScale="1">
        <p:scale>
          <a:sx n="76" d="100"/>
          <a:sy n="76" d="100"/>
        </p:scale>
        <p:origin x="528" y="55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7/12/2024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7/12/2024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7/12/2024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2795C2-58DC-6B4B-9EBC-05F671272916}"/>
              </a:ext>
            </a:extLst>
          </p:cNvPr>
          <p:cNvSpPr/>
          <p:nvPr userDrawn="1"/>
        </p:nvSpPr>
        <p:spPr>
          <a:xfrm>
            <a:off x="222250" y="58407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7/12/2024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5ABCE2-7BB4-7542-9E2C-BF168B4B8D6F}"/>
              </a:ext>
            </a:extLst>
          </p:cNvPr>
          <p:cNvSpPr/>
          <p:nvPr userDrawn="1"/>
        </p:nvSpPr>
        <p:spPr>
          <a:xfrm>
            <a:off x="222250" y="58407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7/12/2024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7/12/2024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64032A-D97D-B747-98EF-829FFF64E78F}"/>
              </a:ext>
            </a:extLst>
          </p:cNvPr>
          <p:cNvSpPr/>
          <p:nvPr userDrawn="1"/>
        </p:nvSpPr>
        <p:spPr>
          <a:xfrm>
            <a:off x="222250" y="58407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4301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" y="0"/>
            <a:ext cx="633594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C9A8C29-DCF5-4CE0-B30E-77729F76EC0F}"/>
              </a:ext>
            </a:extLst>
          </p:cNvPr>
          <p:cNvCxnSpPr>
            <a:cxnSpLocks/>
          </p:cNvCxnSpPr>
          <p:nvPr userDrawn="1"/>
        </p:nvCxnSpPr>
        <p:spPr>
          <a:xfrm>
            <a:off x="129210" y="4776109"/>
            <a:ext cx="7478699" cy="8893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C973BD47-3539-4725-BB56-EC686CF35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4866177"/>
            <a:ext cx="1702524" cy="27732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893C36FB-8B2F-43E7-9F4D-82033D1BCE34}" type="datetime1">
              <a:rPr lang="en-US" smtClean="0"/>
              <a:t>7/12/2024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E6F851D5-41C4-41CE-A523-9BCE623E68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2234" y="4875712"/>
            <a:ext cx="5249275" cy="20780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C.Bhat      APT Seminar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077855D-016E-4A28-878C-31AD9717C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10550" y="4889266"/>
            <a:ext cx="635872" cy="20780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08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53"/>
            <a:ext cx="8229600" cy="518511"/>
          </a:xfrm>
        </p:spPr>
        <p:txBody>
          <a:bodyPr/>
          <a:lstStyle>
            <a:lvl1pPr>
              <a:defRPr sz="22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3748"/>
            <a:ext cx="8229600" cy="3931186"/>
          </a:xfrm>
        </p:spPr>
        <p:txBody>
          <a:bodyPr/>
          <a:lstStyle>
            <a:lvl1pPr marL="257175" indent="-257175">
              <a:buClrTx/>
              <a:buSzPct val="70000"/>
              <a:buFont typeface="Wingdings" panose="05000000000000000000" pitchFamily="2" charset="2"/>
              <a:buChar char="q"/>
              <a:defRPr sz="2100"/>
            </a:lvl1pPr>
            <a:lvl2pPr marL="557213" indent="-214313">
              <a:buFont typeface="Wingdings" panose="05000000000000000000" pitchFamily="2" charset="2"/>
              <a:buChar char="Ø"/>
              <a:defRPr sz="1950"/>
            </a:lvl2pPr>
            <a:lvl3pPr marL="857250" indent="-171450">
              <a:buFont typeface="Wingdings" panose="05000000000000000000" pitchFamily="2" charset="2"/>
              <a:buChar char="v"/>
              <a:defRPr sz="165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4E5905-87D6-432F-BFE4-B49B6E88D7FE}"/>
              </a:ext>
            </a:extLst>
          </p:cNvPr>
          <p:cNvCxnSpPr>
            <a:cxnSpLocks/>
          </p:cNvCxnSpPr>
          <p:nvPr userDrawn="1"/>
        </p:nvCxnSpPr>
        <p:spPr>
          <a:xfrm>
            <a:off x="129210" y="4776109"/>
            <a:ext cx="7478699" cy="8893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8B3D805-CCBD-434D-8453-B79252BF97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4866177"/>
            <a:ext cx="1702524" cy="27732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0CBFACEE-383D-4A10-B1CA-3983FDA7D8E2}" type="datetime1">
              <a:rPr lang="en-US" smtClean="0"/>
              <a:t>7/12/2024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6B749C-F80A-43D8-A388-7492B191A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20508" y="4866177"/>
            <a:ext cx="5308742" cy="20780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C.Bhat      APT Seminar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A6CDCFC-8C66-4ED1-A3CA-760445E692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10550" y="4889266"/>
            <a:ext cx="635872" cy="20780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45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 marL="214313" indent="-214313">
              <a:defRPr sz="2100"/>
            </a:lvl1pPr>
            <a:lvl2pPr marL="428625" indent="-171450">
              <a:defRPr sz="1800"/>
            </a:lvl2pPr>
            <a:lvl3pPr marL="771525" indent="-171450">
              <a:defRPr sz="1500"/>
            </a:lvl3pPr>
            <a:lvl4pPr marL="1028700" indent="-171450"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 marL="214313" indent="-214313">
              <a:defRPr sz="2100"/>
            </a:lvl1pPr>
            <a:lvl2pPr marL="428625" indent="-171450">
              <a:defRPr sz="1800"/>
            </a:lvl2pPr>
            <a:lvl3pPr marL="771525" indent="-171450">
              <a:defRPr sz="1500"/>
            </a:lvl3pPr>
            <a:lvl4pPr marL="1028700" indent="-171450"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0EAE29-A5B8-40CE-9E9C-646C74BC5CB1}"/>
              </a:ext>
            </a:extLst>
          </p:cNvPr>
          <p:cNvCxnSpPr>
            <a:cxnSpLocks/>
          </p:cNvCxnSpPr>
          <p:nvPr userDrawn="1"/>
        </p:nvCxnSpPr>
        <p:spPr>
          <a:xfrm>
            <a:off x="129210" y="4776109"/>
            <a:ext cx="7478699" cy="8893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D52F56B-AB32-4E7A-AA9E-43276F42C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0576" y="4866177"/>
            <a:ext cx="1702524" cy="27732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8D83C85F-3197-4616-9791-DC3B41BE0874}" type="datetime1">
              <a:rPr lang="en-US" smtClean="0"/>
              <a:t>7/12/2024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90D5BA3-CA87-45BC-8B8E-78C234A72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0249" y="4862587"/>
            <a:ext cx="5357659" cy="20780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C.Bhat      APT Seminar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2FFD1C8-92F0-4F27-99A8-FAA077343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10550" y="4889266"/>
            <a:ext cx="635872" cy="20780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31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499" y="153403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34E0F5-15F8-4531-9260-C0890056AFE0}"/>
              </a:ext>
            </a:extLst>
          </p:cNvPr>
          <p:cNvCxnSpPr>
            <a:cxnSpLocks/>
          </p:cNvCxnSpPr>
          <p:nvPr userDrawn="1"/>
        </p:nvCxnSpPr>
        <p:spPr>
          <a:xfrm>
            <a:off x="129210" y="4776109"/>
            <a:ext cx="7478699" cy="8893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89CA48E-415B-4B04-89E0-D6DD39592A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4866177"/>
            <a:ext cx="1702524" cy="27732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A3E140C2-E703-4F01-A048-CBF9DDE5B6AA}" type="datetime1">
              <a:rPr lang="en-US" smtClean="0"/>
              <a:t>7/12/2024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2A5D406-6518-4E32-A1EB-1192690BD0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32273" y="4900937"/>
            <a:ext cx="5327057" cy="20780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C.Bhat      APT Seminar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3E45D83-2AE1-4E77-991C-99B4F850B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10550" y="4889266"/>
            <a:ext cx="635872" cy="20780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35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941D9C-851C-4445-B7D3-BA215C0D96BC}"/>
              </a:ext>
            </a:extLst>
          </p:cNvPr>
          <p:cNvCxnSpPr>
            <a:cxnSpLocks/>
          </p:cNvCxnSpPr>
          <p:nvPr userDrawn="1"/>
        </p:nvCxnSpPr>
        <p:spPr>
          <a:xfrm>
            <a:off x="129210" y="4776109"/>
            <a:ext cx="7478699" cy="8893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0440440-0364-4E64-8703-0C71D4A074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4866177"/>
            <a:ext cx="1702524" cy="27732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DEFFE742-230C-4D56-B55D-9BB3606AEC4F}" type="datetime1">
              <a:rPr lang="en-US" smtClean="0"/>
              <a:t>7/12/2024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48C0592-4234-4351-B484-8FF55DDA0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3304" y="4888900"/>
            <a:ext cx="5415857" cy="20780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C.Bhat      APT Seminar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CD5BC92-7F13-4DB9-B4FC-462850C5D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10550" y="4889266"/>
            <a:ext cx="635872" cy="20780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42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5" y="3722829"/>
            <a:ext cx="8499231" cy="114693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500">
                <a:solidFill>
                  <a:srgbClr val="004C97"/>
                </a:solidFill>
                <a:latin typeface="Helvetica"/>
              </a:defRPr>
            </a:lvl1pPr>
            <a:lvl2pPr marL="3429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2pPr>
            <a:lvl3pPr marL="6858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3pPr>
            <a:lvl4pPr marL="10287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4pPr>
            <a:lvl5pPr marL="13716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296388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1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1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1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1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23446" y="601183"/>
            <a:ext cx="9189720" cy="2224577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187383"/>
            <a:ext cx="9010786" cy="2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56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7/12/2024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555D79-1189-E945-92DE-C027BB1E5B0F}"/>
              </a:ext>
            </a:extLst>
          </p:cNvPr>
          <p:cNvSpPr/>
          <p:nvPr userDrawn="1"/>
        </p:nvSpPr>
        <p:spPr>
          <a:xfrm>
            <a:off x="222250" y="58407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7/12/2024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87BE9D-6A94-5D45-A4C7-4EF6B2A8D124}"/>
              </a:ext>
            </a:extLst>
          </p:cNvPr>
          <p:cNvSpPr/>
          <p:nvPr userDrawn="1"/>
        </p:nvSpPr>
        <p:spPr>
          <a:xfrm>
            <a:off x="222250" y="584071"/>
            <a:ext cx="8693150" cy="18288"/>
          </a:xfrm>
          <a:prstGeom prst="rect">
            <a:avLst/>
          </a:prstGeom>
          <a:solidFill>
            <a:srgbClr val="98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7/12/2024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197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715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323316-E26E-4937-B173-09A54170A4C8}"/>
              </a:ext>
            </a:extLst>
          </p:cNvPr>
          <p:cNvCxnSpPr>
            <a:cxnSpLocks/>
          </p:cNvCxnSpPr>
          <p:nvPr userDrawn="1"/>
        </p:nvCxnSpPr>
        <p:spPr>
          <a:xfrm>
            <a:off x="129210" y="4776109"/>
            <a:ext cx="7478699" cy="8893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072AE82-5195-40B9-8ACB-B3F70D359A2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722811" y="4671845"/>
            <a:ext cx="1222248" cy="226314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9527B45-342D-4989-B938-4960F24A3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0576" y="4866177"/>
            <a:ext cx="1702524" cy="27732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C1698D33-C916-4D12-8647-CECCC9E4BBDA}" type="datetime1">
              <a:rPr lang="en-US" smtClean="0"/>
              <a:t>7/12/2024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9C85D74-A7D8-4EBD-B500-E2C0FBDF1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0763" y="4898158"/>
            <a:ext cx="5371150" cy="20780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C.Bhat      APT Seminar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31E3D6A-F34A-4B2E-ADE1-2C1161EEB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10550" y="4889266"/>
            <a:ext cx="635872" cy="20780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44D64833-0210-4999-B6BB-5BBCA76D12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72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</p:sldLayoutIdLst>
  <p:hf hdr="0"/>
  <p:txStyles>
    <p:titleStyle>
      <a:lvl1pPr algn="ctr" defTabSz="685800" rtl="0" eaLnBrk="1" latinLnBrk="0" hangingPunct="1">
        <a:spcBef>
          <a:spcPct val="0"/>
        </a:spcBef>
        <a:buNone/>
        <a:defRPr sz="2400" kern="1200">
          <a:solidFill>
            <a:srgbClr val="0000CC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342900" indent="-342900" algn="l" defTabSz="685800" rtl="0" eaLnBrk="1" latinLnBrk="0" hangingPunct="1">
        <a:spcBef>
          <a:spcPct val="20000"/>
        </a:spcBef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04838" indent="-261938" algn="l" defTabSz="6858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2100" kern="1200">
          <a:solidFill>
            <a:srgbClr val="C00000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857250" indent="-171450" algn="l" defTabSz="685800" rtl="0" eaLnBrk="1" latinLnBrk="0" hangingPunct="1">
        <a:spcBef>
          <a:spcPct val="20000"/>
        </a:spcBef>
        <a:buFont typeface="Wingdings" panose="05000000000000000000" pitchFamily="2" charset="2"/>
        <a:buChar char="v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200150" indent="-171450" algn="l" defTabSz="6858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500" kern="1200">
          <a:solidFill>
            <a:srgbClr val="C00000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49853"/>
            <a:ext cx="8686800" cy="320908"/>
          </a:xfrm>
        </p:spPr>
        <p:txBody>
          <a:bodyPr/>
          <a:lstStyle/>
          <a:p>
            <a:r>
              <a:rPr lang="en-US" dirty="0"/>
              <a:t>Booster Operations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>
                <a:solidFill>
                  <a:schemeClr val="bg1">
                    <a:lumMod val="50000"/>
                  </a:schemeClr>
                </a:solidFill>
              </a:rPr>
              <a:t>7/12/2024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John Kuharik | Booster Operations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0A9773-E7F9-F6AB-0743-C6411A10E29C}"/>
              </a:ext>
            </a:extLst>
          </p:cNvPr>
          <p:cNvSpPr txBox="1"/>
          <p:nvPr/>
        </p:nvSpPr>
        <p:spPr>
          <a:xfrm>
            <a:off x="5199458" y="590812"/>
            <a:ext cx="37159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5"/>
                </a:solidFill>
              </a:rPr>
              <a:t>End of run conditions: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/>
                </a:solidFill>
              </a:rPr>
              <a:t>92% efficiency, 2.2e17 p/</a:t>
            </a:r>
            <a:r>
              <a:rPr lang="en-US" sz="1800" dirty="0" err="1">
                <a:solidFill>
                  <a:schemeClr val="accent5"/>
                </a:solidFill>
              </a:rPr>
              <a:t>hr</a:t>
            </a:r>
            <a:endParaRPr lang="en-US" sz="1800" dirty="0">
              <a:solidFill>
                <a:schemeClr val="accent5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/>
                </a:solidFill>
              </a:rPr>
              <a:t>$15: 4.3e12  p/p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5"/>
                </a:solidFill>
              </a:rPr>
              <a:t>$1D: 4.4e12 p/p</a:t>
            </a:r>
          </a:p>
          <a:p>
            <a:endParaRPr lang="en-US" sz="1200" dirty="0">
              <a:solidFill>
                <a:schemeClr val="accent5"/>
              </a:solidFill>
            </a:endParaRPr>
          </a:p>
          <a:p>
            <a:pPr lvl="1"/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A59150-8820-734C-5A73-5C3C02847C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43882" y="2110369"/>
            <a:ext cx="3427093" cy="2492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0A3FB6-CD7B-90AD-6713-08B4BD9F0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7333"/>
            <a:ext cx="5080884" cy="50808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DFD7AA-8578-7B12-BE05-9DCE90CA1B43}"/>
              </a:ext>
            </a:extLst>
          </p:cNvPr>
          <p:cNvSpPr/>
          <p:nvPr/>
        </p:nvSpPr>
        <p:spPr>
          <a:xfrm>
            <a:off x="3888000" y="57333"/>
            <a:ext cx="1123200" cy="192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0C70E8-5993-5C00-A0DB-64AF14857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614363"/>
            <a:ext cx="8672513" cy="4149497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Friday/Saturday/Sunday:</a:t>
            </a:r>
          </a:p>
          <a:p>
            <a:pPr marL="454025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Parasitic convective instability study</a:t>
            </a:r>
          </a:p>
          <a:p>
            <a:pPr marL="454025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Minor vacuum trips IPRF21, IPQ16, IPDEB2 </a:t>
            </a:r>
          </a:p>
          <a:p>
            <a:pPr marL="454025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Periods of high extraction losses, tuning by expert and Ops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Monday:  </a:t>
            </a:r>
          </a:p>
          <a:p>
            <a:pPr marL="454025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Controlled access </a:t>
            </a:r>
          </a:p>
          <a:p>
            <a:pPr marL="454025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Relocated GMPS voltage tap</a:t>
            </a:r>
          </a:p>
          <a:p>
            <a:pPr marL="454025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Rad Survey</a:t>
            </a:r>
          </a:p>
          <a:p>
            <a:pPr marL="454025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LCW leak hunt</a:t>
            </a:r>
          </a:p>
          <a:p>
            <a:pPr marL="744537" lvl="2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2 leaks found: Q15 sprayer and Girder 1-2 manifold </a:t>
            </a:r>
            <a:r>
              <a:rPr lang="en-US" sz="1200" dirty="0">
                <a:solidFill>
                  <a:schemeClr val="accent5"/>
                </a:solidFill>
                <a:sym typeface="Wingdings" panose="05000000000000000000" pitchFamily="2" charset="2"/>
              </a:rPr>
              <a:t>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Thursday:</a:t>
            </a:r>
          </a:p>
          <a:p>
            <a:pPr marL="454025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BNB bunch rotation study (repeat) </a:t>
            </a:r>
          </a:p>
          <a:p>
            <a:pPr marL="454025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Parasitic Linac energy/</a:t>
            </a:r>
            <a:r>
              <a:rPr lang="en-US" sz="1200" dirty="0" err="1">
                <a:solidFill>
                  <a:schemeClr val="accent5"/>
                </a:solidFill>
              </a:rPr>
              <a:t>debuncher</a:t>
            </a:r>
            <a:r>
              <a:rPr lang="en-US" sz="1200" dirty="0">
                <a:solidFill>
                  <a:schemeClr val="accent5"/>
                </a:solidFill>
              </a:rPr>
              <a:t> phase study</a:t>
            </a:r>
          </a:p>
          <a:p>
            <a:pPr marL="454025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Parasitic Injection matching study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Friday:</a:t>
            </a:r>
          </a:p>
          <a:p>
            <a:pPr marL="454025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Controlled access to move GMPS voltage tap again</a:t>
            </a:r>
          </a:p>
          <a:p>
            <a:pPr marL="454025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PESD LOTO of power supplies before configuration control lockout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5"/>
                </a:solidFill>
              </a:rPr>
              <a:t>Thank you to Ops and the support departments your support during the run!</a:t>
            </a:r>
          </a:p>
          <a:p>
            <a:pPr marL="454025" lvl="1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5"/>
              </a:solidFill>
            </a:endParaRPr>
          </a:p>
          <a:p>
            <a:pPr marL="454025" lvl="1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5"/>
              </a:solidFill>
            </a:endParaRPr>
          </a:p>
          <a:p>
            <a:pPr marL="454025" lvl="1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5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5"/>
              </a:solidFill>
            </a:endParaRPr>
          </a:p>
          <a:p>
            <a:endParaRPr lang="en-US" sz="1200" dirty="0">
              <a:solidFill>
                <a:schemeClr val="accent5"/>
              </a:solidFill>
            </a:endParaRPr>
          </a:p>
          <a:p>
            <a:endParaRPr lang="en-US" sz="1200" dirty="0">
              <a:solidFill>
                <a:schemeClr val="accent5"/>
              </a:solidFill>
            </a:endParaRPr>
          </a:p>
          <a:p>
            <a:pPr lvl="1"/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CD27B3-969B-52F5-BB0D-772495F22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F776E-85DE-40DB-0477-C4F29B79B3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7/12/2024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97E05-68E9-158E-94B0-56CEBB685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48F32-9D09-15A1-27D0-5E13FE373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01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0C70E8-5993-5C00-A0DB-64AF14857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614363"/>
            <a:ext cx="8672513" cy="4149497"/>
          </a:xfrm>
        </p:spPr>
        <p:txBody>
          <a:bodyPr/>
          <a:lstStyle/>
          <a:p>
            <a:pPr marL="454025" lvl="1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5"/>
              </a:solidFill>
            </a:endParaRPr>
          </a:p>
          <a:p>
            <a:pPr marL="454025" lvl="1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5"/>
              </a:solidFill>
            </a:endParaRPr>
          </a:p>
          <a:p>
            <a:pPr marL="454025" lvl="1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5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5"/>
              </a:solidFill>
            </a:endParaRPr>
          </a:p>
          <a:p>
            <a:endParaRPr lang="en-US" sz="1200" dirty="0">
              <a:solidFill>
                <a:schemeClr val="accent5"/>
              </a:solidFill>
            </a:endParaRPr>
          </a:p>
          <a:p>
            <a:endParaRPr lang="en-US" sz="1200" dirty="0">
              <a:solidFill>
                <a:schemeClr val="accent5"/>
              </a:solidFill>
            </a:endParaRPr>
          </a:p>
          <a:p>
            <a:pPr lvl="1"/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CD27B3-969B-52F5-BB0D-772495F22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F776E-85DE-40DB-0477-C4F29B79B3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7/12/2024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97E05-68E9-158E-94B0-56CEBB685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48F32-9D09-15A1-27D0-5E13FE373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2A60BD-DD53-4EA5-E4CE-0CC4FE635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24023"/>
            <a:ext cx="1805439" cy="321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E5139B-4F30-080C-0360-87DCF22E9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190" y="624023"/>
            <a:ext cx="2356998" cy="3141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8D2AB4-6208-85D1-1926-BF3312FAE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624023"/>
            <a:ext cx="2597643" cy="19477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7295B6-8A50-3ED9-AB04-184DEC65D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159" y="2581410"/>
            <a:ext cx="3619604" cy="2035010"/>
          </a:xfrm>
          <a:prstGeom prst="rect">
            <a:avLst/>
          </a:prstGeom>
        </p:spPr>
      </p:pic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8C855635-4587-DB39-0F69-1C0D6D9D638E}"/>
              </a:ext>
            </a:extLst>
          </p:cNvPr>
          <p:cNvSpPr txBox="1">
            <a:spLocks/>
          </p:cNvSpPr>
          <p:nvPr/>
        </p:nvSpPr>
        <p:spPr>
          <a:xfrm>
            <a:off x="1322608" y="4033897"/>
            <a:ext cx="1565163" cy="461665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Q15 400 MeV line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67AA39EE-545A-FA66-12BF-A7E90946E869}"/>
              </a:ext>
            </a:extLst>
          </p:cNvPr>
          <p:cNvSpPr txBox="1">
            <a:spLocks/>
          </p:cNvSpPr>
          <p:nvPr/>
        </p:nvSpPr>
        <p:spPr>
          <a:xfrm>
            <a:off x="7240455" y="1314733"/>
            <a:ext cx="1565163" cy="461665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Girder 1-2 manifold</a:t>
            </a:r>
          </a:p>
        </p:txBody>
      </p:sp>
    </p:spTree>
    <p:extLst>
      <p:ext uri="{BB962C8B-B14F-4D97-AF65-F5344CB8AC3E}">
        <p14:creationId xmlns:p14="http://schemas.microsoft.com/office/powerpoint/2010/main" val="2808519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491C9D-D8E5-516E-F715-2B729A128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E4R Gradient Magnet Test Stand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9C132-2B45-EAA6-5A19-F11C6735AD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7/12/2024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7F89B-B9F4-0EF3-A144-062DADBDD6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D1471-EE71-7739-6266-17D3FE39D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22FDC8-E36B-2BEE-7036-09D0DE951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933" y="594675"/>
            <a:ext cx="3097467" cy="2571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4963F9-089E-6E11-B416-4333BA757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400" y="1766925"/>
            <a:ext cx="3350576" cy="27819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836C506-7940-DB20-F4B1-C4A8B3D96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28664"/>
            <a:ext cx="2190597" cy="2345736"/>
          </a:xfrm>
        </p:spPr>
        <p:txBody>
          <a:bodyPr/>
          <a:lstStyle/>
          <a:p>
            <a:r>
              <a:rPr lang="en-US" sz="1400" dirty="0"/>
              <a:t>Magnet girder powered for first time!</a:t>
            </a:r>
          </a:p>
          <a:p>
            <a:r>
              <a:rPr lang="en-US" sz="1400" dirty="0"/>
              <a:t>First DC, then 15 Hz at reduced power</a:t>
            </a:r>
          </a:p>
          <a:p>
            <a:r>
              <a:rPr lang="en-US" sz="1400" dirty="0"/>
              <a:t>Problem with PLC faulting off, also current readbacks are wrong polarity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7F6579B3-8B37-DB1D-0910-D8E6890D36FD}"/>
              </a:ext>
            </a:extLst>
          </p:cNvPr>
          <p:cNvSpPr txBox="1">
            <a:spLocks/>
          </p:cNvSpPr>
          <p:nvPr/>
        </p:nvSpPr>
        <p:spPr>
          <a:xfrm>
            <a:off x="228603" y="3166425"/>
            <a:ext cx="5070597" cy="148977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51276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803275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08585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370013" indent="-230188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Next steps:</a:t>
            </a:r>
          </a:p>
          <a:p>
            <a:pPr lvl="1"/>
            <a:r>
              <a:rPr lang="en-US" sz="1200" dirty="0"/>
              <a:t>Fix issues discovered</a:t>
            </a:r>
          </a:p>
          <a:p>
            <a:pPr lvl="1"/>
            <a:r>
              <a:rPr lang="en-US" sz="1200" dirty="0"/>
              <a:t>Install frequency filters and magnetic probe equipment</a:t>
            </a:r>
          </a:p>
          <a:p>
            <a:pPr lvl="1"/>
            <a:r>
              <a:rPr lang="en-US" sz="1200" dirty="0"/>
              <a:t>ORC addendum </a:t>
            </a:r>
          </a:p>
          <a:p>
            <a:pPr lvl="1"/>
            <a:r>
              <a:rPr lang="en-US" sz="1200" dirty="0"/>
              <a:t>15 Hz measurements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25423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CFAC90C-D405-467E-A011-C0B2B971B342}" vid="{DE153BDE-7E99-452D-9790-6984145C2F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C203C72B93814F96DFC3073A84224F" ma:contentTypeVersion="10" ma:contentTypeDescription="Create a new document." ma:contentTypeScope="" ma:versionID="2418498d37c8cffdcbe080b4d8ed13c8">
  <xsd:schema xmlns:xsd="http://www.w3.org/2001/XMLSchema" xmlns:xs="http://www.w3.org/2001/XMLSchema" xmlns:p="http://schemas.microsoft.com/office/2006/metadata/properties" xmlns:ns3="afe23a47-cfea-46e5-8725-31a64ec74212" targetNamespace="http://schemas.microsoft.com/office/2006/metadata/properties" ma:root="true" ma:fieldsID="b2e52ac3c75b36f167315b55996550b7" ns3:_="">
    <xsd:import namespace="afe23a47-cfea-46e5-8725-31a64ec7421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e23a47-cfea-46e5-8725-31a64ec742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C5372FE-E164-4D91-854D-BCAFA1B3F6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e23a47-cfea-46e5-8725-31a64ec742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1A7DF35-9256-4EB1-BD0C-6CF70B6E8A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AD3041-9E55-4BBA-9AC1-BC719531075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fe23a47-cfea-46e5-8725-31a64ec7421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11529</TotalTime>
  <Words>229</Words>
  <Application>Microsoft Office PowerPoint</Application>
  <PresentationFormat>On-screen Show (16:9)</PresentationFormat>
  <Paragraphs>65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Courier New</vt:lpstr>
      <vt:lpstr>Helvetica</vt:lpstr>
      <vt:lpstr>Wingdings</vt:lpstr>
      <vt:lpstr>Fermilab_PPT_090915</vt:lpstr>
      <vt:lpstr>Office Theme</vt:lpstr>
      <vt:lpstr>Booster Operations</vt:lpstr>
      <vt:lpstr>Summary</vt:lpstr>
      <vt:lpstr>Leaks</vt:lpstr>
      <vt:lpstr>E4R Gradient Magnet Test Stand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Booster Job Status</dc:title>
  <dc:creator>John C Kuharik</dc:creator>
  <cp:lastModifiedBy>John C Kuharik</cp:lastModifiedBy>
  <cp:revision>92</cp:revision>
  <cp:lastPrinted>2014-01-20T19:40:21Z</cp:lastPrinted>
  <dcterms:created xsi:type="dcterms:W3CDTF">2021-08-20T13:25:13Z</dcterms:created>
  <dcterms:modified xsi:type="dcterms:W3CDTF">2024-07-12T13:40:09Z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0x0101000AC203C72B93814F96DFC3073A84224F</vt:lpwstr>
  </property>
</Properties>
</file>