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2"/>
  </p:notesMasterIdLst>
  <p:handoutMasterIdLst>
    <p:handoutMasterId r:id="rId13"/>
  </p:handoutMasterIdLst>
  <p:sldIdLst>
    <p:sldId id="265" r:id="rId4"/>
    <p:sldId id="286" r:id="rId5"/>
    <p:sldId id="325" r:id="rId6"/>
    <p:sldId id="326" r:id="rId7"/>
    <p:sldId id="327" r:id="rId8"/>
    <p:sldId id="323" r:id="rId9"/>
    <p:sldId id="328" r:id="rId10"/>
    <p:sldId id="311" r:id="rId1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25"/>
            <p14:sldId id="326"/>
            <p14:sldId id="327"/>
            <p14:sldId id="323"/>
            <p14:sldId id="328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5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7/11/2024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7/11/2024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7/12/2024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July 12,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7/12/2024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795926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Beam studies on weekdays over the past few weeks </a:t>
            </a:r>
            <a:r>
              <a:rPr lang="en-US" sz="1600" dirty="0"/>
              <a:t>(including low-tempo period)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Used both ESS1&amp;2 for resonant extraction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Septa voltages during studies: ESS1 increased from 60 kV to 85.7 kV, ESS2 56 kV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Aligned ESS1&amp;2 to reduce losses and improve transmission to M4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Continued trying to get Delivery Ring BPM Snapshot frames working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Commissioned Abort clean-up, timed in kicker and pulsed septum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Got first M4 multiwire profiles during resonant extraction (already had PWC’s)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First turn extraction study using motion-controlled quads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Extraction sextupole characterization using TBT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Delivery Ring dispersion and lattice measurements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AP-30 rad measurements during resonant extraction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Mu2e Extinction Monitor test set-up in M3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Worked on getting useful spill signal from M4 Line Wall Current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D:V907 breaker trips, will need repairs during shutdown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Extraction Enclosure Controlled Accesses on Monday and Thursday morning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Pre-amp installation on M4 Line Wall Current Monitor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Second pre-amp (60 </a:t>
            </a:r>
            <a:r>
              <a:rPr lang="en-US" sz="1800" dirty="0" err="1"/>
              <a:t>db</a:t>
            </a:r>
            <a:r>
              <a:rPr lang="en-US" sz="1800" dirty="0"/>
              <a:t> gain) gave useable signal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D5A96A-ED24-3A5C-C4B9-FA415E883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3" y="862706"/>
            <a:ext cx="6665903" cy="5403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9F0FD0-61DF-775D-5B7F-FD95A954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during Conditioning and beam 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58A13-7F22-1B79-86E7-F73B838C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7/12/2024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3CA03-DD31-B7C7-EDB4-D6176D8B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7CB9A-E267-FA0D-CFB6-2E32BCA9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858CE-1655-8685-4FBA-E285CB3D4DC3}"/>
              </a:ext>
            </a:extLst>
          </p:cNvPr>
          <p:cNvSpPr txBox="1"/>
          <p:nvPr/>
        </p:nvSpPr>
        <p:spPr>
          <a:xfrm>
            <a:off x="7726517" y="3454502"/>
            <a:ext cx="968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F00"/>
                </a:solidFill>
              </a:rPr>
              <a:t>ESS1 voltage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97C0F-9833-7512-2AD4-DE3553D9466F}"/>
              </a:ext>
            </a:extLst>
          </p:cNvPr>
          <p:cNvSpPr txBox="1"/>
          <p:nvPr/>
        </p:nvSpPr>
        <p:spPr>
          <a:xfrm>
            <a:off x="7664674" y="2176352"/>
            <a:ext cx="111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CCC00"/>
                </a:solidFill>
              </a:rPr>
              <a:t>ESS1 ion gauge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B50F3-3691-061C-12CC-4BCC81DCF8AF}"/>
              </a:ext>
            </a:extLst>
          </p:cNvPr>
          <p:cNvSpPr txBox="1"/>
          <p:nvPr/>
        </p:nvSpPr>
        <p:spPr>
          <a:xfrm>
            <a:off x="7729116" y="5534332"/>
            <a:ext cx="1052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Spark counter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77C44-099F-83AD-0582-ADF748445986}"/>
              </a:ext>
            </a:extLst>
          </p:cNvPr>
          <p:cNvSpPr txBox="1"/>
          <p:nvPr/>
        </p:nvSpPr>
        <p:spPr>
          <a:xfrm>
            <a:off x="7705935" y="4438625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D:ESS1 current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62F075-66A4-F5F0-D840-9DE7F1E25EE7}"/>
              </a:ext>
            </a:extLst>
          </p:cNvPr>
          <p:cNvCxnSpPr/>
          <p:nvPr/>
        </p:nvCxnSpPr>
        <p:spPr>
          <a:xfrm>
            <a:off x="2329314" y="1792224"/>
            <a:ext cx="475488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E1CE78F-7D9A-A7EF-60F7-0757470628E8}"/>
              </a:ext>
            </a:extLst>
          </p:cNvPr>
          <p:cNvSpPr txBox="1"/>
          <p:nvPr/>
        </p:nvSpPr>
        <p:spPr>
          <a:xfrm>
            <a:off x="4152756" y="154602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FF00"/>
                </a:solidFill>
              </a:rPr>
              <a:t>Design Voltage</a:t>
            </a:r>
          </a:p>
        </p:txBody>
      </p:sp>
    </p:spTree>
    <p:extLst>
      <p:ext uri="{BB962C8B-B14F-4D97-AF65-F5344CB8AC3E}">
        <p14:creationId xmlns:p14="http://schemas.microsoft.com/office/powerpoint/2010/main" val="31605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PWC904 before and after ESS2 alignment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7/12/2024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25D0264-3464-43CB-85FC-FE12F3B1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33" y="1760700"/>
            <a:ext cx="4623668" cy="3632882"/>
          </a:xfrm>
          <a:prstGeom prst="rect">
            <a:avLst/>
          </a:prstGeom>
        </p:spPr>
      </p:pic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33EECE6-0B2A-E4AB-3DB9-B2E992612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8357"/>
            <a:ext cx="4639377" cy="36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3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M4 Line Wall Current Monitor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7/12/2024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7A3E9-930C-2326-5C6D-EDF62A406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6"/>
          <a:stretch/>
        </p:blipFill>
        <p:spPr>
          <a:xfrm>
            <a:off x="676275" y="924024"/>
            <a:ext cx="7946473" cy="52854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7C3E6-C14A-80A8-86B5-9CEE8FDE965E}"/>
              </a:ext>
            </a:extLst>
          </p:cNvPr>
          <p:cNvSpPr txBox="1"/>
          <p:nvPr/>
        </p:nvSpPr>
        <p:spPr>
          <a:xfrm>
            <a:off x="36613" y="3450657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9FA41-6D5E-E95A-2EDC-1DFB6D382D98}"/>
              </a:ext>
            </a:extLst>
          </p:cNvPr>
          <p:cNvSpPr txBox="1"/>
          <p:nvPr/>
        </p:nvSpPr>
        <p:spPr>
          <a:xfrm>
            <a:off x="36613" y="1463590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8958-0360-585E-7886-E3D78A30AD97}"/>
              </a:ext>
            </a:extLst>
          </p:cNvPr>
          <p:cNvSpPr txBox="1"/>
          <p:nvPr/>
        </p:nvSpPr>
        <p:spPr>
          <a:xfrm>
            <a:off x="1719430" y="3112103"/>
            <a:ext cx="1964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Wall Current Monitor</a:t>
            </a:r>
          </a:p>
        </p:txBody>
      </p:sp>
    </p:spTree>
    <p:extLst>
      <p:ext uri="{BB962C8B-B14F-4D97-AF65-F5344CB8AC3E}">
        <p14:creationId xmlns:p14="http://schemas.microsoft.com/office/powerpoint/2010/main" val="171998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MW906 over time and M4 WCM response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7/12/2024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0D8061-2AA3-D377-A66F-8C8E05A3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847023"/>
            <a:ext cx="7952539" cy="4511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76616-264C-271F-2611-320926EB2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93"/>
          <a:stretch/>
        </p:blipFill>
        <p:spPr>
          <a:xfrm>
            <a:off x="1118124" y="5265019"/>
            <a:ext cx="4246511" cy="9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7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D794-B88A-0C12-01F4-FE959B5D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Multiwires during resonant extraction!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3B0-2891-EE75-D6E6-E8C2C31D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7/12/2024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31EF-8C10-59DF-862A-F75E2A1F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2DCC-1D50-2B77-98DD-050AAAFE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CB44686-FF4E-7430-380A-9DB1FAFA5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" t="8354" r="1969" b="9210"/>
          <a:stretch/>
        </p:blipFill>
        <p:spPr>
          <a:xfrm>
            <a:off x="0" y="2023794"/>
            <a:ext cx="4607690" cy="3135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64995F-59AC-2EFC-D76F-15D84A5BD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" t="1538" r="74563" b="53713"/>
          <a:stretch/>
        </p:blipFill>
        <p:spPr>
          <a:xfrm>
            <a:off x="4895569" y="2023794"/>
            <a:ext cx="2113362" cy="3138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F5C8FF-E6EB-727B-79F8-240B992F7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1478" r="24405" b="53773"/>
          <a:stretch/>
        </p:blipFill>
        <p:spPr>
          <a:xfrm>
            <a:off x="6988175" y="2023795"/>
            <a:ext cx="2138670" cy="31384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02E6E9-2903-3000-D9D7-61107CF6F2FC}"/>
              </a:ext>
            </a:extLst>
          </p:cNvPr>
          <p:cNvSpPr txBox="1"/>
          <p:nvPr/>
        </p:nvSpPr>
        <p:spPr>
          <a:xfrm>
            <a:off x="358979" y="5178392"/>
            <a:ext cx="4043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MW903 with scanner in tunnel</a:t>
            </a:r>
          </a:p>
        </p:txBody>
      </p:sp>
    </p:spTree>
    <p:extLst>
      <p:ext uri="{BB962C8B-B14F-4D97-AF65-F5344CB8AC3E}">
        <p14:creationId xmlns:p14="http://schemas.microsoft.com/office/powerpoint/2010/main" val="111796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97973"/>
            <a:ext cx="8672513" cy="54645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Transitioning to shutdown configuration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supplies have been turned off, LOTO to be completed by Monday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survey when RCT’s have time, go into Supervised Access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Re-core Delivery Ring, Extraction and M4 Lines to shutdown keys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issues to resolve this summer, identified during studies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further improve monitoring of resonantly extracted beam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D:Q730 needs larger breaker and wiring to run at nominal current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D:V907 needs to have panel breaker replaced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check sizing of all power supply panel breakers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ELAM downstream horizontal motion at limit before reaching nominal position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fix motion-control issues with ESS stands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finish Operational ESS2 and install it in tunnel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(operational version in A0 Clean Room)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cathode final polishing next, paused while evaluating method to use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cathode polishing is complete, then component assembly into tank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 Campus Feeder 24 outage on Wednesday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controls sub-contractor is supposed to return soon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Annala is Muon Campus Shutdown Coordinator, I’m his back-up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7/12/2024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648353</TotalTime>
  <Words>481</Words>
  <Application>Microsoft Office PowerPoint</Application>
  <PresentationFormat>On-screen Show (4:3)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Operation Report</vt:lpstr>
      <vt:lpstr> Muon Campus status</vt:lpstr>
      <vt:lpstr>ESS1 during Conditioning and beam operation</vt:lpstr>
      <vt:lpstr>PWC904 before and after ESS2 alignment</vt:lpstr>
      <vt:lpstr>M4 Line Wall Current Monitor</vt:lpstr>
      <vt:lpstr>MW906 over time and M4 WCM response</vt:lpstr>
      <vt:lpstr>Multiwires during resonant extraction!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1171</cp:revision>
  <cp:lastPrinted>2016-10-17T16:36:40Z</cp:lastPrinted>
  <dcterms:created xsi:type="dcterms:W3CDTF">2014-12-17T13:45:40Z</dcterms:created>
  <dcterms:modified xsi:type="dcterms:W3CDTF">2024-07-12T12:30:25Z</dcterms:modified>
</cp:coreProperties>
</file>