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2"/>
  </p:notesMasterIdLst>
  <p:sldIdLst>
    <p:sldId id="2080" r:id="rId2"/>
    <p:sldId id="2082" r:id="rId3"/>
    <p:sldId id="2081" r:id="rId4"/>
    <p:sldId id="257" r:id="rId5"/>
    <p:sldId id="2083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5B19F0-2A94-4B24-B59D-B916D0285D19}" v="7" dt="2024-04-05T00:49:35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95" d="100"/>
          <a:sy n="195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2E94-5135-4E97-9321-358A160F2BC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37EF1-4263-4336-A608-31871AD82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3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1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3E44-F243-495E-ADD0-7865A79410E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063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3E44-F243-495E-ADD0-7865A79410E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8157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934933"/>
            <a:ext cx="11580335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816374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934933"/>
            <a:ext cx="11580335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29"/>
            <a:ext cx="51816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53672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934933"/>
            <a:ext cx="11580335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0"/>
            <a:ext cx="3256453" cy="24320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2" y="1243584"/>
            <a:ext cx="4017433" cy="5065523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062277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934933"/>
            <a:ext cx="11580335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243584"/>
            <a:ext cx="7313083" cy="5065523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246200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134090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12" y="6196868"/>
            <a:ext cx="3034088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6"/>
            <a:ext cx="2631445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3" y="536577"/>
            <a:ext cx="10678583" cy="2246313"/>
          </a:xfrm>
        </p:spPr>
        <p:txBody>
          <a:bodyPr anchor="b" anchorCtr="0">
            <a:noAutofit/>
          </a:bodyPr>
          <a:lstStyle>
            <a:lvl1pPr>
              <a:defRPr sz="57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3" y="3646170"/>
            <a:ext cx="10653183" cy="218770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133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3" y="2755013"/>
            <a:ext cx="10678583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122112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6463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934933"/>
            <a:ext cx="11580335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7728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934933"/>
            <a:ext cx="11580335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29"/>
            <a:ext cx="51816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172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3E44-F243-495E-ADD0-7865A79410E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934933"/>
            <a:ext cx="11580335" cy="202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934933"/>
            <a:ext cx="11580335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810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934933"/>
            <a:ext cx="11580335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0"/>
            <a:ext cx="3256453" cy="24320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2" y="1243584"/>
            <a:ext cx="4017433" cy="5065523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448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934933"/>
            <a:ext cx="11580335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243584"/>
            <a:ext cx="7313083" cy="5065523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2627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979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3E44-F243-495E-ADD0-7865A79410E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051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3E44-F243-495E-ADD0-7865A79410E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934933"/>
            <a:ext cx="11580335" cy="202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934933"/>
            <a:ext cx="11580335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4173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3E44-F243-495E-ADD0-7865A79410E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3882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3E44-F243-495E-ADD0-7865A79410E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0532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3E44-F243-495E-ADD0-7865A79410E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521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3E44-F243-495E-ADD0-7865A79410E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41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3E44-F243-495E-ADD0-7865A79410E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756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03E44-F243-495E-ADD0-7865A79410E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3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311E878-75DA-740D-78FB-B373B81DD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33" y="2532160"/>
            <a:ext cx="9890134" cy="1965682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845DEC5E-04C1-8818-E7BE-BC4E9DF3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Cassette </a:t>
            </a:r>
            <a:r>
              <a:rPr lang="en-US" dirty="0" err="1"/>
              <a:t>SiPm’s</a:t>
            </a:r>
            <a:r>
              <a:rPr lang="en-US" dirty="0"/>
              <a:t> box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11CB32-6D7D-C7AD-A642-BCE67666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EBC65A-1539-9207-8855-12FFF062B3A8}"/>
              </a:ext>
            </a:extLst>
          </p:cNvPr>
          <p:cNvSpPr/>
          <p:nvPr/>
        </p:nvSpPr>
        <p:spPr>
          <a:xfrm rot="16200000">
            <a:off x="5520486" y="-943337"/>
            <a:ext cx="895557" cy="8667951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BE87D1-08EA-E5AC-90CA-7B148F023AD3}"/>
              </a:ext>
            </a:extLst>
          </p:cNvPr>
          <p:cNvSpPr txBox="1"/>
          <p:nvPr/>
        </p:nvSpPr>
        <p:spPr>
          <a:xfrm>
            <a:off x="10322657" y="3302042"/>
            <a:ext cx="7344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≤ 100 mm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4CA197-99B2-162C-2CE6-62E32680DD9F}"/>
              </a:ext>
            </a:extLst>
          </p:cNvPr>
          <p:cNvSpPr/>
          <p:nvPr/>
        </p:nvSpPr>
        <p:spPr>
          <a:xfrm rot="16200000">
            <a:off x="5553115" y="-1810629"/>
            <a:ext cx="830297" cy="8667953"/>
          </a:xfrm>
          <a:prstGeom prst="rect">
            <a:avLst/>
          </a:prstGeom>
          <a:solidFill>
            <a:srgbClr val="FF0000">
              <a:alpha val="41000"/>
            </a:srgb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0CA5E0-9DFB-682B-7575-F00601B54E94}"/>
              </a:ext>
            </a:extLst>
          </p:cNvPr>
          <p:cNvSpPr txBox="1"/>
          <p:nvPr/>
        </p:nvSpPr>
        <p:spPr>
          <a:xfrm>
            <a:off x="10322657" y="2377603"/>
            <a:ext cx="8274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≤ 100 mm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3515E6-EB35-12CF-0071-EEBEECC29000}"/>
              </a:ext>
            </a:extLst>
          </p:cNvPr>
          <p:cNvSpPr txBox="1"/>
          <p:nvPr/>
        </p:nvSpPr>
        <p:spPr>
          <a:xfrm>
            <a:off x="5228206" y="2476962"/>
            <a:ext cx="28662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Cables temporary storage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C03864-C02E-8CD5-5A3C-50E912F5E769}"/>
              </a:ext>
            </a:extLst>
          </p:cNvPr>
          <p:cNvCxnSpPr/>
          <p:nvPr/>
        </p:nvCxnSpPr>
        <p:spPr>
          <a:xfrm>
            <a:off x="1512444" y="3869949"/>
            <a:ext cx="0" cy="227083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D48FB40-AFB2-6C24-1ADB-E68A3BFE5A97}"/>
              </a:ext>
            </a:extLst>
          </p:cNvPr>
          <p:cNvSpPr txBox="1"/>
          <p:nvPr/>
        </p:nvSpPr>
        <p:spPr>
          <a:xfrm>
            <a:off x="1512444" y="499154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m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30F7E7-EF97-07B5-7939-78A1A8BC8A1F}"/>
              </a:ext>
            </a:extLst>
          </p:cNvPr>
          <p:cNvCxnSpPr>
            <a:cxnSpLocks/>
          </p:cNvCxnSpPr>
          <p:nvPr/>
        </p:nvCxnSpPr>
        <p:spPr>
          <a:xfrm>
            <a:off x="936791" y="2112186"/>
            <a:ext cx="0" cy="402859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382B46E-340A-81DF-F673-7B6E863FE3D5}"/>
              </a:ext>
            </a:extLst>
          </p:cNvPr>
          <p:cNvSpPr txBox="1"/>
          <p:nvPr/>
        </p:nvSpPr>
        <p:spPr>
          <a:xfrm>
            <a:off x="197964" y="3186626"/>
            <a:ext cx="71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3.2 m</a:t>
            </a:r>
          </a:p>
        </p:txBody>
      </p:sp>
    </p:spTree>
    <p:extLst>
      <p:ext uri="{BB962C8B-B14F-4D97-AF65-F5344CB8AC3E}">
        <p14:creationId xmlns:p14="http://schemas.microsoft.com/office/powerpoint/2010/main" val="1618073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C2B5-D4E1-3C0C-2215-BB3FFA73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- </a:t>
            </a:r>
            <a:r>
              <a:rPr lang="en-US"/>
              <a:t>ASTM A6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11A1818-38B2-72DC-3B16-DACE68D1BB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8800" y="1803400"/>
          <a:ext cx="8229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6423155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1293826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7621323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15 mm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40 mm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7057558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3200" dirty="0"/>
                        <a:t>Thickness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± 380 um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± 760 um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4422029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3200" dirty="0"/>
                        <a:t>Length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19 mm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28.6 mm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5563976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3200" dirty="0"/>
                        <a:t>Width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25.4 mm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31.9 mm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39746702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3200" dirty="0"/>
                        <a:t>Flatness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25.4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22 mm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5769906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3200" dirty="0"/>
                        <a:t>Enhanced  Flatness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12.5 mm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11 mm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2738355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DA584-83FA-F73A-E509-FA9A768D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F889E-408D-ECE0-5E07-046966CB0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Cassette envelope vs. </a:t>
            </a:r>
            <a:r>
              <a:rPr lang="en-US"/>
              <a:t>Magnet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FFD2E3-BC15-8A77-8B5C-7710C0B89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16" y="1600200"/>
            <a:ext cx="8088568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D14C5-8867-ACE8-392A-E4D2B701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6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DB5C50-1A01-7871-C2F4-9F4F24C3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684800-C5ED-6218-AA73-03DC65823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59" y="0"/>
            <a:ext cx="8847161" cy="68580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CBD6D4-7CF0-A696-59DE-E3BF1F91C268}"/>
              </a:ext>
            </a:extLst>
          </p:cNvPr>
          <p:cNvCxnSpPr>
            <a:cxnSpLocks/>
          </p:cNvCxnSpPr>
          <p:nvPr/>
        </p:nvCxnSpPr>
        <p:spPr>
          <a:xfrm flipH="1">
            <a:off x="7877907" y="3216031"/>
            <a:ext cx="648678" cy="410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F544D03-3938-5791-F196-A11050B29EA6}"/>
              </a:ext>
            </a:extLst>
          </p:cNvPr>
          <p:cNvSpPr txBox="1"/>
          <p:nvPr/>
        </p:nvSpPr>
        <p:spPr>
          <a:xfrm>
            <a:off x="8526585" y="2989603"/>
            <a:ext cx="31754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Increase to 3,300 mm minimum</a:t>
            </a:r>
          </a:p>
        </p:txBody>
      </p:sp>
    </p:spTree>
    <p:extLst>
      <p:ext uri="{BB962C8B-B14F-4D97-AF65-F5344CB8AC3E}">
        <p14:creationId xmlns:p14="http://schemas.microsoft.com/office/powerpoint/2010/main" val="14566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3497338-ED60-0D9E-C812-2B42B8E43F26}"/>
              </a:ext>
            </a:extLst>
          </p:cNvPr>
          <p:cNvSpPr/>
          <p:nvPr/>
        </p:nvSpPr>
        <p:spPr>
          <a:xfrm>
            <a:off x="6050707" y="2521308"/>
            <a:ext cx="301684" cy="26372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F94980-DB96-3EE0-9AF3-195D31EB6DF2}"/>
              </a:ext>
            </a:extLst>
          </p:cNvPr>
          <p:cNvSpPr/>
          <p:nvPr/>
        </p:nvSpPr>
        <p:spPr>
          <a:xfrm>
            <a:off x="6380495" y="2522475"/>
            <a:ext cx="301684" cy="26360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50737A-BCC6-A218-51DD-F78B970FFFED}"/>
              </a:ext>
            </a:extLst>
          </p:cNvPr>
          <p:cNvSpPr/>
          <p:nvPr/>
        </p:nvSpPr>
        <p:spPr>
          <a:xfrm>
            <a:off x="3129279" y="2528388"/>
            <a:ext cx="457937" cy="26012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31EA1B-2E70-8090-1357-587D319AEED1}"/>
              </a:ext>
            </a:extLst>
          </p:cNvPr>
          <p:cNvSpPr/>
          <p:nvPr/>
        </p:nvSpPr>
        <p:spPr>
          <a:xfrm>
            <a:off x="4300934" y="2527860"/>
            <a:ext cx="1704298" cy="260299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73DFD18-684A-69AA-444C-D83E249B70EB}"/>
              </a:ext>
            </a:extLst>
          </p:cNvPr>
          <p:cNvCxnSpPr>
            <a:cxnSpLocks/>
          </p:cNvCxnSpPr>
          <p:nvPr/>
        </p:nvCxnSpPr>
        <p:spPr>
          <a:xfrm flipH="1">
            <a:off x="6598002" y="2027765"/>
            <a:ext cx="433970" cy="469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45EF5F6-5FED-ADD8-F116-4E5F8D0A95D3}"/>
              </a:ext>
            </a:extLst>
          </p:cNvPr>
          <p:cNvCxnSpPr>
            <a:cxnSpLocks/>
          </p:cNvCxnSpPr>
          <p:nvPr/>
        </p:nvCxnSpPr>
        <p:spPr>
          <a:xfrm>
            <a:off x="3439035" y="2195371"/>
            <a:ext cx="304341" cy="298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57FE755-4293-6EEA-6F2B-18C400FB1648}"/>
              </a:ext>
            </a:extLst>
          </p:cNvPr>
          <p:cNvSpPr txBox="1"/>
          <p:nvPr/>
        </p:nvSpPr>
        <p:spPr>
          <a:xfrm>
            <a:off x="3140180" y="3748152"/>
            <a:ext cx="36740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Steel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D26CBD-99DF-0F7C-2F20-1033DFFB43B4}"/>
              </a:ext>
            </a:extLst>
          </p:cNvPr>
          <p:cNvSpPr/>
          <p:nvPr/>
        </p:nvSpPr>
        <p:spPr>
          <a:xfrm>
            <a:off x="6052826" y="4541023"/>
            <a:ext cx="672373" cy="2703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Rails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4D63A1F-BCCE-0FEA-4EC4-1C46C6DFB509}"/>
              </a:ext>
            </a:extLst>
          </p:cNvPr>
          <p:cNvSpPr/>
          <p:nvPr/>
        </p:nvSpPr>
        <p:spPr>
          <a:xfrm>
            <a:off x="6052826" y="2960439"/>
            <a:ext cx="657457" cy="2703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Rails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1B9D59-7863-79AF-0302-71D13CBB6C69}"/>
              </a:ext>
            </a:extLst>
          </p:cNvPr>
          <p:cNvSpPr/>
          <p:nvPr/>
        </p:nvSpPr>
        <p:spPr>
          <a:xfrm>
            <a:off x="3615321" y="2526691"/>
            <a:ext cx="301684" cy="26029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C3A708-7E99-53D6-A737-06E866B3EC74}"/>
              </a:ext>
            </a:extLst>
          </p:cNvPr>
          <p:cNvSpPr/>
          <p:nvPr/>
        </p:nvSpPr>
        <p:spPr>
          <a:xfrm>
            <a:off x="3945109" y="2527859"/>
            <a:ext cx="301684" cy="26029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8E3AAE-C581-0A8D-DD5B-ED5CD1F04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assembly parameters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B36DA1-FDAE-0485-D86F-36378126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4</a:t>
            </a:fld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BEA539-E882-7B58-5688-B8461667E61C}"/>
              </a:ext>
            </a:extLst>
          </p:cNvPr>
          <p:cNvCxnSpPr>
            <a:cxnSpLocks/>
          </p:cNvCxnSpPr>
          <p:nvPr/>
        </p:nvCxnSpPr>
        <p:spPr>
          <a:xfrm>
            <a:off x="3526029" y="5623502"/>
            <a:ext cx="3184254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E95797F-AB6B-8590-767C-154A7DB49C48}"/>
              </a:ext>
            </a:extLst>
          </p:cNvPr>
          <p:cNvSpPr txBox="1"/>
          <p:nvPr/>
        </p:nvSpPr>
        <p:spPr>
          <a:xfrm>
            <a:off x="4043072" y="5580415"/>
            <a:ext cx="243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mm(nominal air gap)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010774-458B-F48B-3515-F769026CF292}"/>
              </a:ext>
            </a:extLst>
          </p:cNvPr>
          <p:cNvSpPr txBox="1"/>
          <p:nvPr/>
        </p:nvSpPr>
        <p:spPr>
          <a:xfrm>
            <a:off x="3656502" y="3662339"/>
            <a:ext cx="2295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A19E2E-D022-539D-F008-7C60E97F87E3}"/>
              </a:ext>
            </a:extLst>
          </p:cNvPr>
          <p:cNvSpPr txBox="1"/>
          <p:nvPr/>
        </p:nvSpPr>
        <p:spPr>
          <a:xfrm>
            <a:off x="3951993" y="3662339"/>
            <a:ext cx="3016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2.5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69B995E-9410-8E08-09B5-F4760DF4F46F}"/>
              </a:ext>
            </a:extLst>
          </p:cNvPr>
          <p:cNvSpPr txBox="1"/>
          <p:nvPr/>
        </p:nvSpPr>
        <p:spPr>
          <a:xfrm>
            <a:off x="7031972" y="1782162"/>
            <a:ext cx="3474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Steel mechanical tolerance</a:t>
            </a:r>
          </a:p>
          <a:p>
            <a:r>
              <a:rPr lang="en-US" dirty="0"/>
              <a:t>(ASTM 6 predict 11mm at the best)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C044EEE-E23D-906A-7D6E-6FC92331DB6A}"/>
              </a:ext>
            </a:extLst>
          </p:cNvPr>
          <p:cNvCxnSpPr>
            <a:cxnSpLocks/>
          </p:cNvCxnSpPr>
          <p:nvPr/>
        </p:nvCxnSpPr>
        <p:spPr>
          <a:xfrm>
            <a:off x="3526029" y="1680128"/>
            <a:ext cx="566768" cy="760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1A6C4EA-A24B-9A57-55F2-8CA103DCE71D}"/>
              </a:ext>
            </a:extLst>
          </p:cNvPr>
          <p:cNvSpPr txBox="1"/>
          <p:nvPr/>
        </p:nvSpPr>
        <p:spPr>
          <a:xfrm>
            <a:off x="1329288" y="1461878"/>
            <a:ext cx="218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Installation clearance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9B19203-D323-C587-BFE9-3B2C90E44B4A}"/>
              </a:ext>
            </a:extLst>
          </p:cNvPr>
          <p:cNvSpPr txBox="1"/>
          <p:nvPr/>
        </p:nvSpPr>
        <p:spPr>
          <a:xfrm>
            <a:off x="761114" y="1957006"/>
            <a:ext cx="270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Steel mechanical tolerance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1B328DB-E0B0-A56D-AB3E-8A94273F8480}"/>
              </a:ext>
            </a:extLst>
          </p:cNvPr>
          <p:cNvCxnSpPr>
            <a:cxnSpLocks/>
          </p:cNvCxnSpPr>
          <p:nvPr/>
        </p:nvCxnSpPr>
        <p:spPr>
          <a:xfrm flipH="1">
            <a:off x="6355216" y="1680128"/>
            <a:ext cx="367573" cy="79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FA651A0-7E78-24AF-7BDE-4B35D6AB4294}"/>
              </a:ext>
            </a:extLst>
          </p:cNvPr>
          <p:cNvSpPr txBox="1"/>
          <p:nvPr/>
        </p:nvSpPr>
        <p:spPr>
          <a:xfrm>
            <a:off x="6665732" y="1352924"/>
            <a:ext cx="346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Installation clearance (unrealistic !)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543CEE-1D59-E0BC-7841-27BBB16569DF}"/>
              </a:ext>
            </a:extLst>
          </p:cNvPr>
          <p:cNvCxnSpPr>
            <a:cxnSpLocks/>
            <a:stCxn id="8" idx="1"/>
            <a:endCxn id="8" idx="3"/>
          </p:cNvCxnSpPr>
          <p:nvPr/>
        </p:nvCxnSpPr>
        <p:spPr>
          <a:xfrm>
            <a:off x="4300934" y="3829357"/>
            <a:ext cx="170429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F918C30-C7C0-9D68-ED94-F03C3553D749}"/>
              </a:ext>
            </a:extLst>
          </p:cNvPr>
          <p:cNvSpPr txBox="1"/>
          <p:nvPr/>
        </p:nvSpPr>
        <p:spPr>
          <a:xfrm>
            <a:off x="4933686" y="3611102"/>
            <a:ext cx="4395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25 mm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E17826-424E-86A2-2836-FD6BA21531DD}"/>
              </a:ext>
            </a:extLst>
          </p:cNvPr>
          <p:cNvSpPr txBox="1"/>
          <p:nvPr/>
        </p:nvSpPr>
        <p:spPr>
          <a:xfrm>
            <a:off x="6109222" y="3656955"/>
            <a:ext cx="2968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2.5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02BB0-FAE4-94AC-44DA-60F8FCBA7F69}"/>
              </a:ext>
            </a:extLst>
          </p:cNvPr>
          <p:cNvSpPr txBox="1"/>
          <p:nvPr/>
        </p:nvSpPr>
        <p:spPr>
          <a:xfrm>
            <a:off x="6422051" y="3656955"/>
            <a:ext cx="3016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75E3E8-CE01-EA5C-73CA-437B7C2279D7}"/>
              </a:ext>
            </a:extLst>
          </p:cNvPr>
          <p:cNvSpPr/>
          <p:nvPr/>
        </p:nvSpPr>
        <p:spPr>
          <a:xfrm>
            <a:off x="6722789" y="2508067"/>
            <a:ext cx="457937" cy="26504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09AF44-0EBB-4609-162A-5CAFF90A5330}"/>
              </a:ext>
            </a:extLst>
          </p:cNvPr>
          <p:cNvSpPr txBox="1"/>
          <p:nvPr/>
        </p:nvSpPr>
        <p:spPr>
          <a:xfrm>
            <a:off x="6777024" y="3727831"/>
            <a:ext cx="36740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Steel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540766D-E751-60AA-6531-4035226DE37C}"/>
              </a:ext>
            </a:extLst>
          </p:cNvPr>
          <p:cNvSpPr txBox="1"/>
          <p:nvPr/>
        </p:nvSpPr>
        <p:spPr>
          <a:xfrm>
            <a:off x="4704336" y="4233210"/>
            <a:ext cx="97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Cassette</a:t>
            </a:r>
          </a:p>
        </p:txBody>
      </p:sp>
    </p:spTree>
    <p:extLst>
      <p:ext uri="{BB962C8B-B14F-4D97-AF65-F5344CB8AC3E}">
        <p14:creationId xmlns:p14="http://schemas.microsoft.com/office/powerpoint/2010/main" val="231463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994199-C809-9BE1-8689-61D9C6EB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ASTM A6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37DE09-ABB1-4EC5-EE68-F2A4AE51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9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02AC40-9BB8-46F5-849C-A215E7D2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ASTM A6 Tolerances - Thickness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FB40500-EC7D-3403-C001-BA24D0242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430" y="1653178"/>
            <a:ext cx="7379140" cy="452543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544F8-4D5C-41A0-B7B3-4A0B9811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0B33C-7754-BBA1-6605-B28FCDB2D06A}"/>
              </a:ext>
            </a:extLst>
          </p:cNvPr>
          <p:cNvSpPr/>
          <p:nvPr/>
        </p:nvSpPr>
        <p:spPr>
          <a:xfrm>
            <a:off x="4235229" y="5204341"/>
            <a:ext cx="406400" cy="1016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FAEFF4-949D-90EE-80EA-C0C92A71B419}"/>
              </a:ext>
            </a:extLst>
          </p:cNvPr>
          <p:cNvSpPr/>
          <p:nvPr/>
        </p:nvSpPr>
        <p:spPr>
          <a:xfrm>
            <a:off x="4235229" y="4849829"/>
            <a:ext cx="406400" cy="1016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83DB4BE-19EF-66A0-7F4B-DFB08FD50C76}"/>
              </a:ext>
            </a:extLst>
          </p:cNvPr>
          <p:cNvSpPr/>
          <p:nvPr/>
        </p:nvSpPr>
        <p:spPr>
          <a:xfrm>
            <a:off x="1126269" y="5204341"/>
            <a:ext cx="304800" cy="101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9BB39-9507-73D7-7A18-68A6A01127FE}"/>
              </a:ext>
            </a:extLst>
          </p:cNvPr>
          <p:cNvSpPr txBox="1"/>
          <p:nvPr/>
        </p:nvSpPr>
        <p:spPr>
          <a:xfrm>
            <a:off x="374430" y="5036943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40 mm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046DE12-A57B-EC21-9023-5EDBAED20B96}"/>
              </a:ext>
            </a:extLst>
          </p:cNvPr>
          <p:cNvSpPr/>
          <p:nvPr/>
        </p:nvSpPr>
        <p:spPr>
          <a:xfrm>
            <a:off x="1129840" y="4835009"/>
            <a:ext cx="304800" cy="101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B73C9B-E32B-87D1-781B-DD6D335CAE6C}"/>
              </a:ext>
            </a:extLst>
          </p:cNvPr>
          <p:cNvSpPr txBox="1"/>
          <p:nvPr/>
        </p:nvSpPr>
        <p:spPr>
          <a:xfrm>
            <a:off x="378001" y="4667611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15 mm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B05E33-0704-6A4D-0954-E7C4EEA99828}"/>
              </a:ext>
            </a:extLst>
          </p:cNvPr>
          <p:cNvSpPr txBox="1"/>
          <p:nvPr/>
        </p:nvSpPr>
        <p:spPr>
          <a:xfrm>
            <a:off x="9451259" y="4603609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± 380 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EE6FE-DCE5-14FE-690F-19C0FA1AB706}"/>
              </a:ext>
            </a:extLst>
          </p:cNvPr>
          <p:cNvSpPr txBox="1"/>
          <p:nvPr/>
        </p:nvSpPr>
        <p:spPr>
          <a:xfrm>
            <a:off x="9416056" y="4983734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± 760 um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7ED9268-424F-327E-665D-E97177C3EDAE}"/>
              </a:ext>
            </a:extLst>
          </p:cNvPr>
          <p:cNvCxnSpPr/>
          <p:nvPr/>
        </p:nvCxnSpPr>
        <p:spPr>
          <a:xfrm>
            <a:off x="4673600" y="4885809"/>
            <a:ext cx="4775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39B23B-933D-3D1D-B54B-9BA6ACBE3524}"/>
              </a:ext>
            </a:extLst>
          </p:cNvPr>
          <p:cNvCxnSpPr/>
          <p:nvPr/>
        </p:nvCxnSpPr>
        <p:spPr>
          <a:xfrm>
            <a:off x="4673600" y="5262216"/>
            <a:ext cx="4775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8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9AC0E-00B0-D67F-3809-EF5E362D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ASTM A6 Tolerances – Length and Width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E74A6A-6363-E9E3-DC9F-6638CE8DB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1295401"/>
            <a:ext cx="10972800" cy="294173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E5E5F-96BA-52F4-A600-7A68B4AA2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84EFCE2-8D6A-7079-834F-C5DB226F8387}"/>
              </a:ext>
            </a:extLst>
          </p:cNvPr>
          <p:cNvSpPr/>
          <p:nvPr/>
        </p:nvSpPr>
        <p:spPr>
          <a:xfrm>
            <a:off x="355600" y="3445523"/>
            <a:ext cx="304800" cy="101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59CDA21-2E73-4AA6-E64D-8E7F54BE5D9C}"/>
              </a:ext>
            </a:extLst>
          </p:cNvPr>
          <p:cNvSpPr/>
          <p:nvPr/>
        </p:nvSpPr>
        <p:spPr>
          <a:xfrm>
            <a:off x="1909307" y="3962312"/>
            <a:ext cx="304800" cy="101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C1A8E-C61C-D88C-0586-D2DD48CD0537}"/>
              </a:ext>
            </a:extLst>
          </p:cNvPr>
          <p:cNvSpPr/>
          <p:nvPr/>
        </p:nvSpPr>
        <p:spPr>
          <a:xfrm>
            <a:off x="5384800" y="3937352"/>
            <a:ext cx="1524000" cy="154069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5E0CF0-CDD7-2105-2909-51999F3E482F}"/>
              </a:ext>
            </a:extLst>
          </p:cNvPr>
          <p:cNvSpPr/>
          <p:nvPr/>
        </p:nvSpPr>
        <p:spPr>
          <a:xfrm>
            <a:off x="9448800" y="3939374"/>
            <a:ext cx="1524000" cy="154069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300841-3516-E6CE-180E-D1A904213A98}"/>
              </a:ext>
            </a:extLst>
          </p:cNvPr>
          <p:cNvSpPr txBox="1"/>
          <p:nvPr/>
        </p:nvSpPr>
        <p:spPr>
          <a:xfrm>
            <a:off x="5246881" y="4062873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19 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FC39D4-FD50-A6BD-94CE-5B5DC94B9D33}"/>
              </a:ext>
            </a:extLst>
          </p:cNvPr>
          <p:cNvSpPr txBox="1"/>
          <p:nvPr/>
        </p:nvSpPr>
        <p:spPr>
          <a:xfrm>
            <a:off x="6261398" y="4061825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25.4 mm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19841D-F4B5-2B3E-7749-C8CE8268857D}"/>
              </a:ext>
            </a:extLst>
          </p:cNvPr>
          <p:cNvSpPr txBox="1"/>
          <p:nvPr/>
        </p:nvSpPr>
        <p:spPr>
          <a:xfrm>
            <a:off x="9347200" y="4061825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28.6 mm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F7DDE-05C1-F9BC-0E9F-127926B7FC9F}"/>
              </a:ext>
            </a:extLst>
          </p:cNvPr>
          <p:cNvSpPr txBox="1"/>
          <p:nvPr/>
        </p:nvSpPr>
        <p:spPr>
          <a:xfrm>
            <a:off x="10429146" y="4061825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31.9 mm</a:t>
            </a:r>
          </a:p>
        </p:txBody>
      </p:sp>
    </p:spTree>
    <p:extLst>
      <p:ext uri="{BB962C8B-B14F-4D97-AF65-F5344CB8AC3E}">
        <p14:creationId xmlns:p14="http://schemas.microsoft.com/office/powerpoint/2010/main" val="183988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15D5986B-D89E-E84D-667D-F1D010C41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7330" y="1600201"/>
            <a:ext cx="8537341" cy="45254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508B34-0904-018B-8293-B6F489DF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Carbon - Flatness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37D9E-E411-5FE2-A05C-50C6A327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83C14BB-DFD3-377F-5F0B-5459CCC767EE}"/>
              </a:ext>
            </a:extLst>
          </p:cNvPr>
          <p:cNvSpPr/>
          <p:nvPr/>
        </p:nvSpPr>
        <p:spPr>
          <a:xfrm>
            <a:off x="1666240" y="4575364"/>
            <a:ext cx="304800" cy="101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F18DE8-0D7F-121A-380D-C3C84F3D0531}"/>
              </a:ext>
            </a:extLst>
          </p:cNvPr>
          <p:cNvSpPr txBox="1"/>
          <p:nvPr/>
        </p:nvSpPr>
        <p:spPr>
          <a:xfrm>
            <a:off x="914401" y="4407966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40 mm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078257B-884D-2DEA-2851-7BCF6F4F5E1C}"/>
              </a:ext>
            </a:extLst>
          </p:cNvPr>
          <p:cNvSpPr/>
          <p:nvPr/>
        </p:nvSpPr>
        <p:spPr>
          <a:xfrm>
            <a:off x="1669811" y="4307599"/>
            <a:ext cx="304800" cy="101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6073B2-C8AB-CC15-74BC-E4D3AC2AB556}"/>
              </a:ext>
            </a:extLst>
          </p:cNvPr>
          <p:cNvSpPr txBox="1"/>
          <p:nvPr/>
        </p:nvSpPr>
        <p:spPr>
          <a:xfrm>
            <a:off x="917971" y="4140200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15 mm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8621A2-9BBE-497E-43D6-3E216CB9BD47}"/>
              </a:ext>
            </a:extLst>
          </p:cNvPr>
          <p:cNvSpPr/>
          <p:nvPr/>
        </p:nvSpPr>
        <p:spPr>
          <a:xfrm>
            <a:off x="6673629" y="4577856"/>
            <a:ext cx="406400" cy="1016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ED466E-9CE1-659C-8B36-EAF2785D37BC}"/>
              </a:ext>
            </a:extLst>
          </p:cNvPr>
          <p:cNvSpPr/>
          <p:nvPr/>
        </p:nvSpPr>
        <p:spPr>
          <a:xfrm>
            <a:off x="6673629" y="4298647"/>
            <a:ext cx="406400" cy="1016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2CDBF-7345-FDA6-852E-507A0159BDBA}"/>
              </a:ext>
            </a:extLst>
          </p:cNvPr>
          <p:cNvSpPr txBox="1"/>
          <p:nvPr/>
        </p:nvSpPr>
        <p:spPr>
          <a:xfrm>
            <a:off x="10484414" y="3937001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± 25 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6FEF19-0BAB-725E-2673-11F5FC1BFEEA}"/>
              </a:ext>
            </a:extLst>
          </p:cNvPr>
          <p:cNvSpPr txBox="1"/>
          <p:nvPr/>
        </p:nvSpPr>
        <p:spPr>
          <a:xfrm>
            <a:off x="10498407" y="4542612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± 22 mm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4D7015-5CCD-100C-F907-D6E1DE6DCFCE}"/>
              </a:ext>
            </a:extLst>
          </p:cNvPr>
          <p:cNvCxnSpPr/>
          <p:nvPr/>
        </p:nvCxnSpPr>
        <p:spPr>
          <a:xfrm>
            <a:off x="7112000" y="4334627"/>
            <a:ext cx="4775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7B5309B-2D00-6711-4041-3343A1900D53}"/>
              </a:ext>
            </a:extLst>
          </p:cNvPr>
          <p:cNvCxnSpPr/>
          <p:nvPr/>
        </p:nvCxnSpPr>
        <p:spPr>
          <a:xfrm>
            <a:off x="7112000" y="4635731"/>
            <a:ext cx="4775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977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2549-B139-7DA9-C970-D3DC668D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Supplementary Requirements </a:t>
            </a:r>
            <a:r>
              <a:rPr lang="en-US" sz="4800" dirty="0" err="1"/>
              <a:t>Flattness</a:t>
            </a: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7B807-2A3B-3E48-B8A2-0E1BD546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622C21C-D1D6-BC7F-A61E-1C10BA26B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200" y="2368413"/>
            <a:ext cx="8052085" cy="433927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73FB92-CC88-530C-6108-CFB638F35601}"/>
              </a:ext>
            </a:extLst>
          </p:cNvPr>
          <p:cNvSpPr txBox="1"/>
          <p:nvPr/>
        </p:nvSpPr>
        <p:spPr>
          <a:xfrm>
            <a:off x="2336800" y="1193801"/>
            <a:ext cx="73152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231F20"/>
                </a:solidFill>
                <a:latin typeface="Times-Roman"/>
              </a:rPr>
              <a:t>The following standardized supplementary requirements are for use when desired by the purchaser.</a:t>
            </a:r>
          </a:p>
          <a:p>
            <a:pPr algn="l"/>
            <a:r>
              <a:rPr lang="en-US" sz="1400" dirty="0">
                <a:solidFill>
                  <a:srgbClr val="231F20"/>
                </a:solidFill>
                <a:latin typeface="Times-Roman"/>
              </a:rPr>
              <a:t>Those that are considered suitable for use with each material specification are listed in the</a:t>
            </a:r>
          </a:p>
          <a:p>
            <a:pPr algn="l"/>
            <a:r>
              <a:rPr lang="en-US" sz="1400" dirty="0">
                <a:solidFill>
                  <a:srgbClr val="231F20"/>
                </a:solidFill>
                <a:latin typeface="Times-Roman"/>
              </a:rPr>
              <a:t>specification. Other tests may be performed by agreement between the supplier and the purchaser.</a:t>
            </a:r>
          </a:p>
          <a:p>
            <a:pPr algn="l"/>
            <a:r>
              <a:rPr lang="en-US" sz="1400" dirty="0">
                <a:solidFill>
                  <a:srgbClr val="231F20"/>
                </a:solidFill>
                <a:latin typeface="Times-Roman"/>
              </a:rPr>
              <a:t>These additional requirements shall apply only when specified in the order, in which event the</a:t>
            </a:r>
          </a:p>
          <a:p>
            <a:pPr algn="l"/>
            <a:r>
              <a:rPr lang="en-US" sz="1400" dirty="0">
                <a:solidFill>
                  <a:srgbClr val="231F20"/>
                </a:solidFill>
                <a:latin typeface="Times-Roman"/>
              </a:rPr>
              <a:t>specified tests shall be made by the manufacturer or processor before shipment of the material.</a:t>
            </a:r>
            <a:endParaRPr lang="en-US" sz="1400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FA4A385-8346-95A9-5E7A-647EA1E6B898}"/>
              </a:ext>
            </a:extLst>
          </p:cNvPr>
          <p:cNvSpPr/>
          <p:nvPr/>
        </p:nvSpPr>
        <p:spPr>
          <a:xfrm>
            <a:off x="1529141" y="6481577"/>
            <a:ext cx="304800" cy="101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D97B64-BB72-BAE3-6363-57318F77CCF1}"/>
              </a:ext>
            </a:extLst>
          </p:cNvPr>
          <p:cNvSpPr txBox="1"/>
          <p:nvPr/>
        </p:nvSpPr>
        <p:spPr>
          <a:xfrm>
            <a:off x="777302" y="6314179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40 mm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9C193FC-7F84-1FBA-21BA-AE20BBC4C531}"/>
              </a:ext>
            </a:extLst>
          </p:cNvPr>
          <p:cNvSpPr/>
          <p:nvPr/>
        </p:nvSpPr>
        <p:spPr>
          <a:xfrm>
            <a:off x="1532712" y="6213812"/>
            <a:ext cx="304800" cy="101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4C4DF9-17E5-B3CB-1CA0-90694205483C}"/>
              </a:ext>
            </a:extLst>
          </p:cNvPr>
          <p:cNvSpPr txBox="1"/>
          <p:nvPr/>
        </p:nvSpPr>
        <p:spPr>
          <a:xfrm>
            <a:off x="780873" y="6046414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15 mm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E32A36-790B-70F8-115A-D11CC6006C9A}"/>
              </a:ext>
            </a:extLst>
          </p:cNvPr>
          <p:cNvSpPr/>
          <p:nvPr/>
        </p:nvSpPr>
        <p:spPr>
          <a:xfrm>
            <a:off x="6299200" y="6468587"/>
            <a:ext cx="406400" cy="1016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2943DA-3EDD-B664-25A7-8EB083C1FDE5}"/>
              </a:ext>
            </a:extLst>
          </p:cNvPr>
          <p:cNvSpPr/>
          <p:nvPr/>
        </p:nvSpPr>
        <p:spPr>
          <a:xfrm>
            <a:off x="6310812" y="6216472"/>
            <a:ext cx="406400" cy="1016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94CA4D-8EF0-6B5C-F8F0-5B39450C9A96}"/>
              </a:ext>
            </a:extLst>
          </p:cNvPr>
          <p:cNvSpPr txBox="1"/>
          <p:nvPr/>
        </p:nvSpPr>
        <p:spPr>
          <a:xfrm>
            <a:off x="10145483" y="5827732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± 12.5 mm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CF9F3F-944D-4D2E-678C-73FB047AD7CD}"/>
              </a:ext>
            </a:extLst>
          </p:cNvPr>
          <p:cNvSpPr txBox="1"/>
          <p:nvPr/>
        </p:nvSpPr>
        <p:spPr>
          <a:xfrm>
            <a:off x="10159476" y="6433342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± 11 mm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E4F64AF-97CC-B35B-9C1B-E1DDBDDEA8C5}"/>
              </a:ext>
            </a:extLst>
          </p:cNvPr>
          <p:cNvCxnSpPr/>
          <p:nvPr/>
        </p:nvCxnSpPr>
        <p:spPr>
          <a:xfrm>
            <a:off x="6773069" y="6225357"/>
            <a:ext cx="4775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1779D63-999F-F455-7F00-4CE59A25C240}"/>
              </a:ext>
            </a:extLst>
          </p:cNvPr>
          <p:cNvCxnSpPr/>
          <p:nvPr/>
        </p:nvCxnSpPr>
        <p:spPr>
          <a:xfrm>
            <a:off x="6974901" y="6541944"/>
            <a:ext cx="4775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586777"/>
      </p:ext>
    </p:extLst>
  </p:cSld>
  <p:clrMapOvr>
    <a:masterClrMapping/>
  </p:clrMapOvr>
</p:sld>
</file>

<file path=ppt/theme/theme1.xml><?xml version="1.0" encoding="utf-8"?>
<a:theme xmlns:a="http://schemas.openxmlformats.org/drawingml/2006/main" name="SLA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 Template" id="{3C7BB257-E15E-4892-8D5A-02360B71BFCD}" vid="{4ED570E2-A0E5-4AD5-B6A3-CEDBAD781C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120</TotalTime>
  <Words>251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Times-Roman</vt:lpstr>
      <vt:lpstr>SLAC Template</vt:lpstr>
      <vt:lpstr>Cassette SiPm’s box</vt:lpstr>
      <vt:lpstr>Cassette envelope vs. Magnet</vt:lpstr>
      <vt:lpstr>PowerPoint Presentation</vt:lpstr>
      <vt:lpstr>Detector assembly parameters</vt:lpstr>
      <vt:lpstr>ASTM A6</vt:lpstr>
      <vt:lpstr>ASTM A6 Tolerances - Thickness</vt:lpstr>
      <vt:lpstr>ASTM A6 Tolerances – Length and Width</vt:lpstr>
      <vt:lpstr>Low Carbon - Flatness</vt:lpstr>
      <vt:lpstr>Supplementary Requirements Flattness</vt:lpstr>
      <vt:lpstr>Summary - ASTM A6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Oriunno, Marco</dc:creator>
  <cp:lastModifiedBy>Oriunno, Marco</cp:lastModifiedBy>
  <cp:revision>2</cp:revision>
  <dcterms:created xsi:type="dcterms:W3CDTF">2024-03-30T16:14:14Z</dcterms:created>
  <dcterms:modified xsi:type="dcterms:W3CDTF">2024-07-16T16:33:50Z</dcterms:modified>
</cp:coreProperties>
</file>