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12"/>
  </p:notesMasterIdLst>
  <p:handoutMasterIdLst>
    <p:handoutMasterId r:id="rId13"/>
  </p:handoutMasterIdLst>
  <p:sldIdLst>
    <p:sldId id="294" r:id="rId2"/>
    <p:sldId id="639" r:id="rId3"/>
    <p:sldId id="625" r:id="rId4"/>
    <p:sldId id="637" r:id="rId5"/>
    <p:sldId id="638" r:id="rId6"/>
    <p:sldId id="627" r:id="rId7"/>
    <p:sldId id="628" r:id="rId8"/>
    <p:sldId id="629" r:id="rId9"/>
    <p:sldId id="630" r:id="rId10"/>
    <p:sldId id="640" r:id="rId11"/>
  </p:sldIdLst>
  <p:sldSz cx="9144000" cy="6858000" type="screen4x3"/>
  <p:notesSz cx="6946900" cy="92202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E4E4E"/>
    <a:srgbClr val="FB8B18"/>
    <a:srgbClr val="A25E20"/>
    <a:srgbClr val="C7C7C7"/>
    <a:srgbClr val="A7A8AA"/>
    <a:srgbClr val="50504E"/>
    <a:srgbClr val="404040"/>
    <a:srgbClr val="004C97"/>
    <a:srgbClr val="63666A"/>
    <a:srgbClr val="99D6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9" autoAdjust="0"/>
    <p:restoredTop sz="94660"/>
  </p:normalViewPr>
  <p:slideViewPr>
    <p:cSldViewPr snapToGrid="0" snapToObjects="1" showGuides="1">
      <p:cViewPr varScale="1">
        <p:scale>
          <a:sx n="70" d="100"/>
          <a:sy n="70" d="100"/>
        </p:scale>
        <p:origin x="1002" y="42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4969" y="0"/>
            <a:ext cx="3010323" cy="461010"/>
          </a:xfrm>
          <a:prstGeom prst="rect">
            <a:avLst/>
          </a:prstGeom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7/19/2024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759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4969" y="8757590"/>
            <a:ext cx="3010323" cy="461010"/>
          </a:xfrm>
          <a:prstGeom prst="rect">
            <a:avLst/>
          </a:prstGeom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4969" y="0"/>
            <a:ext cx="3010323" cy="461010"/>
          </a:xfrm>
          <a:prstGeom prst="rect">
            <a:avLst/>
          </a:prstGeom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7/19/2024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82" tIns="46191" rIns="92382" bIns="46191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4690" y="4379595"/>
            <a:ext cx="5557520" cy="4149090"/>
          </a:xfrm>
          <a:prstGeom prst="rect">
            <a:avLst/>
          </a:prstGeom>
        </p:spPr>
        <p:txBody>
          <a:bodyPr vert="horz" lIns="92382" tIns="46191" rIns="92382" bIns="46191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59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4969" y="8757590"/>
            <a:ext cx="3010323" cy="461010"/>
          </a:xfrm>
          <a:prstGeom prst="rect">
            <a:avLst/>
          </a:prstGeom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7/19/2024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7/19/2024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7/19/2024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7/19/2024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/>
              <a:t>7/19/2024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7/19/2024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7/19/2024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467781"/>
            <a:ext cx="8499231" cy="1390219"/>
          </a:xfrm>
        </p:spPr>
        <p:txBody>
          <a:bodyPr/>
          <a:lstStyle/>
          <a:p>
            <a:r>
              <a:rPr lang="en-US" dirty="0"/>
              <a:t>Tony Busch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41924" y="3886785"/>
            <a:ext cx="8499232" cy="1580995"/>
          </a:xfrm>
        </p:spPr>
        <p:txBody>
          <a:bodyPr>
            <a:noAutofit/>
          </a:bodyPr>
          <a:lstStyle/>
          <a:p>
            <a:r>
              <a:rPr lang="en-US" dirty="0"/>
              <a:t>2024 Summer Shutdown Planning</a:t>
            </a:r>
          </a:p>
          <a:p>
            <a:r>
              <a:rPr lang="en-US" dirty="0"/>
              <a:t>7/19/24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8F0AC77-85D2-7DE8-244D-C2F15B9A9C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b="1" dirty="0"/>
              <a:t>Not all inclusive: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Operations and PESD for all of the LOTO and Config controls.</a:t>
            </a:r>
          </a:p>
          <a:p>
            <a:pPr lvl="1"/>
            <a:r>
              <a:rPr lang="en-US" dirty="0"/>
              <a:t>Interlocks for all of their help in re-coring.</a:t>
            </a:r>
          </a:p>
          <a:p>
            <a:pPr lvl="1"/>
            <a:r>
              <a:rPr lang="en-US" dirty="0"/>
              <a:t>RSO for all of the surveys performed over the past week.</a:t>
            </a:r>
          </a:p>
          <a:p>
            <a:pPr lvl="1"/>
            <a:r>
              <a:rPr lang="en-US" dirty="0"/>
              <a:t>Everyone that has come into my office or talked to me in the hall and provided me with information to keep the shutdown moving forward.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B8C7397-633E-C6E5-9BB4-B9D9A1F3C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you..	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7E7AB5-3741-A78B-6519-7191128FE39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7/19/2024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88DF91-4928-78C7-EA2F-B613212B8E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612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5F978A6-FD6F-A92A-B358-E4C049A6AC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Areas on long term keys</a:t>
            </a:r>
          </a:p>
          <a:p>
            <a:pPr lvl="1"/>
            <a:r>
              <a:rPr lang="en-US" sz="1600" dirty="0"/>
              <a:t>Booster</a:t>
            </a:r>
          </a:p>
          <a:p>
            <a:pPr lvl="1"/>
            <a:r>
              <a:rPr lang="en-US" sz="1600" dirty="0"/>
              <a:t>MI</a:t>
            </a:r>
          </a:p>
          <a:p>
            <a:pPr lvl="2"/>
            <a:r>
              <a:rPr lang="en-US" sz="1400" dirty="0"/>
              <a:t>MI-8 line</a:t>
            </a:r>
          </a:p>
          <a:p>
            <a:pPr lvl="2"/>
            <a:r>
              <a:rPr lang="en-US" sz="1400" dirty="0"/>
              <a:t>MI10</a:t>
            </a:r>
          </a:p>
          <a:p>
            <a:pPr lvl="2"/>
            <a:r>
              <a:rPr lang="en-US" sz="1400" dirty="0"/>
              <a:t>MI20-62</a:t>
            </a:r>
          </a:p>
          <a:p>
            <a:pPr lvl="1"/>
            <a:r>
              <a:rPr lang="en-US" sz="1600" dirty="0"/>
              <a:t>Muon Campus</a:t>
            </a:r>
          </a:p>
          <a:p>
            <a:pPr lvl="2"/>
            <a:r>
              <a:rPr lang="en-US" sz="1400" dirty="0"/>
              <a:t>Delivery Ring</a:t>
            </a:r>
          </a:p>
          <a:p>
            <a:pPr lvl="2"/>
            <a:r>
              <a:rPr lang="en-US" sz="1400" dirty="0"/>
              <a:t>Extraction </a:t>
            </a:r>
          </a:p>
          <a:p>
            <a:pPr lvl="2"/>
            <a:r>
              <a:rPr lang="en-US" sz="1400" dirty="0"/>
              <a:t>M4/5 line</a:t>
            </a:r>
          </a:p>
          <a:p>
            <a:pPr lvl="1"/>
            <a:r>
              <a:rPr lang="en-US" sz="1600" dirty="0"/>
              <a:t>NuMI</a:t>
            </a:r>
          </a:p>
          <a:p>
            <a:pPr lvl="2"/>
            <a:r>
              <a:rPr lang="en-US" sz="1400" dirty="0"/>
              <a:t>Pre-Target</a:t>
            </a:r>
          </a:p>
          <a:p>
            <a:pPr lvl="2"/>
            <a:r>
              <a:rPr lang="en-US" sz="1400" dirty="0"/>
              <a:t>Target Hall</a:t>
            </a:r>
          </a:p>
          <a:p>
            <a:pPr lvl="1"/>
            <a:r>
              <a:rPr lang="en-US" dirty="0"/>
              <a:t>Long term keys will only be issued from approved list. 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7CFF58A-EB0B-2889-E3E1-7BD7F0F5C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 term shutdown keys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59938A-FDE1-1E3E-ABE7-D24011A0593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7/19/2024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30889D-FF65-581D-8A24-98F00917AE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174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B8B50DA-9208-ECD0-01F2-C44DA59CC9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836" y="580368"/>
            <a:ext cx="8672513" cy="5796369"/>
          </a:xfrm>
        </p:spPr>
        <p:txBody>
          <a:bodyPr/>
          <a:lstStyle/>
          <a:p>
            <a:pPr lvl="1"/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(July 22</a:t>
            </a:r>
            <a:r>
              <a:rPr lang="en-US" sz="1800" baseline="30000" dirty="0">
                <a:solidFill>
                  <a:schemeClr val="accent6">
                    <a:lumMod val="50000"/>
                  </a:schemeClr>
                </a:solidFill>
              </a:rPr>
              <a:t>nd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 – July 26 </a:t>
            </a:r>
            <a:r>
              <a:rPr lang="en-US" sz="1800" baseline="30000" dirty="0" err="1">
                <a:solidFill>
                  <a:schemeClr val="accent6">
                    <a:lumMod val="50000"/>
                  </a:schemeClr>
                </a:solidFill>
              </a:rPr>
              <a:t>th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 )</a:t>
            </a:r>
          </a:p>
          <a:p>
            <a:pPr marL="457200" lvl="1" indent="0">
              <a:buNone/>
            </a:pPr>
            <a:endParaRPr lang="en-US" sz="1800" dirty="0">
              <a:solidFill>
                <a:schemeClr val="accent6">
                  <a:lumMod val="50000"/>
                </a:schemeClr>
              </a:solidFill>
            </a:endParaRPr>
          </a:p>
          <a:p>
            <a:pPr lvl="2"/>
            <a:r>
              <a:rPr lang="en-US" sz="1600" b="1" dirty="0">
                <a:solidFill>
                  <a:schemeClr val="accent6">
                    <a:lumMod val="50000"/>
                  </a:schemeClr>
                </a:solidFill>
              </a:rPr>
              <a:t>Wednesday July 24</a:t>
            </a:r>
            <a:r>
              <a:rPr lang="en-US" sz="1600" b="1" baseline="30000" dirty="0">
                <a:solidFill>
                  <a:schemeClr val="accent6">
                    <a:lumMod val="50000"/>
                  </a:schemeClr>
                </a:solidFill>
              </a:rPr>
              <a:t>th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 lvl="3"/>
            <a:r>
              <a:rPr lang="en-US" sz="1400" b="1" i="0" dirty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MI60 Conventional Power</a:t>
            </a:r>
          </a:p>
          <a:p>
            <a:pPr lvl="3"/>
            <a:r>
              <a:rPr lang="en-US" sz="1400" b="1" i="0" dirty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MI60 Pulse Power (Feeder 71)</a:t>
            </a:r>
          </a:p>
          <a:p>
            <a:pPr lvl="4"/>
            <a:r>
              <a:rPr lang="en-US" sz="1400" b="1" dirty="0">
                <a:solidFill>
                  <a:schemeClr val="accent6">
                    <a:lumMod val="50000"/>
                  </a:schemeClr>
                </a:solidFill>
              </a:rPr>
              <a:t>Spans: 08:20 - 16:00 hrs. </a:t>
            </a:r>
          </a:p>
          <a:p>
            <a:pPr lvl="3"/>
            <a:endParaRPr lang="en-US" sz="1400" b="1" dirty="0">
              <a:solidFill>
                <a:schemeClr val="accent6">
                  <a:lumMod val="50000"/>
                </a:schemeClr>
              </a:solidFill>
            </a:endParaRPr>
          </a:p>
          <a:p>
            <a:pPr lvl="2"/>
            <a:r>
              <a:rPr lang="en-US" sz="1600" b="1" dirty="0">
                <a:solidFill>
                  <a:schemeClr val="accent6">
                    <a:lumMod val="50000"/>
                  </a:schemeClr>
                </a:solidFill>
              </a:rPr>
              <a:t>Thursday July 25</a:t>
            </a:r>
            <a:r>
              <a:rPr lang="en-US" sz="1600" b="1" baseline="30000" dirty="0">
                <a:solidFill>
                  <a:schemeClr val="accent6">
                    <a:lumMod val="50000"/>
                  </a:schemeClr>
                </a:solidFill>
              </a:rPr>
              <a:t>th </a:t>
            </a:r>
            <a:endParaRPr lang="en-US" sz="1600" b="1" dirty="0">
              <a:solidFill>
                <a:schemeClr val="accent6">
                  <a:lumMod val="50000"/>
                </a:schemeClr>
              </a:solidFill>
            </a:endParaRPr>
          </a:p>
          <a:p>
            <a:pPr lvl="3"/>
            <a:r>
              <a:rPr lang="en-US" sz="1400" b="1" i="0" dirty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Feeder 40, X-Gallery, L4, L5, All </a:t>
            </a:r>
            <a:r>
              <a:rPr lang="en-US" sz="1400" b="1" i="0" dirty="0" err="1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Linac</a:t>
            </a:r>
            <a:r>
              <a:rPr lang="en-US" sz="1400" b="1" i="0" dirty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, MCR, Computer Room, BSTR </a:t>
            </a:r>
            <a:r>
              <a:rPr lang="en-US" sz="1400" b="1" i="0" dirty="0" err="1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Portakamps</a:t>
            </a:r>
            <a:endParaRPr lang="en-US" sz="1400" b="1" i="0" dirty="0">
              <a:solidFill>
                <a:srgbClr val="222222"/>
              </a:solidFill>
              <a:effectLst/>
              <a:latin typeface="Verdana" panose="020B0604030504040204" pitchFamily="34" charset="0"/>
            </a:endParaRPr>
          </a:p>
          <a:p>
            <a:pPr lvl="4"/>
            <a:r>
              <a:rPr lang="en-US" sz="1400" b="0" i="0" dirty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X-Gallery, L4, L5, All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Linac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, MCR, Computer Room, BSTR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Portakamps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, DSTR-A04, A05, DSTR-CG, Feeder 40</a:t>
            </a:r>
            <a:endParaRPr lang="en-US" sz="1400" b="1" dirty="0">
              <a:solidFill>
                <a:srgbClr val="222222"/>
              </a:solidFill>
              <a:latin typeface="Verdana" panose="020B0604030504040204" pitchFamily="34" charset="0"/>
            </a:endParaRPr>
          </a:p>
          <a:p>
            <a:pPr lvl="5"/>
            <a:r>
              <a:rPr lang="en-US" sz="1600" b="1" dirty="0">
                <a:solidFill>
                  <a:schemeClr val="accent6">
                    <a:lumMod val="50000"/>
                  </a:schemeClr>
                </a:solidFill>
              </a:rPr>
              <a:t>Spans: 07:00 - 16:00 hrs. </a:t>
            </a:r>
          </a:p>
          <a:p>
            <a:pPr lvl="2">
              <a:lnSpc>
                <a:spcPct val="107000"/>
              </a:lnSpc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600" b="1" dirty="0"/>
              <a:t>Friday, July 26</a:t>
            </a:r>
            <a:r>
              <a:rPr lang="en-US" sz="1600" b="1" baseline="30000" dirty="0"/>
              <a:t>th</a:t>
            </a:r>
            <a:r>
              <a:rPr lang="en-US" sz="1600" b="1" dirty="0"/>
              <a:t> </a:t>
            </a:r>
          </a:p>
          <a:p>
            <a:pPr marR="0" lvl="3">
              <a:lnSpc>
                <a:spcPct val="107000"/>
              </a:lnSpc>
              <a:buSzPts val="1000"/>
              <a:tabLst>
                <a:tab pos="914400" algn="l"/>
              </a:tabLst>
            </a:pPr>
            <a:r>
              <a:rPr lang="en-US" sz="1400" b="1" i="0" dirty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Feeder 42 –CUB</a:t>
            </a:r>
          </a:p>
          <a:p>
            <a:pPr marR="0" lvl="3">
              <a:lnSpc>
                <a:spcPct val="107000"/>
              </a:lnSpc>
              <a:buSzPts val="1000"/>
              <a:tabLst>
                <a:tab pos="914400" algn="l"/>
              </a:tabLst>
            </a:pPr>
            <a:r>
              <a:rPr lang="en-US" sz="1400" dirty="0">
                <a:solidFill>
                  <a:schemeClr val="accent6">
                    <a:lumMod val="50000"/>
                  </a:schemeClr>
                </a:solidFill>
              </a:rPr>
              <a:t>Spans: 07:00-16:00 </a:t>
            </a:r>
            <a:r>
              <a:rPr lang="en-US" sz="1400" dirty="0" err="1">
                <a:solidFill>
                  <a:schemeClr val="accent6">
                    <a:lumMod val="50000"/>
                  </a:schemeClr>
                </a:solidFill>
              </a:rPr>
              <a:t>hrs</a:t>
            </a:r>
            <a:endParaRPr lang="en-US" sz="1400" dirty="0">
              <a:solidFill>
                <a:schemeClr val="accent6">
                  <a:lumMod val="50000"/>
                </a:schemeClr>
              </a:solidFill>
            </a:endParaRPr>
          </a:p>
          <a:p>
            <a:pPr marL="914400" lvl="2" indent="0">
              <a:buNone/>
            </a:pPr>
            <a:endParaRPr lang="en-US" sz="1600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dirty="0"/>
              <a:t>We are currently looking at moving to weekend and will know more by Tuesday.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D60BC57-C3E1-59DE-1A0D-427496871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250" y="37813"/>
            <a:ext cx="8686800" cy="427877"/>
          </a:xfrm>
        </p:spPr>
        <p:txBody>
          <a:bodyPr/>
          <a:lstStyle/>
          <a:p>
            <a:r>
              <a:rPr lang="en-US" dirty="0"/>
              <a:t>Power Outages upcoming week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CC4AA0-B3C9-FCEB-43BB-AB5A9094D65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7/19/2024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2DEBEA-D157-8826-7D36-A72B75F31A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622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66B6A16-F1BC-EE57-2495-EF0C464399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830" y="971550"/>
            <a:ext cx="8778283" cy="5388153"/>
          </a:xfrm>
        </p:spPr>
        <p:txBody>
          <a:bodyPr/>
          <a:lstStyle/>
          <a:p>
            <a:pPr marL="114300" indent="0">
              <a:buNone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Thursday July 25</a:t>
            </a:r>
            <a:r>
              <a:rPr lang="en-US" b="1" baseline="30000" dirty="0">
                <a:solidFill>
                  <a:schemeClr val="accent6">
                    <a:lumMod val="50000"/>
                  </a:schemeClr>
                </a:solidFill>
              </a:rPr>
              <a:t>th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 Computer Room, networks, computers turned off: 0500 (no controls)</a:t>
            </a: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Feeder 40 off for PM, X-Gallery, MCR,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Linac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Computer Room:  0700-1600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Friday July 26</a:t>
            </a:r>
            <a:r>
              <a:rPr lang="en-US" b="1" baseline="30000" dirty="0">
                <a:solidFill>
                  <a:schemeClr val="accent6">
                    <a:lumMod val="50000"/>
                  </a:schemeClr>
                </a:solidFill>
              </a:rPr>
              <a:t>th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Feeder 42 off for PM, CUB power goes down:  0700-1600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  <a:p>
            <a:pPr marL="0">
              <a:lnSpc>
                <a:spcPct val="107000"/>
              </a:lnSpc>
              <a:spcBef>
                <a:spcPts val="0"/>
              </a:spcBef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CUB, no cooling, remains down for PM:  0700-1600</a:t>
            </a:r>
          </a:p>
          <a:p>
            <a:pPr marL="0">
              <a:lnSpc>
                <a:spcPct val="107000"/>
              </a:lnSpc>
              <a:spcBef>
                <a:spcPts val="0"/>
              </a:spcBef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CUB cooling </a:t>
            </a:r>
            <a:r>
              <a:rPr lang="en-US" sz="18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slowly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resumes  ~1700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Notes: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there are any problems encountered with any of the PMs, expect delays.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MCR and Mac room require portable cooling and a generator for the duration of the power outage.  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4C5F7FD-BCB8-BC52-ECE8-114041DEE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Outage Detail Plan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D1DFD-9C75-3807-3888-EC37B4A3813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7/19/2024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753C6B-D09E-612A-28A0-76E99F766B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050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665D72-6E8C-10E8-80DE-BD5E803D52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Studies will complete this evening, possibly tomorrow. </a:t>
            </a:r>
          </a:p>
          <a:p>
            <a:pPr lvl="1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n-US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Once studies are complete we will perform Config control and LOTO.</a:t>
            </a:r>
          </a:p>
          <a:p>
            <a:pPr lvl="1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n-US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Monday 7/22 RSO surveys.</a:t>
            </a:r>
          </a:p>
          <a:p>
            <a:pPr lvl="1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n-US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Tuesday Supervised Access.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RF Maintenance</a:t>
            </a:r>
            <a:endParaRPr lang="en-US" kern="100" dirty="0">
              <a:effectLst/>
              <a:latin typeface="Times New Roman" panose="02020603050405020304" pitchFamily="18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Water System Maintenance</a:t>
            </a:r>
            <a:endParaRPr lang="en-US" kern="100" dirty="0">
              <a:effectLst/>
              <a:latin typeface="Times New Roman" panose="02020603050405020304" pitchFamily="18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Grease Motor</a:t>
            </a:r>
            <a:endParaRPr lang="en-US" sz="2400" kern="100" dirty="0">
              <a:effectLst/>
              <a:latin typeface="Times New Roman" panose="02020603050405020304" pitchFamily="18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Change filter</a:t>
            </a:r>
            <a:endParaRPr lang="en-US" sz="2400" kern="100" dirty="0">
              <a:effectLst/>
              <a:latin typeface="Times New Roman" panose="02020603050405020304" pitchFamily="18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Back wash sand filter</a:t>
            </a:r>
            <a:endParaRPr lang="en-US" sz="2400" kern="100" dirty="0">
              <a:effectLst/>
              <a:latin typeface="Times New Roman" panose="02020603050405020304" pitchFamily="18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Change oxy Soak and Algae cartridge.</a:t>
            </a:r>
            <a:endParaRPr lang="en-US" sz="2400" kern="100" dirty="0">
              <a:effectLst/>
              <a:latin typeface="Times New Roman" panose="02020603050405020304" pitchFamily="18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Change DI bottle</a:t>
            </a:r>
            <a:endParaRPr lang="en-US" sz="2400" kern="100" dirty="0">
              <a:effectLst/>
              <a:latin typeface="Times New Roman" panose="02020603050405020304" pitchFamily="18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9F15F24-E91B-D9AF-99F5-0349A98AA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Linac</a:t>
            </a:r>
            <a:r>
              <a:rPr lang="en-US" dirty="0"/>
              <a:t> 7/22-7/26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4374B4-DD19-2DBC-A331-CDF6B41A0B0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7/19/2024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2D2418-5CE9-DE1C-E389-D58CFE5EA0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757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026B5B1-55D6-8DC0-0F7D-35DB58D3E9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" y="1883391"/>
            <a:ext cx="8801100" cy="4620822"/>
          </a:xfrm>
        </p:spPr>
        <p:txBody>
          <a:bodyPr/>
          <a:lstStyle/>
          <a:p>
            <a:pPr lvl="1"/>
            <a:r>
              <a:rPr lang="en-US" sz="2000" dirty="0"/>
              <a:t>Begin moving collimator stands and steel into the cross gallery high bay area. </a:t>
            </a:r>
          </a:p>
          <a:p>
            <a:pPr lvl="2"/>
            <a:r>
              <a:rPr lang="en-US" sz="1800" dirty="0"/>
              <a:t>Be alert for possible rerouting of pedestrian area walkways.</a:t>
            </a:r>
          </a:p>
          <a:p>
            <a:pPr lvl="2"/>
            <a:r>
              <a:rPr lang="en-US" sz="1800" dirty="0"/>
              <a:t>Truck traffic behind the cross gallery.</a:t>
            </a:r>
          </a:p>
          <a:p>
            <a:pPr lvl="1"/>
            <a:r>
              <a:rPr lang="en-US" sz="2000" dirty="0"/>
              <a:t> Once steel workers are on site will begin moving collimator stands into place in the tunnel.</a:t>
            </a:r>
          </a:p>
          <a:p>
            <a:pPr lvl="1"/>
            <a:r>
              <a:rPr lang="en-US" sz="2000" dirty="0"/>
              <a:t>General Maintenance</a:t>
            </a:r>
          </a:p>
          <a:p>
            <a:pPr lvl="2"/>
            <a:r>
              <a:rPr lang="en-US" sz="1800" dirty="0"/>
              <a:t>Work on chokes.</a:t>
            </a:r>
          </a:p>
          <a:p>
            <a:pPr lvl="2"/>
            <a:r>
              <a:rPr lang="en-US" sz="1800" dirty="0"/>
              <a:t>Gallery and Tunnel.</a:t>
            </a:r>
          </a:p>
          <a:p>
            <a:pPr lvl="2">
              <a:lnSpc>
                <a:spcPct val="107000"/>
              </a:lnSpc>
              <a:buSzPts val="1000"/>
              <a:tabLst>
                <a:tab pos="914400" algn="l"/>
              </a:tabLst>
            </a:pPr>
            <a:endParaRPr lang="en-US" sz="1800" dirty="0"/>
          </a:p>
          <a:p>
            <a:pPr lvl="1"/>
            <a:endParaRPr lang="en-US" dirty="0"/>
          </a:p>
          <a:p>
            <a:pPr lvl="3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1197660-76A9-3993-6442-E22E040C3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Booster 7/22-7/26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125248-952A-D057-F4D5-1291217A864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7/19/2024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C241FB-1B43-1E92-43EB-01897E13EE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199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AFF8692-E2E3-433D-685D-BD10192829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" y="679629"/>
            <a:ext cx="5173579" cy="5721171"/>
          </a:xfrm>
        </p:spPr>
        <p:txBody>
          <a:bodyPr/>
          <a:lstStyle/>
          <a:p>
            <a:pPr marL="457200" lvl="1" indent="0">
              <a:buNone/>
            </a:pPr>
            <a:endParaRPr lang="en-US" sz="1800" dirty="0"/>
          </a:p>
          <a:p>
            <a:pPr lvl="1"/>
            <a:r>
              <a:rPr lang="en-US" sz="18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218 sump excavation </a:t>
            </a:r>
          </a:p>
          <a:p>
            <a:pPr marL="457200" lvl="1" indent="0">
              <a:buNone/>
            </a:pPr>
            <a:endParaRPr lang="en-US" sz="1800" dirty="0">
              <a:solidFill>
                <a:srgbClr val="000000"/>
              </a:solidFill>
              <a:effectLst/>
              <a:latin typeface="Helvetica" panose="020B060402020202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pPr lvl="1"/>
            <a:r>
              <a:rPr lang="en-US" sz="1800" dirty="0"/>
              <a:t>Tunnel </a:t>
            </a:r>
          </a:p>
          <a:p>
            <a:pPr lvl="2"/>
            <a:r>
              <a:rPr lang="en-US" sz="1600" dirty="0"/>
              <a:t>Work on water leaks and hoses.</a:t>
            </a:r>
          </a:p>
          <a:p>
            <a:pPr lvl="2"/>
            <a:endParaRPr lang="en-US" sz="1600" dirty="0"/>
          </a:p>
          <a:p>
            <a:pPr lvl="1"/>
            <a:r>
              <a:rPr lang="en-US" sz="1800" dirty="0"/>
              <a:t>MI-8</a:t>
            </a:r>
          </a:p>
          <a:p>
            <a:pPr lvl="2"/>
            <a:r>
              <a:rPr lang="en-US" sz="1600" dirty="0"/>
              <a:t>Stage equipment</a:t>
            </a:r>
          </a:p>
          <a:p>
            <a:pPr lvl="2"/>
            <a:r>
              <a:rPr lang="en-US" sz="1600" dirty="0"/>
              <a:t>Begin moving steel for collimators</a:t>
            </a:r>
          </a:p>
          <a:p>
            <a:pPr lvl="2"/>
            <a:r>
              <a:rPr lang="en-US" sz="1600" dirty="0"/>
              <a:t>Install baseplates and survey</a:t>
            </a:r>
          </a:p>
          <a:p>
            <a:pPr>
              <a:lnSpc>
                <a:spcPct val="107000"/>
              </a:lnSpc>
              <a:buSzPts val="1000"/>
              <a:tabLst>
                <a:tab pos="457200" algn="l"/>
              </a:tabLst>
            </a:pPr>
            <a:endParaRPr lang="en-US" sz="2000" dirty="0"/>
          </a:p>
          <a:p>
            <a:pPr lvl="1">
              <a:lnSpc>
                <a:spcPct val="107000"/>
              </a:lnSpc>
              <a:buSzPts val="1000"/>
              <a:tabLst>
                <a:tab pos="457200" algn="l"/>
              </a:tabLst>
            </a:pPr>
            <a:r>
              <a:rPr lang="en-US" sz="1800" dirty="0"/>
              <a:t>Ring</a:t>
            </a:r>
          </a:p>
          <a:p>
            <a:pPr lvl="2">
              <a:lnSpc>
                <a:spcPct val="107000"/>
              </a:lnSpc>
              <a:buSzPts val="1000"/>
              <a:tabLst>
                <a:tab pos="457200" algn="l"/>
              </a:tabLst>
            </a:pPr>
            <a:r>
              <a:rPr lang="en-US" sz="1600" dirty="0"/>
              <a:t>Cable pulls for dual PA upgrades.</a:t>
            </a:r>
          </a:p>
          <a:p>
            <a:pPr lvl="2">
              <a:lnSpc>
                <a:spcPct val="107000"/>
              </a:lnSpc>
              <a:buSzPts val="1000"/>
              <a:tabLst>
                <a:tab pos="457200" algn="l"/>
              </a:tabLst>
            </a:pPr>
            <a:r>
              <a:rPr lang="en-US" sz="1600" dirty="0"/>
              <a:t>Heat exchanger cleaning starting at MI 62.</a:t>
            </a:r>
          </a:p>
          <a:p>
            <a:pPr lvl="2">
              <a:lnSpc>
                <a:spcPct val="107000"/>
              </a:lnSpc>
              <a:buSzPts val="1000"/>
              <a:tabLst>
                <a:tab pos="457200" algn="l"/>
              </a:tabLst>
            </a:pPr>
            <a:r>
              <a:rPr lang="en-US" sz="1600" dirty="0"/>
              <a:t>Ring LCW </a:t>
            </a:r>
            <a:r>
              <a:rPr lang="en-US" sz="1800" dirty="0"/>
              <a:t>shutdown today.</a:t>
            </a:r>
            <a:endParaRPr lang="en-US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3EE0675-063C-49CE-14BE-FF917E732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MI/RR/MI8  7/22-7/26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C1EB82-EB30-4C2C-40F6-8C5A54F0293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7/19/2024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939FF-DD9E-F27F-C74F-937A657DF3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D0A0A2-6140-3A2F-12B9-8E5954AAC87C}"/>
              </a:ext>
            </a:extLst>
          </p:cNvPr>
          <p:cNvSpPr txBox="1"/>
          <p:nvPr/>
        </p:nvSpPr>
        <p:spPr>
          <a:xfrm>
            <a:off x="5421562" y="679629"/>
            <a:ext cx="3666388" cy="103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buFont typeface="Arial" charset="0"/>
            </a:pPr>
            <a:r>
              <a:rPr lang="en-US" sz="1800" b="1" dirty="0">
                <a:solidFill>
                  <a:srgbClr val="505050"/>
                </a:solidFill>
                <a:latin typeface="Helvetica"/>
              </a:rPr>
              <a:t>ISD Maintenance (MI8 &amp; ring)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1800" b="1" dirty="0">
                <a:solidFill>
                  <a:srgbClr val="505050"/>
                </a:solidFill>
                <a:latin typeface="Helvetica"/>
              </a:rPr>
              <a:t>Lighting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1800" b="1" dirty="0">
                <a:solidFill>
                  <a:srgbClr val="505050"/>
                </a:solidFill>
                <a:latin typeface="Helvetica"/>
              </a:rPr>
              <a:t>MI 40 power panel</a:t>
            </a:r>
          </a:p>
        </p:txBody>
      </p:sp>
    </p:spTree>
    <p:extLst>
      <p:ext uri="{BB962C8B-B14F-4D97-AF65-F5344CB8AC3E}">
        <p14:creationId xmlns:p14="http://schemas.microsoft.com/office/powerpoint/2010/main" val="2004007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BF9D098-B7E3-C76B-0E9E-F5886BDC31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786564"/>
            <a:ext cx="8672513" cy="5284871"/>
          </a:xfrm>
        </p:spPr>
        <p:txBody>
          <a:bodyPr/>
          <a:lstStyle/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Target Hall</a:t>
            </a:r>
          </a:p>
          <a:p>
            <a:pPr lvl="2"/>
            <a:r>
              <a:rPr lang="en-US" dirty="0"/>
              <a:t>Opening of rollup door/ shield wall.</a:t>
            </a:r>
          </a:p>
          <a:p>
            <a:pPr lvl="2"/>
            <a:r>
              <a:rPr lang="en-US" dirty="0"/>
              <a:t>Crane installation.</a:t>
            </a:r>
          </a:p>
          <a:p>
            <a:pPr lvl="2"/>
            <a:r>
              <a:rPr lang="en-US" dirty="0"/>
              <a:t>Track and train car installation.</a:t>
            </a:r>
          </a:p>
          <a:p>
            <a:pPr lvl="2"/>
            <a:r>
              <a:rPr lang="en-US" dirty="0"/>
              <a:t>Install scaffolding.</a:t>
            </a:r>
          </a:p>
          <a:p>
            <a:pPr lvl="2"/>
            <a:r>
              <a:rPr lang="en-US" dirty="0"/>
              <a:t>Work on stack of 5.</a:t>
            </a:r>
          </a:p>
          <a:p>
            <a:pPr marL="914400" lvl="2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D8833D1-76CE-76B7-9E61-6D2DAE692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NuMI – TSD   7/22-7/26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F50A80-4BCC-2658-7758-6022FCAEDE4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7/19/2024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C41A07-3516-C158-B5E0-0F59851A75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919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CE9D6BD-6A71-4352-93E4-30FA99D178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Muon Campus</a:t>
            </a:r>
          </a:p>
          <a:p>
            <a:pPr lvl="1"/>
            <a:r>
              <a:rPr lang="en-US" sz="1800" dirty="0">
                <a:ea typeface="ＭＳ Ｐゴシック" charset="0"/>
              </a:rPr>
              <a:t>Preparing for upcoming work and planning.</a:t>
            </a:r>
          </a:p>
          <a:p>
            <a:endParaRPr lang="en-US" sz="2000" dirty="0">
              <a:ea typeface="ＭＳ Ｐゴシック" charset="0"/>
            </a:endParaRPr>
          </a:p>
          <a:p>
            <a:r>
              <a:rPr lang="en-US" sz="2000" dirty="0">
                <a:ea typeface="ＭＳ Ｐゴシック" charset="0"/>
              </a:rPr>
              <a:t>Switchyard</a:t>
            </a:r>
          </a:p>
          <a:p>
            <a:pPr lvl="1">
              <a:lnSpc>
                <a:spcPct val="107000"/>
              </a:lnSpc>
              <a:buSzPts val="1000"/>
              <a:tabLst>
                <a:tab pos="457200" algn="l"/>
              </a:tabLst>
            </a:pPr>
            <a:r>
              <a:rPr lang="en-US" dirty="0"/>
              <a:t>Vacuum Maintenance.</a:t>
            </a:r>
          </a:p>
          <a:p>
            <a:pPr lvl="1">
              <a:lnSpc>
                <a:spcPct val="107000"/>
              </a:lnSpc>
              <a:buSzPts val="1000"/>
              <a:tabLst>
                <a:tab pos="457200" algn="l"/>
              </a:tabLst>
            </a:pPr>
            <a:r>
              <a:rPr lang="en-US" dirty="0"/>
              <a:t>Water leak repairs and inspections.</a:t>
            </a:r>
          </a:p>
          <a:p>
            <a:pPr lvl="1">
              <a:lnSpc>
                <a:spcPct val="107000"/>
              </a:lnSpc>
              <a:buSzPts val="1000"/>
              <a:tabLst>
                <a:tab pos="457200" algn="l"/>
              </a:tabLst>
            </a:pPr>
            <a:r>
              <a:rPr lang="en-US" dirty="0"/>
              <a:t>Waiting on shipment of magnet for replacement.</a:t>
            </a:r>
          </a:p>
          <a:p>
            <a:pPr lvl="1">
              <a:lnSpc>
                <a:spcPct val="107000"/>
              </a:lnSpc>
              <a:buSzPts val="1000"/>
              <a:tabLst>
                <a:tab pos="457200" algn="l"/>
              </a:tabLst>
            </a:pPr>
            <a:endParaRPr lang="en-US" dirty="0"/>
          </a:p>
          <a:p>
            <a:pPr lvl="1">
              <a:lnSpc>
                <a:spcPct val="107000"/>
              </a:lnSpc>
              <a:buSzPts val="1000"/>
              <a:tabLst>
                <a:tab pos="457200" algn="l"/>
              </a:tabLst>
            </a:pPr>
            <a:endParaRPr lang="en-US" sz="1000" kern="100" dirty="0">
              <a:effectLst/>
              <a:latin typeface="Times New Roman" panose="02020603050405020304" pitchFamily="18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6576D4F-4D4B-1D01-B0C8-3CE0E20A8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External Beam Delivery Department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0318AD-422F-6B9D-1FEB-B980732F7F0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7/19/2024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77ED6F-974C-1DB7-074E-7666CF4CD4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20435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Fermilab_PowerPoint_Template_090915</Template>
  <TotalTime>10161</TotalTime>
  <Words>588</Words>
  <Application>Microsoft Office PowerPoint</Application>
  <PresentationFormat>On-screen Show (4:3)</PresentationFormat>
  <Paragraphs>135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Courier New</vt:lpstr>
      <vt:lpstr>Helvetica</vt:lpstr>
      <vt:lpstr>Symbol</vt:lpstr>
      <vt:lpstr>Times New Roman</vt:lpstr>
      <vt:lpstr>Verdana</vt:lpstr>
      <vt:lpstr>Fermilab_PPT_090815</vt:lpstr>
      <vt:lpstr>PowerPoint Presentation</vt:lpstr>
      <vt:lpstr>Long term shutdown keys</vt:lpstr>
      <vt:lpstr>Power Outages upcoming week</vt:lpstr>
      <vt:lpstr>Power Outage Detail Plan</vt:lpstr>
      <vt:lpstr>Linac 7/22-7/26</vt:lpstr>
      <vt:lpstr>Booster 7/22-7/26</vt:lpstr>
      <vt:lpstr>MI/RR/MI8  7/22-7/26</vt:lpstr>
      <vt:lpstr>NuMI – TSD   7/22-7/26</vt:lpstr>
      <vt:lpstr>External Beam Delivery Department</vt:lpstr>
      <vt:lpstr>Thank you.. 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Consolato Gattuso x6331 08022N</dc:creator>
  <cp:lastModifiedBy>Tony W Busch</cp:lastModifiedBy>
  <cp:revision>168</cp:revision>
  <cp:lastPrinted>2016-04-05T12:58:00Z</cp:lastPrinted>
  <dcterms:created xsi:type="dcterms:W3CDTF">2016-03-03T19:44:14Z</dcterms:created>
  <dcterms:modified xsi:type="dcterms:W3CDTF">2024-07-19T12:50:06Z</dcterms:modified>
</cp:coreProperties>
</file>