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639" r:id="rId3"/>
    <p:sldId id="625" r:id="rId4"/>
    <p:sldId id="638" r:id="rId5"/>
    <p:sldId id="627" r:id="rId6"/>
    <p:sldId id="628" r:id="rId7"/>
    <p:sldId id="629" r:id="rId8"/>
    <p:sldId id="630" r:id="rId9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002" y="4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646490-21B6-41C7-B336-50FD5A94A5BB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2C52C12-E568-4784-859D-ED8EA173B293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15C1F73-201B-4B84-A6B7-DD4CD3B5C053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53EA91E-3BC9-44A0-8BEE-305983220260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B6B7C9CA-2E19-4D77-B876-C7BF814E578A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52070-AE6B-4E9A-B751-C393EE575329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D84D1AF-2964-4CFD-85BB-4A57DF6BCFAB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Tony Busch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2024 Summer Shutdown Planning</a:t>
            </a:r>
          </a:p>
          <a:p>
            <a:r>
              <a:rPr lang="en-US" dirty="0"/>
              <a:t>7/26/24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978A6-FD6F-A92A-B358-E4C049A6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i="0" u="sng" dirty="0">
                <a:solidFill>
                  <a:srgbClr val="222222"/>
                </a:solidFill>
                <a:effectLst/>
                <a:latin typeface="Helvetica Neue"/>
              </a:rPr>
              <a:t>Saturday, July 27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AD Computer Room, networks, computers turned off: 0500 (no controls)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CUB turning off cooling: 0630</a:t>
            </a:r>
            <a:br>
              <a:rPr lang="en-US" sz="1600" dirty="0"/>
            </a:b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Feeder 42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 off for PM, CUB power goes down:  0700-1600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No cooling all day for electrical PM transitioning to mechanical PM on Sunday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br>
              <a:rPr lang="en-US" sz="1600" dirty="0"/>
            </a:br>
            <a:r>
              <a:rPr lang="en-US" sz="1600" b="1" i="0" u="sng" dirty="0" err="1">
                <a:solidFill>
                  <a:srgbClr val="222222"/>
                </a:solidFill>
                <a:effectLst/>
                <a:latin typeface="Helvetica Neue"/>
              </a:rPr>
              <a:t>Sunday</a:t>
            </a:r>
            <a:r>
              <a:rPr lang="en-US" sz="1600" b="1" i="0" u="sng" dirty="0">
                <a:solidFill>
                  <a:srgbClr val="222222"/>
                </a:solidFill>
                <a:effectLst/>
                <a:latin typeface="Helvetica Neue"/>
              </a:rPr>
              <a:t>, July 28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CUB, no cooling, remains down for mechanical PM:  0700-1600</a:t>
            </a:r>
            <a:br>
              <a:rPr lang="en-US" sz="1600" dirty="0"/>
            </a:b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Feeder 40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 off for PM, X-Gallery, MCR,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Helvetica Neue"/>
              </a:rPr>
              <a:t>Linac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, Computer Room:  0700-1600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CUB cooling </a:t>
            </a:r>
            <a:r>
              <a:rPr lang="en-US" sz="1600" b="0" i="0" u="sng" dirty="0">
                <a:solidFill>
                  <a:srgbClr val="222222"/>
                </a:solidFill>
                <a:effectLst/>
                <a:latin typeface="Helvetica Neue"/>
              </a:rPr>
              <a:t>slowly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 resumes  ~1700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Notes: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If there are any problems encountered with any of the PMs, expect delays.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MCR and Mac room require portable cooling and a generator on Sunday for the duration of the power outage.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FYI:</a:t>
            </a:r>
            <a:br>
              <a:rPr lang="en-US" sz="1600" dirty="0"/>
            </a:b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Feeder 42 - CUB, DSTR-A01, All CUB</a:t>
            </a:r>
            <a:b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Feeder 40, X-Gallery, L4, L5, All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Helvetica Neue"/>
              </a:rPr>
              <a:t>Linac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Helvetica Neue"/>
              </a:rPr>
              <a:t>, MCR, Computer Room, Booster Porta-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Helvetica Neue"/>
              </a:rPr>
              <a:t>kamps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FF58A-EB0B-2889-E3E1-7BD7F0F5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Weekend power outages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938A-FDE1-1E3E-ABE7-D24011A059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719134B-8740-4243-85AE-706D2E36B93F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0889D-FF65-581D-8A24-98F00917A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7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(July 29 </a:t>
            </a:r>
            <a:r>
              <a:rPr lang="en-US" sz="1800" baseline="30000" dirty="0" err="1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– August 2 </a:t>
            </a:r>
            <a:r>
              <a:rPr lang="en-US" sz="1800" baseline="30000" dirty="0" err="1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)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Monday July 29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MI50 Conventional Power, and FDR63 (MI50 pulse power)</a:t>
            </a:r>
          </a:p>
          <a:p>
            <a:pPr lvl="3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Spans: 08:20 - 16:00 hrs.</a:t>
            </a:r>
          </a:p>
          <a:p>
            <a:pPr marL="1371600" lvl="3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Tuesday July 30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Booster Feeder 41, Booster East &amp; West (Galleries &amp; Towers), MTA</a:t>
            </a:r>
          </a:p>
          <a:p>
            <a:pPr lvl="3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Spans: 08:20 - 16:00 hrs.</a:t>
            </a:r>
          </a:p>
          <a:p>
            <a:pPr marL="1371600" lvl="3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Wednesday July 31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st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R="0"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1/2 Meson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Cryo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(Day 1 of 2), LLRW Site 40, Feeder 31</a:t>
            </a:r>
          </a:p>
          <a:p>
            <a:pPr lvl="3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Spans: 08:20 - 16:00 hrs.</a:t>
            </a:r>
          </a:p>
          <a:p>
            <a:pPr marL="1371600" marR="0" lvl="3" indent="0">
              <a:lnSpc>
                <a:spcPct val="107000"/>
              </a:lnSpc>
              <a:buSzPts val="1000"/>
              <a:buNone/>
              <a:tabLst>
                <a:tab pos="9144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Thursday August 1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st </a:t>
            </a:r>
          </a:p>
          <a:p>
            <a:pPr marL="1371600" lvl="3" indent="0">
              <a:lnSpc>
                <a:spcPct val="107000"/>
              </a:lnSpc>
              <a:buSzPts val="1000"/>
              <a:buNone/>
              <a:tabLst>
                <a:tab pos="914400" algn="l"/>
              </a:tabLst>
            </a:pPr>
            <a:r>
              <a:rPr lang="en-US" sz="12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-   1/2 Meson </a:t>
            </a:r>
            <a:r>
              <a:rPr lang="en-US" sz="12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Cryo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,(Day 2 of 2) Meson West, MS4, M04, Feeder 30</a:t>
            </a:r>
          </a:p>
          <a:p>
            <a:pPr marL="1371600" lvl="3" indent="0">
              <a:lnSpc>
                <a:spcPct val="107000"/>
              </a:lnSpc>
              <a:buSzPts val="1000"/>
              <a:buNone/>
              <a:tabLst>
                <a:tab pos="914400" algn="l"/>
              </a:tabLs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-    Spans: 08:20 - 16:00 hrs.</a:t>
            </a:r>
          </a:p>
          <a:p>
            <a:pPr lvl="3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R="0" lvl="3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 upcoming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4AA0-B3C9-FCEB-43BB-AB5A9094D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EE93550-767B-4347-9DC3-D53A8EFA6AA2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65D72-6E8C-10E8-80DE-BD5E803D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B cesium boiler fill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Klystron LOTO test point installation continues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maintenance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Klystron maintenance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System Maintenance</a:t>
            </a:r>
            <a:endParaRPr lang="en-US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Grease Motor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filter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 wash sand filter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oxy Soak and Algae cartridge.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DI bottle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15F24-E91B-D9AF-99F5-0349A98A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7/29-8/2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374B4-DD19-2DBC-A331-CDF6B41A0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6EBD558-DE9A-4E44-9C56-CE53A50F085F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2418-5CE9-DE1C-E389-D58CFE5EA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5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6B5B1-55D6-8DC0-0F7D-35DB58D3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883391"/>
            <a:ext cx="8801100" cy="4620822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Steel workers and technicians will begin moving collimator stands into place in the tunnel.</a:t>
            </a:r>
          </a:p>
          <a:p>
            <a:pPr lvl="1"/>
            <a:r>
              <a:rPr lang="en-US" sz="2000" dirty="0"/>
              <a:t>General Maintenance</a:t>
            </a:r>
          </a:p>
          <a:p>
            <a:pPr lvl="2"/>
            <a:r>
              <a:rPr lang="en-US" sz="1800" dirty="0"/>
              <a:t>Work on chokes.</a:t>
            </a:r>
          </a:p>
          <a:p>
            <a:pPr lvl="2"/>
            <a:r>
              <a:rPr lang="en-US" sz="1800" dirty="0"/>
              <a:t>Gallery and Tunnel.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1800" dirty="0">
                <a:solidFill>
                  <a:srgbClr val="505050"/>
                </a:solidFill>
                <a:latin typeface="Helvetica"/>
              </a:rPr>
              <a:t>ISD Maintenance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505050"/>
              </a:solidFill>
              <a:latin typeface="Helvetica"/>
            </a:endParaRPr>
          </a:p>
          <a:p>
            <a:pPr lvl="2"/>
            <a:r>
              <a:rPr lang="en-US" sz="1800" dirty="0">
                <a:solidFill>
                  <a:srgbClr val="505050"/>
                </a:solidFill>
                <a:latin typeface="Helvetica"/>
              </a:rPr>
              <a:t>Lighting/ Sumps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>
                <a:solidFill>
                  <a:srgbClr val="505050"/>
                </a:solidFill>
                <a:latin typeface="Helvetica"/>
              </a:rPr>
              <a:t>Will possibly need escorts.</a:t>
            </a:r>
          </a:p>
          <a:p>
            <a:pPr marL="1200150" lvl="2" indent="-342900"/>
            <a:endParaRPr lang="en-US" sz="1600" b="1" dirty="0">
              <a:solidFill>
                <a:srgbClr val="505050"/>
              </a:solidFill>
              <a:latin typeface="Helvetica"/>
            </a:endParaRPr>
          </a:p>
          <a:p>
            <a:pPr marL="514350" lvl="1" indent="0">
              <a:buNone/>
            </a:pPr>
            <a:endParaRPr lang="en-US" sz="2000" dirty="0"/>
          </a:p>
          <a:p>
            <a:pPr lvl="2">
              <a:lnSpc>
                <a:spcPct val="107000"/>
              </a:lnSpc>
              <a:buSzPts val="1000"/>
              <a:tabLst>
                <a:tab pos="914400" algn="l"/>
              </a:tabLst>
            </a:pPr>
            <a:endParaRPr lang="en-US" sz="1800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97660-76A9-3993-6442-E22E040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7/22-7/26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5248-952A-D057-F4D5-1291217A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33D221-8F2B-4DDE-825D-E39753BAD79B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241FB-1B43-1E92-43EB-01897E13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F8692-E2E3-433D-685D-BD101928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679629"/>
            <a:ext cx="5173579" cy="5721171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218 sump excavation continues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1800" dirty="0"/>
              <a:t>Tunnel </a:t>
            </a:r>
          </a:p>
          <a:p>
            <a:pPr lvl="2"/>
            <a:r>
              <a:rPr lang="en-US" sz="1600" dirty="0"/>
              <a:t>Work on water leaks and white hoses.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MI-8</a:t>
            </a:r>
          </a:p>
          <a:p>
            <a:pPr lvl="2"/>
            <a:r>
              <a:rPr lang="en-US" sz="1600" dirty="0"/>
              <a:t>Leveling plate grouting</a:t>
            </a:r>
          </a:p>
          <a:p>
            <a:pPr lvl="2"/>
            <a:r>
              <a:rPr lang="en-US" sz="1600" dirty="0"/>
              <a:t>Moving steel for collimators</a:t>
            </a:r>
          </a:p>
          <a:p>
            <a:pPr lvl="2"/>
            <a:r>
              <a:rPr lang="en-US" sz="1600" dirty="0"/>
              <a:t>Finish installing baseplates and survey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2000" dirty="0"/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800" dirty="0"/>
              <a:t>Ring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Dual PA upgrade work.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Heat exchanger cleaning at MI 8 and 10.</a:t>
            </a:r>
          </a:p>
          <a:p>
            <a:pPr marL="914400" lvl="2" indent="0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E0675-063C-49CE-14BE-FF917E7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MI/RR/MI8  7/29-8/2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EB82-EB30-4C2C-40F6-8C5A54F029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DB4755F-D0E4-4434-B86D-44FF6C785084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39FF-DD9E-F27F-C74F-937A657DF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0A0A2-6140-3A2F-12B9-8E5954AAC87C}"/>
              </a:ext>
            </a:extLst>
          </p:cNvPr>
          <p:cNvSpPr txBox="1"/>
          <p:nvPr/>
        </p:nvSpPr>
        <p:spPr>
          <a:xfrm>
            <a:off x="5421562" y="679629"/>
            <a:ext cx="366638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ISD Maintenance (MI8 &amp; ring)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Lighting/ Sumps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Will finish on Monday</a:t>
            </a:r>
          </a:p>
        </p:txBody>
      </p:sp>
    </p:spTree>
    <p:extLst>
      <p:ext uri="{BB962C8B-B14F-4D97-AF65-F5344CB8AC3E}">
        <p14:creationId xmlns:p14="http://schemas.microsoft.com/office/powerpoint/2010/main" val="200400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F9D098-B7E3-C76B-0E9E-F5886BDC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6564"/>
            <a:ext cx="8672513" cy="5284871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 target area. </a:t>
            </a:r>
          </a:p>
          <a:p>
            <a:pPr lvl="2"/>
            <a:r>
              <a:rPr lang="en-US" dirty="0"/>
              <a:t>Multiwire 121 replacement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Target Hall</a:t>
            </a:r>
          </a:p>
          <a:p>
            <a:pPr lvl="2"/>
            <a:r>
              <a:rPr lang="en-US" dirty="0"/>
              <a:t>Work on stack of 5</a:t>
            </a:r>
          </a:p>
          <a:p>
            <a:pPr lvl="2"/>
            <a:r>
              <a:rPr lang="en-US" dirty="0"/>
              <a:t>General maintenance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833D1-76CE-76B7-9E61-6D2DAE69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NuMI – TSD   7/22-7/26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50A80-4BCC-2658-7758-6022FCAEDE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2B2A2FA-C32A-462D-A911-DEF4A7255868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A07-3516-C158-B5E0-0F59851A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1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9D6BD-6A71-4352-93E4-30FA99D1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 Campus</a:t>
            </a:r>
          </a:p>
          <a:p>
            <a:pPr lvl="1"/>
            <a:r>
              <a:rPr lang="en-US" sz="2000" dirty="0">
                <a:ea typeface="ＭＳ Ｐゴシック" charset="0"/>
              </a:rPr>
              <a:t>Preparing for upcoming work and planning.</a:t>
            </a:r>
          </a:p>
          <a:p>
            <a:endParaRPr lang="en-US" sz="20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</a:rPr>
              <a:t>Switchyard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Water leak repairs and inspections.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H202-5 removal once the magnet is available.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dirty="0"/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10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76D4F-4D4B-1D01-B0C8-3CE0E20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Beam Delivery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18AD-422F-6B9D-1FEB-B980732F7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DF0BD16-6A89-4A13-9D37-57082D31CA5D}" type="datetime1">
              <a:rPr lang="en-US" smtClean="0"/>
              <a:t>7/25/2024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ED6F-974C-1DB7-074E-7666CF4CD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04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10347</TotalTime>
  <Words>495</Words>
  <Application>Microsoft Office PowerPoint</Application>
  <PresentationFormat>On-screen Show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Helvetica</vt:lpstr>
      <vt:lpstr>Helvetica Neue</vt:lpstr>
      <vt:lpstr>Symbol</vt:lpstr>
      <vt:lpstr>Times New Roman</vt:lpstr>
      <vt:lpstr>Verdana</vt:lpstr>
      <vt:lpstr>Fermilab_PPT_090815</vt:lpstr>
      <vt:lpstr>PowerPoint Presentation</vt:lpstr>
      <vt:lpstr>Weekend power outages</vt:lpstr>
      <vt:lpstr>Power Outages upcoming week</vt:lpstr>
      <vt:lpstr>Linac 7/29-8/2</vt:lpstr>
      <vt:lpstr>Booster 7/22-7/26</vt:lpstr>
      <vt:lpstr>MI/RR/MI8  7/29-8/2</vt:lpstr>
      <vt:lpstr>NuMI – TSD   7/22-7/26</vt:lpstr>
      <vt:lpstr>External Beam Delivery Department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181</cp:revision>
  <cp:lastPrinted>2016-04-05T12:58:00Z</cp:lastPrinted>
  <dcterms:created xsi:type="dcterms:W3CDTF">2016-03-03T19:44:14Z</dcterms:created>
  <dcterms:modified xsi:type="dcterms:W3CDTF">2024-07-25T22:40:41Z</dcterms:modified>
</cp:coreProperties>
</file>