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  <p:sldMasterId id="2147484110" r:id="rId3"/>
  </p:sldMasterIdLst>
  <p:notesMasterIdLst>
    <p:notesMasterId r:id="rId9"/>
  </p:notesMasterIdLst>
  <p:handoutMasterIdLst>
    <p:handoutMasterId r:id="rId10"/>
  </p:handoutMasterIdLst>
  <p:sldIdLst>
    <p:sldId id="265" r:id="rId4"/>
    <p:sldId id="286" r:id="rId5"/>
    <p:sldId id="326" r:id="rId6"/>
    <p:sldId id="327" r:id="rId7"/>
    <p:sldId id="311" r:id="rId8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5DD5483-647A-4871-82F6-421C1F86154A}">
          <p14:sldIdLst>
            <p14:sldId id="265"/>
            <p14:sldId id="286"/>
            <p14:sldId id="326"/>
            <p14:sldId id="327"/>
            <p14:sldId id="311"/>
          </p14:sldIdLst>
        </p14:section>
        <p14:section name="extra slide" id="{2E6BB51E-C3C9-4C98-8127-98C4712D76C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04C97"/>
    <a:srgbClr val="6600FF"/>
    <a:srgbClr val="CCCC00"/>
    <a:srgbClr val="FF9900"/>
    <a:srgbClr val="33CC33"/>
    <a:srgbClr val="003087"/>
    <a:srgbClr val="FF33CC"/>
    <a:srgbClr val="404040"/>
    <a:srgbClr val="E9EA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5" autoAdjust="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102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56E47BA0-0AD3-421F-955E-9ABE16CAB54E}" type="datetimeFigureOut">
              <a:rPr lang="en-US" altLang="en-US"/>
              <a:pPr>
                <a:defRPr/>
              </a:pPr>
              <a:t>7/23/2024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00481CEC-10F0-4BFB-9E2A-DDF431445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7530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8AF37C3B-BC21-42F3-9B27-D758188CB0F8}" type="datetimeFigureOut">
              <a:rPr lang="en-US" altLang="en-US"/>
              <a:pPr>
                <a:defRPr/>
              </a:pPr>
              <a:t>7/22/2024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BB6268FF-779F-4B36-B075-E2ADD3640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292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latin typeface="Helvetica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3B6AEA4-AE11-4ED9-9B86-C69C88FA63A3}" type="slidenum">
              <a:rPr lang="en-US" altLang="en-US" sz="1200" smtClean="0">
                <a:latin typeface="Helvetica" panose="020B0604020202020204" pitchFamily="34" charset="0"/>
              </a:rPr>
              <a:pPr/>
              <a:t>1</a:t>
            </a:fld>
            <a:endParaRPr lang="en-US" altLang="en-US" sz="120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2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4955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73313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7/26/2024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421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7/26/2024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986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7/26/2024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2830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7/26/2024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529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7/26/2024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24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7/26/2024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78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7/26/2024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40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7/26/2024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90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7/26/2024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78E6C-9F15-49E5-849D-03416D9FD0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27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7/26/2024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CEEA0-0676-4D12-B4C2-CD700AE1C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04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7/26/2024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F1BB1-4B90-49AD-A740-CEFD4AF17E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83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7/26/2024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D4941-45B9-4B94-BF3A-1EC49849D3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30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7/26/2024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01" r:id="rId3"/>
    <p:sldLayoutId id="2147484102" r:id="rId4"/>
    <p:sldLayoutId id="2147484103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7/26/2024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E8ECF250-2D3B-4E2F-997C-8D255E14B5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7/26/2024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081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1" r:id="rId1"/>
    <p:sldLayoutId id="2147484112" r:id="rId2"/>
    <p:sldLayoutId id="2147484113" r:id="rId3"/>
    <p:sldLayoutId id="2147484114" r:id="rId4"/>
    <p:sldLayoutId id="2147484115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Muon Campus Shutdown Report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Jim Morgan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Friday 09:00 Shutdown Meeting 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July 26,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A4576-5A42-4024-8B1E-658088B78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Muon Campus status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8E1D7-718F-4B69-B0BB-E2437D1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7/26/2024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7ADB4-F7C8-403F-A498-26D2FD547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311C2-48AE-4864-91BD-D693DB329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2</a:t>
            </a:fld>
            <a:endParaRPr lang="en-US" altLang="en-US" sz="12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C1ECAAB-82EA-4488-8934-2EA55ACC3947}"/>
              </a:ext>
            </a:extLst>
          </p:cNvPr>
          <p:cNvSpPr txBox="1">
            <a:spLocks/>
          </p:cNvSpPr>
          <p:nvPr/>
        </p:nvSpPr>
        <p:spPr>
          <a:xfrm rot="16200000">
            <a:off x="5171960" y="1658111"/>
            <a:ext cx="2500412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Study – Alternative M5 optics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1A90B59B-B90A-46DA-8A38-044E39BF583F}"/>
              </a:ext>
            </a:extLst>
          </p:cNvPr>
          <p:cNvSpPr txBox="1">
            <a:spLocks/>
          </p:cNvSpPr>
          <p:nvPr/>
        </p:nvSpPr>
        <p:spPr>
          <a:xfrm rot="16200000">
            <a:off x="5831837" y="1233627"/>
            <a:ext cx="2500412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Study – M1-M3 Optics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FA65EA-4B2E-4FB1-9BFC-95C554DB4EEA}"/>
              </a:ext>
            </a:extLst>
          </p:cNvPr>
          <p:cNvSpPr txBox="1"/>
          <p:nvPr/>
        </p:nvSpPr>
        <p:spPr>
          <a:xfrm>
            <a:off x="228600" y="795926"/>
            <a:ext cx="86868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Transitioned into shutdown mode the week of 7/15</a:t>
            </a:r>
            <a:endParaRPr lang="en-US" sz="16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LOTO performed by PESD and Ops Friday and Monday morning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PESD performed additional LOTO steps on circuits with circuit breaker issues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Wednesday morning, final Muon Campus enclosure reverted to Supervised Access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Delivery Ring, Extraction and M4 Enclosures re-cored for shutdown keys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Kickers and cooling skids shut off for the summer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Feeder 24 (Muon Campus) power outage Wed. 7/17 for feeder maintenance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Ops recovered various controls crates and communication nodes after outage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Ops recovered vacuum system, but BV510 would not open (later closed valves)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Various water skids needed to be restarted after outage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Many tunnel jobs still need engineering or planning details to be completed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High voltage turned off for PWC’s and IC’s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Numerous LCW leaks, but mostly small (Overall leak rate &lt;20Gal/Day)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Prepared for M4 Final Focus LQ fiducial changes due to power lead covers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AP-0 A/C work resumed on Tuesday and continued through week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Requires access to AP-0 water cage and rad fence area</a:t>
            </a:r>
          </a:p>
        </p:txBody>
      </p:sp>
    </p:spTree>
    <p:extLst>
      <p:ext uri="{BB962C8B-B14F-4D97-AF65-F5344CB8AC3E}">
        <p14:creationId xmlns:p14="http://schemas.microsoft.com/office/powerpoint/2010/main" val="227429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CD794-B88A-0C12-01F4-FE959B5DD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M4 Final Focus quadrupoles in lower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73B0-2891-EE75-D6E6-E8C2C31D0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7/26/2024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631EF-8C10-59DF-862A-F75E2A1F0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72DCC-1D50-2B77-98DD-050AAAFE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3</a:t>
            </a:fld>
            <a:endParaRPr lang="en-US" altLang="en-US" sz="1200" dirty="0"/>
          </a:p>
        </p:txBody>
      </p:sp>
      <p:pic>
        <p:nvPicPr>
          <p:cNvPr id="8" name="Picture 7" descr="A machine in a room&#10;&#10;Description automatically generated">
            <a:extLst>
              <a:ext uri="{FF2B5EF4-FFF2-40B4-BE49-F238E27FC236}">
                <a16:creationId xmlns:a16="http://schemas.microsoft.com/office/drawing/2014/main" id="{E757EA98-1171-E501-CE38-8E2EAFD8B0D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1677789" y="1283553"/>
            <a:ext cx="5330317" cy="450071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8709358-1ADD-3C27-825C-39601EAA072C}"/>
              </a:ext>
            </a:extLst>
          </p:cNvPr>
          <p:cNvSpPr txBox="1"/>
          <p:nvPr/>
        </p:nvSpPr>
        <p:spPr>
          <a:xfrm>
            <a:off x="7281750" y="1182179"/>
            <a:ext cx="18069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Plexiglass power lead covers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57D0B00-152B-55DA-749F-B8D12CF2B593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6450013" y="1312984"/>
            <a:ext cx="831737" cy="25154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84EC073-CBAB-17E3-A821-2DA3C2D1AF75}"/>
              </a:ext>
            </a:extLst>
          </p:cNvPr>
          <p:cNvSpPr txBox="1"/>
          <p:nvPr/>
        </p:nvSpPr>
        <p:spPr>
          <a:xfrm>
            <a:off x="641069" y="3879598"/>
            <a:ext cx="1162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accent5"/>
                </a:solidFill>
              </a:rPr>
              <a:t>Covered fiducials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88B9430-DC94-8255-3516-5A9A916D54E9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1803567" y="2695074"/>
            <a:ext cx="2970564" cy="1315329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95D4B0E-86F1-10D8-4C1C-BFFC56DEA6D9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1803567" y="1438758"/>
            <a:ext cx="3076441" cy="257164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0936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0F31744-FAA4-41D2-5D64-5B68F61B23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69773"/>
            <a:ext cx="9144000" cy="26511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6CD794-B88A-0C12-01F4-FE959B5DD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Delivery Ring extraction region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73B0-2891-EE75-D6E6-E8C2C31D0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7/26/2024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631EF-8C10-59DF-862A-F75E2A1F0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72DCC-1D50-2B77-98DD-050AAAFE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4</a:t>
            </a:fld>
            <a:endParaRPr lang="en-US" altLang="en-US" sz="1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87C3E6-C14A-80A8-86B5-9CEE8FDE965E}"/>
              </a:ext>
            </a:extLst>
          </p:cNvPr>
          <p:cNvSpPr txBox="1"/>
          <p:nvPr/>
        </p:nvSpPr>
        <p:spPr>
          <a:xfrm>
            <a:off x="228600" y="2670764"/>
            <a:ext cx="1819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Delivery Ring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F9FA41-6D5E-E95A-2EDC-1DFB6D382D98}"/>
              </a:ext>
            </a:extLst>
          </p:cNvPr>
          <p:cNvSpPr txBox="1"/>
          <p:nvPr/>
        </p:nvSpPr>
        <p:spPr>
          <a:xfrm>
            <a:off x="544424" y="851079"/>
            <a:ext cx="118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M4 Line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27BEA7-A6ED-67B5-B86B-D1332264A34D}"/>
              </a:ext>
            </a:extLst>
          </p:cNvPr>
          <p:cNvSpPr txBox="1"/>
          <p:nvPr/>
        </p:nvSpPr>
        <p:spPr>
          <a:xfrm>
            <a:off x="4851132" y="2012174"/>
            <a:ext cx="857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Q205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B32A795-8F43-1E0C-BF0A-A12C74C2551F}"/>
              </a:ext>
            </a:extLst>
          </p:cNvPr>
          <p:cNvSpPr txBox="1"/>
          <p:nvPr/>
        </p:nvSpPr>
        <p:spPr>
          <a:xfrm>
            <a:off x="6450013" y="1678154"/>
            <a:ext cx="2543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Extraction </a:t>
            </a:r>
            <a:r>
              <a:rPr lang="en-US" sz="2000" dirty="0" err="1">
                <a:solidFill>
                  <a:srgbClr val="FF0000"/>
                </a:solidFill>
              </a:rPr>
              <a:t>Lambertson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5CC1D37-A520-EFD6-49DB-7A9F0F0C2A7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038"/>
          <a:stretch/>
        </p:blipFill>
        <p:spPr>
          <a:xfrm>
            <a:off x="3234110" y="3778725"/>
            <a:ext cx="4812609" cy="2445383"/>
          </a:xfrm>
          <a:prstGeom prst="rect">
            <a:avLst/>
          </a:prstGeom>
        </p:spPr>
      </p:pic>
      <p:sp>
        <p:nvSpPr>
          <p:cNvPr id="8" name="Right Brace 7">
            <a:extLst>
              <a:ext uri="{FF2B5EF4-FFF2-40B4-BE49-F238E27FC236}">
                <a16:creationId xmlns:a16="http://schemas.microsoft.com/office/drawing/2014/main" id="{0C15756D-D0D0-8777-FC37-46679450FC50}"/>
              </a:ext>
            </a:extLst>
          </p:cNvPr>
          <p:cNvSpPr/>
          <p:nvPr/>
        </p:nvSpPr>
        <p:spPr>
          <a:xfrm rot="16200000">
            <a:off x="4711133" y="832147"/>
            <a:ext cx="1001895" cy="2088684"/>
          </a:xfrm>
          <a:prstGeom prst="rightBrace">
            <a:avLst/>
          </a:prstGeom>
          <a:ln>
            <a:solidFill>
              <a:srgbClr val="00808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14AAD2-9DDD-34E2-EE0C-33F6DABBDA70}"/>
              </a:ext>
            </a:extLst>
          </p:cNvPr>
          <p:cNvSpPr txBox="1"/>
          <p:nvPr/>
        </p:nvSpPr>
        <p:spPr>
          <a:xfrm>
            <a:off x="4274067" y="994079"/>
            <a:ext cx="18760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8080"/>
                </a:solidFill>
              </a:rPr>
              <a:t>Special vacuum pipe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70E88F9-D739-DA56-CC66-49AD760733B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3396"/>
          <a:stretch/>
        </p:blipFill>
        <p:spPr>
          <a:xfrm>
            <a:off x="344438" y="4016834"/>
            <a:ext cx="2456514" cy="218968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FE3D8773-5D38-450A-45CF-77C772CDAC72}"/>
              </a:ext>
            </a:extLst>
          </p:cNvPr>
          <p:cNvSpPr txBox="1"/>
          <p:nvPr/>
        </p:nvSpPr>
        <p:spPr>
          <a:xfrm>
            <a:off x="676275" y="3578670"/>
            <a:ext cx="17392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Rad hard 8Q24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3ABB42D-2B92-E502-024D-1B4AD501710C}"/>
              </a:ext>
            </a:extLst>
          </p:cNvPr>
          <p:cNvSpPr txBox="1"/>
          <p:nvPr/>
        </p:nvSpPr>
        <p:spPr>
          <a:xfrm>
            <a:off x="1111486" y="1350798"/>
            <a:ext cx="23236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Extraction C-Magnet</a:t>
            </a:r>
          </a:p>
        </p:txBody>
      </p:sp>
    </p:spTree>
    <p:extLst>
      <p:ext uri="{BB962C8B-B14F-4D97-AF65-F5344CB8AC3E}">
        <p14:creationId xmlns:p14="http://schemas.microsoft.com/office/powerpoint/2010/main" val="1719984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9CD3E-9F56-195B-CEDC-53E499B38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095C3-2685-95EC-BC35-1C3894029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87" y="897973"/>
            <a:ext cx="8672513" cy="546455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 worklist items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Install rad hard 8Q24 at Q205, send uninstalled 8Q24 to TD for rad hard water lines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Q205 vacuum pipe replacement to simplify vacuum connection to ELAM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Unroll ELAM (was rolled 24 mr to improve g-2 extraction trajectory)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Several alignment tasks including D30 level run and M4 Final Focus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ESS1 and ESS2 septum stand motion-control improvements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 fluorinert piping installation from AP-30 to tunnel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M4 Final Focus vacuum installation</a:t>
            </a:r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ELAM downstream horizontal motion at limit before reaching nominal position</a:t>
            </a:r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 to check sizing of all power supply panel breakers, upgrade as necessary</a:t>
            </a:r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Install additional steel shielding above ECMAG</a:t>
            </a:r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Repair Kirk Key hardware on disconnects</a:t>
            </a:r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AP-0 Dump system will be drained and water lines blown out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Hope to finish operational ESS2 and install it in tunnel late in shutdown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ESS2 (operational version in A0 Clean Room)</a:t>
            </a:r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ESS2 cathode final polishing underway at vendor, should be picked up today</a:t>
            </a:r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cathode hasn’t been warped in polishing process, will be installed in tank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AP-0 A/C controls work continues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Jerry gone after Monday, I’ll be main Muon Campus contact person next week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C93F9-8CDE-3E29-1E07-2E673A53A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7/26/2024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59D8C-405A-D465-CC22-3C018AAF9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6CACC-DD80-F031-9FC7-73C61240D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331999396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FermilabTempate</Template>
  <TotalTime>663037</TotalTime>
  <Words>464</Words>
  <Application>Microsoft Office PowerPoint</Application>
  <PresentationFormat>On-screen Show (4:3)</PresentationFormat>
  <Paragraphs>69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Helvetica</vt:lpstr>
      <vt:lpstr>FermilabTempate</vt:lpstr>
      <vt:lpstr>Fermilab: Footer Only</vt:lpstr>
      <vt:lpstr>1_FermilabTempate</vt:lpstr>
      <vt:lpstr>Muon Campus Shutdown Report</vt:lpstr>
      <vt:lpstr> Muon Campus status</vt:lpstr>
      <vt:lpstr>M4 Final Focus quadrupoles in lower level</vt:lpstr>
      <vt:lpstr>Delivery Ring extraction region</vt:lpstr>
      <vt:lpstr>Upcoming work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Delivery Ring AIP Update</dc:title>
  <dc:creator>James P. Morgan x5236</dc:creator>
  <cp:lastModifiedBy>James P. Morgan</cp:lastModifiedBy>
  <cp:revision>1179</cp:revision>
  <cp:lastPrinted>2016-10-17T16:36:40Z</cp:lastPrinted>
  <dcterms:created xsi:type="dcterms:W3CDTF">2014-12-17T13:45:40Z</dcterms:created>
  <dcterms:modified xsi:type="dcterms:W3CDTF">2024-07-26T12:08:57Z</dcterms:modified>
</cp:coreProperties>
</file>