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7"/>
  </p:notesMasterIdLst>
  <p:handoutMasterIdLst>
    <p:handoutMasterId r:id="rId8"/>
  </p:handoutMasterIdLst>
  <p:sldIdLst>
    <p:sldId id="294" r:id="rId2"/>
    <p:sldId id="2819" r:id="rId3"/>
    <p:sldId id="2815" r:id="rId4"/>
    <p:sldId id="311" r:id="rId5"/>
    <p:sldId id="2817" r:id="rId6"/>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505050"/>
    <a:srgbClr val="97D7EB"/>
    <a:srgbClr val="98D7EA"/>
    <a:srgbClr val="98D7EB"/>
    <a:srgbClr val="50504E"/>
    <a:srgbClr val="4E4E4E"/>
    <a:srgbClr val="404040"/>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93" autoAdjust="0"/>
    <p:restoredTop sz="94658"/>
  </p:normalViewPr>
  <p:slideViewPr>
    <p:cSldViewPr snapToGrid="0" snapToObjects="1" showGuides="1">
      <p:cViewPr varScale="1">
        <p:scale>
          <a:sx n="140" d="100"/>
          <a:sy n="140" d="100"/>
        </p:scale>
        <p:origin x="208" y="512"/>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7/26/24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7/26/24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174510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C3366FF-FC5A-AF2F-8982-6C4BF5E497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5"/>
          <a:stretch/>
        </p:blipFill>
        <p:spPr>
          <a:xfrm>
            <a:off x="-17762" y="612759"/>
            <a:ext cx="9189720" cy="2508919"/>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7/26/24</a:t>
            </a:r>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Wong-Squires | MSD Project Update</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r>
              <a:rPr lang="en-US"/>
              <a:t>7/26/24</a:t>
            </a:r>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M. Wong-Squires | MSD Project Update</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7/26/24</a:t>
            </a:r>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M. Wong-Squires | MSD Project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3" name="Picture 2">
            <a:extLst>
              <a:ext uri="{FF2B5EF4-FFF2-40B4-BE49-F238E27FC236}">
                <a16:creationId xmlns:a16="http://schemas.microsoft.com/office/drawing/2014/main" id="{90D440B3-9F17-BFC5-071C-0E749A69DBF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7BA6F94-E34F-7970-1C5D-1D7967F7B5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57"/>
          <a:stretch/>
        </p:blipFill>
        <p:spPr>
          <a:xfrm>
            <a:off x="-17762" y="612759"/>
            <a:ext cx="9189720" cy="2508919"/>
          </a:xfrm>
          <a:prstGeom prst="rect">
            <a:avLst/>
          </a:prstGeom>
        </p:spPr>
      </p:pic>
    </p:spTree>
    <p:extLst>
      <p:ext uri="{BB962C8B-B14F-4D97-AF65-F5344CB8AC3E}">
        <p14:creationId xmlns:p14="http://schemas.microsoft.com/office/powerpoint/2010/main" val="376391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2DA75D36-F305-4A2D-4B28-9B9D5192211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126671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76208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7/26/24</a:t>
            </a:r>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Wong-Squires | MSD Project Update</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7/26/24</a:t>
            </a:r>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Wong-Squires | MSD Project Update</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r>
              <a:rPr lang="en-US"/>
              <a:t>7/26/24</a:t>
            </a:r>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M. Wong-Squires | MSD Project Update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7/26/24</a:t>
            </a:r>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Wong-Squires | MSD Project Update</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5" r:id="rId3"/>
    <p:sldLayoutId id="2147484132" r:id="rId4"/>
    <p:sldLayoutId id="2147484131" r:id="rId5"/>
    <p:sldLayoutId id="2147484129"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1800" dirty="0"/>
              <a:t>Project Activities for MSD</a:t>
            </a:r>
          </a:p>
        </p:txBody>
      </p:sp>
      <p:sp>
        <p:nvSpPr>
          <p:cNvPr id="4" name="Text Placeholder 3"/>
          <p:cNvSpPr>
            <a:spLocks noGrp="1"/>
          </p:cNvSpPr>
          <p:nvPr>
            <p:ph type="body" sz="quarter" idx="10"/>
          </p:nvPr>
        </p:nvSpPr>
        <p:spPr>
          <a:xfrm>
            <a:off x="393964" y="3849336"/>
            <a:ext cx="8499231" cy="935794"/>
          </a:xfrm>
        </p:spPr>
        <p:txBody>
          <a:bodyPr/>
          <a:lstStyle/>
          <a:p>
            <a:r>
              <a:rPr lang="en-US" sz="1400" dirty="0" err="1"/>
              <a:t>Mayling</a:t>
            </a:r>
            <a:r>
              <a:rPr lang="en-US" sz="1400" dirty="0"/>
              <a:t> Wong-Squires		</a:t>
            </a:r>
          </a:p>
          <a:p>
            <a:r>
              <a:rPr lang="en-US" dirty="0"/>
              <a:t>AD Operations Friday 9am Meeting</a:t>
            </a:r>
            <a:endParaRPr lang="en-US" sz="1400" dirty="0"/>
          </a:p>
          <a:p>
            <a:r>
              <a:rPr lang="en-US" dirty="0"/>
              <a:t>26 July 2024</a:t>
            </a:r>
            <a:endParaRPr lang="en-US" sz="1400" dirty="0"/>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8C4C27-B3BD-BBF1-BAD6-2ABFA8B27658}"/>
              </a:ext>
            </a:extLst>
          </p:cNvPr>
          <p:cNvSpPr>
            <a:spLocks noGrp="1"/>
          </p:cNvSpPr>
          <p:nvPr>
            <p:ph sz="half" idx="13"/>
          </p:nvPr>
        </p:nvSpPr>
        <p:spPr>
          <a:xfrm>
            <a:off x="228601" y="896112"/>
            <a:ext cx="4206240" cy="3627074"/>
          </a:xfrm>
        </p:spPr>
        <p:txBody>
          <a:bodyPr>
            <a:normAutofit fontScale="77500" lnSpcReduction="20000"/>
          </a:bodyPr>
          <a:lstStyle/>
          <a:p>
            <a:pPr marL="0" indent="0">
              <a:spcBef>
                <a:spcPts val="0"/>
              </a:spcBef>
              <a:buNone/>
            </a:pPr>
            <a:r>
              <a:rPr lang="en-US" dirty="0"/>
              <a:t>Current Status</a:t>
            </a:r>
          </a:p>
          <a:p>
            <a:pPr>
              <a:spcBef>
                <a:spcPts val="0"/>
              </a:spcBef>
            </a:pPr>
            <a:r>
              <a:rPr lang="en-US" dirty="0"/>
              <a:t>Stand in Final Focus area (see photos to the right) has been put in place with ion pump and multi-wire on it. Await termination and installation of power cables on magnets.</a:t>
            </a:r>
          </a:p>
          <a:p>
            <a:pPr>
              <a:spcBef>
                <a:spcPts val="0"/>
              </a:spcBef>
            </a:pPr>
            <a:r>
              <a:rPr lang="en-US" dirty="0"/>
              <a:t>All magnets but one has been modified. The one magnet that still needs the hardened tubing is not installed will not slow us down from installing the beam line for final focus.</a:t>
            </a:r>
          </a:p>
          <a:p>
            <a:pPr marL="0" indent="0">
              <a:spcBef>
                <a:spcPts val="0"/>
              </a:spcBef>
              <a:buNone/>
            </a:pPr>
            <a:endParaRPr lang="en-US" dirty="0"/>
          </a:p>
          <a:p>
            <a:pPr marL="0" indent="0">
              <a:spcBef>
                <a:spcPts val="0"/>
              </a:spcBef>
              <a:buNone/>
            </a:pPr>
            <a:r>
              <a:rPr lang="en-US" dirty="0"/>
              <a:t>Coming up</a:t>
            </a:r>
          </a:p>
          <a:p>
            <a:pPr>
              <a:spcBef>
                <a:spcPts val="0"/>
              </a:spcBef>
            </a:pPr>
            <a:r>
              <a:rPr lang="en-US" dirty="0"/>
              <a:t>Planning and procurement package for the installation of the entrance and exit collimators is still in progress. We are also still waiting for the metrology data from the physicist for the beam-line.</a:t>
            </a:r>
          </a:p>
          <a:p>
            <a:pPr>
              <a:spcBef>
                <a:spcPts val="0"/>
              </a:spcBef>
            </a:pPr>
            <a:endParaRPr lang="en-US" dirty="0"/>
          </a:p>
          <a:p>
            <a:pPr marL="0" indent="0">
              <a:spcBef>
                <a:spcPts val="0"/>
              </a:spcBef>
              <a:buNone/>
            </a:pPr>
            <a:r>
              <a:rPr lang="en-US" dirty="0"/>
              <a:t>Department resources needed</a:t>
            </a:r>
          </a:p>
          <a:p>
            <a:pPr>
              <a:spcBef>
                <a:spcPts val="0"/>
              </a:spcBef>
            </a:pPr>
            <a:r>
              <a:rPr lang="en-US" dirty="0"/>
              <a:t>Engineering (collimator installation planning and oversight)</a:t>
            </a:r>
          </a:p>
          <a:p>
            <a:pPr>
              <a:spcBef>
                <a:spcPts val="0"/>
              </a:spcBef>
            </a:pPr>
            <a:r>
              <a:rPr lang="en-US" dirty="0"/>
              <a:t>Technician (assembly, testing of septa cart) and planning of collimator installation. One cart has been tested and used. The 2nd cart has all the parts and will be load tested next week if nothing more pressing comes up.</a:t>
            </a:r>
          </a:p>
          <a:p>
            <a:pPr>
              <a:spcBef>
                <a:spcPts val="0"/>
              </a:spcBef>
            </a:pPr>
            <a:r>
              <a:rPr lang="en-US" dirty="0"/>
              <a:t>Fabrication Procurement (septa cart modifications) We have the parts on hand and will test cart next week.</a:t>
            </a:r>
          </a:p>
          <a:p>
            <a:pPr>
              <a:spcBef>
                <a:spcPts val="0"/>
              </a:spcBef>
            </a:pPr>
            <a:endParaRPr lang="en-US" dirty="0"/>
          </a:p>
          <a:p>
            <a:pPr>
              <a:spcBef>
                <a:spcPts val="0"/>
              </a:spcBef>
            </a:pPr>
            <a:endParaRPr lang="en-US" dirty="0"/>
          </a:p>
        </p:txBody>
      </p:sp>
      <p:sp>
        <p:nvSpPr>
          <p:cNvPr id="6" name="Date Placeholder 5">
            <a:extLst>
              <a:ext uri="{FF2B5EF4-FFF2-40B4-BE49-F238E27FC236}">
                <a16:creationId xmlns:a16="http://schemas.microsoft.com/office/drawing/2014/main" id="{C4B7CD36-71BC-3EFC-288A-70823D37B83D}"/>
              </a:ext>
            </a:extLst>
          </p:cNvPr>
          <p:cNvSpPr>
            <a:spLocks noGrp="1"/>
          </p:cNvSpPr>
          <p:nvPr>
            <p:ph type="dt" sz="half" idx="2"/>
          </p:nvPr>
        </p:nvSpPr>
        <p:spPr/>
        <p:txBody>
          <a:bodyPr/>
          <a:lstStyle/>
          <a:p>
            <a:pPr>
              <a:defRPr/>
            </a:pPr>
            <a:r>
              <a:rPr lang="en-US"/>
              <a:t>7/26/24</a:t>
            </a:r>
            <a:endParaRPr lang="en-US" dirty="0"/>
          </a:p>
        </p:txBody>
      </p:sp>
      <p:sp>
        <p:nvSpPr>
          <p:cNvPr id="7" name="Footer Placeholder 6">
            <a:extLst>
              <a:ext uri="{FF2B5EF4-FFF2-40B4-BE49-F238E27FC236}">
                <a16:creationId xmlns:a16="http://schemas.microsoft.com/office/drawing/2014/main" id="{EC25FEA4-9D30-122C-D82E-AF60ACD27852}"/>
              </a:ext>
            </a:extLst>
          </p:cNvPr>
          <p:cNvSpPr>
            <a:spLocks noGrp="1"/>
          </p:cNvSpPr>
          <p:nvPr>
            <p:ph type="ftr" sz="quarter" idx="3"/>
          </p:nvPr>
        </p:nvSpPr>
        <p:spPr/>
        <p:txBody>
          <a:bodyPr/>
          <a:lstStyle/>
          <a:p>
            <a:pPr>
              <a:defRPr/>
            </a:pPr>
            <a:r>
              <a:rPr lang="en-US"/>
              <a:t>M. Wong-Squires | MSD Project Update</a:t>
            </a:r>
            <a:endParaRPr lang="en-US" b="1" dirty="0"/>
          </a:p>
        </p:txBody>
      </p:sp>
      <p:sp>
        <p:nvSpPr>
          <p:cNvPr id="8" name="Slide Number Placeholder 7">
            <a:extLst>
              <a:ext uri="{FF2B5EF4-FFF2-40B4-BE49-F238E27FC236}">
                <a16:creationId xmlns:a16="http://schemas.microsoft.com/office/drawing/2014/main" id="{F4615C01-66B5-5023-AA62-1C9F015EA817}"/>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9" name="Title 8">
            <a:extLst>
              <a:ext uri="{FF2B5EF4-FFF2-40B4-BE49-F238E27FC236}">
                <a16:creationId xmlns:a16="http://schemas.microsoft.com/office/drawing/2014/main" id="{86090A5D-D77C-F45A-27BC-094C7986EAA9}"/>
              </a:ext>
            </a:extLst>
          </p:cNvPr>
          <p:cNvSpPr>
            <a:spLocks noGrp="1"/>
          </p:cNvSpPr>
          <p:nvPr>
            <p:ph type="title"/>
          </p:nvPr>
        </p:nvSpPr>
        <p:spPr>
          <a:xfrm>
            <a:off x="228600" y="188813"/>
            <a:ext cx="8686800" cy="539849"/>
          </a:xfrm>
        </p:spPr>
        <p:txBody>
          <a:bodyPr/>
          <a:lstStyle/>
          <a:p>
            <a:r>
              <a:rPr lang="en-US" sz="2000" dirty="0">
                <a:solidFill>
                  <a:schemeClr val="tx1"/>
                </a:solidFill>
                <a:latin typeface="+mj-lt"/>
                <a:ea typeface="+mj-ea"/>
                <a:cs typeface="+mj-cs"/>
              </a:rPr>
              <a:t>Mu2e Beamline</a:t>
            </a:r>
            <a:br>
              <a:rPr lang="en-US" sz="2000" dirty="0">
                <a:solidFill>
                  <a:schemeClr val="tx1"/>
                </a:solidFill>
                <a:latin typeface="+mj-lt"/>
                <a:ea typeface="+mj-ea"/>
                <a:cs typeface="+mj-cs"/>
              </a:rPr>
            </a:br>
            <a:r>
              <a:rPr lang="en-US" sz="1400" dirty="0">
                <a:solidFill>
                  <a:schemeClr val="tx1"/>
                </a:solidFill>
                <a:latin typeface="+mj-lt"/>
                <a:ea typeface="+mj-ea"/>
                <a:cs typeface="+mj-cs"/>
              </a:rPr>
              <a:t>Chris </a:t>
            </a:r>
            <a:r>
              <a:rPr lang="en-US" sz="1400" dirty="0" err="1">
                <a:solidFill>
                  <a:schemeClr val="tx1"/>
                </a:solidFill>
                <a:latin typeface="+mj-lt"/>
                <a:ea typeface="+mj-ea"/>
                <a:cs typeface="+mj-cs"/>
              </a:rPr>
              <a:t>Ader</a:t>
            </a:r>
            <a:r>
              <a:rPr lang="en-US" sz="1400" dirty="0">
                <a:solidFill>
                  <a:schemeClr val="tx1"/>
                </a:solidFill>
                <a:latin typeface="+mj-lt"/>
                <a:ea typeface="+mj-ea"/>
                <a:cs typeface="+mj-cs"/>
              </a:rPr>
              <a:t>, Jason Morin, Pat Minton, Dirk Hurd, Dan </a:t>
            </a:r>
            <a:r>
              <a:rPr lang="en-US" sz="1400" dirty="0" err="1">
                <a:solidFill>
                  <a:schemeClr val="tx1"/>
                </a:solidFill>
                <a:latin typeface="+mj-lt"/>
                <a:ea typeface="+mj-ea"/>
                <a:cs typeface="+mj-cs"/>
              </a:rPr>
              <a:t>Vrbos</a:t>
            </a:r>
            <a:r>
              <a:rPr lang="en-US" sz="1400" dirty="0">
                <a:solidFill>
                  <a:schemeClr val="tx1"/>
                </a:solidFill>
                <a:latin typeface="+mj-lt"/>
                <a:ea typeface="+mj-ea"/>
                <a:cs typeface="+mj-cs"/>
              </a:rPr>
              <a:t>, Jason </a:t>
            </a:r>
            <a:r>
              <a:rPr lang="en-US" sz="1400" dirty="0" err="1">
                <a:solidFill>
                  <a:schemeClr val="tx1"/>
                </a:solidFill>
                <a:latin typeface="+mj-lt"/>
                <a:ea typeface="+mj-ea"/>
                <a:cs typeface="+mj-cs"/>
              </a:rPr>
              <a:t>Kubinski</a:t>
            </a:r>
            <a:r>
              <a:rPr lang="en-US" sz="1400" dirty="0">
                <a:solidFill>
                  <a:schemeClr val="tx1"/>
                </a:solidFill>
                <a:latin typeface="+mj-lt"/>
                <a:ea typeface="+mj-ea"/>
                <a:cs typeface="+mj-cs"/>
              </a:rPr>
              <a:t>, Greg </a:t>
            </a:r>
            <a:r>
              <a:rPr lang="en-US" sz="1400" dirty="0" err="1">
                <a:solidFill>
                  <a:schemeClr val="tx1"/>
                </a:solidFill>
                <a:latin typeface="+mj-lt"/>
                <a:ea typeface="+mj-ea"/>
                <a:cs typeface="+mj-cs"/>
              </a:rPr>
              <a:t>Bulat</a:t>
            </a:r>
            <a:endParaRPr lang="en-US" sz="1400" dirty="0"/>
          </a:p>
        </p:txBody>
      </p:sp>
      <p:pic>
        <p:nvPicPr>
          <p:cNvPr id="10" name="Picture 9" descr="A black metal stand with a light on it&#10;&#10;Description automatically generated">
            <a:extLst>
              <a:ext uri="{FF2B5EF4-FFF2-40B4-BE49-F238E27FC236}">
                <a16:creationId xmlns:a16="http://schemas.microsoft.com/office/drawing/2014/main" id="{1FA90C0A-D5ED-464A-2F8B-5EAC802AEFBE}"/>
              </a:ext>
            </a:extLst>
          </p:cNvPr>
          <p:cNvPicPr>
            <a:picLocks noChangeAspect="1"/>
          </p:cNvPicPr>
          <p:nvPr/>
        </p:nvPicPr>
        <p:blipFill rotWithShape="1">
          <a:blip r:embed="rId2">
            <a:extLst>
              <a:ext uri="{28A0092B-C50C-407E-A947-70E740481C1C}">
                <a14:useLocalDpi xmlns:a14="http://schemas.microsoft.com/office/drawing/2010/main" val="0"/>
              </a:ext>
            </a:extLst>
          </a:blip>
          <a:srcRect t="25196" r="2" b="139"/>
          <a:stretch/>
        </p:blipFill>
        <p:spPr>
          <a:xfrm>
            <a:off x="4604731" y="1346822"/>
            <a:ext cx="2056354" cy="2729588"/>
          </a:xfrm>
          <a:prstGeom prst="rect">
            <a:avLst/>
          </a:prstGeom>
        </p:spPr>
      </p:pic>
      <p:pic>
        <p:nvPicPr>
          <p:cNvPr id="11" name="Picture 10" descr="A group of metal structures in a room&#10;&#10;Description automatically generated">
            <a:extLst>
              <a:ext uri="{FF2B5EF4-FFF2-40B4-BE49-F238E27FC236}">
                <a16:creationId xmlns:a16="http://schemas.microsoft.com/office/drawing/2014/main" id="{092A0A7D-069E-F67A-5FA6-A637A64BD357}"/>
              </a:ext>
            </a:extLst>
          </p:cNvPr>
          <p:cNvPicPr>
            <a:picLocks noChangeAspect="1"/>
          </p:cNvPicPr>
          <p:nvPr/>
        </p:nvPicPr>
        <p:blipFill rotWithShape="1">
          <a:blip r:embed="rId3">
            <a:extLst>
              <a:ext uri="{28A0092B-C50C-407E-A947-70E740481C1C}">
                <a14:useLocalDpi xmlns:a14="http://schemas.microsoft.com/office/drawing/2010/main" val="0"/>
              </a:ext>
            </a:extLst>
          </a:blip>
          <a:srcRect t="3296" r="1" b="22088"/>
          <a:stretch/>
        </p:blipFill>
        <p:spPr>
          <a:xfrm>
            <a:off x="6850123" y="1346822"/>
            <a:ext cx="2057715" cy="2729588"/>
          </a:xfrm>
          <a:prstGeom prst="rect">
            <a:avLst/>
          </a:prstGeom>
        </p:spPr>
      </p:pic>
    </p:spTree>
    <p:extLst>
      <p:ext uri="{BB962C8B-B14F-4D97-AF65-F5344CB8AC3E}">
        <p14:creationId xmlns:p14="http://schemas.microsoft.com/office/powerpoint/2010/main" val="115070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53DF82-B2D7-4256-8EB4-1F19684FD726}"/>
              </a:ext>
            </a:extLst>
          </p:cNvPr>
          <p:cNvSpPr>
            <a:spLocks noGrp="1"/>
          </p:cNvSpPr>
          <p:nvPr>
            <p:ph type="title"/>
          </p:nvPr>
        </p:nvSpPr>
        <p:spPr>
          <a:xfrm>
            <a:off x="228600" y="188814"/>
            <a:ext cx="8465344" cy="719146"/>
          </a:xfrm>
        </p:spPr>
        <p:txBody>
          <a:bodyPr>
            <a:normAutofit/>
          </a:bodyPr>
          <a:lstStyle/>
          <a:p>
            <a:r>
              <a:rPr lang="en-US" sz="2175" dirty="0"/>
              <a:t>PIP-II Vacuum Systems</a:t>
            </a:r>
            <a:br>
              <a:rPr lang="en-US" sz="2175" dirty="0"/>
            </a:br>
            <a:r>
              <a:rPr lang="en-US" sz="1500" dirty="0"/>
              <a:t>Lucy </a:t>
            </a:r>
            <a:r>
              <a:rPr lang="en-US" sz="1500" dirty="0" err="1"/>
              <a:t>Nobrega</a:t>
            </a:r>
            <a:r>
              <a:rPr lang="en-US" sz="1500" dirty="0"/>
              <a:t>, </a:t>
            </a:r>
            <a:r>
              <a:rPr lang="en-US" sz="1500" dirty="0" err="1"/>
              <a:t>Sherese</a:t>
            </a:r>
            <a:r>
              <a:rPr lang="en-US" sz="1500" dirty="0"/>
              <a:t> Humphrey, Alex Chen, Rich Andrews, Eric Pirtle</a:t>
            </a:r>
          </a:p>
        </p:txBody>
      </p:sp>
      <p:sp>
        <p:nvSpPr>
          <p:cNvPr id="2" name="Content Placeholder 1">
            <a:extLst>
              <a:ext uri="{FF2B5EF4-FFF2-40B4-BE49-F238E27FC236}">
                <a16:creationId xmlns:a16="http://schemas.microsoft.com/office/drawing/2014/main" id="{432C0EB6-E627-47FA-B68A-CE2E3F88BFC5}"/>
              </a:ext>
            </a:extLst>
          </p:cNvPr>
          <p:cNvSpPr>
            <a:spLocks noGrp="1"/>
          </p:cNvSpPr>
          <p:nvPr>
            <p:ph idx="1"/>
          </p:nvPr>
        </p:nvSpPr>
        <p:spPr>
          <a:xfrm>
            <a:off x="127630" y="1097279"/>
            <a:ext cx="8778626" cy="3639313"/>
          </a:xfrm>
        </p:spPr>
        <p:txBody>
          <a:bodyPr lIns="0" tIns="0" rIns="0" bIns="0" anchor="t">
            <a:normAutofit fontScale="77500" lnSpcReduction="20000"/>
          </a:bodyPr>
          <a:lstStyle/>
          <a:p>
            <a:pPr marL="0" indent="0">
              <a:spcBef>
                <a:spcPts val="600"/>
              </a:spcBef>
              <a:buNone/>
            </a:pPr>
            <a:r>
              <a:rPr lang="en-US" sz="1725" b="1" dirty="0">
                <a:cs typeface="Helvetica"/>
              </a:rPr>
              <a:t>Working on</a:t>
            </a:r>
          </a:p>
          <a:p>
            <a:pPr>
              <a:spcBef>
                <a:spcPts val="600"/>
              </a:spcBef>
            </a:pPr>
            <a:r>
              <a:rPr lang="en-US" sz="1500" dirty="0">
                <a:cs typeface="Helvetica"/>
              </a:rPr>
              <a:t>Procurement of Warm Front End and Superconducting Linac vacuum equipment</a:t>
            </a:r>
          </a:p>
          <a:p>
            <a:pPr>
              <a:spcBef>
                <a:spcPts val="600"/>
              </a:spcBef>
            </a:pPr>
            <a:r>
              <a:rPr lang="en-US" sz="1500" dirty="0">
                <a:cs typeface="Helvetica"/>
              </a:rPr>
              <a:t>Writing travelers and finalizing handoff documentation</a:t>
            </a:r>
          </a:p>
          <a:p>
            <a:pPr marL="230029" indent="-230029">
              <a:spcBef>
                <a:spcPts val="600"/>
              </a:spcBef>
            </a:pPr>
            <a:r>
              <a:rPr lang="en-US" sz="1500" dirty="0">
                <a:cs typeface="Helvetica"/>
              </a:rPr>
              <a:t>Final design for Beam Transfer Line and Beam Absorber line</a:t>
            </a:r>
          </a:p>
          <a:p>
            <a:pPr marL="512445" lvl="1" indent="-230029">
              <a:spcBef>
                <a:spcPts val="600"/>
              </a:spcBef>
            </a:pPr>
            <a:r>
              <a:rPr lang="en-US" sz="1350" dirty="0">
                <a:ea typeface="ＭＳ Ｐゴシック"/>
                <a:cs typeface="Helvetica"/>
              </a:rPr>
              <a:t>Detail BTL/BAL Vacuum CAD model and magnets interspaces configurations with input from stakeholders: </a:t>
            </a:r>
            <a:r>
              <a:rPr lang="en-US" sz="1350" dirty="0" err="1">
                <a:ea typeface="ＭＳ Ｐゴシック"/>
                <a:cs typeface="Helvetica"/>
              </a:rPr>
              <a:t>MagPS</a:t>
            </a:r>
            <a:r>
              <a:rPr lang="en-US" sz="1350" dirty="0">
                <a:ea typeface="ＭＳ Ｐゴシック"/>
                <a:cs typeface="Helvetica"/>
              </a:rPr>
              <a:t>, BI, BTL/BAL Installation</a:t>
            </a:r>
          </a:p>
          <a:p>
            <a:pPr marL="512445" lvl="1" indent="-230029">
              <a:spcBef>
                <a:spcPts val="600"/>
              </a:spcBef>
            </a:pPr>
            <a:r>
              <a:rPr lang="en-US" sz="1350" dirty="0">
                <a:cs typeface="Helvetica"/>
              </a:rPr>
              <a:t>Vacuum chamber design for dipole magnets (quantity 40) in coordination with </a:t>
            </a:r>
            <a:r>
              <a:rPr lang="en-US" sz="1350" dirty="0" err="1">
                <a:cs typeface="Helvetica"/>
              </a:rPr>
              <a:t>MagPS</a:t>
            </a:r>
            <a:endParaRPr lang="en-US" sz="1350" dirty="0">
              <a:cs typeface="Helvetica"/>
            </a:endParaRPr>
          </a:p>
          <a:p>
            <a:pPr marL="512445" lvl="1" indent="-230029">
              <a:spcBef>
                <a:spcPts val="600"/>
              </a:spcBef>
            </a:pPr>
            <a:r>
              <a:rPr lang="en-US" sz="1350" dirty="0">
                <a:ea typeface="ＭＳ Ｐゴシック"/>
                <a:cs typeface="Helvetica"/>
              </a:rPr>
              <a:t>Final design of interfaces with Beam Instrumentation devices, Booster vacuum, Beam Absorber Line</a:t>
            </a:r>
          </a:p>
          <a:p>
            <a:pPr marL="512445" lvl="1" indent="-230029">
              <a:spcBef>
                <a:spcPts val="600"/>
              </a:spcBef>
            </a:pPr>
            <a:r>
              <a:rPr lang="en-US" sz="1350" dirty="0">
                <a:ea typeface="ＭＳ Ｐゴシック"/>
                <a:cs typeface="Helvetica"/>
              </a:rPr>
              <a:t>Validation of equipment selection with vacuum pressure and structural simulations </a:t>
            </a:r>
          </a:p>
          <a:p>
            <a:pPr marL="229877" indent="-230029">
              <a:spcBef>
                <a:spcPts val="600"/>
              </a:spcBef>
            </a:pPr>
            <a:r>
              <a:rPr lang="en-US" sz="1550" dirty="0">
                <a:ea typeface="ＭＳ Ｐゴシック"/>
                <a:cs typeface="Helvetica"/>
              </a:rPr>
              <a:t>Addressing review recommendation: review of vacuum analysis (K Duel)</a:t>
            </a:r>
          </a:p>
          <a:p>
            <a:pPr marL="229877" indent="-230029">
              <a:spcBef>
                <a:spcPts val="600"/>
              </a:spcBef>
            </a:pPr>
            <a:r>
              <a:rPr lang="en-US" sz="1550" dirty="0">
                <a:ea typeface="ＭＳ Ｐゴシック"/>
                <a:cs typeface="Helvetica"/>
              </a:rPr>
              <a:t>Finalizing designs of laserwire UHV chamber, commissioning cart, wide aperture BPM’s (D Krokosz)</a:t>
            </a:r>
          </a:p>
          <a:p>
            <a:pPr marL="229877" indent="-230029">
              <a:spcBef>
                <a:spcPts val="600"/>
              </a:spcBef>
            </a:pPr>
            <a:r>
              <a:rPr lang="en-US" sz="1550" dirty="0">
                <a:ea typeface="ＭＳ Ｐゴシック"/>
                <a:cs typeface="Helvetica"/>
              </a:rPr>
              <a:t>Finalizing design of laserwire optics and adjustment stages (T Price)</a:t>
            </a:r>
          </a:p>
          <a:p>
            <a:pPr marL="0" indent="0">
              <a:spcBef>
                <a:spcPts val="600"/>
              </a:spcBef>
              <a:buNone/>
            </a:pPr>
            <a:r>
              <a:rPr lang="en-US" sz="1725" b="1" dirty="0">
                <a:cs typeface="Helvetica"/>
              </a:rPr>
              <a:t>Department resources needed</a:t>
            </a:r>
          </a:p>
          <a:p>
            <a:pPr marL="229877" indent="-230029">
              <a:spcBef>
                <a:spcPts val="600"/>
              </a:spcBef>
            </a:pPr>
            <a:r>
              <a:rPr lang="en-US" sz="1500" dirty="0">
                <a:cs typeface="Helvetica"/>
              </a:rPr>
              <a:t>Engineering: instrumentation design design</a:t>
            </a:r>
          </a:p>
          <a:p>
            <a:pPr marL="229877" indent="-230029">
              <a:spcBef>
                <a:spcPts val="600"/>
              </a:spcBef>
            </a:pPr>
            <a:r>
              <a:rPr lang="en-US" sz="1500" dirty="0">
                <a:cs typeface="Helvetica"/>
              </a:rPr>
              <a:t>Vacuum technician for acceptance testing and vacuum cart assembly (starting October)</a:t>
            </a:r>
          </a:p>
          <a:p>
            <a:pPr marL="229877" indent="-230029">
              <a:spcBef>
                <a:spcPts val="600"/>
              </a:spcBef>
            </a:pPr>
            <a:r>
              <a:rPr lang="en-US" sz="1500" dirty="0">
                <a:cs typeface="Helvetica"/>
              </a:rPr>
              <a:t>Fabrication Procurement: BTL dipole &amp; septum chambers</a:t>
            </a:r>
          </a:p>
          <a:p>
            <a:pPr marL="229877" indent="-230029">
              <a:spcBef>
                <a:spcPts val="600"/>
              </a:spcBef>
            </a:pPr>
            <a:r>
              <a:rPr lang="en-US" sz="1500" dirty="0">
                <a:cs typeface="Helvetica"/>
              </a:rPr>
              <a:t>Design/Drafting: BTL design &amp; integration (E Pirtle)</a:t>
            </a:r>
          </a:p>
        </p:txBody>
      </p:sp>
      <p:sp>
        <p:nvSpPr>
          <p:cNvPr id="4" name="Date Placeholder 3">
            <a:extLst>
              <a:ext uri="{FF2B5EF4-FFF2-40B4-BE49-F238E27FC236}">
                <a16:creationId xmlns:a16="http://schemas.microsoft.com/office/drawing/2014/main" id="{01C4A2E6-1ADD-3857-BEF4-C7753EE83574}"/>
              </a:ext>
            </a:extLst>
          </p:cNvPr>
          <p:cNvSpPr>
            <a:spLocks noGrp="1"/>
          </p:cNvSpPr>
          <p:nvPr>
            <p:ph type="dt" sz="half" idx="2"/>
          </p:nvPr>
        </p:nvSpPr>
        <p:spPr/>
        <p:txBody>
          <a:bodyPr/>
          <a:lstStyle/>
          <a:p>
            <a:pPr>
              <a:defRPr/>
            </a:pPr>
            <a:r>
              <a:rPr lang="en-US"/>
              <a:t>7/26/24</a:t>
            </a:r>
            <a:endParaRPr lang="en-US" dirty="0"/>
          </a:p>
        </p:txBody>
      </p:sp>
      <p:sp>
        <p:nvSpPr>
          <p:cNvPr id="5" name="Footer Placeholder 4">
            <a:extLst>
              <a:ext uri="{FF2B5EF4-FFF2-40B4-BE49-F238E27FC236}">
                <a16:creationId xmlns:a16="http://schemas.microsoft.com/office/drawing/2014/main" id="{76C9C2CA-F90D-5477-D207-6B8F3744650F}"/>
              </a:ext>
            </a:extLst>
          </p:cNvPr>
          <p:cNvSpPr>
            <a:spLocks noGrp="1"/>
          </p:cNvSpPr>
          <p:nvPr>
            <p:ph type="ftr" sz="quarter" idx="3"/>
          </p:nvPr>
        </p:nvSpPr>
        <p:spPr/>
        <p:txBody>
          <a:bodyPr/>
          <a:lstStyle/>
          <a:p>
            <a:pPr>
              <a:defRPr/>
            </a:pPr>
            <a:r>
              <a:rPr lang="en-US"/>
              <a:t>M. Wong-Squires | MSD Project Update</a:t>
            </a:r>
            <a:endParaRPr lang="en-US" b="1" dirty="0"/>
          </a:p>
        </p:txBody>
      </p:sp>
      <p:sp>
        <p:nvSpPr>
          <p:cNvPr id="6" name="Slide Number Placeholder 5">
            <a:extLst>
              <a:ext uri="{FF2B5EF4-FFF2-40B4-BE49-F238E27FC236}">
                <a16:creationId xmlns:a16="http://schemas.microsoft.com/office/drawing/2014/main" id="{3AD13427-CDB4-A09B-3A21-87D34D22301B}"/>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59734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6FE237-EC67-4EE7-8103-B97600F73B0C}"/>
              </a:ext>
            </a:extLst>
          </p:cNvPr>
          <p:cNvSpPr>
            <a:spLocks noGrp="1"/>
          </p:cNvSpPr>
          <p:nvPr>
            <p:ph idx="1"/>
          </p:nvPr>
        </p:nvSpPr>
        <p:spPr>
          <a:xfrm>
            <a:off x="228604" y="728664"/>
            <a:ext cx="5110600" cy="3794522"/>
          </a:xfrm>
        </p:spPr>
        <p:txBody>
          <a:bodyPr/>
          <a:lstStyle/>
          <a:p>
            <a:r>
              <a:rPr lang="en-US" dirty="0"/>
              <a:t>MSD personnel involved</a:t>
            </a:r>
          </a:p>
          <a:p>
            <a:pPr lvl="1"/>
            <a:r>
              <a:rPr lang="en-US" dirty="0"/>
              <a:t>Bob Donahue – engineering</a:t>
            </a:r>
          </a:p>
          <a:p>
            <a:r>
              <a:rPr lang="en-US" dirty="0"/>
              <a:t>PRR deliverables are complete</a:t>
            </a:r>
          </a:p>
          <a:p>
            <a:pPr lvl="1"/>
            <a:r>
              <a:rPr lang="en-US" dirty="0"/>
              <a:t>Engineering note approved and released</a:t>
            </a:r>
          </a:p>
          <a:p>
            <a:pPr lvl="1"/>
            <a:r>
              <a:rPr lang="en-US" dirty="0"/>
              <a:t>All drawings released</a:t>
            </a:r>
          </a:p>
          <a:p>
            <a:r>
              <a:rPr lang="en-US" dirty="0"/>
              <a:t>Currently working on PRR procurement spreadsheet</a:t>
            </a:r>
          </a:p>
          <a:p>
            <a:r>
              <a:rPr lang="en-US" dirty="0"/>
              <a:t>Schedule PRR this month</a:t>
            </a:r>
          </a:p>
          <a:p>
            <a:pPr lvl="1"/>
            <a:r>
              <a:rPr lang="en-US" dirty="0"/>
              <a:t>Initiate procurements/fabrications after PRR complete</a:t>
            </a:r>
          </a:p>
        </p:txBody>
      </p:sp>
      <p:sp>
        <p:nvSpPr>
          <p:cNvPr id="3" name="Title 2">
            <a:extLst>
              <a:ext uri="{FF2B5EF4-FFF2-40B4-BE49-F238E27FC236}">
                <a16:creationId xmlns:a16="http://schemas.microsoft.com/office/drawing/2014/main" id="{F6F1BCF0-D586-4556-99DA-DB17DB6A34C0}"/>
              </a:ext>
            </a:extLst>
          </p:cNvPr>
          <p:cNvSpPr>
            <a:spLocks noGrp="1"/>
          </p:cNvSpPr>
          <p:nvPr>
            <p:ph type="title"/>
          </p:nvPr>
        </p:nvSpPr>
        <p:spPr/>
        <p:txBody>
          <a:bodyPr/>
          <a:lstStyle/>
          <a:p>
            <a:r>
              <a:rPr lang="en-US" dirty="0"/>
              <a:t>PIP-II BTL Collimators</a:t>
            </a:r>
          </a:p>
        </p:txBody>
      </p:sp>
      <p:sp>
        <p:nvSpPr>
          <p:cNvPr id="6" name="Slide Number Placeholder 5">
            <a:extLst>
              <a:ext uri="{FF2B5EF4-FFF2-40B4-BE49-F238E27FC236}">
                <a16:creationId xmlns:a16="http://schemas.microsoft.com/office/drawing/2014/main" id="{C9A7C1D8-E7CF-43F2-A804-82B80B590449}"/>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5" name="Picture 4">
            <a:extLst>
              <a:ext uri="{FF2B5EF4-FFF2-40B4-BE49-F238E27FC236}">
                <a16:creationId xmlns:a16="http://schemas.microsoft.com/office/drawing/2014/main" id="{DEC4EE62-04D2-2EB8-FA4E-AB6A828C4504}"/>
              </a:ext>
            </a:extLst>
          </p:cNvPr>
          <p:cNvPicPr>
            <a:picLocks noChangeAspect="1"/>
          </p:cNvPicPr>
          <p:nvPr/>
        </p:nvPicPr>
        <p:blipFill>
          <a:blip r:embed="rId2"/>
          <a:stretch>
            <a:fillRect/>
          </a:stretch>
        </p:blipFill>
        <p:spPr>
          <a:xfrm>
            <a:off x="6084102" y="60499"/>
            <a:ext cx="2591827" cy="2030192"/>
          </a:xfrm>
          <a:prstGeom prst="rect">
            <a:avLst/>
          </a:prstGeom>
        </p:spPr>
      </p:pic>
      <p:pic>
        <p:nvPicPr>
          <p:cNvPr id="8" name="Picture 7">
            <a:extLst>
              <a:ext uri="{FF2B5EF4-FFF2-40B4-BE49-F238E27FC236}">
                <a16:creationId xmlns:a16="http://schemas.microsoft.com/office/drawing/2014/main" id="{57210226-40B1-50C1-6302-F45DA050798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45509" y="2219006"/>
            <a:ext cx="2630420" cy="1998338"/>
          </a:xfrm>
          <a:prstGeom prst="rect">
            <a:avLst/>
          </a:prstGeom>
        </p:spPr>
      </p:pic>
      <p:sp>
        <p:nvSpPr>
          <p:cNvPr id="4" name="TextBox 3">
            <a:extLst>
              <a:ext uri="{FF2B5EF4-FFF2-40B4-BE49-F238E27FC236}">
                <a16:creationId xmlns:a16="http://schemas.microsoft.com/office/drawing/2014/main" id="{E178E9DB-A79B-0F50-B5CD-2A0A581D5F7B}"/>
              </a:ext>
            </a:extLst>
          </p:cNvPr>
          <p:cNvSpPr txBox="1"/>
          <p:nvPr/>
        </p:nvSpPr>
        <p:spPr>
          <a:xfrm>
            <a:off x="7222799" y="1784664"/>
            <a:ext cx="1572866" cy="276999"/>
          </a:xfrm>
          <a:prstGeom prst="rect">
            <a:avLst/>
          </a:prstGeom>
          <a:noFill/>
        </p:spPr>
        <p:txBody>
          <a:bodyPr wrap="none" rtlCol="0">
            <a:spAutoFit/>
          </a:bodyPr>
          <a:lstStyle/>
          <a:p>
            <a:pPr>
              <a:spcBef>
                <a:spcPct val="20000"/>
              </a:spcBef>
              <a:defRPr/>
            </a:pPr>
            <a:r>
              <a:rPr kumimoji="0" lang="en-US" sz="1200" b="0" i="0" u="none" strike="noStrike" kern="1200" cap="none" spc="0" normalizeH="0" baseline="0" noProof="0" dirty="0">
                <a:ln>
                  <a:noFill/>
                </a:ln>
                <a:solidFill>
                  <a:srgbClr val="505050"/>
                </a:solidFill>
                <a:effectLst/>
                <a:uLnTx/>
                <a:uFillTx/>
                <a:latin typeface="Helvetica"/>
                <a:ea typeface="ＭＳ Ｐゴシック" charset="0"/>
              </a:rPr>
              <a:t>Horizontal collimator</a:t>
            </a:r>
          </a:p>
        </p:txBody>
      </p:sp>
      <p:sp>
        <p:nvSpPr>
          <p:cNvPr id="7" name="TextBox 6">
            <a:extLst>
              <a:ext uri="{FF2B5EF4-FFF2-40B4-BE49-F238E27FC236}">
                <a16:creationId xmlns:a16="http://schemas.microsoft.com/office/drawing/2014/main" id="{E8EC5D2E-3B9E-8636-7DFA-70C3188AC7B4}"/>
              </a:ext>
            </a:extLst>
          </p:cNvPr>
          <p:cNvSpPr txBox="1"/>
          <p:nvPr/>
        </p:nvSpPr>
        <p:spPr>
          <a:xfrm>
            <a:off x="7251700" y="3997911"/>
            <a:ext cx="1386470" cy="276999"/>
          </a:xfrm>
          <a:prstGeom prst="rect">
            <a:avLst/>
          </a:prstGeom>
          <a:noFill/>
        </p:spPr>
        <p:txBody>
          <a:bodyPr wrap="none" rtlCol="0">
            <a:spAutoFit/>
          </a:bodyPr>
          <a:lstStyle/>
          <a:p>
            <a:pPr>
              <a:spcBef>
                <a:spcPct val="20000"/>
              </a:spcBef>
              <a:defRPr/>
            </a:pPr>
            <a:r>
              <a:rPr kumimoji="0" lang="en-US" sz="1200" b="0" i="0" u="none" strike="noStrike" kern="1200" cap="none" spc="0" normalizeH="0" baseline="0" noProof="0" dirty="0">
                <a:ln>
                  <a:noFill/>
                </a:ln>
                <a:solidFill>
                  <a:srgbClr val="505050"/>
                </a:solidFill>
                <a:effectLst/>
                <a:uLnTx/>
                <a:uFillTx/>
                <a:latin typeface="Helvetica"/>
                <a:ea typeface="ＭＳ Ｐゴシック" charset="0"/>
              </a:rPr>
              <a:t>Vertical collimator</a:t>
            </a:r>
          </a:p>
        </p:txBody>
      </p:sp>
      <p:sp>
        <p:nvSpPr>
          <p:cNvPr id="9" name="Date Placeholder 8">
            <a:extLst>
              <a:ext uri="{FF2B5EF4-FFF2-40B4-BE49-F238E27FC236}">
                <a16:creationId xmlns:a16="http://schemas.microsoft.com/office/drawing/2014/main" id="{1E0A848B-9F5E-BC01-A99A-30753BB886E4}"/>
              </a:ext>
            </a:extLst>
          </p:cNvPr>
          <p:cNvSpPr>
            <a:spLocks noGrp="1"/>
          </p:cNvSpPr>
          <p:nvPr>
            <p:ph type="dt" sz="half" idx="2"/>
          </p:nvPr>
        </p:nvSpPr>
        <p:spPr/>
        <p:txBody>
          <a:bodyPr/>
          <a:lstStyle/>
          <a:p>
            <a:pPr>
              <a:defRPr/>
            </a:pPr>
            <a:r>
              <a:rPr lang="en-US"/>
              <a:t>7/26/24</a:t>
            </a:r>
            <a:endParaRPr lang="en-US" dirty="0"/>
          </a:p>
        </p:txBody>
      </p:sp>
      <p:sp>
        <p:nvSpPr>
          <p:cNvPr id="10" name="Footer Placeholder 9">
            <a:extLst>
              <a:ext uri="{FF2B5EF4-FFF2-40B4-BE49-F238E27FC236}">
                <a16:creationId xmlns:a16="http://schemas.microsoft.com/office/drawing/2014/main" id="{E85CC969-45FD-7CD6-53C7-310E5D87D7A8}"/>
              </a:ext>
            </a:extLst>
          </p:cNvPr>
          <p:cNvSpPr>
            <a:spLocks noGrp="1"/>
          </p:cNvSpPr>
          <p:nvPr>
            <p:ph type="ftr" sz="quarter" idx="3"/>
          </p:nvPr>
        </p:nvSpPr>
        <p:spPr/>
        <p:txBody>
          <a:bodyPr/>
          <a:lstStyle/>
          <a:p>
            <a:pPr>
              <a:defRPr/>
            </a:pPr>
            <a:r>
              <a:rPr lang="en-US"/>
              <a:t>M. Wong-Squires | MSD Project Update</a:t>
            </a:r>
            <a:endParaRPr lang="en-US" b="1" dirty="0"/>
          </a:p>
        </p:txBody>
      </p:sp>
    </p:spTree>
    <p:extLst>
      <p:ext uri="{BB962C8B-B14F-4D97-AF65-F5344CB8AC3E}">
        <p14:creationId xmlns:p14="http://schemas.microsoft.com/office/powerpoint/2010/main" val="147115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39D866-C9A9-C9F7-CD64-3213CF219D51}"/>
              </a:ext>
            </a:extLst>
          </p:cNvPr>
          <p:cNvSpPr>
            <a:spLocks noGrp="1"/>
          </p:cNvSpPr>
          <p:nvPr>
            <p:ph sz="half" idx="13"/>
          </p:nvPr>
        </p:nvSpPr>
        <p:spPr>
          <a:xfrm>
            <a:off x="228601" y="987552"/>
            <a:ext cx="4222945" cy="3535634"/>
          </a:xfrm>
        </p:spPr>
        <p:txBody>
          <a:bodyPr/>
          <a:lstStyle/>
          <a:p>
            <a:r>
              <a:rPr lang="en-US" sz="1400" dirty="0"/>
              <a:t>Primary Vacuum</a:t>
            </a:r>
          </a:p>
          <a:p>
            <a:pPr lvl="1"/>
            <a:r>
              <a:rPr lang="en-US" sz="1200" dirty="0"/>
              <a:t>Beamline vacuum drawings continue to be released</a:t>
            </a:r>
          </a:p>
          <a:p>
            <a:pPr lvl="2"/>
            <a:r>
              <a:rPr lang="en-US" sz="1200" dirty="0"/>
              <a:t>Remaining work is finalizing installation drawings</a:t>
            </a:r>
          </a:p>
          <a:p>
            <a:pPr lvl="1"/>
            <a:r>
              <a:rPr lang="en-US" sz="1200" dirty="0"/>
              <a:t>Kicker ceramic beam tube </a:t>
            </a:r>
            <a:r>
              <a:rPr lang="en-US" sz="1200" dirty="0" err="1"/>
              <a:t>TiN</a:t>
            </a:r>
            <a:r>
              <a:rPr lang="en-US" sz="1200" dirty="0"/>
              <a:t> coating</a:t>
            </a:r>
          </a:p>
          <a:p>
            <a:pPr lvl="2"/>
            <a:r>
              <a:rPr lang="en-US" sz="1200" dirty="0"/>
              <a:t>Waiting for 12” long tube samples from vendor</a:t>
            </a:r>
          </a:p>
          <a:p>
            <a:pPr lvl="1"/>
            <a:r>
              <a:rPr lang="en-US" sz="1200" dirty="0"/>
              <a:t>Kicker magnet top level assembly drawing work continues</a:t>
            </a:r>
          </a:p>
          <a:p>
            <a:pPr lvl="1"/>
            <a:r>
              <a:rPr lang="en-US" sz="1200" dirty="0"/>
              <a:t>Finalizing relocation of MI components the LBNF beamline interferes with at MI-10</a:t>
            </a:r>
          </a:p>
        </p:txBody>
      </p:sp>
      <p:sp>
        <p:nvSpPr>
          <p:cNvPr id="3" name="Content Placeholder 2">
            <a:extLst>
              <a:ext uri="{FF2B5EF4-FFF2-40B4-BE49-F238E27FC236}">
                <a16:creationId xmlns:a16="http://schemas.microsoft.com/office/drawing/2014/main" id="{8431C44B-59C6-F7D6-9B70-253EAA63DBC0}"/>
              </a:ext>
            </a:extLst>
          </p:cNvPr>
          <p:cNvSpPr>
            <a:spLocks noGrp="1"/>
          </p:cNvSpPr>
          <p:nvPr>
            <p:ph sz="half" idx="15"/>
          </p:nvPr>
        </p:nvSpPr>
        <p:spPr>
          <a:xfrm>
            <a:off x="4692455" y="987552"/>
            <a:ext cx="4215383" cy="3535634"/>
          </a:xfrm>
        </p:spPr>
        <p:txBody>
          <a:bodyPr/>
          <a:lstStyle/>
          <a:p>
            <a:r>
              <a:rPr lang="en-US" sz="1400" dirty="0"/>
              <a:t>Magnet Installation</a:t>
            </a:r>
          </a:p>
          <a:p>
            <a:pPr lvl="1"/>
            <a:r>
              <a:rPr lang="en-US" sz="1200" dirty="0"/>
              <a:t>Quad installation procedure writing in process</a:t>
            </a:r>
          </a:p>
          <a:p>
            <a:pPr lvl="1"/>
            <a:r>
              <a:rPr lang="en-US" sz="1200" dirty="0"/>
              <a:t>Corrector magnet installation fixture drawings being finalized</a:t>
            </a:r>
          </a:p>
          <a:p>
            <a:pPr lvl="1"/>
            <a:r>
              <a:rPr lang="en-US" sz="1200" dirty="0"/>
              <a:t>Primary Beam Enclosure dipole stand design completion activity in progress</a:t>
            </a:r>
          </a:p>
          <a:p>
            <a:pPr lvl="1"/>
            <a:r>
              <a:rPr lang="en-US" sz="1200" dirty="0"/>
              <a:t>Review of </a:t>
            </a:r>
            <a:r>
              <a:rPr lang="en-US" sz="1200" dirty="0" err="1"/>
              <a:t>NuMI</a:t>
            </a:r>
            <a:r>
              <a:rPr lang="en-US" sz="1200" dirty="0"/>
              <a:t> magnet retrieval procedures starting soon</a:t>
            </a:r>
          </a:p>
          <a:p>
            <a:pPr lvl="2"/>
            <a:r>
              <a:rPr lang="en-US" sz="1200" dirty="0"/>
              <a:t>Some quad magnets will be used in LBNF</a:t>
            </a:r>
          </a:p>
          <a:p>
            <a:endParaRPr lang="en-US" sz="1400" dirty="0"/>
          </a:p>
        </p:txBody>
      </p:sp>
      <p:sp>
        <p:nvSpPr>
          <p:cNvPr id="6" name="Date Placeholder 5">
            <a:extLst>
              <a:ext uri="{FF2B5EF4-FFF2-40B4-BE49-F238E27FC236}">
                <a16:creationId xmlns:a16="http://schemas.microsoft.com/office/drawing/2014/main" id="{69D2AF97-98FC-2BC4-76A5-EB0F3DE6F8C5}"/>
              </a:ext>
            </a:extLst>
          </p:cNvPr>
          <p:cNvSpPr>
            <a:spLocks noGrp="1"/>
          </p:cNvSpPr>
          <p:nvPr>
            <p:ph type="dt" sz="half" idx="2"/>
          </p:nvPr>
        </p:nvSpPr>
        <p:spPr/>
        <p:txBody>
          <a:bodyPr/>
          <a:lstStyle/>
          <a:p>
            <a:pPr>
              <a:defRPr/>
            </a:pPr>
            <a:r>
              <a:rPr lang="en-US"/>
              <a:t>7/26/24</a:t>
            </a:r>
            <a:endParaRPr lang="en-US" dirty="0"/>
          </a:p>
        </p:txBody>
      </p:sp>
      <p:sp>
        <p:nvSpPr>
          <p:cNvPr id="7" name="Footer Placeholder 6">
            <a:extLst>
              <a:ext uri="{FF2B5EF4-FFF2-40B4-BE49-F238E27FC236}">
                <a16:creationId xmlns:a16="http://schemas.microsoft.com/office/drawing/2014/main" id="{48AC6787-B7AD-26EE-F65C-7B943C43AE75}"/>
              </a:ext>
            </a:extLst>
          </p:cNvPr>
          <p:cNvSpPr>
            <a:spLocks noGrp="1"/>
          </p:cNvSpPr>
          <p:nvPr>
            <p:ph type="ftr" sz="quarter" idx="3"/>
          </p:nvPr>
        </p:nvSpPr>
        <p:spPr/>
        <p:txBody>
          <a:bodyPr/>
          <a:lstStyle/>
          <a:p>
            <a:pPr>
              <a:defRPr/>
            </a:pPr>
            <a:r>
              <a:rPr lang="en-US"/>
              <a:t>M. Wong-Squires | MSD Project Update</a:t>
            </a:r>
            <a:endParaRPr lang="en-US" b="1" dirty="0"/>
          </a:p>
        </p:txBody>
      </p:sp>
      <p:sp>
        <p:nvSpPr>
          <p:cNvPr id="8" name="Slide Number Placeholder 7">
            <a:extLst>
              <a:ext uri="{FF2B5EF4-FFF2-40B4-BE49-F238E27FC236}">
                <a16:creationId xmlns:a16="http://schemas.microsoft.com/office/drawing/2014/main" id="{0610325A-727B-BDD5-DAF5-8BDB7FEF5D87}"/>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9" name="Title 8">
            <a:extLst>
              <a:ext uri="{FF2B5EF4-FFF2-40B4-BE49-F238E27FC236}">
                <a16:creationId xmlns:a16="http://schemas.microsoft.com/office/drawing/2014/main" id="{E1E8CF58-7DD0-6FC1-4510-53DD06D2187C}"/>
              </a:ext>
            </a:extLst>
          </p:cNvPr>
          <p:cNvSpPr>
            <a:spLocks noGrp="1"/>
          </p:cNvSpPr>
          <p:nvPr>
            <p:ph type="title"/>
          </p:nvPr>
        </p:nvSpPr>
        <p:spPr>
          <a:xfrm>
            <a:off x="228600" y="188814"/>
            <a:ext cx="8686800" cy="734730"/>
          </a:xfrm>
        </p:spPr>
        <p:txBody>
          <a:bodyPr/>
          <a:lstStyle/>
          <a:p>
            <a:r>
              <a:rPr lang="en-US" dirty="0"/>
              <a:t>LBNF Primary Vacuum and Magnet Installation</a:t>
            </a:r>
            <a:br>
              <a:rPr lang="en-US" dirty="0"/>
            </a:br>
            <a:r>
              <a:rPr lang="en-US" sz="1600" dirty="0"/>
              <a:t>Kevin Duel, Ty Funk, Jason Morin, Parth Gandhi, Peggy Jones, Kathrine Laureto, Dirk Hurd, Scott </a:t>
            </a:r>
            <a:r>
              <a:rPr lang="en-US" sz="1600" dirty="0" err="1"/>
              <a:t>Oplt</a:t>
            </a:r>
            <a:endParaRPr lang="en-US" dirty="0"/>
          </a:p>
        </p:txBody>
      </p:sp>
    </p:spTree>
    <p:extLst>
      <p:ext uri="{BB962C8B-B14F-4D97-AF65-F5344CB8AC3E}">
        <p14:creationId xmlns:p14="http://schemas.microsoft.com/office/powerpoint/2010/main" val="1967427946"/>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NAL_Powerpoint_16x9_103023" id="{E1BB9EEB-EE7F-6A45-902D-2FAAA9CEF802}" vid="{7D1E3761-D559-8944-983C-6FB4DBA43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358</TotalTime>
  <Words>613</Words>
  <Application>Microsoft Macintosh PowerPoint</Application>
  <PresentationFormat>On-screen Show (16:9)</PresentationFormat>
  <Paragraphs>71</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ＭＳ Ｐゴシック</vt:lpstr>
      <vt:lpstr>Arial</vt:lpstr>
      <vt:lpstr>Calibri</vt:lpstr>
      <vt:lpstr>Helvetica</vt:lpstr>
      <vt:lpstr>Fermilab_PPT_090915</vt:lpstr>
      <vt:lpstr>PowerPoint Presentation</vt:lpstr>
      <vt:lpstr>Mu2e Beamline Chris Ader, Jason Morin, Pat Minton, Dirk Hurd, Dan Vrbos, Jason Kubinski, Greg Bulat</vt:lpstr>
      <vt:lpstr>PIP-II Vacuum Systems Lucy Nobrega, Sherese Humphrey, Alex Chen, Rich Andrews, Eric Pirtle</vt:lpstr>
      <vt:lpstr>PIP-II BTL Collimators</vt:lpstr>
      <vt:lpstr>LBNF Primary Vacuum and Magnet Installation Kevin Duel, Ty Funk, Jason Morin, Parth Gandhi, Peggy Jones, Kathrine Laureto, Dirk Hurd, Scott Oplt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Mayling L Wong-Squires</dc:creator>
  <cp:lastModifiedBy>Mayling L Wong-Squires</cp:lastModifiedBy>
  <cp:revision>40</cp:revision>
  <cp:lastPrinted>2014-01-20T19:40:21Z</cp:lastPrinted>
  <dcterms:created xsi:type="dcterms:W3CDTF">2023-11-30T22:05:45Z</dcterms:created>
  <dcterms:modified xsi:type="dcterms:W3CDTF">2024-07-26T13:57:00Z</dcterms:modified>
</cp:coreProperties>
</file>