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63" r:id="rId5"/>
    <p:sldId id="365" r:id="rId6"/>
    <p:sldId id="374" r:id="rId7"/>
    <p:sldId id="392" r:id="rId8"/>
    <p:sldId id="393" r:id="rId9"/>
    <p:sldId id="394" r:id="rId10"/>
    <p:sldId id="395" r:id="rId11"/>
    <p:sldId id="366" r:id="rId12"/>
    <p:sldId id="358" r:id="rId13"/>
    <p:sldId id="450" r:id="rId14"/>
    <p:sldId id="451" r:id="rId15"/>
    <p:sldId id="452" r:id="rId16"/>
    <p:sldId id="453" r:id="rId17"/>
    <p:sldId id="477" r:id="rId18"/>
    <p:sldId id="478" r:id="rId19"/>
    <p:sldId id="479" r:id="rId20"/>
    <p:sldId id="480" r:id="rId21"/>
    <p:sldId id="458" r:id="rId22"/>
    <p:sldId id="476" r:id="rId23"/>
    <p:sldId id="396" r:id="rId24"/>
    <p:sldId id="423" r:id="rId25"/>
    <p:sldId id="449" r:id="rId26"/>
    <p:sldId id="360" r:id="rId27"/>
    <p:sldId id="373" r:id="rId28"/>
    <p:sldId id="372" r:id="rId2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cia Fajardo, Laura" initials="GFL" lastIdx="1" clrIdx="0">
    <p:extLst>
      <p:ext uri="{19B8F6BF-5375-455C-9EA6-DF929625EA0E}">
        <p15:presenceInfo xmlns:p15="http://schemas.microsoft.com/office/powerpoint/2012/main" userId="S-1-5-21-1715567821-1060284298-725345543-597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C6E7"/>
    <a:srgbClr val="FFE699"/>
    <a:srgbClr val="800000"/>
    <a:srgbClr val="5F5F5F"/>
    <a:srgbClr val="00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280" autoAdjust="0"/>
    <p:restoredTop sz="96407" autoAdjust="0"/>
  </p:normalViewPr>
  <p:slideViewPr>
    <p:cSldViewPr snapToGrid="0" showGuides="1">
      <p:cViewPr varScale="1">
        <p:scale>
          <a:sx n="111" d="100"/>
          <a:sy n="111" d="100"/>
        </p:scale>
        <p:origin x="1134" y="102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28/07/2024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28/07/2024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MQXFA13b SG data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MQXFA13b SG data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MQXFA13b SG data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MQXFA13b SG data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MQXFA13b SG data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MQXFA13b SG data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MQXFA13b SG data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87690" y="3076324"/>
            <a:ext cx="6879410" cy="676167"/>
          </a:xfrm>
        </p:spPr>
        <p:txBody>
          <a:bodyPr/>
          <a:lstStyle/>
          <a:p>
            <a:r>
              <a:rPr lang="en-GB" alt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MQXFA13b SG Data during Testing</a:t>
            </a:r>
            <a:endParaRPr lang="en-GB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7690" y="4554326"/>
            <a:ext cx="6480000" cy="9906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L. Garcia Fajardo, D. Cheng, P. </a:t>
            </a:r>
            <a:r>
              <a:rPr lang="en-GB" dirty="0" err="1"/>
              <a:t>Ferracin</a:t>
            </a:r>
            <a:r>
              <a:rPr lang="en-GB" dirty="0"/>
              <a:t>, G. Vallone</a:t>
            </a:r>
          </a:p>
          <a:p>
            <a:r>
              <a:rPr lang="en-US" i="1" dirty="0"/>
              <a:t>07/29/2024</a:t>
            </a:r>
          </a:p>
          <a:p>
            <a:r>
              <a:rPr lang="en-US" i="1" dirty="0"/>
              <a:t>LBNL</a:t>
            </a:r>
            <a:endParaRPr lang="en-GB" i="1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Shells and Rods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992919" y="6356350"/>
            <a:ext cx="6550800" cy="360000"/>
          </a:xfrm>
        </p:spPr>
        <p:txBody>
          <a:bodyPr/>
          <a:lstStyle/>
          <a:p>
            <a:r>
              <a:rPr lang="en-US"/>
              <a:t>MQXFA13b SG data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C1A650-6D8F-426F-9CDD-DEDAC5E82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92" y="1206864"/>
            <a:ext cx="3839149" cy="22176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DCF6B2-7EB7-4714-95EE-52CCD1FDB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449" y="1206864"/>
            <a:ext cx="3774551" cy="22266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D65C6A-11EA-449F-80EC-0AE5BBED1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" y="3868037"/>
            <a:ext cx="3778391" cy="22176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9C35658-A588-4D46-A088-C570983498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9556" y="3868037"/>
            <a:ext cx="3702444" cy="221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65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SG data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000" y="2277177"/>
            <a:ext cx="7920000" cy="720000"/>
          </a:xfrm>
        </p:spPr>
        <p:txBody>
          <a:bodyPr/>
          <a:lstStyle/>
          <a:p>
            <a:r>
              <a:rPr lang="en-US" dirty="0" err="1"/>
              <a:t>Multiplots</a:t>
            </a:r>
            <a:r>
              <a:rPr lang="en-US" dirty="0"/>
              <a:t>: Quenches 1-10</a:t>
            </a:r>
          </a:p>
        </p:txBody>
      </p:sp>
    </p:spTree>
    <p:extLst>
      <p:ext uri="{BB962C8B-B14F-4D97-AF65-F5344CB8AC3E}">
        <p14:creationId xmlns:p14="http://schemas.microsoft.com/office/powerpoint/2010/main" val="3422664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01C26-7DE7-40D7-9AC9-C1D5DA63D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2 - Strain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058B3-CCA9-4722-8030-40930D4A3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40A0A-DDD6-49AC-9514-5E1FB9936C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SG data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EEF58C-65C0-4948-A575-F14FE0C74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9194"/>
            <a:ext cx="2733437" cy="19913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3A010C-50AF-4476-A808-5FE5F9D50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91883"/>
            <a:ext cx="2727259" cy="19913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9551A6-E0A5-448D-A35B-CFD6AA571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0142" y="1159194"/>
            <a:ext cx="2733437" cy="19913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E48CAE-CB2F-4CF9-89B7-3819B46152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9067" y="3891881"/>
            <a:ext cx="2727260" cy="19913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661D7F-0022-4D92-9C74-209098E83F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7441" y="1159194"/>
            <a:ext cx="2733437" cy="19913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74C3736-9EC3-476B-AEF8-2FB87276A1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7441" y="3891881"/>
            <a:ext cx="2727260" cy="199133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A77AA46-E720-4D26-BD82-F7529D74A8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0563" y="1159194"/>
            <a:ext cx="2733437" cy="199132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F39B43D-C64B-48E3-B1FE-6568F7AFDF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6737" y="3891879"/>
            <a:ext cx="2727263" cy="199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10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01C26-7DE7-40D7-9AC9-C1D5DA63D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2 – Delta Stress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058B3-CCA9-4722-8030-40930D4A3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40A0A-DDD6-49AC-9514-5E1FB9936C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SG data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A415BA-E542-4DE6-B6DA-B8245AC61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8528"/>
            <a:ext cx="2733283" cy="20757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D774CB-0FBB-4EBB-8651-08FA42F87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57434"/>
            <a:ext cx="2733296" cy="20757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50C8A9-6D4C-442C-BC62-918D4DC3F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215" y="1158528"/>
            <a:ext cx="2733283" cy="20757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A9256A-BE07-465A-AC18-B1DA4AF9DA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0118" y="3757433"/>
            <a:ext cx="2733297" cy="20757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43D9932-D7BB-488C-AC5A-35036D2A1F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4972" y="1158528"/>
            <a:ext cx="2733283" cy="20757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8DE04F5-CC05-4DB1-B606-7B3503EEA5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3579" y="3757432"/>
            <a:ext cx="2733299" cy="20757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41F2959-CCDB-4699-953E-C21C0AB30C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0729" y="1158528"/>
            <a:ext cx="2733283" cy="207574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56B79BB-981F-4917-9CC5-23F0BC4A9F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0718" y="3757431"/>
            <a:ext cx="2733303" cy="207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46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01C26-7DE7-40D7-9AC9-C1D5DA63D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4 - Strain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058B3-CCA9-4722-8030-40930D4A3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40A0A-DDD6-49AC-9514-5E1FB9936C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SG data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3AEDC8-27E2-4097-A0D4-79C1BFEB9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4038"/>
            <a:ext cx="2716910" cy="19792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5DB4ED-2B35-4446-A024-F13E47739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903532"/>
            <a:ext cx="2723765" cy="19887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19E9EB-6C22-4360-B6F8-376189527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35" y="1364038"/>
            <a:ext cx="2716910" cy="19792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76BB0D-37BC-4C6B-A234-925C616B04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0106" y="3897975"/>
            <a:ext cx="2731374" cy="19943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2C06179-E93C-49FC-ACB2-E2DD426695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3955" y="1364038"/>
            <a:ext cx="2716910" cy="197928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1261545-9A87-4673-8A8C-BB7B39CDB6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6349" y="3897975"/>
            <a:ext cx="2731375" cy="19943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35E823F-7D9E-4205-ADDE-0745DBA25E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7090" y="1364038"/>
            <a:ext cx="2716910" cy="197928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3957146-BEDC-4246-97D7-E60D984FAA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0235" y="3903531"/>
            <a:ext cx="2723765" cy="19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29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01C26-7DE7-40D7-9AC9-C1D5DA63D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4 – Delta Stress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058B3-CCA9-4722-8030-40930D4A3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40A0A-DDD6-49AC-9514-5E1FB9936C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SG data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B76FD9-073E-4634-8FD2-FDD4317EC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69194"/>
            <a:ext cx="2712292" cy="20598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BF424B-4A5C-46ED-B2A5-1966AEA7B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982393"/>
            <a:ext cx="2712320" cy="20598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FF141D-035D-4783-982A-669A631E1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607" y="1369194"/>
            <a:ext cx="2712292" cy="20598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F9C629-80D0-4B0F-BF7E-D011F86E56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0235" y="3982392"/>
            <a:ext cx="2712320" cy="20598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1C7890-A4C9-49CB-A69F-1704500E7F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5092" y="1371600"/>
            <a:ext cx="2709123" cy="2057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A8251F8-2EDA-4045-A6A8-F316B56396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8623" y="3982391"/>
            <a:ext cx="2712321" cy="205982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E6C4AD5-7EDD-4EB3-B998-C3EBDF0E09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2311" y="1371600"/>
            <a:ext cx="2709123" cy="20574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5F31D68-31E4-41E0-8B6E-BB8AFCD572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9028" y="3982390"/>
            <a:ext cx="2712322" cy="205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92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01C26-7DE7-40D7-9AC9-C1D5DA63D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7 - Strain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058B3-CCA9-4722-8030-40930D4A3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40A0A-DDD6-49AC-9514-5E1FB9936C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SG data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7FFF00-0508-4694-9767-45E64161F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99585"/>
            <a:ext cx="2713797" cy="19770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47846B-2171-47D8-A958-013987004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63450"/>
            <a:ext cx="2698089" cy="19700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BD1B43-6994-4EC6-A30A-552D43439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279" y="1299585"/>
            <a:ext cx="2713797" cy="19770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F920ABE-CB07-4642-BF98-47869957E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1645" y="3763152"/>
            <a:ext cx="2698889" cy="19706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9BED9F-2BE8-42B6-9831-BA8739371C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8559" y="1299585"/>
            <a:ext cx="2713797" cy="19770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0839ABC-E992-4AC7-ABD2-E83A2FF112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4108" y="3762809"/>
            <a:ext cx="2698089" cy="197003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AC86F8-C11E-46F5-BF9B-253338B977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0203" y="1299585"/>
            <a:ext cx="2713797" cy="197701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FEDACE2-EF56-4350-BF15-33103CA5AC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6344" y="3762825"/>
            <a:ext cx="2707656" cy="197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01C26-7DE7-40D7-9AC9-C1D5DA63D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7 – Delta Stress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058B3-CCA9-4722-8030-40930D4A3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40A0A-DDD6-49AC-9514-5E1FB9936C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SG data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C07EFA-20FD-4D31-860A-8C860ECFB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0160"/>
            <a:ext cx="2605244" cy="19441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BDA093-3D93-453C-90D4-D5C5F31BE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53032"/>
            <a:ext cx="2740408" cy="20449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178B41-09A5-4C06-8006-B5FD9C439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2710" y="1351801"/>
            <a:ext cx="2783576" cy="20771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B2479F-7B25-451E-B3F2-E95D96A82C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9400" y="3944198"/>
            <a:ext cx="2741441" cy="20457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1F760BF-497C-43CB-8DA4-8F9C09F27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567" y="1351801"/>
            <a:ext cx="2783576" cy="20771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77C6F40-8972-413B-AC8B-26A65C155F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2380" y="3952557"/>
            <a:ext cx="2741442" cy="204575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8E1F330-FD8C-439F-A715-91B3BEC166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0424" y="1360160"/>
            <a:ext cx="2783576" cy="207719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18BA0B3-BD4E-4B1F-A0DE-FD5407B303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3594" y="3952082"/>
            <a:ext cx="2742714" cy="204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84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01C26-7DE7-40D7-9AC9-C1D5DA63D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Rods – Strain and Delta Stress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058B3-CCA9-4722-8030-40930D4A3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40A0A-DDD6-49AC-9514-5E1FB9936C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SG data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AC1364-8EC6-494D-B3A1-A3B04DD5B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35965"/>
            <a:ext cx="2763055" cy="20174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22E72E-2F55-4AC9-BA23-9398564CB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2233"/>
            <a:ext cx="2763051" cy="20983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1F5B3E-A4D7-4B9A-8807-1ECA71FC9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9731" y="1235965"/>
            <a:ext cx="2763055" cy="20174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DA8E79-8ED4-4A38-BCB7-9BD398CA76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962" y="3692232"/>
            <a:ext cx="2763053" cy="20983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DCB7DA0-6D87-46F3-821C-C90E9398AB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0338" y="1235965"/>
            <a:ext cx="2763055" cy="20174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96A48CB-3524-4B71-A239-CA61D311F3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8454" y="3692231"/>
            <a:ext cx="2763054" cy="209835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4689EC7-3F9D-44F2-9895-8D0905D298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0945" y="1235965"/>
            <a:ext cx="2763055" cy="201746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D2C2C41-130A-4BC1-982E-C65A982603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0945" y="3692230"/>
            <a:ext cx="2763055" cy="209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35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42016-778C-4619-B1D9-484C4A606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483" y="67857"/>
            <a:ext cx="7920000" cy="674016"/>
          </a:xfrm>
        </p:spPr>
        <p:txBody>
          <a:bodyPr/>
          <a:lstStyle/>
          <a:p>
            <a:r>
              <a:rPr lang="en-US" dirty="0"/>
              <a:t>Preload – Coils, shells and rods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6A3E5-E1F7-47C3-9F8B-7947E77EB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1E884-63D1-4FEB-BCD3-7BB760D87F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SG data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06A755-C66B-4D2E-966F-6AF055813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63" y="4157035"/>
            <a:ext cx="4172736" cy="22858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6D1FEB-293D-4E53-B05E-FD9580FA3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208" y="4157035"/>
            <a:ext cx="3956349" cy="2285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E43C2B-55F6-4D88-B48D-865C867B5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79" y="867405"/>
            <a:ext cx="7895004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2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Footer Placeholder 36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MQXFA13b SG data</a:t>
            </a:r>
            <a:endParaRPr lang="en-GB" dirty="0"/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MQXFA SG Gauges L</a:t>
            </a:r>
            <a:r>
              <a:rPr lang="en-US" altLang="zh-CN" sz="32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ayout</a:t>
            </a:r>
            <a:r>
              <a:rPr lang="en-GB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8229" y="2640432"/>
            <a:ext cx="6497289" cy="217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Cambria" panose="02040503050406030204" pitchFamily="18" charset="0"/>
              </a:rPr>
              <a:t>Only HBM gauges are installed.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Cambria" panose="02040503050406030204" pitchFamily="18" charset="0"/>
              </a:rPr>
              <a:t>Shell gauges --- three axial locations: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Cambria" panose="02040503050406030204" pitchFamily="18" charset="0"/>
              </a:rPr>
              <a:t>Shell gauges (T &amp; Z): on shell 2, 4, &amp; 7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Cambria" panose="02040503050406030204" pitchFamily="18" charset="0"/>
              </a:rPr>
              <a:t>Coil gauges (T &amp; Z): on the axial location of 3989 mm (RE) from LE.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Cambria" panose="02040503050406030204" pitchFamily="18" charset="0"/>
              </a:rPr>
              <a:t>Rod stations are located on the RE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Cambria" panose="02040503050406030204" pitchFamily="18" charset="0"/>
              </a:rPr>
              <a:t>Each station is full bridge with four individual gauges.</a:t>
            </a:r>
          </a:p>
        </p:txBody>
      </p:sp>
      <p:grpSp>
        <p:nvGrpSpPr>
          <p:cNvPr id="39" name="组合 6"/>
          <p:cNvGrpSpPr/>
          <p:nvPr/>
        </p:nvGrpSpPr>
        <p:grpSpPr>
          <a:xfrm>
            <a:off x="798599" y="1084277"/>
            <a:ext cx="8040601" cy="1422985"/>
            <a:chOff x="537070" y="1459467"/>
            <a:chExt cx="8040601" cy="1422985"/>
          </a:xfrm>
        </p:grpSpPr>
        <p:sp>
          <p:nvSpPr>
            <p:cNvPr id="40" name="文本框 2"/>
            <p:cNvSpPr txBox="1"/>
            <p:nvPr/>
          </p:nvSpPr>
          <p:spPr>
            <a:xfrm>
              <a:off x="537070" y="149457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LE</a:t>
              </a:r>
              <a:endParaRPr lang="zh-CN" altLang="en-US" dirty="0"/>
            </a:p>
          </p:txBody>
        </p:sp>
        <p:sp>
          <p:nvSpPr>
            <p:cNvPr id="41" name="文本框 20"/>
            <p:cNvSpPr txBox="1"/>
            <p:nvPr/>
          </p:nvSpPr>
          <p:spPr>
            <a:xfrm>
              <a:off x="8072404" y="1459467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RE</a:t>
              </a:r>
              <a:endParaRPr lang="zh-CN" altLang="en-US" dirty="0"/>
            </a:p>
          </p:txBody>
        </p:sp>
        <p:sp>
          <p:nvSpPr>
            <p:cNvPr id="42" name="文本框 21"/>
            <p:cNvSpPr txBox="1"/>
            <p:nvPr/>
          </p:nvSpPr>
          <p:spPr>
            <a:xfrm>
              <a:off x="3686026" y="1477022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MID</a:t>
              </a:r>
              <a:endParaRPr lang="zh-CN" altLang="en-US" dirty="0"/>
            </a:p>
          </p:txBody>
        </p:sp>
        <p:pic>
          <p:nvPicPr>
            <p:cNvPr id="43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6035" y="1863908"/>
              <a:ext cx="7315730" cy="1018544"/>
            </a:xfrm>
            <a:prstGeom prst="rect">
              <a:avLst/>
            </a:prstGeom>
          </p:spPr>
        </p:pic>
        <p:sp>
          <p:nvSpPr>
            <p:cNvPr id="44" name="文本框 25"/>
            <p:cNvSpPr txBox="1"/>
            <p:nvPr/>
          </p:nvSpPr>
          <p:spPr>
            <a:xfrm>
              <a:off x="1617133" y="2040842"/>
              <a:ext cx="59824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</a:rPr>
                <a:t>Shell 2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45" name="文本框 26"/>
            <p:cNvSpPr txBox="1"/>
            <p:nvPr/>
          </p:nvSpPr>
          <p:spPr>
            <a:xfrm>
              <a:off x="3695644" y="2025150"/>
              <a:ext cx="59824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</a:rPr>
                <a:t>Shell 4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文本框 27"/>
          <p:cNvSpPr txBox="1"/>
          <p:nvPr/>
        </p:nvSpPr>
        <p:spPr>
          <a:xfrm>
            <a:off x="7085551" y="1648836"/>
            <a:ext cx="5982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</a:rPr>
              <a:t>Shell 7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47" name="4-Point Star 46"/>
          <p:cNvSpPr/>
          <p:nvPr/>
        </p:nvSpPr>
        <p:spPr>
          <a:xfrm>
            <a:off x="7439025" y="1871943"/>
            <a:ext cx="178092" cy="252132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文本框 27"/>
          <p:cNvSpPr txBox="1"/>
          <p:nvPr/>
        </p:nvSpPr>
        <p:spPr>
          <a:xfrm>
            <a:off x="7025518" y="2607580"/>
            <a:ext cx="9428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Coil Stations</a:t>
            </a:r>
            <a:endParaRPr lang="zh-CN" altLang="en-US" sz="1050" dirty="0"/>
          </a:p>
        </p:txBody>
      </p:sp>
      <p:cxnSp>
        <p:nvCxnSpPr>
          <p:cNvPr id="49" name="Straight Arrow Connector 48"/>
          <p:cNvCxnSpPr>
            <a:stCxn id="48" idx="0"/>
            <a:endCxn id="47" idx="2"/>
          </p:cNvCxnSpPr>
          <p:nvPr/>
        </p:nvCxnSpPr>
        <p:spPr>
          <a:xfrm flipV="1">
            <a:off x="7496962" y="2124075"/>
            <a:ext cx="31109" cy="4835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文本框 27">
            <a:extLst>
              <a:ext uri="{FF2B5EF4-FFF2-40B4-BE49-F238E27FC236}">
                <a16:creationId xmlns:a16="http://schemas.microsoft.com/office/drawing/2014/main" id="{5DBFD1E4-C705-B24F-A7BC-C0213D6B26C8}"/>
              </a:ext>
            </a:extLst>
          </p:cNvPr>
          <p:cNvSpPr txBox="1"/>
          <p:nvPr/>
        </p:nvSpPr>
        <p:spPr>
          <a:xfrm>
            <a:off x="7025518" y="2607580"/>
            <a:ext cx="9428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Coil Stations</a:t>
            </a:r>
            <a:endParaRPr lang="zh-CN" altLang="en-US" sz="105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FDAC870-8260-524A-AD26-5FB5145CA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239" y="2938801"/>
            <a:ext cx="1800761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文本框 27">
            <a:extLst>
              <a:ext uri="{FF2B5EF4-FFF2-40B4-BE49-F238E27FC236}">
                <a16:creationId xmlns:a16="http://schemas.microsoft.com/office/drawing/2014/main" id="{0E0ADB33-43A7-BB4B-B56C-3B6322982874}"/>
              </a:ext>
            </a:extLst>
          </p:cNvPr>
          <p:cNvSpPr txBox="1"/>
          <p:nvPr/>
        </p:nvSpPr>
        <p:spPr>
          <a:xfrm>
            <a:off x="7496961" y="4821505"/>
            <a:ext cx="16257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RE axial plate assembly</a:t>
            </a:r>
            <a:endParaRPr lang="zh-CN" altLang="en-US" sz="1050" dirty="0"/>
          </a:p>
        </p:txBody>
      </p:sp>
      <p:sp>
        <p:nvSpPr>
          <p:cNvPr id="21" name="文本框 27">
            <a:extLst>
              <a:ext uri="{FF2B5EF4-FFF2-40B4-BE49-F238E27FC236}">
                <a16:creationId xmlns:a16="http://schemas.microsoft.com/office/drawing/2014/main" id="{C2346DF8-96DE-3941-B396-896C8B93FB27}"/>
              </a:ext>
            </a:extLst>
          </p:cNvPr>
          <p:cNvSpPr txBox="1"/>
          <p:nvPr/>
        </p:nvSpPr>
        <p:spPr>
          <a:xfrm>
            <a:off x="8089487" y="2567903"/>
            <a:ext cx="9573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Rod Stations</a:t>
            </a:r>
            <a:endParaRPr lang="zh-CN" altLang="en-US" sz="1050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B86151B-D54D-6942-AF42-73AAEBC86476}"/>
              </a:ext>
            </a:extLst>
          </p:cNvPr>
          <p:cNvCxnSpPr>
            <a:cxnSpLocks/>
          </p:cNvCxnSpPr>
          <p:nvPr/>
        </p:nvCxnSpPr>
        <p:spPr>
          <a:xfrm flipH="1">
            <a:off x="8415462" y="2832327"/>
            <a:ext cx="121572" cy="9131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F572E6E-79BC-E740-8FD8-708867CABFB1}"/>
              </a:ext>
            </a:extLst>
          </p:cNvPr>
          <p:cNvCxnSpPr>
            <a:cxnSpLocks/>
          </p:cNvCxnSpPr>
          <p:nvPr/>
        </p:nvCxnSpPr>
        <p:spPr>
          <a:xfrm flipH="1">
            <a:off x="7808496" y="2832327"/>
            <a:ext cx="667307" cy="5431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F6E3AF00-5613-EA4A-8FE4-943106C7EA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553"/>
          <a:stretch/>
        </p:blipFill>
        <p:spPr>
          <a:xfrm>
            <a:off x="4708158" y="5075421"/>
            <a:ext cx="3918111" cy="169808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E6ECD28-4A46-B545-AD40-3A0C840B85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107" y="4983675"/>
            <a:ext cx="2158455" cy="1828800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ED013901-90A2-1848-8875-E396BDD04FEE}"/>
              </a:ext>
            </a:extLst>
          </p:cNvPr>
          <p:cNvSpPr/>
          <p:nvPr/>
        </p:nvSpPr>
        <p:spPr>
          <a:xfrm>
            <a:off x="2494086" y="4853689"/>
            <a:ext cx="1962319" cy="19623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CB5AA64-8C2C-3D40-BE91-409E6E10BB00}"/>
              </a:ext>
            </a:extLst>
          </p:cNvPr>
          <p:cNvSpPr/>
          <p:nvPr/>
        </p:nvSpPr>
        <p:spPr>
          <a:xfrm>
            <a:off x="6337489" y="5918686"/>
            <a:ext cx="229644" cy="2296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88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SG data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000" y="2199540"/>
            <a:ext cx="7920000" cy="720000"/>
          </a:xfrm>
        </p:spPr>
        <p:txBody>
          <a:bodyPr/>
          <a:lstStyle/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139525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782A8-C0E5-4CBC-AB05-2A8E28D2B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73" y="111283"/>
            <a:ext cx="8442548" cy="720000"/>
          </a:xfrm>
        </p:spPr>
        <p:txBody>
          <a:bodyPr/>
          <a:lstStyle/>
          <a:p>
            <a:r>
              <a:rPr lang="en-US" sz="2000" dirty="0"/>
              <a:t>Coil stress increase during powering (ramps-up and down averaged)</a:t>
            </a:r>
            <a:br>
              <a:rPr lang="en-US" sz="2000" dirty="0"/>
            </a:br>
            <a:r>
              <a:rPr lang="en-US" sz="2000" dirty="0"/>
              <a:t>Comparison with previous magnets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24E26-9FB3-42C3-8787-75F6C8AEE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094B9-321E-49C1-97EB-86186DB6C1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SG data</a:t>
            </a:r>
            <a:endParaRPr lang="en-GB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65E57C3-5B86-41F1-BADB-C8191B00B2AD}"/>
              </a:ext>
            </a:extLst>
          </p:cNvPr>
          <p:cNvGrpSpPr/>
          <p:nvPr/>
        </p:nvGrpSpPr>
        <p:grpSpPr>
          <a:xfrm>
            <a:off x="-108721" y="1128076"/>
            <a:ext cx="2420756" cy="2461826"/>
            <a:chOff x="-108721" y="1128076"/>
            <a:chExt cx="2420756" cy="24618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0709336-6840-4EB9-B47F-AAB1000D9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119" y="1733427"/>
              <a:ext cx="2318154" cy="185647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378AA68-B007-4F42-8158-E67680160588}"/>
                </a:ext>
              </a:extLst>
            </p:cNvPr>
            <p:cNvSpPr txBox="1"/>
            <p:nvPr/>
          </p:nvSpPr>
          <p:spPr>
            <a:xfrm>
              <a:off x="-108721" y="1128076"/>
              <a:ext cx="2357920" cy="61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MQXFA03</a:t>
              </a:r>
            </a:p>
            <a:p>
              <a:pPr algn="ctr"/>
              <a:r>
                <a:rPr lang="en-US" dirty="0"/>
                <a:t>Ramp to 16.65 kA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7846CAE-5873-405D-99F4-D40B320F737E}"/>
                </a:ext>
              </a:extLst>
            </p:cNvPr>
            <p:cNvSpPr txBox="1"/>
            <p:nvPr/>
          </p:nvSpPr>
          <p:spPr>
            <a:xfrm>
              <a:off x="874083" y="2625920"/>
              <a:ext cx="13967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101 MPa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71B682D-8F2D-475C-9247-4C697084B751}"/>
              </a:ext>
            </a:extLst>
          </p:cNvPr>
          <p:cNvGrpSpPr/>
          <p:nvPr/>
        </p:nvGrpSpPr>
        <p:grpSpPr>
          <a:xfrm>
            <a:off x="2295101" y="1157977"/>
            <a:ext cx="2379364" cy="2431925"/>
            <a:chOff x="2312035" y="1157977"/>
            <a:chExt cx="2379364" cy="2431925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22D5827C-C7CC-48BC-AA9E-611802EB3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12035" y="1750247"/>
              <a:ext cx="2297152" cy="183965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07AA472-6263-4095-A6DC-8A55AECA23BE}"/>
                </a:ext>
              </a:extLst>
            </p:cNvPr>
            <p:cNvSpPr txBox="1"/>
            <p:nvPr/>
          </p:nvSpPr>
          <p:spPr>
            <a:xfrm>
              <a:off x="2333481" y="1157977"/>
              <a:ext cx="2357918" cy="61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MQXFA04</a:t>
              </a:r>
            </a:p>
            <a:p>
              <a:pPr algn="ctr"/>
              <a:r>
                <a:rPr lang="en-US" dirty="0"/>
                <a:t>Ramp to 16.55 kA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69348FB-D504-4809-B8D5-2F9B1E104292}"/>
                </a:ext>
              </a:extLst>
            </p:cNvPr>
            <p:cNvSpPr txBox="1"/>
            <p:nvPr/>
          </p:nvSpPr>
          <p:spPr>
            <a:xfrm>
              <a:off x="3188789" y="2613860"/>
              <a:ext cx="13970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115 MPa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1A22A22-5711-4B0E-986E-423DD8CAAD2F}"/>
              </a:ext>
            </a:extLst>
          </p:cNvPr>
          <p:cNvGrpSpPr/>
          <p:nvPr/>
        </p:nvGrpSpPr>
        <p:grpSpPr>
          <a:xfrm>
            <a:off x="4514322" y="1208750"/>
            <a:ext cx="2379365" cy="2384095"/>
            <a:chOff x="4514322" y="1208750"/>
            <a:chExt cx="2379365" cy="2384095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7A5D5417-4268-442E-A6D1-6CEB14C59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14322" y="1756021"/>
              <a:ext cx="2293617" cy="183682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64D1005-B9B2-433B-90F2-A3B5EC2AF709}"/>
                </a:ext>
              </a:extLst>
            </p:cNvPr>
            <p:cNvSpPr txBox="1"/>
            <p:nvPr/>
          </p:nvSpPr>
          <p:spPr>
            <a:xfrm>
              <a:off x="4535768" y="1208750"/>
              <a:ext cx="2357919" cy="61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MQXFA05</a:t>
              </a:r>
            </a:p>
            <a:p>
              <a:pPr algn="ctr"/>
              <a:r>
                <a:rPr lang="en-US" dirty="0"/>
                <a:t>Ramp to 16.46 kA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F968CDE-F784-4351-B276-3D67DA9B079D}"/>
                </a:ext>
              </a:extLst>
            </p:cNvPr>
            <p:cNvSpPr txBox="1"/>
            <p:nvPr/>
          </p:nvSpPr>
          <p:spPr>
            <a:xfrm>
              <a:off x="5454122" y="2611248"/>
              <a:ext cx="13585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102 MPa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4334343-8FB7-4FCE-A347-6C995E218670}"/>
              </a:ext>
            </a:extLst>
          </p:cNvPr>
          <p:cNvGrpSpPr/>
          <p:nvPr/>
        </p:nvGrpSpPr>
        <p:grpSpPr>
          <a:xfrm>
            <a:off x="6743158" y="1204559"/>
            <a:ext cx="2382830" cy="2385343"/>
            <a:chOff x="6743158" y="1204559"/>
            <a:chExt cx="2382830" cy="2385343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2C057032-8189-4B63-8E2F-FFF03F2B0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43158" y="1733427"/>
              <a:ext cx="2322223" cy="185647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69CA7F9-CAA0-4690-99D7-AD3E270CF4F1}"/>
                </a:ext>
              </a:extLst>
            </p:cNvPr>
            <p:cNvSpPr txBox="1"/>
            <p:nvPr/>
          </p:nvSpPr>
          <p:spPr>
            <a:xfrm>
              <a:off x="6768070" y="1204559"/>
              <a:ext cx="2357918" cy="61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MQXFA06</a:t>
              </a:r>
            </a:p>
            <a:p>
              <a:pPr algn="ctr"/>
              <a:r>
                <a:rPr lang="en-US" dirty="0"/>
                <a:t>Ramp to 16.45 kA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7612F96-F566-4197-96BF-948F52BA48E9}"/>
                </a:ext>
              </a:extLst>
            </p:cNvPr>
            <p:cNvSpPr txBox="1"/>
            <p:nvPr/>
          </p:nvSpPr>
          <p:spPr>
            <a:xfrm>
              <a:off x="7644912" y="2623530"/>
              <a:ext cx="14261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106 MPa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7C286C2-9BA4-463A-A403-94712347C381}"/>
              </a:ext>
            </a:extLst>
          </p:cNvPr>
          <p:cNvGrpSpPr/>
          <p:nvPr/>
        </p:nvGrpSpPr>
        <p:grpSpPr>
          <a:xfrm>
            <a:off x="-6119" y="3980079"/>
            <a:ext cx="2334225" cy="2473985"/>
            <a:chOff x="324980" y="3542555"/>
            <a:chExt cx="2830869" cy="2817014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F12E6D91-56C4-42E8-A66B-C2771145B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4980" y="4190490"/>
              <a:ext cx="2830869" cy="216907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86F22C-D7FD-4695-BE9F-20295C10C233}"/>
                </a:ext>
              </a:extLst>
            </p:cNvPr>
            <p:cNvSpPr txBox="1"/>
            <p:nvPr/>
          </p:nvSpPr>
          <p:spPr>
            <a:xfrm>
              <a:off x="373784" y="3542555"/>
              <a:ext cx="26070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MQXFA07</a:t>
              </a:r>
            </a:p>
            <a:p>
              <a:pPr algn="ctr"/>
              <a:r>
                <a:rPr lang="en-US" dirty="0"/>
                <a:t>Ramp to 15.45 kA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D2E5AD5-2B43-4748-A4FE-E881814F762A}"/>
                </a:ext>
              </a:extLst>
            </p:cNvPr>
            <p:cNvSpPr txBox="1"/>
            <p:nvPr/>
          </p:nvSpPr>
          <p:spPr>
            <a:xfrm>
              <a:off x="1190270" y="5294097"/>
              <a:ext cx="1685734" cy="525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107 MPa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62EE6EC-155C-41DD-A3BA-1781DA579646}"/>
              </a:ext>
            </a:extLst>
          </p:cNvPr>
          <p:cNvGrpSpPr/>
          <p:nvPr/>
        </p:nvGrpSpPr>
        <p:grpSpPr>
          <a:xfrm>
            <a:off x="2283766" y="3977699"/>
            <a:ext cx="2345916" cy="2476364"/>
            <a:chOff x="3146392" y="3539787"/>
            <a:chExt cx="2929852" cy="2821142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B58BD07-332A-4345-B7B6-0E472E188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46392" y="4186117"/>
              <a:ext cx="2929852" cy="217481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F873296-7C02-4C14-A0B5-D147C1AF863F}"/>
                </a:ext>
              </a:extLst>
            </p:cNvPr>
            <p:cNvSpPr txBox="1"/>
            <p:nvPr/>
          </p:nvSpPr>
          <p:spPr>
            <a:xfrm>
              <a:off x="3146847" y="3539787"/>
              <a:ext cx="2785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MQXFA08</a:t>
              </a:r>
            </a:p>
            <a:p>
              <a:pPr algn="ctr"/>
              <a:r>
                <a:rPr lang="en-US" dirty="0"/>
                <a:t>Ramp to 16.50 kA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93D45D1-AC42-4A84-B9BC-1402091E35C8}"/>
                </a:ext>
              </a:extLst>
            </p:cNvPr>
            <p:cNvSpPr txBox="1"/>
            <p:nvPr/>
          </p:nvSpPr>
          <p:spPr>
            <a:xfrm>
              <a:off x="4175727" y="5294921"/>
              <a:ext cx="1707110" cy="525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94 MPa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D35F39D-180B-41B7-B4C2-76CD40FF6E8C}"/>
              </a:ext>
            </a:extLst>
          </p:cNvPr>
          <p:cNvGrpSpPr/>
          <p:nvPr/>
        </p:nvGrpSpPr>
        <p:grpSpPr>
          <a:xfrm>
            <a:off x="4568889" y="3981867"/>
            <a:ext cx="2290982" cy="2481091"/>
            <a:chOff x="6056952" y="3434348"/>
            <a:chExt cx="2935049" cy="2756787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686662D9-A18D-461B-9B5C-751D4F7A8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56952" y="4034232"/>
              <a:ext cx="2935049" cy="215690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6739F4-AFFF-4339-892D-1D0867C719E0}"/>
                </a:ext>
              </a:extLst>
            </p:cNvPr>
            <p:cNvSpPr txBox="1"/>
            <p:nvPr/>
          </p:nvSpPr>
          <p:spPr>
            <a:xfrm>
              <a:off x="6089071" y="3434348"/>
              <a:ext cx="2785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MQXFA10</a:t>
              </a:r>
            </a:p>
            <a:p>
              <a:pPr algn="ctr"/>
              <a:r>
                <a:rPr lang="en-US" dirty="0"/>
                <a:t>Ramp to 16.54 kA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6CAAA87-09AD-457D-855D-6867FF01872F}"/>
                </a:ext>
              </a:extLst>
            </p:cNvPr>
            <p:cNvSpPr txBox="1"/>
            <p:nvPr/>
          </p:nvSpPr>
          <p:spPr>
            <a:xfrm>
              <a:off x="7024101" y="5109921"/>
              <a:ext cx="1721850" cy="512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89 MPa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8CFF794-F6C2-4E04-AC92-1A73E0DDB6F4}"/>
              </a:ext>
            </a:extLst>
          </p:cNvPr>
          <p:cNvGrpSpPr/>
          <p:nvPr/>
        </p:nvGrpSpPr>
        <p:grpSpPr>
          <a:xfrm>
            <a:off x="6788399" y="3978361"/>
            <a:ext cx="2337589" cy="2484597"/>
            <a:chOff x="6788399" y="3978361"/>
            <a:chExt cx="2337589" cy="248459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5C0BC0C-1CEB-4A11-BBC8-358068D50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88399" y="4518816"/>
              <a:ext cx="2337589" cy="1944142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1B41D61-F164-4D42-8E74-2D60D7DB1BA1}"/>
                </a:ext>
              </a:extLst>
            </p:cNvPr>
            <p:cNvSpPr txBox="1"/>
            <p:nvPr/>
          </p:nvSpPr>
          <p:spPr>
            <a:xfrm>
              <a:off x="6902474" y="3978361"/>
              <a:ext cx="21741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MQXFA11</a:t>
              </a:r>
            </a:p>
            <a:p>
              <a:pPr algn="ctr"/>
              <a:r>
                <a:rPr lang="en-US" dirty="0"/>
                <a:t>Ramp to 16.54 kA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FEA056F-8EBF-48FA-B7E4-A80637A6D0A0}"/>
                </a:ext>
              </a:extLst>
            </p:cNvPr>
            <p:cNvSpPr txBox="1"/>
            <p:nvPr/>
          </p:nvSpPr>
          <p:spPr>
            <a:xfrm>
              <a:off x="7674581" y="5489872"/>
              <a:ext cx="13440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106 MPa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3559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CF412-FAFE-4B00-AEE9-4B6544850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1F28B-598A-41CC-9B57-21DDA53DC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SG data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D80B44B-36C5-455C-924F-D5A523777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73" y="111283"/>
            <a:ext cx="8442548" cy="720000"/>
          </a:xfrm>
        </p:spPr>
        <p:txBody>
          <a:bodyPr/>
          <a:lstStyle/>
          <a:p>
            <a:r>
              <a:rPr lang="en-US" sz="2000" dirty="0"/>
              <a:t>Coil stress increase during powering (ramps-up and down averaged)</a:t>
            </a:r>
            <a:br>
              <a:rPr lang="en-US" sz="2000" dirty="0"/>
            </a:br>
            <a:r>
              <a:rPr lang="en-US" sz="2000" dirty="0"/>
              <a:t>Comparison with previous magnets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8BA8E9-B83A-4FCC-8082-5FCD787C4064}"/>
              </a:ext>
            </a:extLst>
          </p:cNvPr>
          <p:cNvSpPr txBox="1"/>
          <p:nvPr/>
        </p:nvSpPr>
        <p:spPr>
          <a:xfrm>
            <a:off x="1266689" y="5186383"/>
            <a:ext cx="6999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Maximum stress values of each coil were selected for these plots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In red: Coil quadrants with the highest stress increase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In blue: Coil quadrants with the lowest stress increase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5026C77-2444-4EE4-942C-B6DCD7BF8A5D}"/>
              </a:ext>
            </a:extLst>
          </p:cNvPr>
          <p:cNvGrpSpPr/>
          <p:nvPr/>
        </p:nvGrpSpPr>
        <p:grpSpPr>
          <a:xfrm>
            <a:off x="329222" y="1391644"/>
            <a:ext cx="4352108" cy="3548103"/>
            <a:chOff x="329222" y="1063654"/>
            <a:chExt cx="4352108" cy="354810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6593EDB-355D-48BC-8784-C15A20077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9222" y="1469501"/>
              <a:ext cx="4352108" cy="314225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7D5B97C-DEF1-43C0-B08A-83995634A6B8}"/>
                </a:ext>
              </a:extLst>
            </p:cNvPr>
            <p:cNvSpPr/>
            <p:nvPr/>
          </p:nvSpPr>
          <p:spPr>
            <a:xfrm>
              <a:off x="1049076" y="1063654"/>
              <a:ext cx="342887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sz="1000" b="1" i="0" u="none" strike="noStrike" kern="1200" spc="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r>
                <a:rPr lang="en-US" sz="1400" dirty="0">
                  <a:latin typeface="+mj-lt"/>
                </a:rPr>
                <a:t>Coil average delta azimuthal stress during excitation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82B1603-E058-4BEF-990C-E19D9EF72955}"/>
              </a:ext>
            </a:extLst>
          </p:cNvPr>
          <p:cNvGrpSpPr/>
          <p:nvPr/>
        </p:nvGrpSpPr>
        <p:grpSpPr>
          <a:xfrm>
            <a:off x="4766547" y="1391644"/>
            <a:ext cx="4252833" cy="3548103"/>
            <a:chOff x="4766547" y="1063654"/>
            <a:chExt cx="4252833" cy="354810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ED9318D-05CE-499B-883F-DFFCC6A83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6547" y="1473347"/>
              <a:ext cx="4252833" cy="3138410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6AEECD4-C81E-48E1-B923-D1ADF0186D7F}"/>
                </a:ext>
              </a:extLst>
            </p:cNvPr>
            <p:cNvSpPr/>
            <p:nvPr/>
          </p:nvSpPr>
          <p:spPr>
            <a:xfrm>
              <a:off x="5402405" y="1063654"/>
              <a:ext cx="332837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sz="1000" b="1" i="0" u="none" strike="noStrike" kern="1200" spc="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r>
                <a:rPr lang="en-US" sz="1400" dirty="0">
                  <a:latin typeface="+mj-lt"/>
                </a:rPr>
                <a:t>Coil average delta axial stress during excitation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5004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B56D0DD-DAF0-C540-8F28-E408AA061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96" y="4379671"/>
            <a:ext cx="2917842" cy="21031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15F19E-65C1-1A47-A447-208879D2B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16" y="4379671"/>
            <a:ext cx="2917842" cy="21031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1ABF64-81A5-AE43-B000-3DB4CD6DE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958" y="4379671"/>
            <a:ext cx="2917842" cy="2103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1662F1-0E52-694C-986D-579DD29AD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902" y="1924876"/>
            <a:ext cx="2968368" cy="2103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E.M. Effect is Apparent on Coils and Shell 7</a:t>
            </a:r>
            <a:br>
              <a:rPr lang="en-US" dirty="0"/>
            </a:br>
            <a:r>
              <a:rPr lang="en-US" sz="1400" dirty="0"/>
              <a:t>(this example is for magnet 5 but applies to all)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SG data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86967" y="822789"/>
            <a:ext cx="78819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Despite not yet fully processing the files, the gauge readings of the coils and the shell 7 appear to be noisy during current ramps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effects have been observed in earlier magnets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noise on the signals is most likely from the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229099" y="2682240"/>
            <a:ext cx="838200" cy="2438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71109" y="2952318"/>
            <a:ext cx="754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LP Filter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92625" y="3149292"/>
            <a:ext cx="14606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Cutoff frequency:0.25 Hz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1967" y="5252218"/>
            <a:ext cx="1026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Clean signal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57987" y="5269072"/>
            <a:ext cx="1026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Clean signal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80829" y="5199668"/>
            <a:ext cx="1988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Noisy signal</a:t>
            </a:r>
          </a:p>
          <a:p>
            <a:r>
              <a:rPr lang="en-US" sz="1200" dirty="0"/>
              <a:t>(note the different scale from Shells 02 and 04 plots)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01217" y="3010792"/>
            <a:ext cx="1010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Noisy signal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A76E9D-8F01-934E-91D1-D9A1C8FB39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2038" y="1840421"/>
            <a:ext cx="2968368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05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Reference: MQXFA03 Coil Azimuthal --- over </a:t>
            </a:r>
            <a:r>
              <a:rPr lang="en-GB" i="1" dirty="0">
                <a:latin typeface="Century Gothic" panose="020B0502020202020204" pitchFamily="34" charset="0"/>
              </a:rPr>
              <a:t>I</a:t>
            </a:r>
            <a:r>
              <a:rPr lang="en-GB" i="1" baseline="30000" dirty="0">
                <a:latin typeface="Century Gothic" panose="020B0502020202020204" pitchFamily="34" charset="0"/>
              </a:rPr>
              <a:t>2</a:t>
            </a:r>
            <a:endParaRPr lang="en-GB" baseline="30000" dirty="0">
              <a:latin typeface="Century Gothic" panose="020B0502020202020204" pitchFamily="34" charset="0"/>
            </a:endParaRPr>
          </a:p>
        </p:txBody>
      </p:sp>
      <p:sp>
        <p:nvSpPr>
          <p:cNvPr id="12" name="Footer Placeholder 36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MQXFA13b SG data</a:t>
            </a:r>
            <a:endParaRPr lang="en-GB" dirty="0"/>
          </a:p>
        </p:txBody>
      </p:sp>
      <p:sp>
        <p:nvSpPr>
          <p:cNvPr id="3" name="Right Arrow 2"/>
          <p:cNvSpPr/>
          <p:nvPr/>
        </p:nvSpPr>
        <p:spPr>
          <a:xfrm>
            <a:off x="4275667" y="2413000"/>
            <a:ext cx="685800" cy="254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271109" y="2678305"/>
            <a:ext cx="754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LP Filter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92625" y="2875279"/>
            <a:ext cx="14606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Cutoff frequency:0.25 Hz</a:t>
            </a:r>
          </a:p>
        </p:txBody>
      </p:sp>
      <p:grpSp>
        <p:nvGrpSpPr>
          <p:cNvPr id="9226" name="Group 9225"/>
          <p:cNvGrpSpPr/>
          <p:nvPr/>
        </p:nvGrpSpPr>
        <p:grpSpPr>
          <a:xfrm>
            <a:off x="634253" y="1426622"/>
            <a:ext cx="5890590" cy="4117340"/>
            <a:chOff x="1456639" y="1315720"/>
            <a:chExt cx="5890590" cy="4117340"/>
          </a:xfrm>
        </p:grpSpPr>
        <p:grpSp>
          <p:nvGrpSpPr>
            <p:cNvPr id="14" name="Group 13"/>
            <p:cNvGrpSpPr/>
            <p:nvPr/>
          </p:nvGrpSpPr>
          <p:grpSpPr>
            <a:xfrm>
              <a:off x="1456639" y="1315720"/>
              <a:ext cx="5890590" cy="4117340"/>
              <a:chOff x="1215509" y="1315720"/>
              <a:chExt cx="3139710" cy="2194560"/>
            </a:xfrm>
          </p:grpSpPr>
          <p:pic>
            <p:nvPicPr>
              <p:cNvPr id="12291" name="Picture 3" descr="G:\My Drive\SG Measurements\LARP_and_CERN_QXF\MQXFA3\Quench_tests\Nominal_Current_Holding\VS. Ratio_full cycle\Coil Azimuthal Strain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9940" y="1315720"/>
                <a:ext cx="2875279" cy="2194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1215509" y="2053386"/>
                <a:ext cx="52290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/>
                  <a:t>C204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244363" y="2665348"/>
                <a:ext cx="50847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/>
                  <a:t>C110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276431" y="2875279"/>
                <a:ext cx="50847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/>
                  <a:t>C111</a:t>
                </a: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1463196" y="2150534"/>
                <a:ext cx="433337" cy="46313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ash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1498599" y="2729545"/>
                <a:ext cx="397934" cy="13465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ash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1498599" y="2930680"/>
                <a:ext cx="397934" cy="67326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ash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 flipV="1">
                <a:off x="2628619" y="1900575"/>
                <a:ext cx="289381" cy="18065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ot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3360420" y="1795572"/>
                <a:ext cx="335280" cy="9335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ot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H="1">
                <a:off x="3360420" y="2101218"/>
                <a:ext cx="236220" cy="16594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ot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H="1">
                <a:off x="2274570" y="2646572"/>
                <a:ext cx="236220" cy="16594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ot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 rot="20028796">
                <a:off x="2480731" y="1870447"/>
                <a:ext cx="461551" cy="114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/>
                  <a:t>C204 ramp up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 rot="19842497">
                <a:off x="2241993" y="2691678"/>
                <a:ext cx="537593" cy="114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/>
                  <a:t>C204 ramp down</a:t>
                </a:r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 flipV="1">
                <a:off x="2510790" y="2270006"/>
                <a:ext cx="314451" cy="175515"/>
              </a:xfrm>
              <a:prstGeom prst="straightConnector1">
                <a:avLst/>
              </a:prstGeom>
              <a:ln w="19050">
                <a:solidFill>
                  <a:srgbClr val="FFFF00"/>
                </a:solidFill>
                <a:prstDash val="sysDot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V="1">
                <a:off x="3213609" y="2141144"/>
                <a:ext cx="231010" cy="87758"/>
              </a:xfrm>
              <a:prstGeom prst="straightConnector1">
                <a:avLst/>
              </a:prstGeom>
              <a:ln w="19050">
                <a:solidFill>
                  <a:srgbClr val="FFFF00"/>
                </a:solidFill>
                <a:prstDash val="sysDot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flipH="1" flipV="1">
                <a:off x="3332314" y="1951659"/>
                <a:ext cx="184029" cy="46223"/>
              </a:xfrm>
              <a:prstGeom prst="straightConnector1">
                <a:avLst/>
              </a:prstGeom>
              <a:ln w="19050">
                <a:solidFill>
                  <a:srgbClr val="FFFF00"/>
                </a:solidFill>
                <a:prstDash val="sysDot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flipH="1">
                <a:off x="2286448" y="2228902"/>
                <a:ext cx="145336" cy="74493"/>
              </a:xfrm>
              <a:prstGeom prst="straightConnector1">
                <a:avLst/>
              </a:prstGeom>
              <a:ln w="19050">
                <a:solidFill>
                  <a:srgbClr val="FFFF00"/>
                </a:solidFill>
                <a:prstDash val="sysDot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 rot="20028796">
                <a:off x="2305745" y="2258516"/>
                <a:ext cx="623889" cy="114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/>
                  <a:t>C110 &amp; 111 ramp up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 rot="20028796">
                <a:off x="1855561" y="2208732"/>
                <a:ext cx="699931" cy="114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/>
                  <a:t>C110 &amp; 111 ramp down</a:t>
                </a:r>
              </a:p>
            </p:txBody>
          </p:sp>
        </p:grpSp>
        <p:sp>
          <p:nvSpPr>
            <p:cNvPr id="9221" name="Rectangle 9220"/>
            <p:cNvSpPr/>
            <p:nvPr/>
          </p:nvSpPr>
          <p:spPr>
            <a:xfrm>
              <a:off x="5205389" y="1828800"/>
              <a:ext cx="904479" cy="1922076"/>
            </a:xfrm>
            <a:prstGeom prst="rect">
              <a:avLst/>
            </a:prstGeom>
            <a:solidFill>
              <a:schemeClr val="accent1">
                <a:alpha val="52000"/>
              </a:schemeClr>
            </a:solidFill>
            <a:ln>
              <a:solidFill>
                <a:schemeClr val="bg1">
                  <a:lumMod val="75000"/>
                  <a:alpha val="36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2" name="TextBox 9221"/>
            <p:cNvSpPr txBox="1"/>
            <p:nvPr/>
          </p:nvSpPr>
          <p:spPr>
            <a:xfrm>
              <a:off x="4476750" y="4047222"/>
              <a:ext cx="2019300" cy="553998"/>
            </a:xfrm>
            <a:prstGeom prst="rect">
              <a:avLst/>
            </a:prstGeom>
            <a:solidFill>
              <a:srgbClr val="FFC000">
                <a:alpha val="61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The readings of this part may the combination of actual SG and inductive components</a:t>
              </a:r>
            </a:p>
          </p:txBody>
        </p:sp>
        <p:cxnSp>
          <p:nvCxnSpPr>
            <p:cNvPr id="9224" name="Straight Arrow Connector 9223"/>
            <p:cNvCxnSpPr/>
            <p:nvPr/>
          </p:nvCxnSpPr>
          <p:spPr>
            <a:xfrm flipV="1">
              <a:off x="5486400" y="3485292"/>
              <a:ext cx="114331" cy="5196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25" name="Group 9224"/>
          <p:cNvGrpSpPr/>
          <p:nvPr/>
        </p:nvGrpSpPr>
        <p:grpSpPr>
          <a:xfrm>
            <a:off x="6067205" y="845119"/>
            <a:ext cx="2991507" cy="2103120"/>
            <a:chOff x="1144058" y="1421852"/>
            <a:chExt cx="2991507" cy="2103120"/>
          </a:xfrm>
        </p:grpSpPr>
        <p:pic>
          <p:nvPicPr>
            <p:cNvPr id="55" name="Picture 3" descr="G:\My Drive\SG Measurements\LARP_and_CERN_QXF\MQXFA3\Quench_tests\Nominal_Current_Holding\Coil Azimuthal Strain_tim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058" y="1421852"/>
              <a:ext cx="2991507" cy="2103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Oval 55"/>
            <p:cNvSpPr/>
            <p:nvPr/>
          </p:nvSpPr>
          <p:spPr>
            <a:xfrm>
              <a:off x="1896533" y="1566333"/>
              <a:ext cx="304800" cy="584200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056466" y="1562099"/>
              <a:ext cx="304800" cy="584200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228" name="Straight Arrow Connector 9227"/>
          <p:cNvCxnSpPr/>
          <p:nvPr/>
        </p:nvCxnSpPr>
        <p:spPr>
          <a:xfrm flipV="1">
            <a:off x="4664014" y="1485900"/>
            <a:ext cx="2155666" cy="26722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013864" y="3843496"/>
            <a:ext cx="2863436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Combined the ramp up and ramp down data, the three coils actually </a:t>
            </a:r>
            <a:r>
              <a:rPr lang="en-US" sz="11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behave identically</a:t>
            </a: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.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The readings of the “turn around” part are likely to be combined with inductive components;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The “up-warp” on the curves of C110 &amp; 111 may be not mechanical. It is “bended” by the field.  </a:t>
            </a:r>
          </a:p>
        </p:txBody>
      </p:sp>
      <p:sp>
        <p:nvSpPr>
          <p:cNvPr id="39" name="矩形 66"/>
          <p:cNvSpPr/>
          <p:nvPr/>
        </p:nvSpPr>
        <p:spPr>
          <a:xfrm>
            <a:off x="4599223" y="5298317"/>
            <a:ext cx="1178528" cy="314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b="1" i="1" dirty="0" err="1">
                <a:latin typeface="Cambria" panose="02040503050406030204" pitchFamily="18" charset="0"/>
              </a:rPr>
              <a:t>I</a:t>
            </a:r>
            <a:r>
              <a:rPr lang="en-US" altLang="zh-CN" sz="1100" b="1" i="1" baseline="-25000" dirty="0" err="1">
                <a:latin typeface="Cambria" panose="02040503050406030204" pitchFamily="18" charset="0"/>
              </a:rPr>
              <a:t>norm</a:t>
            </a:r>
            <a:r>
              <a:rPr lang="en-US" altLang="zh-CN" sz="1100" b="1" dirty="0">
                <a:latin typeface="Cambria" panose="02040503050406030204" pitchFamily="18" charset="0"/>
              </a:rPr>
              <a:t> = 16.47 kA</a:t>
            </a:r>
          </a:p>
        </p:txBody>
      </p:sp>
    </p:spTree>
    <p:extLst>
      <p:ext uri="{BB962C8B-B14F-4D97-AF65-F5344CB8AC3E}">
        <p14:creationId xmlns:p14="http://schemas.microsoft.com/office/powerpoint/2010/main" val="3097375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G:\My Drive\SG Measurements\LARP_and_CERN_QXF\MQXFA04\Ramp_test\10kA_ramp\Coil filtered Azimuthal Strain_ti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864" y="779176"/>
            <a:ext cx="2968647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G:\My Drive\SG Measurements\LARP_and_CERN_QXF\MQXFA04\Ramp_test\10kA_ramp\Coil filtered Azimuthal Stra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36" y="1474740"/>
            <a:ext cx="516255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MQXFA04 Coil Strain --- over </a:t>
            </a:r>
            <a:r>
              <a:rPr lang="en-GB" i="1" dirty="0">
                <a:latin typeface="Century Gothic" panose="020B0502020202020204" pitchFamily="34" charset="0"/>
              </a:rPr>
              <a:t>I</a:t>
            </a:r>
            <a:r>
              <a:rPr lang="en-GB" i="1" baseline="30000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2" name="Footer Placeholder 36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MQXFA13b SG data</a:t>
            </a:r>
            <a:endParaRPr lang="en-GB" dirty="0"/>
          </a:p>
        </p:txBody>
      </p:sp>
      <p:sp>
        <p:nvSpPr>
          <p:cNvPr id="56" name="Oval 55"/>
          <p:cNvSpPr/>
          <p:nvPr/>
        </p:nvSpPr>
        <p:spPr>
          <a:xfrm>
            <a:off x="6971860" y="901700"/>
            <a:ext cx="304800" cy="584200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7866786" y="901700"/>
            <a:ext cx="304800" cy="584200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882962" y="3846512"/>
            <a:ext cx="3099549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The exact same behavior as seen in MQXFA03 (next slide).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From what we have learned from MQXFA03, there is </a:t>
            </a:r>
            <a:r>
              <a:rPr lang="en-US" sz="1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no issue </a:t>
            </a: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in the 10 kA ramp tests.</a:t>
            </a:r>
          </a:p>
        </p:txBody>
      </p:sp>
      <p:sp>
        <p:nvSpPr>
          <p:cNvPr id="39" name="矩形 66"/>
          <p:cNvSpPr/>
          <p:nvPr/>
        </p:nvSpPr>
        <p:spPr>
          <a:xfrm>
            <a:off x="4599223" y="5298317"/>
            <a:ext cx="1178528" cy="314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b="1" i="1" dirty="0" err="1">
                <a:latin typeface="Cambria" panose="02040503050406030204" pitchFamily="18" charset="0"/>
              </a:rPr>
              <a:t>I</a:t>
            </a:r>
            <a:r>
              <a:rPr lang="en-US" altLang="zh-CN" sz="1100" b="1" i="1" baseline="-25000" dirty="0" err="1">
                <a:latin typeface="Cambria" panose="02040503050406030204" pitchFamily="18" charset="0"/>
              </a:rPr>
              <a:t>norm</a:t>
            </a:r>
            <a:r>
              <a:rPr lang="en-US" altLang="zh-CN" sz="1100" b="1" dirty="0">
                <a:latin typeface="Cambria" panose="02040503050406030204" pitchFamily="18" charset="0"/>
              </a:rPr>
              <a:t> = 16.47 kA</a:t>
            </a:r>
          </a:p>
        </p:txBody>
      </p:sp>
    </p:spTree>
    <p:extLst>
      <p:ext uri="{BB962C8B-B14F-4D97-AF65-F5344CB8AC3E}">
        <p14:creationId xmlns:p14="http://schemas.microsoft.com/office/powerpoint/2010/main" val="1396852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69E94-DF8A-3345-832A-F74D76E17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Processing Notes for MQXFA13b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B3474-E0AC-414A-9197-732587B94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F4FE8-0C8B-5241-9AE5-F324FD343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SG data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8CA5ED-D938-3549-B330-399A8323A976}"/>
              </a:ext>
            </a:extLst>
          </p:cNvPr>
          <p:cNvSpPr>
            <a:spLocks noGrp="1"/>
          </p:cNvSpPr>
          <p:nvPr/>
        </p:nvSpPr>
        <p:spPr>
          <a:xfrm>
            <a:off x="612000" y="1155957"/>
            <a:ext cx="7920000" cy="49687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000" dirty="0"/>
              <a:t>No strain data on the coils: Electrical SGs were disconnected before shipping the magnet to BNL, and FBG strain gauges not used during the test.</a:t>
            </a:r>
          </a:p>
          <a:p>
            <a:pPr>
              <a:spcAft>
                <a:spcPts val="600"/>
              </a:spcAft>
            </a:pPr>
            <a:r>
              <a:rPr lang="en-US" sz="1000" dirty="0"/>
              <a:t>7/11/24 – 7/16/24 </a:t>
            </a:r>
            <a:r>
              <a:rPr lang="en-US" sz="1000" dirty="0">
                <a:sym typeface="Wingdings" panose="05000000000000000000" pitchFamily="2" charset="2"/>
              </a:rPr>
              <a:t> </a:t>
            </a:r>
            <a:r>
              <a:rPr lang="en-US" sz="1000" dirty="0"/>
              <a:t>1</a:t>
            </a:r>
            <a:r>
              <a:rPr lang="en-US" sz="1000" baseline="30000" dirty="0"/>
              <a:t>st</a:t>
            </a:r>
            <a:r>
              <a:rPr lang="en-US" sz="1000" dirty="0"/>
              <a:t> Cooldown</a:t>
            </a:r>
          </a:p>
          <a:p>
            <a:pPr>
              <a:spcAft>
                <a:spcPts val="600"/>
              </a:spcAft>
            </a:pPr>
            <a:r>
              <a:rPr lang="en-US" sz="1000" dirty="0"/>
              <a:t>7/16/24 – 7/17/24 </a:t>
            </a:r>
            <a:r>
              <a:rPr lang="en-US" sz="1000" dirty="0">
                <a:sym typeface="Wingdings" panose="05000000000000000000" pitchFamily="2" charset="2"/>
              </a:rPr>
              <a:t> Low power ramps</a:t>
            </a:r>
            <a:endParaRPr lang="en-US" sz="1000" dirty="0"/>
          </a:p>
          <a:p>
            <a:pPr>
              <a:spcAft>
                <a:spcPts val="600"/>
              </a:spcAft>
            </a:pPr>
            <a:r>
              <a:rPr lang="en-US" sz="1000" dirty="0"/>
              <a:t>7/18/24 </a:t>
            </a:r>
            <a:r>
              <a:rPr lang="en-US" sz="1000" dirty="0">
                <a:sym typeface="Wingdings" panose="05000000000000000000" pitchFamily="2" charset="2"/>
              </a:rPr>
              <a:t> Quenches 1, 2 and 3</a:t>
            </a:r>
          </a:p>
          <a:p>
            <a:pPr>
              <a:spcAft>
                <a:spcPts val="600"/>
              </a:spcAft>
            </a:pPr>
            <a:r>
              <a:rPr lang="en-US" sz="1000" dirty="0">
                <a:sym typeface="Wingdings" panose="05000000000000000000" pitchFamily="2" charset="2"/>
              </a:rPr>
              <a:t>7/22/24  Quenches 4 and 5</a:t>
            </a:r>
          </a:p>
          <a:p>
            <a:pPr>
              <a:spcAft>
                <a:spcPts val="600"/>
              </a:spcAft>
            </a:pPr>
            <a:r>
              <a:rPr lang="en-US" sz="1000" dirty="0">
                <a:sym typeface="Wingdings" panose="05000000000000000000" pitchFamily="2" charset="2"/>
              </a:rPr>
              <a:t>7/23/24  Quenches 6, 7 and 8</a:t>
            </a:r>
          </a:p>
          <a:p>
            <a:pPr>
              <a:spcAft>
                <a:spcPts val="600"/>
              </a:spcAft>
            </a:pPr>
            <a:r>
              <a:rPr lang="en-US" sz="1000" dirty="0">
                <a:sym typeface="Wingdings" panose="05000000000000000000" pitchFamily="2" charset="2"/>
              </a:rPr>
              <a:t>7/24/24  Quench 9</a:t>
            </a:r>
          </a:p>
          <a:p>
            <a:pPr>
              <a:spcAft>
                <a:spcPts val="600"/>
              </a:spcAft>
            </a:pPr>
            <a:r>
              <a:rPr lang="en-US" sz="1000" dirty="0">
                <a:sym typeface="Wingdings" panose="05000000000000000000" pitchFamily="2" charset="2"/>
              </a:rPr>
              <a:t>7/25/24  Quench 10</a:t>
            </a:r>
          </a:p>
          <a:p>
            <a:pPr marL="0" indent="0">
              <a:spcAft>
                <a:spcPts val="600"/>
              </a:spcAft>
              <a:buNone/>
            </a:pPr>
            <a:endParaRPr lang="en-US" sz="1000" dirty="0"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endParaRPr lang="en-US" sz="1000" dirty="0"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endParaRPr lang="en-US" sz="10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05495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1E604-0F4E-4AA3-9038-89D54A8B4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5676"/>
            <a:ext cx="7920000" cy="720000"/>
          </a:xfrm>
        </p:spPr>
        <p:txBody>
          <a:bodyPr/>
          <a:lstStyle/>
          <a:p>
            <a:r>
              <a:rPr lang="en-US" dirty="0"/>
              <a:t>Shell02 stress. History plots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D4D4E-2146-4658-9974-9D0934DE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3D9C6-90F2-4A23-8F6F-F4ADA319A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SG data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60BEDE-40DE-4FB0-9781-045CDD9C6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177"/>
            <a:ext cx="9144000" cy="34153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9D41D2-2AAC-42D0-9696-9B26980D6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78370"/>
            <a:ext cx="9144000" cy="307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18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1E604-0F4E-4AA3-9038-89D54A8B4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5676"/>
            <a:ext cx="7920000" cy="720000"/>
          </a:xfrm>
        </p:spPr>
        <p:txBody>
          <a:bodyPr/>
          <a:lstStyle/>
          <a:p>
            <a:r>
              <a:rPr lang="en-US" dirty="0"/>
              <a:t>Shell04 stress. History plots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D4D4E-2146-4658-9974-9D0934DE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3D9C6-90F2-4A23-8F6F-F4ADA319A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SG data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2DDDBC-0FD7-4E16-92D7-0D89335AB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6913"/>
            <a:ext cx="9144000" cy="33894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D6CA6A-A105-4514-A46A-51E42AE4F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74852"/>
            <a:ext cx="9144000" cy="318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6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1E604-0F4E-4AA3-9038-89D54A8B4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5676"/>
            <a:ext cx="7920000" cy="720000"/>
          </a:xfrm>
        </p:spPr>
        <p:txBody>
          <a:bodyPr/>
          <a:lstStyle/>
          <a:p>
            <a:r>
              <a:rPr lang="en-US" dirty="0"/>
              <a:t>Shell07 stress. History plots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D4D4E-2146-4658-9974-9D0934DE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3D9C6-90F2-4A23-8F6F-F4ADA319A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SG data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925028-05C6-472C-99A7-DDAF13126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176"/>
            <a:ext cx="9144000" cy="32798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EFFA83-AB87-4227-A2B1-6D6F10331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09358"/>
            <a:ext cx="9144000" cy="314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94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1E604-0F4E-4AA3-9038-89D54A8B4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5676"/>
            <a:ext cx="7920000" cy="720000"/>
          </a:xfrm>
        </p:spPr>
        <p:txBody>
          <a:bodyPr/>
          <a:lstStyle/>
          <a:p>
            <a:r>
              <a:rPr lang="en-US" dirty="0"/>
              <a:t>Rods’ strain and stress. History plots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D4D4E-2146-4658-9974-9D0934DE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3D9C6-90F2-4A23-8F6F-F4ADA319A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SG data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947672-D60A-42A1-8B48-58E2A7507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297"/>
            <a:ext cx="9144000" cy="32712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C5A7C6-A99A-4DF1-8A72-1C9964654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66226"/>
            <a:ext cx="9144000" cy="319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71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SG data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000" y="2277177"/>
            <a:ext cx="7920000" cy="720000"/>
          </a:xfrm>
        </p:spPr>
        <p:txBody>
          <a:bodyPr/>
          <a:lstStyle/>
          <a:p>
            <a:r>
              <a:rPr lang="en-US" dirty="0"/>
              <a:t>SG Readings in the Cooldown 1</a:t>
            </a:r>
          </a:p>
        </p:txBody>
      </p:sp>
    </p:spTree>
    <p:extLst>
      <p:ext uri="{BB962C8B-B14F-4D97-AF65-F5344CB8AC3E}">
        <p14:creationId xmlns:p14="http://schemas.microsoft.com/office/powerpoint/2010/main" val="2219601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992919" y="6356350"/>
            <a:ext cx="6550800" cy="360000"/>
          </a:xfrm>
        </p:spPr>
        <p:txBody>
          <a:bodyPr/>
          <a:lstStyle/>
          <a:p>
            <a:r>
              <a:rPr lang="en-US"/>
              <a:t>MQXFA13b SG data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4C1A2E-F2AD-46E1-8BC6-12A594879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091" y="900001"/>
            <a:ext cx="3789909" cy="22356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8233E2-59AB-4F2F-823D-F7707DC3D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78" y="900000"/>
            <a:ext cx="3870303" cy="22356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A743539-9588-4E91-B6EE-D61003D6F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78" y="3647175"/>
            <a:ext cx="3870303" cy="22356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280C016-9924-4D87-AE8F-896B71DC4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2091" y="3647174"/>
            <a:ext cx="3789911" cy="223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79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8EF391-2BAD-45F4-B22E-736040720C99}">
  <ds:schemaRefs>
    <ds:schemaRef ds:uri="http://www.w3.org/XML/1998/namespace"/>
    <ds:schemaRef ds:uri="8946e33d-fd2f-4ae4-8ee9-d90c129cdf9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75409</TotalTime>
  <Words>787</Words>
  <Application>Microsoft Office PowerPoint</Application>
  <PresentationFormat>On-screen Show (4:3)</PresentationFormat>
  <Paragraphs>158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黑体</vt:lpstr>
      <vt:lpstr>Arial</vt:lpstr>
      <vt:lpstr>Calibri</vt:lpstr>
      <vt:lpstr>Cambria</vt:lpstr>
      <vt:lpstr>Century Gothic</vt:lpstr>
      <vt:lpstr>Times New Roman</vt:lpstr>
      <vt:lpstr>Wingdings</vt:lpstr>
      <vt:lpstr>Thème Office</vt:lpstr>
      <vt:lpstr>MQXFA13b SG Data during Testing</vt:lpstr>
      <vt:lpstr>MQXFA SG Gauges Layout </vt:lpstr>
      <vt:lpstr>Data Processing Notes for MQXFA13b</vt:lpstr>
      <vt:lpstr>Shell02 stress. History plots</vt:lpstr>
      <vt:lpstr>Shell04 stress. History plots</vt:lpstr>
      <vt:lpstr>Shell07 stress. History plots</vt:lpstr>
      <vt:lpstr>Rods’ strain and stress. History plots</vt:lpstr>
      <vt:lpstr>SG Readings in the Cooldown 1</vt:lpstr>
      <vt:lpstr>Shells</vt:lpstr>
      <vt:lpstr>Shells and Rods</vt:lpstr>
      <vt:lpstr>Multiplots: Quenches 1-10</vt:lpstr>
      <vt:lpstr>Shell 2 - Strain</vt:lpstr>
      <vt:lpstr>Shell 2 – Delta Stress</vt:lpstr>
      <vt:lpstr>Shell 4 - Strain</vt:lpstr>
      <vt:lpstr>Shell 4 – Delta Stress</vt:lpstr>
      <vt:lpstr>Shell 7 - Strain</vt:lpstr>
      <vt:lpstr>Shell 7 – Delta Stress</vt:lpstr>
      <vt:lpstr>Rods – Strain and Delta Stress</vt:lpstr>
      <vt:lpstr>Preload – Coils, shells and rods</vt:lpstr>
      <vt:lpstr>Appendix</vt:lpstr>
      <vt:lpstr>Coil stress increase during powering (ramps-up and down averaged) Comparison with previous magnets</vt:lpstr>
      <vt:lpstr>Coil stress increase during powering (ramps-up and down averaged) Comparison with previous magnets</vt:lpstr>
      <vt:lpstr>E.M. Effect is Apparent on Coils and Shell 7 (this example is for magnet 5 but applies to all)</vt:lpstr>
      <vt:lpstr>Reference: MQXFA03 Coil Azimuthal --- over I2</vt:lpstr>
      <vt:lpstr>MQXFA04 Coil Strain --- over I2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MQXFA03 SG Data in Cooldown</dc:title>
  <dc:creator>Heng Pan</dc:creator>
  <cp:lastModifiedBy>Garcia Fajardo, Laura</cp:lastModifiedBy>
  <cp:revision>1076</cp:revision>
  <cp:lastPrinted>2017-05-11T15:20:58Z</cp:lastPrinted>
  <dcterms:created xsi:type="dcterms:W3CDTF">2018-06-04T18:48:06Z</dcterms:created>
  <dcterms:modified xsi:type="dcterms:W3CDTF">2024-07-28T23:04:17Z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