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01" r:id="rId5"/>
    <p:sldId id="402" r:id="rId6"/>
    <p:sldId id="400" r:id="rId7"/>
    <p:sldId id="404" r:id="rId8"/>
    <p:sldId id="387" r:id="rId9"/>
    <p:sldId id="698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68" autoAdjust="0"/>
    <p:restoredTop sz="88215" autoAdjust="0"/>
  </p:normalViewPr>
  <p:slideViewPr>
    <p:cSldViewPr snapToGrid="0" showGuides="1">
      <p:cViewPr varScale="1">
        <p:scale>
          <a:sx n="105" d="100"/>
          <a:sy n="105" d="100"/>
        </p:scale>
        <p:origin x="600" y="18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29/07/2024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29/07/2024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6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48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4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2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2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29-Jul-24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706773"/>
              </p:ext>
            </p:extLst>
          </p:nvPr>
        </p:nvGraphicFramePr>
        <p:xfrm>
          <a:off x="612775" y="951637"/>
          <a:ext cx="8101584" cy="462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b="1" dirty="0"/>
                        <a:t>Pre-Series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87155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22644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MQXFA08b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coil SG data with 2</a:t>
                      </a:r>
                      <a:r>
                        <a:rPr lang="en-US" sz="1100" baseline="30000" dirty="0"/>
                        <a:t>nd</a:t>
                      </a:r>
                      <a:r>
                        <a:rPr lang="en-US" sz="1100" dirty="0"/>
                        <a:t> thermal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9411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301938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08433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MQXFA14b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Test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Fab</a:t>
                      </a:r>
                      <a:r>
                        <a:rPr lang="en-US" sz="1400" baseline="0" dirty="0"/>
                        <a:t> &amp; Test</a:t>
                      </a:r>
                      <a:r>
                        <a:rPr lang="en-US" sz="1400" dirty="0"/>
                        <a:t> report </a:t>
                      </a:r>
                      <a:r>
                        <a:rPr lang="en-US" sz="1400" baseline="0" dirty="0"/>
                        <a:t>drafts completed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09512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At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776043"/>
                  </a:ext>
                </a:extLst>
              </a:tr>
              <a:tr h="330059">
                <a:tc>
                  <a:txBody>
                    <a:bodyPr/>
                    <a:lstStyle/>
                    <a:p>
                      <a:r>
                        <a:rPr lang="en-US" sz="1400" dirty="0"/>
                        <a:t>MQXFA16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Direct to FNAL10/13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Fabrication Report drafts edited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8914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30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746275"/>
              </p:ext>
            </p:extLst>
          </p:nvPr>
        </p:nvGraphicFramePr>
        <p:xfrm>
          <a:off x="612775" y="900640"/>
          <a:ext cx="8101584" cy="455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MQXFA09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Disassembled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Two coils no longer available (in A14b, A15); Structures used in MQXFA11;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will be renamed MQXFA24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MQXFA12b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Added </a:t>
                      </a:r>
                      <a:r>
                        <a:rPr lang="en-US" sz="1400" i="0" dirty="0"/>
                        <a:t>tapered load shims</a:t>
                      </a:r>
                      <a:r>
                        <a:rPr lang="en-US" sz="1400" dirty="0"/>
                        <a:t>; vendors for detailed ultrasonic inspection still being contacted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Work to be completed before MQXFA17 starts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/>
                        <a:t>MQXFA13b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Cold test started; SG data shown after this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Arrived form BNL 7/20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Could Coil 242 be candidate for replacement? (reviewed with magnet originally)</a:t>
                      </a:r>
                      <a:endParaRPr sz="16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88530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MQXFA18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Preload completed, finishing operations, splice box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Tapered load shims installed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89548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be on hold until A17 rework is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42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Series Magnets (cont.)</a:t>
            </a:r>
          </a:p>
          <a:p>
            <a:r>
              <a:rPr lang="en-US" dirty="0"/>
              <a:t>Updated Magnet specifications to allow for 120 </a:t>
            </a:r>
            <a:r>
              <a:rPr lang="en-US" dirty="0" err="1"/>
              <a:t>MPa</a:t>
            </a:r>
            <a:r>
              <a:rPr lang="en-US" dirty="0"/>
              <a:t> excursions, increased from 110 </a:t>
            </a:r>
            <a:r>
              <a:rPr lang="en-US" dirty="0" err="1"/>
              <a:t>MPa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MQXFA07b, MQXFA16, MQXFA15 reload did not require 120 </a:t>
            </a:r>
            <a:r>
              <a:rPr lang="en-US" dirty="0" err="1"/>
              <a:t>MPa</a:t>
            </a:r>
            <a:endParaRPr lang="en-US" dirty="0"/>
          </a:p>
          <a:p>
            <a:pPr lvl="1"/>
            <a:r>
              <a:rPr lang="en-US" dirty="0"/>
              <a:t>MQXFA17 reached 120 MPa during preload</a:t>
            </a:r>
          </a:p>
          <a:p>
            <a:pPr lvl="1"/>
            <a:r>
              <a:rPr lang="en-US" dirty="0"/>
              <a:t>MQXFA13b coil 2 reached 126 </a:t>
            </a:r>
            <a:r>
              <a:rPr lang="en-US" dirty="0" err="1"/>
              <a:t>Mpa</a:t>
            </a:r>
            <a:r>
              <a:rPr lang="en-US" dirty="0"/>
              <a:t> in last excursion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Coils in Storage at LBNL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362868"/>
              </p:ext>
            </p:extLst>
          </p:nvPr>
        </p:nvGraphicFramePr>
        <p:xfrm>
          <a:off x="612774" y="1069975"/>
          <a:ext cx="7928623" cy="460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05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793848676"/>
                    </a:ext>
                  </a:extLst>
                </a:gridCol>
                <a:gridCol w="395976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818544">
                  <a:extLst>
                    <a:ext uri="{9D8B030D-6E8A-4147-A177-3AD203B41FA5}">
                      <a16:colId xmlns:a16="http://schemas.microsoft.com/office/drawing/2014/main" val="994169390"/>
                    </a:ext>
                  </a:extLst>
                </a:gridCol>
                <a:gridCol w="773472">
                  <a:extLst>
                    <a:ext uri="{9D8B030D-6E8A-4147-A177-3AD203B41FA5}">
                      <a16:colId xmlns:a16="http://schemas.microsoft.com/office/drawing/2014/main" val="3437663842"/>
                    </a:ext>
                  </a:extLst>
                </a:gridCol>
                <a:gridCol w="773472">
                  <a:extLst>
                    <a:ext uri="{9D8B030D-6E8A-4147-A177-3AD203B41FA5}">
                      <a16:colId xmlns:a16="http://schemas.microsoft.com/office/drawing/2014/main" val="4238191953"/>
                    </a:ext>
                  </a:extLst>
                </a:gridCol>
              </a:tblGrid>
              <a:tr h="294796">
                <a:tc>
                  <a:txBody>
                    <a:bodyPr/>
                    <a:lstStyle/>
                    <a:p>
                      <a:r>
                        <a:rPr lang="en-US" sz="14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Reviewed in 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Nom.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A13b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(Was) Replacement coil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MQXFA13b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 (large)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0784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A12b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Small coil (was originally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3119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A17/13b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(was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and/or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MQXFA13b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0384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On Hold. (Too small spare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2179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763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877622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CMM Measurements on LE/RE 3x; repeatability meas.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43131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4/1/24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7137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FNAL Coil arrived 4/15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7484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7/20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90482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7/20</a:t>
                      </a:r>
                      <a:endParaRPr sz="12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26682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106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236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BC41-EF03-4C4A-8393-43ED3FFC625F}"/>
              </a:ext>
            </a:extLst>
          </p:cNvPr>
          <p:cNvSpPr txBox="1"/>
          <p:nvPr/>
        </p:nvSpPr>
        <p:spPr>
          <a:xfrm>
            <a:off x="6534557" y="5670059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dirty="0"/>
              <a:t>✓✓ Averaged 3x extra measurements taken on ends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A457E-B3C6-6444-A09E-59F05A66828A}"/>
              </a:ext>
            </a:extLst>
          </p:cNvPr>
          <p:cNvSpPr/>
          <p:nvPr/>
        </p:nvSpPr>
        <p:spPr>
          <a:xfrm>
            <a:off x="97276" y="1945529"/>
            <a:ext cx="290987" cy="1206232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120D0-1C3C-2F44-0C54-62D1D0B59E19}"/>
              </a:ext>
            </a:extLst>
          </p:cNvPr>
          <p:cNvSpPr txBox="1"/>
          <p:nvPr/>
        </p:nvSpPr>
        <p:spPr>
          <a:xfrm>
            <a:off x="6534556" y="5962172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300" dirty="0"/>
              <a:t>✓+ Measured 6+ additional profiles on LE and 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DC38A8-47A1-D373-B161-AEF5ACF4BD56}"/>
              </a:ext>
            </a:extLst>
          </p:cNvPr>
          <p:cNvSpPr txBox="1"/>
          <p:nvPr/>
        </p:nvSpPr>
        <p:spPr>
          <a:xfrm>
            <a:off x="4419629" y="5638195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300" dirty="0"/>
              <a:t>✓* Measured 3+ additional profiles on LE and RE </a:t>
            </a:r>
          </a:p>
        </p:txBody>
      </p:sp>
    </p:spTree>
    <p:extLst>
      <p:ext uri="{BB962C8B-B14F-4D97-AF65-F5344CB8AC3E}">
        <p14:creationId xmlns:p14="http://schemas.microsoft.com/office/powerpoint/2010/main" val="383770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Other topics</a:t>
            </a:r>
          </a:p>
          <a:p>
            <a:r>
              <a:rPr lang="en-US" dirty="0"/>
              <a:t>Technicians</a:t>
            </a:r>
          </a:p>
          <a:p>
            <a:pPr lvl="1"/>
            <a:r>
              <a:rPr lang="en-US" dirty="0"/>
              <a:t>New techs are getting up to speed</a:t>
            </a:r>
          </a:p>
          <a:p>
            <a:r>
              <a:rPr lang="en-US" dirty="0"/>
              <a:t>Bladders:</a:t>
            </a:r>
          </a:p>
          <a:p>
            <a:pPr lvl="1"/>
            <a:r>
              <a:rPr lang="en-US" dirty="0"/>
              <a:t>Working with CERN to source 60-100 bladders of their style for MQXFA lengths</a:t>
            </a:r>
          </a:p>
          <a:p>
            <a:pPr lvl="2"/>
            <a:r>
              <a:rPr lang="en-US" dirty="0"/>
              <a:t>Planning upgrade for HP cart to accommodate additional circuits</a:t>
            </a:r>
          </a:p>
          <a:p>
            <a:r>
              <a:rPr lang="en-US" dirty="0"/>
              <a:t>Extra ARMCO is stored in Berkeley </a:t>
            </a:r>
          </a:p>
          <a:p>
            <a:r>
              <a:rPr lang="en-US" dirty="0"/>
              <a:t>Property Transfer from LBNL to FNAL</a:t>
            </a:r>
          </a:p>
          <a:p>
            <a:pPr lvl="1"/>
            <a:r>
              <a:rPr lang="en-US" dirty="0"/>
              <a:t>MQXFA07b, MQXFA15 property documents processed</a:t>
            </a:r>
          </a:p>
          <a:p>
            <a:pPr lvl="1"/>
            <a:r>
              <a:rPr lang="en-US" dirty="0"/>
              <a:t>Transfers to happen in “bulk”</a:t>
            </a:r>
          </a:p>
          <a:p>
            <a:r>
              <a:rPr lang="en-US" i="1" dirty="0"/>
              <a:t>MQXFA spare parts</a:t>
            </a:r>
          </a:p>
          <a:p>
            <a:pPr lvl="1"/>
            <a:r>
              <a:rPr lang="en-US" dirty="0"/>
              <a:t>Shells, yokes orders placed; Shells forgings QC report accepted</a:t>
            </a:r>
          </a:p>
          <a:p>
            <a:pPr lvl="1"/>
            <a:r>
              <a:rPr lang="en-US" dirty="0"/>
              <a:t>Bladders PO’s placed</a:t>
            </a:r>
          </a:p>
          <a:p>
            <a:pPr lvl="1"/>
            <a:r>
              <a:rPr lang="en-US" dirty="0"/>
              <a:t>Magnetic Shims PO arrived last week</a:t>
            </a:r>
          </a:p>
          <a:p>
            <a:pPr lvl="1"/>
            <a:r>
              <a:rPr lang="en-US" dirty="0"/>
              <a:t>Axial rods PO placed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2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2E5B8-41B6-90C2-7279-E95BAEA7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E2CBF-3993-4B60-A7FC-19F2AE0E4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8E25E-A196-5BAF-1DC0-D9DB3ADD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9FB6-59AD-66EA-4EAC-67FA7C694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29-Jul-24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482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8946e33d-fd2f-4ae4-8ee9-d90c129cdf9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68450</TotalTime>
  <Words>543</Words>
  <Application>Microsoft Macintosh PowerPoint</Application>
  <PresentationFormat>On-screen Show (4:3)</PresentationFormat>
  <Paragraphs>163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Thème Office</vt:lpstr>
      <vt:lpstr>302.02.07 Structures Status</vt:lpstr>
      <vt:lpstr>302.02.07 Structures Status</vt:lpstr>
      <vt:lpstr>302.02.07 Structures Status 2</vt:lpstr>
      <vt:lpstr>Coils in Storage at LBNL</vt:lpstr>
      <vt:lpstr>302.02.07 Structures Status</vt:lpstr>
      <vt:lpstr>Additional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Preload Progress</dc:title>
  <dc:creator>Heng Pan</dc:creator>
  <cp:lastModifiedBy>Dan Cheng</cp:lastModifiedBy>
  <cp:revision>786</cp:revision>
  <cp:lastPrinted>2023-10-30T17:25:59Z</cp:lastPrinted>
  <dcterms:created xsi:type="dcterms:W3CDTF">2020-02-10T17:47:20Z</dcterms:created>
  <dcterms:modified xsi:type="dcterms:W3CDTF">2024-07-29T18:14:05Z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