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564" r:id="rId5"/>
    <p:sldId id="606" r:id="rId6"/>
    <p:sldId id="600" r:id="rId7"/>
    <p:sldId id="601" r:id="rId8"/>
    <p:sldId id="589" r:id="rId9"/>
    <p:sldId id="607" r:id="rId10"/>
    <p:sldId id="597" r:id="rId11"/>
    <p:sldId id="598" r:id="rId12"/>
    <p:sldId id="610" r:id="rId13"/>
    <p:sldId id="603" r:id="rId14"/>
    <p:sldId id="611" r:id="rId15"/>
    <p:sldId id="625" r:id="rId16"/>
    <p:sldId id="623" r:id="rId17"/>
    <p:sldId id="626" r:id="rId18"/>
    <p:sldId id="622" r:id="rId19"/>
    <p:sldId id="627" r:id="rId20"/>
    <p:sldId id="624" r:id="rId21"/>
    <p:sldId id="616" r:id="rId22"/>
    <p:sldId id="618" r:id="rId23"/>
    <p:sldId id="619" r:id="rId24"/>
    <p:sldId id="620" r:id="rId25"/>
    <p:sldId id="612" r:id="rId26"/>
    <p:sldId id="614" r:id="rId27"/>
    <p:sldId id="613" r:id="rId28"/>
    <p:sldId id="621" r:id="rId29"/>
    <p:sldId id="602" r:id="rId30"/>
    <p:sldId id="605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FF"/>
    <a:srgbClr val="00B05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34" autoAdjust="0"/>
    <p:restoredTop sz="88215" autoAdjust="0"/>
  </p:normalViewPr>
  <p:slideViewPr>
    <p:cSldViewPr snapToGrid="0" showGuides="1">
      <p:cViewPr varScale="1">
        <p:scale>
          <a:sx n="141" d="100"/>
          <a:sy n="141" d="100"/>
        </p:scale>
        <p:origin x="1816" y="19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01/08/2024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01/08/2024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54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7" y="2788089"/>
            <a:ext cx="7517881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MQXFA12b – End Shell Inspection Crack Considerations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5" y="4221087"/>
            <a:ext cx="7028007" cy="108148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G. Vallone, G. Ambrosio, D. Cheng, P. </a:t>
            </a:r>
            <a:r>
              <a:rPr lang="en-GB" dirty="0" err="1"/>
              <a:t>Ferracin</a:t>
            </a:r>
            <a:r>
              <a:rPr lang="en-GB" dirty="0"/>
              <a:t>, L. Garcia Fajardo, J. Herrera</a:t>
            </a:r>
          </a:p>
          <a:p>
            <a:r>
              <a:rPr lang="en-US" i="1" dirty="0"/>
              <a:t>July 31, 2024</a:t>
            </a:r>
          </a:p>
          <a:p>
            <a:r>
              <a:rPr lang="en-US" i="1" dirty="0"/>
              <a:t>For discussion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Size?!?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987438"/>
            <a:ext cx="8199784" cy="112568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think there is an error in the design criteria</a:t>
            </a:r>
          </a:p>
          <a:p>
            <a:pPr lvl="1"/>
            <a:r>
              <a:rPr lang="en-US" dirty="0"/>
              <a:t>The actual flaw size specified in class AA is 1.2 mm</a:t>
            </a:r>
          </a:p>
          <a:p>
            <a:pPr lvl="1"/>
            <a:r>
              <a:rPr lang="en-US" dirty="0"/>
              <a:t>Am I missing something? It would mean that we are fine!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000167-122F-EE4B-C0EB-779AD7EE2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742" y="2379521"/>
            <a:ext cx="3820058" cy="905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F00E68-9DCA-A15D-FD51-28F0D5FE6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18" y="791293"/>
            <a:ext cx="7430164" cy="14294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AAC584-5C44-3F30-06B0-8105F8EC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05" y="2464044"/>
            <a:ext cx="4232695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EDF605-1F7A-411F-D209-26D17B8F0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116" y="3495720"/>
            <a:ext cx="3820059" cy="12164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0CD3B2-A9B2-049F-A5F8-F843A62B94EF}"/>
              </a:ext>
            </a:extLst>
          </p:cNvPr>
          <p:cNvSpPr txBox="1"/>
          <p:nvPr/>
        </p:nvSpPr>
        <p:spPr>
          <a:xfrm>
            <a:off x="3846962" y="2177925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ASTM B594-19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688D81-FA89-626A-F1B3-1FDA220EFCA5}"/>
              </a:ext>
            </a:extLst>
          </p:cNvPr>
          <p:cNvSpPr txBox="1"/>
          <p:nvPr/>
        </p:nvSpPr>
        <p:spPr>
          <a:xfrm>
            <a:off x="6070677" y="3235785"/>
            <a:ext cx="1672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Actual Inspection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8953D8-A14B-EFD0-9E83-9E0CD3F8D6F1}"/>
              </a:ext>
            </a:extLst>
          </p:cNvPr>
          <p:cNvSpPr txBox="1"/>
          <p:nvPr/>
        </p:nvSpPr>
        <p:spPr>
          <a:xfrm>
            <a:off x="999144" y="3281865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Design Criteria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D4F91A-1274-8BE0-D345-9380E64FEC39}"/>
              </a:ext>
            </a:extLst>
          </p:cNvPr>
          <p:cNvSpPr txBox="1"/>
          <p:nvPr/>
        </p:nvSpPr>
        <p:spPr>
          <a:xfrm>
            <a:off x="4009143" y="4645945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Heng’s Paper</a:t>
            </a:r>
          </a:p>
        </p:txBody>
      </p:sp>
    </p:spTree>
    <p:extLst>
      <p:ext uri="{BB962C8B-B14F-4D97-AF65-F5344CB8AC3E}">
        <p14:creationId xmlns:p14="http://schemas.microsoft.com/office/powerpoint/2010/main" val="13512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Analysis – Interaction Integral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718560"/>
            <a:ext cx="8199784" cy="2394565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‘Design criteria’ crack analysis performed with weight functions</a:t>
            </a:r>
          </a:p>
          <a:p>
            <a:pPr lvl="1"/>
            <a:r>
              <a:rPr lang="en-US" dirty="0"/>
              <a:t>Pre-computed ‘influence coefficients’ of the separation forces on a crack in any region</a:t>
            </a:r>
          </a:p>
          <a:p>
            <a:pPr lvl="1"/>
            <a:r>
              <a:rPr lang="en-US" dirty="0"/>
              <a:t>K1c=24 MPa m2, K1 ~24*0.8=19.2 MPa m2</a:t>
            </a:r>
          </a:p>
          <a:p>
            <a:r>
              <a:rPr lang="en-US" dirty="0"/>
              <a:t>We can also compute the stress intensity factors on a real crack, on the short shell </a:t>
            </a:r>
            <a:r>
              <a:rPr lang="en-US" dirty="0" err="1"/>
              <a:t>submodel</a:t>
            </a:r>
            <a:endParaRPr lang="en-US" dirty="0"/>
          </a:p>
          <a:p>
            <a:pPr lvl="1"/>
            <a:r>
              <a:rPr lang="en-US" dirty="0"/>
              <a:t>Global model: reference model with 133 MPa after cooldown stress on the central shell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E0042-47DF-4BC8-BE6B-C6C42063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09" y="755996"/>
            <a:ext cx="3862591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DF76D-7633-8894-6C66-DCDEAF7A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62" y="755996"/>
            <a:ext cx="4114799" cy="25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Analysis – Tested Geometries (5)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991100"/>
            <a:ext cx="8199784" cy="1122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Edge Crack normal to the XY plane seems the worst configuration (see back-up slides)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387F9C-3D7F-D74B-5027-92CA74BAF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6" y="823021"/>
            <a:ext cx="2277749" cy="18297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321FE7-43DF-2C4D-D9A9-198BFDE8E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749" y="780786"/>
            <a:ext cx="3508488" cy="19142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712BDD-9B0D-F473-6368-1F928C4A5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14" y="2816612"/>
            <a:ext cx="4114855" cy="1907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5B8403-C47C-3674-7B8E-DBA22578F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247" y="1573950"/>
            <a:ext cx="212813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6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Face Normal to XY Plane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183380"/>
            <a:ext cx="6462424" cy="192974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K1, worst angle ~16 MPa m2 (2a = 2 mm)</a:t>
            </a:r>
          </a:p>
          <a:p>
            <a:r>
              <a:rPr lang="en-US" dirty="0"/>
              <a:t>Seems lower than what was obtained with the weight functions</a:t>
            </a:r>
          </a:p>
          <a:p>
            <a:pPr lvl="1"/>
            <a:r>
              <a:rPr lang="en-US" dirty="0"/>
              <a:t>However, getting closer to the corner increases K1</a:t>
            </a:r>
          </a:p>
          <a:p>
            <a:pPr lvl="1"/>
            <a:r>
              <a:rPr lang="en-US" dirty="0"/>
              <a:t>Assuming 17 MPa m2, this would be a ~30% margin over fracture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849785-62EC-05BF-E42F-6EA56E160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96" y="1028924"/>
            <a:ext cx="4855117" cy="2918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C9720E-7DC2-0EAF-3245-594A0045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49" y="1439155"/>
            <a:ext cx="2468702" cy="198314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87A504-2EDE-F65D-8024-4BEBEC692DB3}"/>
              </a:ext>
            </a:extLst>
          </p:cNvPr>
          <p:cNvGraphicFramePr>
            <a:graphicFrameLocks noGrp="1"/>
          </p:cNvGraphicFramePr>
          <p:nvPr/>
        </p:nvGraphicFramePr>
        <p:xfrm>
          <a:off x="7254904" y="4427220"/>
          <a:ext cx="1402080" cy="10134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732318837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38018843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K1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5236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39208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7504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7336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31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Face Normal to XY Plane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183380"/>
            <a:ext cx="6462424" cy="19297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SIF decreases with crack size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272E7E-AA4A-875D-D8FA-4E0746708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05" y="1071253"/>
            <a:ext cx="4584589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5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1135380"/>
            <a:ext cx="8199784" cy="497774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two factors reducing the margin:</a:t>
            </a:r>
          </a:p>
          <a:p>
            <a:pPr lvl="1"/>
            <a:r>
              <a:rPr lang="en-US" dirty="0"/>
              <a:t>Higher prestress</a:t>
            </a:r>
          </a:p>
          <a:p>
            <a:pPr lvl="1"/>
            <a:r>
              <a:rPr lang="en-US" dirty="0"/>
              <a:t>Higher than expected end-shell stress</a:t>
            </a:r>
          </a:p>
          <a:p>
            <a:pPr lvl="1"/>
            <a:r>
              <a:rPr lang="en-US" dirty="0"/>
              <a:t>This brings the load factor from 1.24 to 1.0 (no margin)</a:t>
            </a:r>
          </a:p>
          <a:p>
            <a:r>
              <a:rPr lang="en-US" dirty="0"/>
              <a:t>The load factor was estimated on a 1.77 mm crack</a:t>
            </a:r>
          </a:p>
          <a:p>
            <a:pPr lvl="1"/>
            <a:r>
              <a:rPr lang="en-US" dirty="0"/>
              <a:t>This seems to be non-consistent with the AA inspection criterion applied to our shells</a:t>
            </a:r>
          </a:p>
          <a:p>
            <a:pPr lvl="1"/>
            <a:r>
              <a:rPr lang="en-US" dirty="0"/>
              <a:t>This means that, for a required load factor of 1.2 we need a crack &lt; 1.24 mm </a:t>
            </a:r>
          </a:p>
          <a:p>
            <a:pPr lvl="2"/>
            <a:r>
              <a:rPr lang="en-US" dirty="0"/>
              <a:t>Acceptable</a:t>
            </a:r>
          </a:p>
          <a:p>
            <a:r>
              <a:rPr lang="en-US" dirty="0"/>
              <a:t>A LEFM analysis was performed</a:t>
            </a:r>
          </a:p>
          <a:p>
            <a:pPr lvl="1"/>
            <a:r>
              <a:rPr lang="en-US" b="1" dirty="0"/>
              <a:t>Preliminary</a:t>
            </a:r>
            <a:r>
              <a:rPr lang="en-US" dirty="0"/>
              <a:t> results suggest that the actual margin for a 2 mm round crack is ~30%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7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1135380"/>
            <a:ext cx="8199784" cy="49777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(Back up slides)</a:t>
            </a:r>
          </a:p>
          <a:p>
            <a:r>
              <a:rPr lang="en-US" dirty="0"/>
              <a:t>Subsurface cracks do not seem dangerous</a:t>
            </a:r>
          </a:p>
        </p:txBody>
      </p:sp>
    </p:spTree>
    <p:extLst>
      <p:ext uri="{BB962C8B-B14F-4D97-AF65-F5344CB8AC3E}">
        <p14:creationId xmlns:p14="http://schemas.microsoft.com/office/powerpoint/2010/main" val="41248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Face Normal to XY Plane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183380"/>
            <a:ext cx="6462424" cy="192974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K1, worst angle ~16 MPa m2 (2a = 2 mm)</a:t>
            </a:r>
          </a:p>
          <a:p>
            <a:r>
              <a:rPr lang="en-US" dirty="0"/>
              <a:t>Seems lower than what was obtained with the weight functions</a:t>
            </a:r>
          </a:p>
          <a:p>
            <a:pPr lvl="1"/>
            <a:r>
              <a:rPr lang="en-US" dirty="0"/>
              <a:t>However, getting closer to the corner increases K1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849785-62EC-05BF-E42F-6EA56E160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96" y="1028924"/>
            <a:ext cx="4855117" cy="2918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C9720E-7DC2-0EAF-3245-594A0045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49" y="1439155"/>
            <a:ext cx="2468702" cy="198314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87A504-2EDE-F65D-8024-4BEBEC692DB3}"/>
              </a:ext>
            </a:extLst>
          </p:cNvPr>
          <p:cNvGraphicFramePr>
            <a:graphicFrameLocks noGrp="1"/>
          </p:cNvGraphicFramePr>
          <p:nvPr/>
        </p:nvGraphicFramePr>
        <p:xfrm>
          <a:off x="7254904" y="4427220"/>
          <a:ext cx="1402080" cy="10134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732318837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38018843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K1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5236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39208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7504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7336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710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Analysis – Tested Geometries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472940"/>
            <a:ext cx="8199784" cy="164018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Sub-surface crack in the XY plane (2a = 2 mm)</a:t>
            </a:r>
          </a:p>
          <a:p>
            <a:r>
              <a:rPr lang="en-US" dirty="0"/>
              <a:t>Can change x, y, z</a:t>
            </a:r>
          </a:p>
          <a:p>
            <a:r>
              <a:rPr lang="en-US" dirty="0"/>
              <a:t>Values seem low (2 mm diameter crack, very close to the edge)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0B85D-41B5-3F5D-B2AD-18B9987D5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900000"/>
            <a:ext cx="5150902" cy="325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64F040-F96F-CC0F-0727-EDE69F4D6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902" y="1130372"/>
            <a:ext cx="3029065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02B6D7-2E61-5D0F-FB0C-C6261B00C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763" y="1993594"/>
            <a:ext cx="2604543" cy="21294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496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Analysis – Tested Geometries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244340"/>
            <a:ext cx="8199784" cy="18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Sub-surface crack in the XY plane (2a = 2 mm)</a:t>
            </a:r>
          </a:p>
          <a:p>
            <a:r>
              <a:rPr lang="en-US" dirty="0"/>
              <a:t>Can change x, y, z</a:t>
            </a:r>
          </a:p>
          <a:p>
            <a:r>
              <a:rPr lang="en-US" dirty="0"/>
              <a:t>Low stress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A9AFE-1904-ECD6-940F-5CDBA8BBC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6" y="1013460"/>
            <a:ext cx="3912889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B8700D-666A-05B6-7BE7-09CD8367D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61" y="1013460"/>
            <a:ext cx="351152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7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588648"/>
            <a:ext cx="8108344" cy="252447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Tapered loading keys increase the stress in the short shells at the magnet ends</a:t>
            </a:r>
          </a:p>
          <a:p>
            <a:r>
              <a:rPr lang="en-US" dirty="0"/>
              <a:t>With the nominal coil size, these were designed to have a ~20% margin with the MQXFAP1b target prestress level (130 MPa at cold on the central shell)</a:t>
            </a:r>
          </a:p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762D39-E9FF-D8EA-1818-A4D7396E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9B4E56-678B-13F3-680C-4AEDF455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62366C-A44F-22EB-00ED-0AC7D0AC4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74" y="723836"/>
            <a:ext cx="2710688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1F42E-F07D-DBAC-D334-336AAA2225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8974" y="900000"/>
            <a:ext cx="3430985" cy="21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30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Analysis – Tested Geometries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244340"/>
            <a:ext cx="8199784" cy="186878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Sub-surface crack in the XY plane, normal to the edge (2a = 2 mm)</a:t>
            </a:r>
          </a:p>
          <a:p>
            <a:r>
              <a:rPr lang="en-US" dirty="0"/>
              <a:t>Very close to the edge</a:t>
            </a:r>
          </a:p>
          <a:p>
            <a:r>
              <a:rPr lang="en-US" dirty="0"/>
              <a:t>Low stress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0A3D5-B7E3-D9BD-CA62-86FFB2A2C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32" y="1060235"/>
            <a:ext cx="3784921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BF232-F9ED-A815-A3D7-50637BBC4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959" y="2134870"/>
            <a:ext cx="3470787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B91DBA-874E-B1BC-F317-F8B9FB184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748" y="1060235"/>
            <a:ext cx="2870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4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Analysis – Tested Geometries (4)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244340"/>
            <a:ext cx="8199784" cy="186878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Sub-surface crack in the XY plane, normal to the edge, near the corner (2a = 2 mm)</a:t>
            </a:r>
          </a:p>
          <a:p>
            <a:r>
              <a:rPr lang="en-US" dirty="0"/>
              <a:t>Worst case orientation not clear</a:t>
            </a:r>
          </a:p>
          <a:p>
            <a:r>
              <a:rPr lang="en-US" dirty="0"/>
              <a:t>Low stress – seems always the case for sub-surface cracks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93960-901B-9BBA-7D68-4DFD27BE9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12448"/>
            <a:ext cx="3419793" cy="2611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0C075E-77D2-53C3-755A-27127E534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209" y="1046522"/>
            <a:ext cx="278069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39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Analysis – Tested Geometries (5)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991100"/>
            <a:ext cx="8199784" cy="1122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Edge Crack normal to the XY plane</a:t>
            </a:r>
          </a:p>
          <a:p>
            <a:r>
              <a:rPr lang="en-US" dirty="0"/>
              <a:t>Seems the worst configuration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387F9C-3D7F-D74B-5027-92CA74BAF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6" y="744875"/>
            <a:ext cx="2277749" cy="18297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321FE7-43DF-2C4D-D9A9-198BFDE8E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749" y="702640"/>
            <a:ext cx="3508488" cy="19142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712BDD-9B0D-F473-6368-1F928C4A5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14" y="2816612"/>
            <a:ext cx="4114855" cy="1907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5B8403-C47C-3674-7B8E-DBA22578F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667" y="1659747"/>
            <a:ext cx="212813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8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Face Normal to XY Plane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183380"/>
            <a:ext cx="6462424" cy="192974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K1, worst angle ~16 MPa m2 (2a = 2 mm)</a:t>
            </a:r>
          </a:p>
          <a:p>
            <a:r>
              <a:rPr lang="en-US" dirty="0"/>
              <a:t>Seems lower than what was obtained with the weight functions</a:t>
            </a:r>
          </a:p>
          <a:p>
            <a:pPr lvl="1"/>
            <a:r>
              <a:rPr lang="en-US" dirty="0"/>
              <a:t>However, getting closer to the corner increases K1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849785-62EC-05BF-E42F-6EA56E160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96" y="1028924"/>
            <a:ext cx="4855117" cy="2918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C9720E-7DC2-0EAF-3245-594A0045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49" y="1439155"/>
            <a:ext cx="2468702" cy="198314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87A504-2EDE-F65D-8024-4BEBEC692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43399"/>
              </p:ext>
            </p:extLst>
          </p:nvPr>
        </p:nvGraphicFramePr>
        <p:xfrm>
          <a:off x="7254904" y="4427220"/>
          <a:ext cx="1402080" cy="10134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732318837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38018843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K1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5236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39208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7504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7336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87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Analysis – </a:t>
            </a:r>
            <a:r>
              <a:rPr lang="en-US" dirty="0" err="1"/>
              <a:t>Elasto</a:t>
            </a:r>
            <a:r>
              <a:rPr lang="en-US" dirty="0"/>
              <a:t>-Plastic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2727960"/>
            <a:ext cx="8199784" cy="338516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K1 is mostly used in linear elastic fracture mechanics</a:t>
            </a:r>
          </a:p>
          <a:p>
            <a:r>
              <a:rPr lang="en-US" dirty="0"/>
              <a:t>Checking how much we would be wrong with an equivalent J-integral evaluation on a plastic model</a:t>
            </a:r>
          </a:p>
          <a:p>
            <a:pPr lvl="1"/>
            <a:r>
              <a:rPr lang="en-US" dirty="0"/>
              <a:t>Assuming ~plane strain around the crack tip for the conversion</a:t>
            </a:r>
          </a:p>
          <a:p>
            <a:pPr lvl="1"/>
            <a:r>
              <a:rPr lang="en-US" dirty="0"/>
              <a:t>Seems ok to just use linear properties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CBB7FC-9738-6971-1732-ED5CECA85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607061"/>
              </p:ext>
            </p:extLst>
          </p:nvPr>
        </p:nvGraphicFramePr>
        <p:xfrm>
          <a:off x="2757170" y="1143225"/>
          <a:ext cx="2882900" cy="8915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556507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24911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7801359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8881897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Jintegral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K1J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2026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7870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47147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935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01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Crack Analysis – Tested Geometries (5)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271106"/>
            <a:ext cx="8199784" cy="18420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Edge crack normal to the corner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AA21D-5980-AEF7-2CD1-7CF05B13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0" y="1202940"/>
            <a:ext cx="3960000" cy="2765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CCEC2B-B5A3-CC93-87F9-020BCCBD6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67" y="1143224"/>
            <a:ext cx="2773973" cy="28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6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6886854-8699-0575-3ACE-4085E1D96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58" y="1208976"/>
            <a:ext cx="1473142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Inspection - Shell Stress – Limiting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034936"/>
            <a:ext cx="7929784" cy="20781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More images of the weld strip cut-out</a:t>
            </a:r>
          </a:p>
          <a:p>
            <a:r>
              <a:rPr lang="en-US" dirty="0"/>
              <a:t>Would inspect the region near the corner</a:t>
            </a:r>
          </a:p>
          <a:p>
            <a:pPr lvl="1"/>
            <a:r>
              <a:rPr lang="en-US" dirty="0"/>
              <a:t>~50 mm from the filled center on both sides</a:t>
            </a:r>
          </a:p>
          <a:p>
            <a:pPr lvl="1"/>
            <a:r>
              <a:rPr lang="en-US" dirty="0"/>
              <a:t>See last slide for maximum allowed crack ‘signal’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762D39-E9FF-D8EA-1818-A4D7396EE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9B4E56-678B-13F3-680C-4AEDF4557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10ECB0-0A6B-6FB1-66CB-ED2D1B8D67DB}"/>
              </a:ext>
            </a:extLst>
          </p:cNvPr>
          <p:cNvCxnSpPr>
            <a:cxnSpLocks/>
          </p:cNvCxnSpPr>
          <p:nvPr/>
        </p:nvCxnSpPr>
        <p:spPr>
          <a:xfrm flipV="1">
            <a:off x="2931245" y="2246838"/>
            <a:ext cx="697829" cy="962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8E01027-F3AD-5E97-85D5-69DB37396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67" y="1208976"/>
            <a:ext cx="2262215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C39EF0-161B-D7D0-B9AE-DD8CE3C5C230}"/>
              </a:ext>
            </a:extLst>
          </p:cNvPr>
          <p:cNvSpPr txBox="1"/>
          <p:nvPr/>
        </p:nvSpPr>
        <p:spPr>
          <a:xfrm>
            <a:off x="1653212" y="324142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stress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18F7D-5452-BAA5-11FC-41E4D5288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854" y="1095455"/>
            <a:ext cx="3510130" cy="19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39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Sample Set-Up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397620"/>
            <a:ext cx="8199784" cy="171550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Typical flat bottom specimen</a:t>
            </a:r>
          </a:p>
          <a:p>
            <a:r>
              <a:rPr lang="en-US" dirty="0"/>
              <a:t>Not sure if we can just do the same but with a smaller size</a:t>
            </a:r>
          </a:p>
          <a:p>
            <a:pPr lvl="1"/>
            <a:r>
              <a:rPr lang="en-US" dirty="0"/>
              <a:t>If they specify these ‘class’ sizes, probably the noise becomes too large when reducing it</a:t>
            </a:r>
          </a:p>
          <a:p>
            <a:pPr lvl="1"/>
            <a:r>
              <a:rPr lang="en-US" dirty="0"/>
              <a:t>We would need an expert opinion on this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3C95C-B228-5687-A883-FC4F93355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926221"/>
            <a:ext cx="2313866" cy="3381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703B2F-5D92-9EBA-83B7-9AF4EC5BC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733" y="1262132"/>
            <a:ext cx="5851067" cy="15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0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Shell Stress – Limiting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588648"/>
            <a:ext cx="4761784" cy="25244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Three dangerous locations identified with FE analysis</a:t>
            </a:r>
          </a:p>
          <a:p>
            <a:r>
              <a:rPr lang="en-US" dirty="0"/>
              <a:t>Limiting point:</a:t>
            </a:r>
          </a:p>
          <a:p>
            <a:pPr lvl="1"/>
            <a:r>
              <a:rPr lang="en-US" dirty="0"/>
              <a:t>‘Weld strip’ cut-out</a:t>
            </a:r>
          </a:p>
          <a:p>
            <a:pPr lvl="2"/>
            <a:r>
              <a:rPr lang="en-US" dirty="0"/>
              <a:t>Fillet radius=0.5 mm due to weld strips geometry limitations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762D39-E9FF-D8EA-1818-A4D7396E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9B4E56-678B-13F3-680C-4AEDF455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D375DD-9E19-D5CF-EEF3-BD073CC7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8800" y="3917694"/>
            <a:ext cx="3430985" cy="21596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F0D787-74A1-55E6-7524-6C4CD8138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814" y="744875"/>
            <a:ext cx="2710688" cy="27432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6C3D54-6BA8-6775-CF81-BCF9415A751C}"/>
              </a:ext>
            </a:extLst>
          </p:cNvPr>
          <p:cNvCxnSpPr>
            <a:cxnSpLocks/>
          </p:cNvCxnSpPr>
          <p:nvPr/>
        </p:nvCxnSpPr>
        <p:spPr>
          <a:xfrm flipH="1">
            <a:off x="6559200" y="1310400"/>
            <a:ext cx="1516531" cy="946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1CB0422-249D-1031-C908-A67AF2F41DE5}"/>
              </a:ext>
            </a:extLst>
          </p:cNvPr>
          <p:cNvSpPr txBox="1"/>
          <p:nvPr/>
        </p:nvSpPr>
        <p:spPr>
          <a:xfrm>
            <a:off x="7826400" y="899775"/>
            <a:ext cx="10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Triangle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10ECB0-0A6B-6FB1-66CB-ED2D1B8D67DB}"/>
              </a:ext>
            </a:extLst>
          </p:cNvPr>
          <p:cNvCxnSpPr>
            <a:cxnSpLocks/>
          </p:cNvCxnSpPr>
          <p:nvPr/>
        </p:nvCxnSpPr>
        <p:spPr>
          <a:xfrm flipH="1">
            <a:off x="6380149" y="1910457"/>
            <a:ext cx="1516531" cy="946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229E9C-194D-A900-8249-526C08516EDD}"/>
              </a:ext>
            </a:extLst>
          </p:cNvPr>
          <p:cNvSpPr txBox="1"/>
          <p:nvPr/>
        </p:nvSpPr>
        <p:spPr>
          <a:xfrm>
            <a:off x="7647349" y="1499832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Weld block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39B02E-F07A-1DF2-39BA-37356D172DB2}"/>
              </a:ext>
            </a:extLst>
          </p:cNvPr>
          <p:cNvSpPr txBox="1"/>
          <p:nvPr/>
        </p:nvSpPr>
        <p:spPr>
          <a:xfrm>
            <a:off x="7640415" y="3269352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Weld strip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E802A3-4539-F4D0-2FDD-4CA027155DEE}"/>
              </a:ext>
            </a:extLst>
          </p:cNvPr>
          <p:cNvCxnSpPr>
            <a:cxnSpLocks/>
          </p:cNvCxnSpPr>
          <p:nvPr/>
        </p:nvCxnSpPr>
        <p:spPr>
          <a:xfrm flipH="1" flipV="1">
            <a:off x="6530400" y="2905772"/>
            <a:ext cx="1516531" cy="385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1F899585-85F7-1D5B-E315-40A7D31C9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125" y="899775"/>
            <a:ext cx="3302243" cy="23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AA1A09-4757-047B-F694-6436BD7AC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78" y="1143000"/>
            <a:ext cx="4996800" cy="239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Shell Stress – Limiting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456800"/>
            <a:ext cx="7929784" cy="1656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peak stress is on the weld strip cut-out, on the magnet end side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762D39-E9FF-D8EA-1818-A4D7396EE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9B4E56-678B-13F3-680C-4AEDF4557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639B02E-F07A-1DF2-39BA-37356D172DB2}"/>
              </a:ext>
            </a:extLst>
          </p:cNvPr>
          <p:cNvSpPr txBox="1"/>
          <p:nvPr/>
        </p:nvSpPr>
        <p:spPr>
          <a:xfrm>
            <a:off x="3731189" y="3627026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Weld strip cut-out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E802A3-4539-F4D0-2FDD-4CA027155DEE}"/>
              </a:ext>
            </a:extLst>
          </p:cNvPr>
          <p:cNvCxnSpPr>
            <a:cxnSpLocks/>
          </p:cNvCxnSpPr>
          <p:nvPr/>
        </p:nvCxnSpPr>
        <p:spPr>
          <a:xfrm flipH="1" flipV="1">
            <a:off x="3883371" y="2677044"/>
            <a:ext cx="451029" cy="9515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1BB371-E1C7-BB6E-FE16-78EF12BC0E94}"/>
              </a:ext>
            </a:extLst>
          </p:cNvPr>
          <p:cNvSpPr txBox="1"/>
          <p:nvPr/>
        </p:nvSpPr>
        <p:spPr>
          <a:xfrm>
            <a:off x="1319178" y="219771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Lead</a:t>
            </a:r>
          </a:p>
          <a:p>
            <a:pPr algn="ctr"/>
            <a:r>
              <a:rPr lang="en-US" dirty="0"/>
              <a:t>End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DB6AFB-9AA0-53AF-E243-842A07FDDAEA}"/>
              </a:ext>
            </a:extLst>
          </p:cNvPr>
          <p:cNvCxnSpPr>
            <a:cxnSpLocks/>
          </p:cNvCxnSpPr>
          <p:nvPr/>
        </p:nvCxnSpPr>
        <p:spPr>
          <a:xfrm flipV="1">
            <a:off x="1949706" y="1510541"/>
            <a:ext cx="1664694" cy="687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F81D001-153B-D2BC-8570-097DFD63373D}"/>
              </a:ext>
            </a:extLst>
          </p:cNvPr>
          <p:cNvSpPr txBox="1"/>
          <p:nvPr/>
        </p:nvSpPr>
        <p:spPr>
          <a:xfrm rot="-1380000">
            <a:off x="1697889" y="1334370"/>
            <a:ext cx="2924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Arrow points to magnet center</a:t>
            </a:r>
          </a:p>
        </p:txBody>
      </p:sp>
    </p:spTree>
    <p:extLst>
      <p:ext uri="{BB962C8B-B14F-4D97-AF65-F5344CB8AC3E}">
        <p14:creationId xmlns:p14="http://schemas.microsoft.com/office/powerpoint/2010/main" val="3059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Shell Stress - Limits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304942"/>
            <a:ext cx="8044984" cy="18081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Load factor from grade IV analysis, assuming 130 MPa shell stress at cold (MQXFAP1b):</a:t>
            </a:r>
          </a:p>
          <a:p>
            <a:pPr lvl="1"/>
            <a:r>
              <a:rPr lang="en-US" dirty="0"/>
              <a:t>Load factor of 1.24 on the weld strip cut out with a 2 mm crack</a:t>
            </a:r>
          </a:p>
          <a:p>
            <a:pPr lvl="1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762D39-E9FF-D8EA-1818-A4D7396E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9B4E56-678B-13F3-680C-4AEDF455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F6D10-A580-B103-EA24-BC98E310D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46" y="1155405"/>
            <a:ext cx="3210373" cy="2400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50A03A-C111-9504-3736-D4B14C12E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902" y="790820"/>
            <a:ext cx="3905795" cy="16290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E098E2-8125-2411-66AF-EA02F0E23586}"/>
              </a:ext>
            </a:extLst>
          </p:cNvPr>
          <p:cNvSpPr txBox="1"/>
          <p:nvPr/>
        </p:nvSpPr>
        <p:spPr>
          <a:xfrm>
            <a:off x="4101549" y="2295043"/>
            <a:ext cx="4456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Valid for AP1b case (130 MPa at cold, central shell)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DFF170-5E01-BC70-47E3-F64388209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93" y="3570445"/>
            <a:ext cx="3572909" cy="4766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EDD3CB-C7DD-2E99-A55D-23CFE7B76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593" y="2663047"/>
            <a:ext cx="3975981" cy="15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0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Shell Stress - Cool-Down, Measured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4061718"/>
            <a:ext cx="8044984" cy="205140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can reasonably assume a central shell stress ~140 MPa at cold</a:t>
            </a:r>
          </a:p>
          <a:p>
            <a:pPr lvl="1"/>
            <a:r>
              <a:rPr lang="en-US" dirty="0"/>
              <a:t>10 MPa stress increase with respect to the A12b case </a:t>
            </a:r>
          </a:p>
          <a:p>
            <a:pPr lvl="1"/>
            <a:r>
              <a:rPr lang="en-US" dirty="0"/>
              <a:t>Not sure what happened on A15, but seems an outlier (but we better </a:t>
            </a:r>
            <a:r>
              <a:rPr lang="en-US" b="1" dirty="0"/>
              <a:t>not</a:t>
            </a:r>
            <a:r>
              <a:rPr lang="en-US" dirty="0"/>
              <a:t> be in that situation)</a:t>
            </a:r>
          </a:p>
          <a:p>
            <a:pPr lvl="1"/>
            <a:r>
              <a:rPr lang="en-US" dirty="0"/>
              <a:t>~8% load increase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762D39-E9FF-D8EA-1818-A4D7396E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9B4E56-678B-13F3-680C-4AEDF455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BA7856-75F8-8FD6-D8C6-63C53B12D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025" y="898093"/>
            <a:ext cx="5487227" cy="31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1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Assembly – Full Key - 2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396589"/>
            <a:ext cx="8199784" cy="27165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do not have a ‘precise’ measurement on the shell stress, just an estimate</a:t>
            </a:r>
          </a:p>
          <a:p>
            <a:pPr lvl="1"/>
            <a:r>
              <a:rPr lang="en-US" dirty="0"/>
              <a:t>SG were removed after full loading</a:t>
            </a:r>
          </a:p>
          <a:p>
            <a:r>
              <a:rPr lang="en-US" dirty="0"/>
              <a:t>The predicted stress in the shell is higher than expected</a:t>
            </a:r>
          </a:p>
          <a:p>
            <a:pPr lvl="1"/>
            <a:r>
              <a:rPr lang="en-US" dirty="0"/>
              <a:t>86 MPa (measured), 75 (model) ~ 11 MPa delta ~14%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AFCDE4-533D-4438-F131-8B446094B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987" y="758164"/>
            <a:ext cx="2790825" cy="26384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E3A124A-05F0-F178-864F-A7C13C33D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9187" y="758164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2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Load Factor – From Old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924300"/>
            <a:ext cx="8199784" cy="21888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Design load factor: 1.24</a:t>
            </a:r>
          </a:p>
          <a:p>
            <a:r>
              <a:rPr lang="en-US" dirty="0"/>
              <a:t>New load factor (8% load increase, 14% model error) ~ 1.00</a:t>
            </a:r>
          </a:p>
          <a:p>
            <a:pPr lvl="1"/>
            <a:r>
              <a:rPr lang="en-US" dirty="0"/>
              <a:t>Means no margin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44636-7735-8AFA-C9FB-2B1C7C57F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102" y="900000"/>
            <a:ext cx="3905795" cy="1629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90FFAC-DE1D-2613-C9E5-74913E81F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068256"/>
            <a:ext cx="3862591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94EC75-3295-017D-3A26-A45635D24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974" y="2529002"/>
            <a:ext cx="423269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0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Maximum Crack Size (Version 1…)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5">
                <a:extLst>
                  <a:ext uri="{FF2B5EF4-FFF2-40B4-BE49-F238E27FC236}">
                    <a16:creationId xmlns:a16="http://schemas.microsoft.com/office/drawing/2014/main" id="{80D2EEC5-0050-9025-0313-5FDCB808D5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016" y="3979712"/>
                <a:ext cx="8199784" cy="2133413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Quick estimate (non-conservative), assume: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we want a load factor of 1.2,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1.00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1.24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4" name="Content Placeholder 5">
                <a:extLst>
                  <a:ext uri="{FF2B5EF4-FFF2-40B4-BE49-F238E27FC236}">
                    <a16:creationId xmlns:a16="http://schemas.microsoft.com/office/drawing/2014/main" id="{80D2EEC5-0050-9025-0313-5FDCB808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6" y="3979712"/>
                <a:ext cx="8199784" cy="2133413"/>
              </a:xfrm>
              <a:prstGeom prst="rect">
                <a:avLst/>
              </a:prstGeom>
              <a:blipFill>
                <a:blip r:embed="rId2"/>
                <a:stretch>
                  <a:fillRect l="-2322" t="-4734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2D44636-7735-8AFA-C9FB-2B1C7C57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102" y="900000"/>
            <a:ext cx="3905795" cy="1629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90FFAC-DE1D-2613-C9E5-74913E81F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1068256"/>
            <a:ext cx="3862591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94EC75-3295-017D-3A26-A45635D24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974" y="2529002"/>
            <a:ext cx="423269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475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8946e33d-fd2f-4ae4-8ee9-d90c129cdf9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88300</TotalTime>
  <Words>1341</Words>
  <Application>Microsoft Macintosh PowerPoint</Application>
  <PresentationFormat>On-screen Show (4:3)</PresentationFormat>
  <Paragraphs>219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 Narrow</vt:lpstr>
      <vt:lpstr>Arial</vt:lpstr>
      <vt:lpstr>Calibri</vt:lpstr>
      <vt:lpstr>Cambria Math</vt:lpstr>
      <vt:lpstr>Century Gothic</vt:lpstr>
      <vt:lpstr>Comic Sans MS</vt:lpstr>
      <vt:lpstr>Wingdings</vt:lpstr>
      <vt:lpstr>Thème Office</vt:lpstr>
      <vt:lpstr>MQXFA12b – End Shell Inspection Crack Considerations</vt:lpstr>
      <vt:lpstr>Introduction</vt:lpstr>
      <vt:lpstr>Shell Stress – Limiting Locations</vt:lpstr>
      <vt:lpstr>Shell Stress – Limiting Locations</vt:lpstr>
      <vt:lpstr>Shell Stress - Limits</vt:lpstr>
      <vt:lpstr>Shell Stress - Cool-Down, Measured</vt:lpstr>
      <vt:lpstr>Assembly – Full Key - 2</vt:lpstr>
      <vt:lpstr>Load Factor – From Old Study</vt:lpstr>
      <vt:lpstr>Maximum Crack Size (Version 1…)</vt:lpstr>
      <vt:lpstr>Crack Size?!?</vt:lpstr>
      <vt:lpstr>Crack Analysis – Interaction Integral Method</vt:lpstr>
      <vt:lpstr>Crack Analysis – Tested Geometries (5)</vt:lpstr>
      <vt:lpstr>Crack Face Normal to XY Plane</vt:lpstr>
      <vt:lpstr>Crack Face Normal to XY Plane</vt:lpstr>
      <vt:lpstr>Conclusion</vt:lpstr>
      <vt:lpstr>Summary</vt:lpstr>
      <vt:lpstr>Crack Face Normal to XY Plane</vt:lpstr>
      <vt:lpstr>Crack Analysis – Tested Geometries (1)</vt:lpstr>
      <vt:lpstr>Crack Analysis – Tested Geometries (2)</vt:lpstr>
      <vt:lpstr>Crack Analysis – Tested Geometries (3)</vt:lpstr>
      <vt:lpstr>Crack Analysis – Tested Geometries (4)</vt:lpstr>
      <vt:lpstr>Crack Analysis – Tested Geometries (5)</vt:lpstr>
      <vt:lpstr>Crack Face Normal to XY Plane</vt:lpstr>
      <vt:lpstr>Crack Analysis – Elasto-Plastic</vt:lpstr>
      <vt:lpstr>Crack Analysis – Tested Geometries (5)</vt:lpstr>
      <vt:lpstr>Inspection - Shell Stress – Limiting Location</vt:lpstr>
      <vt:lpstr>Sample Set-Up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Giorgio Vallone</cp:lastModifiedBy>
  <cp:revision>978</cp:revision>
  <cp:lastPrinted>2017-05-11T15:20:58Z</cp:lastPrinted>
  <dcterms:created xsi:type="dcterms:W3CDTF">2020-02-10T17:47:20Z</dcterms:created>
  <dcterms:modified xsi:type="dcterms:W3CDTF">2024-08-01T15:29:48Z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