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1"/>
  </p:notesMasterIdLst>
  <p:handoutMasterIdLst>
    <p:handoutMasterId r:id="rId12"/>
  </p:handoutMasterIdLst>
  <p:sldIdLst>
    <p:sldId id="294" r:id="rId2"/>
    <p:sldId id="618" r:id="rId3"/>
    <p:sldId id="621" r:id="rId4"/>
    <p:sldId id="617" r:id="rId5"/>
    <p:sldId id="600" r:id="rId6"/>
    <p:sldId id="614" r:id="rId7"/>
    <p:sldId id="599" r:id="rId8"/>
    <p:sldId id="602" r:id="rId9"/>
    <p:sldId id="619" r:id="rId10"/>
  </p:sldIdLst>
  <p:sldSz cx="9144000" cy="6858000" type="screen4x3"/>
  <p:notesSz cx="6946900" cy="9220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solato Gattuso" initials="CG" lastIdx="1" clrIdx="0">
    <p:extLst>
      <p:ext uri="{19B8F6BF-5375-455C-9EA6-DF929625EA0E}">
        <p15:presenceInfo xmlns:p15="http://schemas.microsoft.com/office/powerpoint/2012/main" userId="S::gattuso@services.fnal.gov::e16b36fd-af99-4a23-a2b7-c93a9c63dd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B8B18"/>
    <a:srgbClr val="000000"/>
    <a:srgbClr val="004C97"/>
    <a:srgbClr val="4E4E4E"/>
    <a:srgbClr val="A25E20"/>
    <a:srgbClr val="C7C7C7"/>
    <a:srgbClr val="A7A8AA"/>
    <a:srgbClr val="50504E"/>
    <a:srgbClr val="404040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94" autoAdjust="0"/>
    <p:restoredTop sz="94660"/>
  </p:normalViewPr>
  <p:slideViewPr>
    <p:cSldViewPr snapToGrid="0" snapToObjects="1" showGuides="1">
      <p:cViewPr varScale="1">
        <p:scale>
          <a:sx n="81" d="100"/>
          <a:sy n="81" d="100"/>
        </p:scale>
        <p:origin x="90" y="37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usch\Desktop\2024%20shutdown\progress%20chart%202024%20shutdow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89-45E6-9B8A-9D0211D0245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589-45E6-9B8A-9D0211D0245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589-45E6-9B8A-9D0211D024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'new power outage'!$R$11:$R$13</c:f>
              <c:strCache>
                <c:ptCount val="3"/>
                <c:pt idx="0">
                  <c:v>% Not Completed</c:v>
                </c:pt>
                <c:pt idx="1">
                  <c:v>% Complete</c:v>
                </c:pt>
                <c:pt idx="2">
                  <c:v>% Deferred/Rescheduled</c:v>
                </c:pt>
              </c:strCache>
            </c:strRef>
          </c:cat>
          <c:val>
            <c:numRef>
              <c:f>'new power outage'!$S$11:$S$13</c:f>
              <c:numCache>
                <c:formatCode>0.0%</c:formatCode>
                <c:ptCount val="3"/>
                <c:pt idx="0">
                  <c:v>0.71344537815126052</c:v>
                </c:pt>
                <c:pt idx="1">
                  <c:v>0.25714285714285712</c:v>
                </c:pt>
                <c:pt idx="2">
                  <c:v>2.9411764705882353E-2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589-45E6-9B8A-9D0211D024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521900305367273"/>
          <c:y val="0.27897125653290883"/>
          <c:w val="0.37478099694632733"/>
          <c:h val="0.433036296966755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6/20/2024</a:t>
            </a:r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Busch | All Hands Shutdown 2024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1F17-0500-40E1-A899-6E720B8682FE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03981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6/20/2024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FCC33-88AD-4F5E-9761-6204A2A9FDB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63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6/20/2024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Busch | All Hands Shutdown 2024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AD2D-987B-4AF1-9241-033BBCD9F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579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6/20/2024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Busch | All Hands Shutdown 2024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  <p:sldLayoutId id="2147484126" r:id="rId9"/>
    <p:sldLayoutId id="2147484140" r:id="rId10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467781"/>
            <a:ext cx="8499231" cy="1176859"/>
          </a:xfrm>
        </p:spPr>
        <p:txBody>
          <a:bodyPr/>
          <a:lstStyle/>
          <a:p>
            <a:r>
              <a:rPr lang="en-US" dirty="0"/>
              <a:t>Tony Busch</a:t>
            </a:r>
          </a:p>
          <a:p>
            <a:r>
              <a:rPr lang="en-US" dirty="0"/>
              <a:t>AD Shutdown Coordinator</a:t>
            </a:r>
          </a:p>
          <a:p>
            <a:r>
              <a:rPr lang="en-US" dirty="0"/>
              <a:t>Planning &amp; Integration Department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3886785"/>
            <a:ext cx="8499232" cy="1580995"/>
          </a:xfrm>
        </p:spPr>
        <p:txBody>
          <a:bodyPr>
            <a:noAutofit/>
          </a:bodyPr>
          <a:lstStyle/>
          <a:p>
            <a:r>
              <a:rPr lang="en-US" dirty="0"/>
              <a:t>Accelerator </a:t>
            </a:r>
          </a:p>
          <a:p>
            <a:r>
              <a:rPr lang="en-US" dirty="0"/>
              <a:t>Summer Shutdown 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940BAE-1D6A-4515-B908-04A3F6D7BDC1}"/>
              </a:ext>
            </a:extLst>
          </p:cNvPr>
          <p:cNvSpPr/>
          <p:nvPr/>
        </p:nvSpPr>
        <p:spPr>
          <a:xfrm>
            <a:off x="3157854" y="337957"/>
            <a:ext cx="2618024" cy="352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US" sz="1688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Shutdown 2024 Timeline</a:t>
            </a:r>
            <a:endParaRPr lang="en-IN" sz="1688" dirty="0">
              <a:solidFill>
                <a:srgbClr val="00000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5427AF2-67BE-4A7B-954F-53B3073C6DEC}"/>
              </a:ext>
            </a:extLst>
          </p:cNvPr>
          <p:cNvSpPr/>
          <p:nvPr/>
        </p:nvSpPr>
        <p:spPr>
          <a:xfrm>
            <a:off x="4428797" y="3785727"/>
            <a:ext cx="375535" cy="4971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619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Crew Marching orders</a:t>
            </a:r>
            <a:endParaRPr lang="en-IN" sz="619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37FA458-545B-41B6-8CBD-3D07671389CE}"/>
              </a:ext>
            </a:extLst>
          </p:cNvPr>
          <p:cNvSpPr/>
          <p:nvPr/>
        </p:nvSpPr>
        <p:spPr>
          <a:xfrm>
            <a:off x="1132740" y="3457806"/>
            <a:ext cx="788579" cy="2619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619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Determine  Jobs</a:t>
            </a:r>
            <a:endParaRPr lang="en-IN" sz="619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EC4C9BDB-6524-416D-9C13-678CAEB26FC0}"/>
              </a:ext>
            </a:extLst>
          </p:cNvPr>
          <p:cNvSpPr/>
          <p:nvPr/>
        </p:nvSpPr>
        <p:spPr>
          <a:xfrm>
            <a:off x="1944752" y="3572509"/>
            <a:ext cx="1736234" cy="2681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619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Plan phase 1: Define schedule</a:t>
            </a:r>
            <a:endParaRPr lang="en-IN" sz="619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55681F79-892C-400C-B3C9-BE5593041610}"/>
              </a:ext>
            </a:extLst>
          </p:cNvPr>
          <p:cNvSpPr/>
          <p:nvPr/>
        </p:nvSpPr>
        <p:spPr>
          <a:xfrm>
            <a:off x="4804431" y="4032969"/>
            <a:ext cx="968567" cy="2566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619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Execute Shutdown</a:t>
            </a:r>
            <a:endParaRPr lang="en-IN" sz="619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175E7B8-D5C6-4099-AE33-3A2CDF3D0C7E}"/>
              </a:ext>
            </a:extLst>
          </p:cNvPr>
          <p:cNvSpPr/>
          <p:nvPr/>
        </p:nvSpPr>
        <p:spPr>
          <a:xfrm>
            <a:off x="6533991" y="3975845"/>
            <a:ext cx="281444" cy="5537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619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Close out</a:t>
            </a:r>
            <a:endParaRPr lang="en-IN" sz="619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56B3C1A7-F2C4-45EF-A3B2-9EE12AB0CF0A}"/>
              </a:ext>
            </a:extLst>
          </p:cNvPr>
          <p:cNvCxnSpPr>
            <a:cxnSpLocks/>
          </p:cNvCxnSpPr>
          <p:nvPr/>
        </p:nvCxnSpPr>
        <p:spPr>
          <a:xfrm flipH="1">
            <a:off x="1925201" y="3114592"/>
            <a:ext cx="1" cy="499134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FCD5B836-CCFB-4282-A7B6-A0B9EA9A3C71}"/>
              </a:ext>
            </a:extLst>
          </p:cNvPr>
          <p:cNvCxnSpPr>
            <a:cxnSpLocks/>
          </p:cNvCxnSpPr>
          <p:nvPr/>
        </p:nvCxnSpPr>
        <p:spPr>
          <a:xfrm>
            <a:off x="3305874" y="3197783"/>
            <a:ext cx="0" cy="55950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D481E37D-AB78-4EFC-9ABC-89257EF35C75}"/>
              </a:ext>
            </a:extLst>
          </p:cNvPr>
          <p:cNvCxnSpPr>
            <a:cxnSpLocks/>
          </p:cNvCxnSpPr>
          <p:nvPr/>
        </p:nvCxnSpPr>
        <p:spPr>
          <a:xfrm>
            <a:off x="4436828" y="3084716"/>
            <a:ext cx="7136" cy="1017154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2B5B55B9-F5D5-4984-9E6D-0233DD71D9D0}"/>
              </a:ext>
            </a:extLst>
          </p:cNvPr>
          <p:cNvCxnSpPr>
            <a:cxnSpLocks/>
          </p:cNvCxnSpPr>
          <p:nvPr/>
        </p:nvCxnSpPr>
        <p:spPr>
          <a:xfrm>
            <a:off x="5758235" y="2217123"/>
            <a:ext cx="19916" cy="1923954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AA7FF18A-F9E3-40C4-B4B0-0CBB7B9FE24F}"/>
              </a:ext>
            </a:extLst>
          </p:cNvPr>
          <p:cNvCxnSpPr>
            <a:cxnSpLocks/>
            <a:endCxn id="137" idx="3"/>
          </p:cNvCxnSpPr>
          <p:nvPr/>
        </p:nvCxnSpPr>
        <p:spPr>
          <a:xfrm>
            <a:off x="6766479" y="2220974"/>
            <a:ext cx="48957" cy="2031752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tangle 134">
            <a:extLst>
              <a:ext uri="{FF2B5EF4-FFF2-40B4-BE49-F238E27FC236}">
                <a16:creationId xmlns:a16="http://schemas.microsoft.com/office/drawing/2014/main" id="{97547027-17A8-454F-8A4A-AFE7A85766DC}"/>
              </a:ext>
            </a:extLst>
          </p:cNvPr>
          <p:cNvSpPr/>
          <p:nvPr/>
        </p:nvSpPr>
        <p:spPr>
          <a:xfrm>
            <a:off x="3702155" y="3570884"/>
            <a:ext cx="703061" cy="2619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619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Plan phase 2: Finalize Schedule</a:t>
            </a:r>
            <a:endParaRPr lang="en-IN" sz="619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ECF894-9965-449A-BB2B-A54A81D96CC4}"/>
              </a:ext>
            </a:extLst>
          </p:cNvPr>
          <p:cNvSpPr/>
          <p:nvPr/>
        </p:nvSpPr>
        <p:spPr>
          <a:xfrm>
            <a:off x="1617518" y="2625945"/>
            <a:ext cx="506947" cy="31967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619" b="1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JAN</a:t>
            </a:r>
            <a:endParaRPr lang="en-IN" sz="619" b="1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5F2059-F393-4CC3-94ED-32090E2296D7}"/>
              </a:ext>
            </a:extLst>
          </p:cNvPr>
          <p:cNvSpPr/>
          <p:nvPr/>
        </p:nvSpPr>
        <p:spPr>
          <a:xfrm>
            <a:off x="2138736" y="2625945"/>
            <a:ext cx="506947" cy="31967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619" b="1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FEB</a:t>
            </a:r>
            <a:endParaRPr lang="en-IN" sz="619" b="1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E982B5-1EB2-42D5-96FA-023215BF6C3D}"/>
              </a:ext>
            </a:extLst>
          </p:cNvPr>
          <p:cNvSpPr/>
          <p:nvPr/>
        </p:nvSpPr>
        <p:spPr>
          <a:xfrm>
            <a:off x="2659955" y="2625945"/>
            <a:ext cx="506947" cy="31967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619" b="1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MAR</a:t>
            </a:r>
            <a:endParaRPr lang="en-IN" sz="619" b="1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5B53C6-F5EB-4AB0-9824-6F981B38E767}"/>
              </a:ext>
            </a:extLst>
          </p:cNvPr>
          <p:cNvSpPr/>
          <p:nvPr/>
        </p:nvSpPr>
        <p:spPr>
          <a:xfrm>
            <a:off x="3181175" y="2625945"/>
            <a:ext cx="506947" cy="31967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619" b="1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APR</a:t>
            </a:r>
            <a:endParaRPr lang="en-IN" sz="619" b="1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8B19FB-219C-44B5-B65B-F78A88B8A731}"/>
              </a:ext>
            </a:extLst>
          </p:cNvPr>
          <p:cNvSpPr/>
          <p:nvPr/>
        </p:nvSpPr>
        <p:spPr>
          <a:xfrm>
            <a:off x="3702395" y="2625945"/>
            <a:ext cx="506947" cy="31967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619" b="1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MAY</a:t>
            </a:r>
            <a:endParaRPr lang="en-IN" sz="619" b="1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16F54F-AD2B-4373-8C1A-E1C1685C946B}"/>
              </a:ext>
            </a:extLst>
          </p:cNvPr>
          <p:cNvSpPr/>
          <p:nvPr/>
        </p:nvSpPr>
        <p:spPr>
          <a:xfrm>
            <a:off x="4223613" y="2625945"/>
            <a:ext cx="506947" cy="3196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619" b="1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JUN</a:t>
            </a:r>
            <a:endParaRPr lang="en-IN" sz="619" b="1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9FE4E9-50A9-4A64-B054-FF35666B78A1}"/>
              </a:ext>
            </a:extLst>
          </p:cNvPr>
          <p:cNvSpPr/>
          <p:nvPr/>
        </p:nvSpPr>
        <p:spPr>
          <a:xfrm>
            <a:off x="4744832" y="2625945"/>
            <a:ext cx="506947" cy="3196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619" b="1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JULY</a:t>
            </a:r>
            <a:endParaRPr lang="en-IN" sz="619" b="1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AEF21F-F5B8-4D7F-9280-2C82E85A3CD1}"/>
              </a:ext>
            </a:extLst>
          </p:cNvPr>
          <p:cNvSpPr/>
          <p:nvPr/>
        </p:nvSpPr>
        <p:spPr>
          <a:xfrm>
            <a:off x="5266051" y="2625945"/>
            <a:ext cx="506947" cy="3196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619" b="1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AUG</a:t>
            </a:r>
            <a:endParaRPr lang="en-IN" sz="619" b="1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2746AA-F17F-4D39-B0CC-E1A5A9A90508}"/>
              </a:ext>
            </a:extLst>
          </p:cNvPr>
          <p:cNvSpPr/>
          <p:nvPr/>
        </p:nvSpPr>
        <p:spPr>
          <a:xfrm>
            <a:off x="5787270" y="2625945"/>
            <a:ext cx="506947" cy="3196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619" b="1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SEP</a:t>
            </a:r>
            <a:endParaRPr lang="en-IN" sz="619" b="1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4CCC32-9F3F-421A-AD96-2F7AB035B826}"/>
              </a:ext>
            </a:extLst>
          </p:cNvPr>
          <p:cNvSpPr/>
          <p:nvPr/>
        </p:nvSpPr>
        <p:spPr>
          <a:xfrm>
            <a:off x="6308490" y="2625945"/>
            <a:ext cx="506947" cy="3196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619" b="1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OCT</a:t>
            </a:r>
            <a:endParaRPr lang="en-IN" sz="619" b="1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440BD6-B494-4786-B35A-C631EAD4BDCC}"/>
              </a:ext>
            </a:extLst>
          </p:cNvPr>
          <p:cNvSpPr/>
          <p:nvPr/>
        </p:nvSpPr>
        <p:spPr>
          <a:xfrm>
            <a:off x="6829708" y="2625945"/>
            <a:ext cx="506947" cy="3196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619" b="1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NOV</a:t>
            </a:r>
            <a:endParaRPr lang="en-IN" sz="619" b="1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056FC2-AFCB-445B-B049-1CE58C16F274}"/>
              </a:ext>
            </a:extLst>
          </p:cNvPr>
          <p:cNvSpPr/>
          <p:nvPr/>
        </p:nvSpPr>
        <p:spPr>
          <a:xfrm>
            <a:off x="7350930" y="2625945"/>
            <a:ext cx="506947" cy="3196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619" b="1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DEC</a:t>
            </a:r>
            <a:endParaRPr lang="en-IN" sz="619" b="1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8191FF6-7CB8-4247-A0CB-2B27A9A1DEE5}"/>
              </a:ext>
            </a:extLst>
          </p:cNvPr>
          <p:cNvCxnSpPr>
            <a:cxnSpLocks/>
          </p:cNvCxnSpPr>
          <p:nvPr/>
        </p:nvCxnSpPr>
        <p:spPr>
          <a:xfrm>
            <a:off x="1495433" y="1064252"/>
            <a:ext cx="0" cy="1527002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CEE01AB-95BD-4E06-B038-E7C6BFEF38A9}"/>
              </a:ext>
            </a:extLst>
          </p:cNvPr>
          <p:cNvCxnSpPr>
            <a:cxnSpLocks/>
          </p:cNvCxnSpPr>
          <p:nvPr/>
        </p:nvCxnSpPr>
        <p:spPr>
          <a:xfrm>
            <a:off x="1967396" y="2028974"/>
            <a:ext cx="0" cy="573898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4A4D634-A81C-4421-9EDA-AAB37A6E2307}"/>
              </a:ext>
            </a:extLst>
          </p:cNvPr>
          <p:cNvCxnSpPr>
            <a:cxnSpLocks/>
          </p:cNvCxnSpPr>
          <p:nvPr/>
        </p:nvCxnSpPr>
        <p:spPr>
          <a:xfrm>
            <a:off x="2906924" y="1267930"/>
            <a:ext cx="0" cy="1338896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28CA75A2-FC36-4E57-AF93-27636B0BBC9F}"/>
              </a:ext>
            </a:extLst>
          </p:cNvPr>
          <p:cNvCxnSpPr>
            <a:cxnSpLocks/>
          </p:cNvCxnSpPr>
          <p:nvPr/>
        </p:nvCxnSpPr>
        <p:spPr>
          <a:xfrm>
            <a:off x="3434648" y="2028973"/>
            <a:ext cx="0" cy="573898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5376FC08-4DE9-4E81-8419-0774BB741557}"/>
              </a:ext>
            </a:extLst>
          </p:cNvPr>
          <p:cNvCxnSpPr>
            <a:cxnSpLocks/>
          </p:cNvCxnSpPr>
          <p:nvPr/>
        </p:nvCxnSpPr>
        <p:spPr>
          <a:xfrm>
            <a:off x="3974163" y="1422082"/>
            <a:ext cx="0" cy="1170249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455D758C-9C26-4DBD-8096-2104DF55FC13}"/>
              </a:ext>
            </a:extLst>
          </p:cNvPr>
          <p:cNvCxnSpPr>
            <a:cxnSpLocks/>
          </p:cNvCxnSpPr>
          <p:nvPr/>
        </p:nvCxnSpPr>
        <p:spPr>
          <a:xfrm>
            <a:off x="5758235" y="1060195"/>
            <a:ext cx="0" cy="1527002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BF87B56-8865-49CD-B009-092E4CF330F9}"/>
              </a:ext>
            </a:extLst>
          </p:cNvPr>
          <p:cNvCxnSpPr>
            <a:cxnSpLocks/>
          </p:cNvCxnSpPr>
          <p:nvPr/>
        </p:nvCxnSpPr>
        <p:spPr>
          <a:xfrm>
            <a:off x="6790492" y="2044222"/>
            <a:ext cx="0" cy="573898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9C92307-FF53-4692-88A6-C4ED24AD8924}"/>
              </a:ext>
            </a:extLst>
          </p:cNvPr>
          <p:cNvGrpSpPr/>
          <p:nvPr/>
        </p:nvGrpSpPr>
        <p:grpSpPr>
          <a:xfrm>
            <a:off x="1492512" y="1064873"/>
            <a:ext cx="1005461" cy="584906"/>
            <a:chOff x="4171603" y="1689703"/>
            <a:chExt cx="1637144" cy="861316"/>
          </a:xfrm>
          <a:noFill/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CA60A621-A17A-46ED-A4EC-D2EC4E47FEAA}"/>
                </a:ext>
              </a:extLst>
            </p:cNvPr>
            <p:cNvSpPr txBox="1"/>
            <p:nvPr/>
          </p:nvSpPr>
          <p:spPr>
            <a:xfrm>
              <a:off x="4194701" y="1689703"/>
              <a:ext cx="1614046" cy="2889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342900">
                <a:defRPr/>
              </a:pPr>
              <a:r>
                <a:rPr lang="en-US" sz="675" b="1" dirty="0">
                  <a:solidFill>
                    <a:srgbClr val="000000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Milestone 1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1D1E6E32-66F6-480F-B53D-21688409BB14}"/>
                </a:ext>
              </a:extLst>
            </p:cNvPr>
            <p:cNvSpPr/>
            <p:nvPr/>
          </p:nvSpPr>
          <p:spPr>
            <a:xfrm>
              <a:off x="4171603" y="1956163"/>
              <a:ext cx="1293938" cy="59485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defTabSz="342900">
                <a:defRPr/>
              </a:pPr>
              <a:r>
                <a:rPr lang="en-US" sz="675" dirty="0">
                  <a:solidFill>
                    <a:srgbClr val="000000"/>
                  </a:solidFill>
                  <a:latin typeface="Georgia Pro Light" panose="02040302050405020303" pitchFamily="18" charset="0"/>
                </a:rPr>
                <a:t>Define Shutdown Coordinators</a:t>
              </a:r>
              <a:r>
                <a:rPr lang="en-US" sz="450" dirty="0">
                  <a:solidFill>
                    <a:srgbClr val="000000"/>
                  </a:solidFill>
                  <a:latin typeface="Georgia Pro Light" panose="02040302050405020303" pitchFamily="18" charset="0"/>
                </a:rPr>
                <a:t>.  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4E2C12A-1294-4F5F-854D-BD13A20C710E}"/>
              </a:ext>
            </a:extLst>
          </p:cNvPr>
          <p:cNvGrpSpPr/>
          <p:nvPr/>
        </p:nvGrpSpPr>
        <p:grpSpPr>
          <a:xfrm>
            <a:off x="1734758" y="1702461"/>
            <a:ext cx="997730" cy="525193"/>
            <a:chOff x="4576682" y="1219864"/>
            <a:chExt cx="1624557" cy="773381"/>
          </a:xfrm>
          <a:noFill/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3F6C500C-4757-4213-A047-C5825144B6FC}"/>
                </a:ext>
              </a:extLst>
            </p:cNvPr>
            <p:cNvSpPr txBox="1"/>
            <p:nvPr/>
          </p:nvSpPr>
          <p:spPr>
            <a:xfrm>
              <a:off x="4587194" y="1219864"/>
              <a:ext cx="1614045" cy="26985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342900">
                <a:defRPr/>
              </a:pPr>
              <a:r>
                <a:rPr lang="en-US" sz="591" b="1" dirty="0">
                  <a:solidFill>
                    <a:srgbClr val="000000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Milestone 2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A91FE03F-C6F0-4F3A-909C-6472615BCBB0}"/>
                </a:ext>
              </a:extLst>
            </p:cNvPr>
            <p:cNvSpPr/>
            <p:nvPr/>
          </p:nvSpPr>
          <p:spPr>
            <a:xfrm>
              <a:off x="4576682" y="1398392"/>
              <a:ext cx="1111573" cy="59485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defTabSz="342900">
                <a:defRPr/>
              </a:pPr>
              <a:r>
                <a:rPr lang="en-US" sz="675" dirty="0">
                  <a:solidFill>
                    <a:srgbClr val="000000"/>
                  </a:solidFill>
                  <a:latin typeface="Georgia Pro Light" panose="02040302050405020303" pitchFamily="18" charset="0"/>
                </a:rPr>
                <a:t>ID Jobs to the 90% level.  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07089017-421C-4AFD-B55C-5740958E98B3}"/>
              </a:ext>
            </a:extLst>
          </p:cNvPr>
          <p:cNvGrpSpPr/>
          <p:nvPr/>
        </p:nvGrpSpPr>
        <p:grpSpPr>
          <a:xfrm>
            <a:off x="2883682" y="1229551"/>
            <a:ext cx="991274" cy="630004"/>
            <a:chOff x="3940735" y="1608270"/>
            <a:chExt cx="1614045" cy="927723"/>
          </a:xfrm>
          <a:noFill/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F7E30952-7CD1-4EDC-B0AB-49DD5CA4A0CF}"/>
                </a:ext>
              </a:extLst>
            </p:cNvPr>
            <p:cNvSpPr txBox="1"/>
            <p:nvPr/>
          </p:nvSpPr>
          <p:spPr>
            <a:xfrm>
              <a:off x="3940735" y="1608270"/>
              <a:ext cx="1614045" cy="26985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342900">
                <a:defRPr/>
              </a:pPr>
              <a:r>
                <a:rPr lang="en-US" sz="591" b="1" dirty="0">
                  <a:solidFill>
                    <a:srgbClr val="000000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Milestone 3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E760D65C-C24A-451C-8C64-61B610023815}"/>
                </a:ext>
              </a:extLst>
            </p:cNvPr>
            <p:cNvSpPr/>
            <p:nvPr/>
          </p:nvSpPr>
          <p:spPr>
            <a:xfrm>
              <a:off x="3962759" y="1788177"/>
              <a:ext cx="1062188" cy="74781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defTabSz="342900">
                <a:defRPr/>
              </a:pPr>
              <a:r>
                <a:rPr lang="en-US" sz="675" dirty="0">
                  <a:solidFill>
                    <a:srgbClr val="000000"/>
                  </a:solidFill>
                  <a:latin typeface="Georgia Pro Light" panose="02040302050405020303" pitchFamily="18" charset="0"/>
                </a:rPr>
                <a:t>First pass resource level Schedule</a:t>
              </a:r>
              <a:r>
                <a:rPr lang="en-US" sz="450" dirty="0">
                  <a:solidFill>
                    <a:srgbClr val="000000"/>
                  </a:solidFill>
                  <a:latin typeface="Georgia Pro Light" panose="02040302050405020303" pitchFamily="18" charset="0"/>
                </a:rPr>
                <a:t>.  </a:t>
              </a:r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3923F4EB-BFC9-49FD-BA6A-7EFB04D9C679}"/>
              </a:ext>
            </a:extLst>
          </p:cNvPr>
          <p:cNvSpPr txBox="1"/>
          <p:nvPr/>
        </p:nvSpPr>
        <p:spPr>
          <a:xfrm>
            <a:off x="3434363" y="1962196"/>
            <a:ext cx="991274" cy="183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591" b="1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Milestone 4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281C86BB-E092-403B-A769-CA34E0912F46}"/>
              </a:ext>
            </a:extLst>
          </p:cNvPr>
          <p:cNvSpPr txBox="1"/>
          <p:nvPr/>
        </p:nvSpPr>
        <p:spPr>
          <a:xfrm>
            <a:off x="3976700" y="1377840"/>
            <a:ext cx="991274" cy="183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591" b="1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Milestone 5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35A4DFF-1ED4-40D8-A8B0-4A12955873F6}"/>
              </a:ext>
            </a:extLst>
          </p:cNvPr>
          <p:cNvSpPr txBox="1"/>
          <p:nvPr/>
        </p:nvSpPr>
        <p:spPr>
          <a:xfrm>
            <a:off x="4762610" y="1950607"/>
            <a:ext cx="991274" cy="183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591" b="1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Milestone 6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7BA08C0-870B-4623-A9ED-7FC55D3C9065}"/>
              </a:ext>
            </a:extLst>
          </p:cNvPr>
          <p:cNvSpPr txBox="1"/>
          <p:nvPr/>
        </p:nvSpPr>
        <p:spPr>
          <a:xfrm>
            <a:off x="6519872" y="1081677"/>
            <a:ext cx="991274" cy="183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591" b="1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Milestone 7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4A02BA0-4A19-4485-9E66-E5FC09C27659}"/>
              </a:ext>
            </a:extLst>
          </p:cNvPr>
          <p:cNvSpPr/>
          <p:nvPr/>
        </p:nvSpPr>
        <p:spPr>
          <a:xfrm>
            <a:off x="3434648" y="2056514"/>
            <a:ext cx="65234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en-US" sz="675" dirty="0">
                <a:solidFill>
                  <a:srgbClr val="000000"/>
                </a:solidFill>
                <a:latin typeface="Georgia Pro Light" panose="02040302050405020303" pitchFamily="18" charset="0"/>
              </a:rPr>
              <a:t>Second pass resource level Schedule</a:t>
            </a:r>
            <a:r>
              <a:rPr lang="en-US" sz="450" dirty="0">
                <a:solidFill>
                  <a:srgbClr val="000000"/>
                </a:solidFill>
                <a:latin typeface="Georgia Pro Light" panose="02040302050405020303" pitchFamily="18" charset="0"/>
              </a:rPr>
              <a:t>.  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4424453-7633-4626-AF87-A636E80176B8}"/>
              </a:ext>
            </a:extLst>
          </p:cNvPr>
          <p:cNvSpPr/>
          <p:nvPr/>
        </p:nvSpPr>
        <p:spPr>
          <a:xfrm>
            <a:off x="3964216" y="1472481"/>
            <a:ext cx="65234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en-US" sz="675" dirty="0">
                <a:solidFill>
                  <a:srgbClr val="000000"/>
                </a:solidFill>
                <a:latin typeface="Georgia Pro Light" panose="02040302050405020303" pitchFamily="18" charset="0"/>
              </a:rPr>
              <a:t>Final resource level Schedule</a:t>
            </a:r>
            <a:r>
              <a:rPr lang="en-US" sz="450" dirty="0">
                <a:solidFill>
                  <a:srgbClr val="000000"/>
                </a:solidFill>
                <a:latin typeface="Georgia Pro Light" panose="02040302050405020303" pitchFamily="18" charset="0"/>
              </a:rPr>
              <a:t>. 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BB08F66-7203-4F04-8C1C-E840BD298A05}"/>
              </a:ext>
            </a:extLst>
          </p:cNvPr>
          <p:cNvSpPr/>
          <p:nvPr/>
        </p:nvSpPr>
        <p:spPr>
          <a:xfrm>
            <a:off x="4756792" y="2068902"/>
            <a:ext cx="65234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en-US" sz="675" dirty="0">
                <a:solidFill>
                  <a:srgbClr val="000000"/>
                </a:solidFill>
                <a:latin typeface="Georgia Pro Light" panose="02040302050405020303" pitchFamily="18" charset="0"/>
              </a:rPr>
              <a:t>Start Shutdown</a:t>
            </a:r>
            <a:r>
              <a:rPr lang="en-US" sz="450" dirty="0">
                <a:solidFill>
                  <a:srgbClr val="000000"/>
                </a:solidFill>
                <a:latin typeface="Georgia Pro Light" panose="02040302050405020303" pitchFamily="18" charset="0"/>
              </a:rPr>
              <a:t>.  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B305F4D1-B656-465E-9173-42C2DC049D53}"/>
              </a:ext>
            </a:extLst>
          </p:cNvPr>
          <p:cNvCxnSpPr>
            <a:cxnSpLocks/>
          </p:cNvCxnSpPr>
          <p:nvPr/>
        </p:nvCxnSpPr>
        <p:spPr>
          <a:xfrm>
            <a:off x="4804431" y="2028974"/>
            <a:ext cx="0" cy="573898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2D6E6CCC-E14A-481E-A8DB-FD78DCAAF0DB}"/>
              </a:ext>
            </a:extLst>
          </p:cNvPr>
          <p:cNvSpPr/>
          <p:nvPr/>
        </p:nvSpPr>
        <p:spPr>
          <a:xfrm>
            <a:off x="6517377" y="1162115"/>
            <a:ext cx="65234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en-US" sz="675" dirty="0">
                <a:solidFill>
                  <a:srgbClr val="000000"/>
                </a:solidFill>
                <a:latin typeface="Georgia Pro Light" panose="02040302050405020303" pitchFamily="18" charset="0"/>
              </a:rPr>
              <a:t>Complete shutdown</a:t>
            </a:r>
            <a:r>
              <a:rPr lang="en-US" sz="450" dirty="0">
                <a:solidFill>
                  <a:srgbClr val="000000"/>
                </a:solidFill>
                <a:latin typeface="Georgia Pro Light" panose="02040302050405020303" pitchFamily="18" charset="0"/>
              </a:rPr>
              <a:t>.  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6377E335-0FE0-41BE-86FB-7FD6FD3F8BFA}"/>
              </a:ext>
            </a:extLst>
          </p:cNvPr>
          <p:cNvCxnSpPr>
            <a:cxnSpLocks/>
          </p:cNvCxnSpPr>
          <p:nvPr/>
        </p:nvCxnSpPr>
        <p:spPr>
          <a:xfrm>
            <a:off x="6699666" y="1533366"/>
            <a:ext cx="0" cy="1087837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DCF64DEA-0C3F-4F52-8CA2-2B03893B3A55}"/>
              </a:ext>
            </a:extLst>
          </p:cNvPr>
          <p:cNvSpPr txBox="1"/>
          <p:nvPr/>
        </p:nvSpPr>
        <p:spPr>
          <a:xfrm>
            <a:off x="6726198" y="2021074"/>
            <a:ext cx="991274" cy="183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591" b="1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Milestone 9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B22D0B6-C483-4CFA-A533-F06B65B2B21F}"/>
              </a:ext>
            </a:extLst>
          </p:cNvPr>
          <p:cNvSpPr txBox="1"/>
          <p:nvPr/>
        </p:nvSpPr>
        <p:spPr>
          <a:xfrm>
            <a:off x="6666606" y="1435525"/>
            <a:ext cx="991274" cy="183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591" b="1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Milestone 8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B615E07-01D1-406B-A0CD-6A183330FF71}"/>
              </a:ext>
            </a:extLst>
          </p:cNvPr>
          <p:cNvSpPr/>
          <p:nvPr/>
        </p:nvSpPr>
        <p:spPr>
          <a:xfrm>
            <a:off x="6666606" y="1519188"/>
            <a:ext cx="65234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en-US" sz="675" dirty="0">
                <a:solidFill>
                  <a:srgbClr val="000000"/>
                </a:solidFill>
                <a:latin typeface="Georgia Pro Light" panose="02040302050405020303" pitchFamily="18" charset="0"/>
              </a:rPr>
              <a:t>Complete </a:t>
            </a:r>
          </a:p>
          <a:p>
            <a:pPr defTabSz="342900">
              <a:defRPr/>
            </a:pPr>
            <a:r>
              <a:rPr lang="en-US" sz="675" dirty="0">
                <a:solidFill>
                  <a:srgbClr val="000000"/>
                </a:solidFill>
                <a:latin typeface="Georgia Pro Light" panose="02040302050405020303" pitchFamily="18" charset="0"/>
              </a:rPr>
              <a:t>Startup</a:t>
            </a:r>
            <a:r>
              <a:rPr lang="en-US" sz="450" dirty="0">
                <a:solidFill>
                  <a:srgbClr val="000000"/>
                </a:solidFill>
                <a:latin typeface="Georgia Pro Light" panose="02040302050405020303" pitchFamily="18" charset="0"/>
              </a:rPr>
              <a:t>.  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5F3B2D2-74CB-42A8-88A5-E4EA971A171D}"/>
              </a:ext>
            </a:extLst>
          </p:cNvPr>
          <p:cNvSpPr/>
          <p:nvPr/>
        </p:nvSpPr>
        <p:spPr>
          <a:xfrm>
            <a:off x="6743415" y="2124504"/>
            <a:ext cx="652349" cy="196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en-US" sz="675" dirty="0">
                <a:solidFill>
                  <a:srgbClr val="000000"/>
                </a:solidFill>
                <a:latin typeface="Georgia Pro Light" panose="02040302050405020303" pitchFamily="18" charset="0"/>
              </a:rPr>
              <a:t>Return HEP</a:t>
            </a:r>
            <a:endParaRPr lang="en-US" sz="450" dirty="0">
              <a:solidFill>
                <a:srgbClr val="000000"/>
              </a:solidFill>
              <a:latin typeface="Georgia Pro Light" panose="02040302050405020303" pitchFamily="18" charset="0"/>
            </a:endParaRP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53889587-84BA-43D7-A649-A384338CA2B2}"/>
              </a:ext>
            </a:extLst>
          </p:cNvPr>
          <p:cNvCxnSpPr>
            <a:cxnSpLocks/>
            <a:stCxn id="89" idx="3"/>
          </p:cNvCxnSpPr>
          <p:nvPr/>
        </p:nvCxnSpPr>
        <p:spPr>
          <a:xfrm>
            <a:off x="4795997" y="3132904"/>
            <a:ext cx="8434" cy="968966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row: Left-Right 24">
            <a:extLst>
              <a:ext uri="{FF2B5EF4-FFF2-40B4-BE49-F238E27FC236}">
                <a16:creationId xmlns:a16="http://schemas.microsoft.com/office/drawing/2014/main" id="{E08CE2BE-7550-4BD1-ADF0-51EA1D7FF2C7}"/>
              </a:ext>
            </a:extLst>
          </p:cNvPr>
          <p:cNvSpPr/>
          <p:nvPr/>
        </p:nvSpPr>
        <p:spPr>
          <a:xfrm>
            <a:off x="1114293" y="2973918"/>
            <a:ext cx="791357" cy="405943"/>
          </a:xfrm>
          <a:prstGeom prst="leftRightArrow">
            <a:avLst>
              <a:gd name="adj1" fmla="val 57291"/>
              <a:gd name="adj2" fmla="val 4453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825" dirty="0"/>
              <a:t>Define </a:t>
            </a:r>
            <a:r>
              <a:rPr lang="en-US" sz="900" dirty="0"/>
              <a:t>Scope</a:t>
            </a:r>
            <a:endParaRPr lang="en-US" sz="1800" dirty="0"/>
          </a:p>
        </p:txBody>
      </p:sp>
      <p:sp>
        <p:nvSpPr>
          <p:cNvPr id="88" name="Arrow: Left-Right 87">
            <a:extLst>
              <a:ext uri="{FF2B5EF4-FFF2-40B4-BE49-F238E27FC236}">
                <a16:creationId xmlns:a16="http://schemas.microsoft.com/office/drawing/2014/main" id="{163D7CDA-BBE2-4BE0-B760-354A62F18B41}"/>
              </a:ext>
            </a:extLst>
          </p:cNvPr>
          <p:cNvSpPr/>
          <p:nvPr/>
        </p:nvSpPr>
        <p:spPr>
          <a:xfrm>
            <a:off x="1921319" y="3015709"/>
            <a:ext cx="2530676" cy="289426"/>
          </a:xfrm>
          <a:prstGeom prst="leftRightArrow">
            <a:avLst>
              <a:gd name="adj1" fmla="val 57291"/>
              <a:gd name="adj2" fmla="val 4453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825" dirty="0"/>
              <a:t>Plan</a:t>
            </a:r>
            <a:endParaRPr lang="en-US" sz="1800" dirty="0"/>
          </a:p>
        </p:txBody>
      </p:sp>
      <p:sp>
        <p:nvSpPr>
          <p:cNvPr id="89" name="Arrow: Left-Right 88">
            <a:extLst>
              <a:ext uri="{FF2B5EF4-FFF2-40B4-BE49-F238E27FC236}">
                <a16:creationId xmlns:a16="http://schemas.microsoft.com/office/drawing/2014/main" id="{BDB60C66-0185-4D56-A42C-DB2B8CF1B0FB}"/>
              </a:ext>
            </a:extLst>
          </p:cNvPr>
          <p:cNvSpPr/>
          <p:nvPr/>
        </p:nvSpPr>
        <p:spPr>
          <a:xfrm>
            <a:off x="4795997" y="2988191"/>
            <a:ext cx="991274" cy="289426"/>
          </a:xfrm>
          <a:prstGeom prst="leftRightArrow">
            <a:avLst>
              <a:gd name="adj1" fmla="val 57291"/>
              <a:gd name="adj2" fmla="val 4453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825" dirty="0"/>
              <a:t>Execute</a:t>
            </a:r>
            <a:endParaRPr lang="en-US" sz="1800" dirty="0"/>
          </a:p>
        </p:txBody>
      </p:sp>
      <p:sp>
        <p:nvSpPr>
          <p:cNvPr id="62" name="Arrow: Left-Right 61">
            <a:extLst>
              <a:ext uri="{FF2B5EF4-FFF2-40B4-BE49-F238E27FC236}">
                <a16:creationId xmlns:a16="http://schemas.microsoft.com/office/drawing/2014/main" id="{71E65E9A-6116-4E9D-84BD-988EF9691667}"/>
              </a:ext>
            </a:extLst>
          </p:cNvPr>
          <p:cNvSpPr/>
          <p:nvPr/>
        </p:nvSpPr>
        <p:spPr>
          <a:xfrm>
            <a:off x="6767550" y="2992284"/>
            <a:ext cx="1067938" cy="289426"/>
          </a:xfrm>
          <a:prstGeom prst="leftRightArrow">
            <a:avLst>
              <a:gd name="adj1" fmla="val 57291"/>
              <a:gd name="adj2" fmla="val 4453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675" dirty="0"/>
              <a:t>HEP</a:t>
            </a:r>
            <a:endParaRPr lang="en-US" sz="1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0F1423-80BC-CB58-9C68-4B2A7F29B1AA}"/>
              </a:ext>
            </a:extLst>
          </p:cNvPr>
          <p:cNvSpPr/>
          <p:nvPr/>
        </p:nvSpPr>
        <p:spPr>
          <a:xfrm>
            <a:off x="1126942" y="2618120"/>
            <a:ext cx="506947" cy="3196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619" b="1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Dec</a:t>
            </a:r>
            <a:endParaRPr lang="en-IN" sz="619" b="1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D7A73F1-A5A7-53BC-42CA-3017D4A663ED}"/>
              </a:ext>
            </a:extLst>
          </p:cNvPr>
          <p:cNvCxnSpPr/>
          <p:nvPr/>
        </p:nvCxnSpPr>
        <p:spPr>
          <a:xfrm>
            <a:off x="1127141" y="4538953"/>
            <a:ext cx="67880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EECD2728-5E11-DB15-BCB1-BA7C360601C4}"/>
              </a:ext>
            </a:extLst>
          </p:cNvPr>
          <p:cNvSpPr/>
          <p:nvPr/>
        </p:nvSpPr>
        <p:spPr>
          <a:xfrm>
            <a:off x="5910567" y="3010090"/>
            <a:ext cx="738997" cy="278523"/>
          </a:xfrm>
          <a:prstGeom prst="leftRightArrow">
            <a:avLst>
              <a:gd name="adj1" fmla="val 57291"/>
              <a:gd name="adj2" fmla="val 4453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825" dirty="0"/>
              <a:t>Execute</a:t>
            </a:r>
            <a:endParaRPr lang="en-US" sz="1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3CB5BC-2434-4DBC-1C29-6F2DE118CAB9}"/>
              </a:ext>
            </a:extLst>
          </p:cNvPr>
          <p:cNvSpPr/>
          <p:nvPr/>
        </p:nvSpPr>
        <p:spPr>
          <a:xfrm>
            <a:off x="5935284" y="3999245"/>
            <a:ext cx="612587" cy="2566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619" dirty="0">
                <a:solidFill>
                  <a:prstClr val="white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Execute Shutdown</a:t>
            </a:r>
            <a:endParaRPr lang="en-IN" sz="619" dirty="0">
              <a:solidFill>
                <a:prstClr val="white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83E395C-9716-A786-9082-15C5F6216EBE}"/>
              </a:ext>
            </a:extLst>
          </p:cNvPr>
          <p:cNvCxnSpPr>
            <a:cxnSpLocks/>
          </p:cNvCxnSpPr>
          <p:nvPr/>
        </p:nvCxnSpPr>
        <p:spPr>
          <a:xfrm>
            <a:off x="6547871" y="1099148"/>
            <a:ext cx="0" cy="1527002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83C0700-083E-343E-2F0D-56C2747B7E74}"/>
              </a:ext>
            </a:extLst>
          </p:cNvPr>
          <p:cNvCxnSpPr>
            <a:cxnSpLocks/>
          </p:cNvCxnSpPr>
          <p:nvPr/>
        </p:nvCxnSpPr>
        <p:spPr>
          <a:xfrm>
            <a:off x="5923783" y="1060194"/>
            <a:ext cx="0" cy="1527002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042CD28-5BFC-814E-DC35-0DE9485F4844}"/>
              </a:ext>
            </a:extLst>
          </p:cNvPr>
          <p:cNvCxnSpPr>
            <a:cxnSpLocks/>
          </p:cNvCxnSpPr>
          <p:nvPr/>
        </p:nvCxnSpPr>
        <p:spPr>
          <a:xfrm>
            <a:off x="5917660" y="2293011"/>
            <a:ext cx="0" cy="180885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3527874E-E2E0-3663-FA5E-131C1E35FAB5}"/>
              </a:ext>
            </a:extLst>
          </p:cNvPr>
          <p:cNvSpPr txBox="1"/>
          <p:nvPr/>
        </p:nvSpPr>
        <p:spPr>
          <a:xfrm>
            <a:off x="5540832" y="921048"/>
            <a:ext cx="713657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 b="1" dirty="0">
                <a:solidFill>
                  <a:srgbClr val="FF0000"/>
                </a:solidFill>
              </a:rPr>
              <a:t>Possible Pause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E39C17-213F-751F-31E7-25F47AC27C52}"/>
              </a:ext>
            </a:extLst>
          </p:cNvPr>
          <p:cNvSpPr txBox="1"/>
          <p:nvPr/>
        </p:nvSpPr>
        <p:spPr>
          <a:xfrm>
            <a:off x="2410453" y="4572677"/>
            <a:ext cx="534502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Shutdown parameters</a:t>
            </a:r>
          </a:p>
          <a:p>
            <a:r>
              <a:rPr lang="en-US" sz="1800" dirty="0">
                <a:latin typeface="+mn-lt"/>
              </a:rPr>
              <a:t>Original Duration: 10 weeks. Possible lab closure will extend shutdown ~3 extra weeks due to pause.</a:t>
            </a:r>
          </a:p>
          <a:p>
            <a:endParaRPr lang="en-US" sz="1800" dirty="0">
              <a:latin typeface="+mn-lt"/>
            </a:endParaRPr>
          </a:p>
          <a:p>
            <a:r>
              <a:rPr lang="en-US" sz="1800" dirty="0">
                <a:latin typeface="+mn-lt"/>
              </a:rPr>
              <a:t>End of tunnel work/power outages if there is a pause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highlight>
                  <a:srgbClr val="FFFF00"/>
                </a:highlight>
                <a:latin typeface="+mn-lt"/>
              </a:rPr>
              <a:t>Week of Monday  October 14</a:t>
            </a:r>
            <a:r>
              <a:rPr lang="en-US" sz="1800" baseline="30000" dirty="0">
                <a:highlight>
                  <a:srgbClr val="FFFF00"/>
                </a:highlight>
                <a:latin typeface="+mn-lt"/>
              </a:rPr>
              <a:t>th</a:t>
            </a:r>
            <a:r>
              <a:rPr lang="en-US" sz="1800" dirty="0">
                <a:highlight>
                  <a:srgbClr val="FFFF00"/>
                </a:highlight>
                <a:latin typeface="+mn-lt"/>
              </a:rPr>
              <a:t> </a:t>
            </a:r>
            <a:r>
              <a:rPr lang="en-US" sz="1800" baseline="30000" dirty="0">
                <a:highlight>
                  <a:srgbClr val="FFFF00"/>
                </a:highlight>
                <a:latin typeface="+mn-lt"/>
              </a:rPr>
              <a:t> </a:t>
            </a:r>
            <a:endParaRPr lang="en-US" sz="1800" baseline="30000" dirty="0">
              <a:highlight>
                <a:srgbClr val="FFFF00"/>
              </a:highlight>
              <a:latin typeface="+mn-lt"/>
              <a:cs typeface="Times New Roman" panose="02020603050405020304" pitchFamily="18" charset="0"/>
            </a:endParaRPr>
          </a:p>
          <a:p>
            <a:r>
              <a:rPr lang="en-US" sz="1800" dirty="0">
                <a:highlight>
                  <a:srgbClr val="FFFF00"/>
                </a:highlight>
                <a:latin typeface="+mn-lt"/>
                <a:cs typeface="Helvetica" panose="020B0604020202020204" pitchFamily="34" charset="0"/>
              </a:rPr>
              <a:t> </a:t>
            </a:r>
            <a:endParaRPr lang="en-US" sz="1800" dirty="0">
              <a:latin typeface="+mn-lt"/>
              <a:cs typeface="Helvetica" panose="020B0604020202020204" pitchFamily="34" charset="0"/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7DA8679D-CA40-5228-4164-B0414FC47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01F17-0500-40E1-A899-6E720B8682FE}" type="slidenum">
              <a:rPr lang="en-IN" smtClean="0"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79937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1B4A11-4A9A-FD4B-D994-3A14D55C2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Shutdown Progress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9CE2D-1322-D2B4-AF00-75CD597C8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2" name="Picture 11" descr="A graph showing the growth of a company&#10;&#10;Description automatically generated">
            <a:extLst>
              <a:ext uri="{FF2B5EF4-FFF2-40B4-BE49-F238E27FC236}">
                <a16:creationId xmlns:a16="http://schemas.microsoft.com/office/drawing/2014/main" id="{FBD086BC-1DA5-9C5D-77E1-E97CABB47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8190"/>
            <a:ext cx="9144000" cy="534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1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C026DF-D97D-ED72-91F1-DF6D25D97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outage progress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ADC88-41A2-F93A-0DCC-4DE98000E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0A7329B-FEC2-4B95-8D02-14E7FB08C5E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8600" y="971550"/>
          <a:ext cx="8672513" cy="5059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1049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DE89CC9-B6C9-4535-A585-59802C34BE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10868" y="2068592"/>
            <a:ext cx="5776243" cy="39418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2FE06E-5F8E-F22C-2C2A-6ABC5698C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2" y="52316"/>
            <a:ext cx="7886700" cy="385723"/>
          </a:xfrm>
        </p:spPr>
        <p:txBody>
          <a:bodyPr/>
          <a:lstStyle/>
          <a:p>
            <a:r>
              <a:rPr lang="en-US" dirty="0"/>
              <a:t>8 Gev Collimator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DDFDA4-CBE8-E93C-3C1D-1FE867D3B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7824" y="109524"/>
            <a:ext cx="3499287" cy="1193675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 Collimators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825-826 and 827-828</a:t>
            </a:r>
          </a:p>
          <a:p>
            <a:r>
              <a:rPr lang="en-US" sz="18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Weight per collimator station:  ~175,000 lbs.  (88 tons)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9A3731-47C0-5C82-AC5F-C5E745B1D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AD2D-987B-4AF1-9241-033BBCD9F311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Content Placeholder 12">
            <a:extLst>
              <a:ext uri="{FF2B5EF4-FFF2-40B4-BE49-F238E27FC236}">
                <a16:creationId xmlns:a16="http://schemas.microsoft.com/office/drawing/2014/main" id="{C325C596-3F1B-4922-A563-8F0F4F360C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3864" y="384527"/>
            <a:ext cx="3499287" cy="2624465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2628C565-4670-49F0-BB76-E7071123A08D}"/>
              </a:ext>
            </a:extLst>
          </p:cNvPr>
          <p:cNvSpPr txBox="1"/>
          <p:nvPr/>
        </p:nvSpPr>
        <p:spPr>
          <a:xfrm rot="20540727">
            <a:off x="6301596" y="5582281"/>
            <a:ext cx="1378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US" sz="14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Beam direction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E16091AF-D311-4D67-8CF7-D54C88FCDB87}"/>
              </a:ext>
            </a:extLst>
          </p:cNvPr>
          <p:cNvSpPr txBox="1"/>
          <p:nvPr/>
        </p:nvSpPr>
        <p:spPr>
          <a:xfrm>
            <a:off x="2208316" y="5758084"/>
            <a:ext cx="1645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US" sz="14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Beamtube/ vacuum chamber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6579D935-0057-4A53-9DA8-E245B22EB111}"/>
              </a:ext>
            </a:extLst>
          </p:cNvPr>
          <p:cNvSpPr txBox="1"/>
          <p:nvPr/>
        </p:nvSpPr>
        <p:spPr>
          <a:xfrm>
            <a:off x="4183444" y="1554559"/>
            <a:ext cx="140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US" sz="14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Vertical motion controls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781E707-410D-42D6-8287-8B9E21FA8D78}"/>
              </a:ext>
            </a:extLst>
          </p:cNvPr>
          <p:cNvCxnSpPr>
            <a:cxnSpLocks/>
          </p:cNvCxnSpPr>
          <p:nvPr/>
        </p:nvCxnSpPr>
        <p:spPr>
          <a:xfrm>
            <a:off x="4821188" y="2134554"/>
            <a:ext cx="0" cy="1069097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14FD77E-20DB-44C3-8619-89DF83E0874B}"/>
              </a:ext>
            </a:extLst>
          </p:cNvPr>
          <p:cNvSpPr txBox="1"/>
          <p:nvPr/>
        </p:nvSpPr>
        <p:spPr>
          <a:xfrm>
            <a:off x="8224889" y="5320489"/>
            <a:ext cx="10303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US" sz="14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Horizontal motion controls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57A688A-65FE-42B1-8035-EE25A32A65C8}"/>
              </a:ext>
            </a:extLst>
          </p:cNvPr>
          <p:cNvCxnSpPr>
            <a:cxnSpLocks/>
          </p:cNvCxnSpPr>
          <p:nvPr/>
        </p:nvCxnSpPr>
        <p:spPr>
          <a:xfrm flipH="1" flipV="1">
            <a:off x="8143234" y="4136530"/>
            <a:ext cx="409784" cy="1002381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C727484-840B-40D0-BF0D-794FCC585FEC}"/>
              </a:ext>
            </a:extLst>
          </p:cNvPr>
          <p:cNvCxnSpPr>
            <a:cxnSpLocks/>
          </p:cNvCxnSpPr>
          <p:nvPr/>
        </p:nvCxnSpPr>
        <p:spPr>
          <a:xfrm flipV="1">
            <a:off x="3310868" y="4981094"/>
            <a:ext cx="326282" cy="678790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A4406873-1637-C8DE-797E-AFFB6C3EDCBC}"/>
              </a:ext>
            </a:extLst>
          </p:cNvPr>
          <p:cNvSpPr txBox="1">
            <a:spLocks/>
          </p:cNvSpPr>
          <p:nvPr/>
        </p:nvSpPr>
        <p:spPr>
          <a:xfrm>
            <a:off x="-156923" y="3099725"/>
            <a:ext cx="3630932" cy="218953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Installation plans for this shutdown.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Layout floor anchors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Cable pulls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Stack steel and align</a:t>
            </a:r>
          </a:p>
          <a:p>
            <a:pPr marL="457200" lvl="1" indent="0">
              <a:buNone/>
            </a:pPr>
            <a:endParaRPr lang="en-US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80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F61433C-CC1B-A6EF-B08C-FA7A478FCA8B}"/>
              </a:ext>
            </a:extLst>
          </p:cNvPr>
          <p:cNvCxnSpPr>
            <a:cxnSpLocks/>
          </p:cNvCxnSpPr>
          <p:nvPr/>
        </p:nvCxnSpPr>
        <p:spPr>
          <a:xfrm flipV="1">
            <a:off x="6090818" y="5341338"/>
            <a:ext cx="1504363" cy="492754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110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FE06E-5F8E-F22C-2C2A-6ABC5698C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2" y="52316"/>
            <a:ext cx="7886700" cy="385723"/>
          </a:xfrm>
        </p:spPr>
        <p:txBody>
          <a:bodyPr/>
          <a:lstStyle/>
          <a:p>
            <a:r>
              <a:rPr lang="en-US" dirty="0"/>
              <a:t>Booster Collimator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DDFDA4-CBE8-E93C-3C1D-1FE867D3B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21188" y="336796"/>
            <a:ext cx="3499287" cy="1193675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 Collimator on 2 stands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Weight ~100,000 lbs.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9A3731-47C0-5C82-AC5F-C5E745B1D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AD2D-987B-4AF1-9241-033BBCD9F311}" type="slidenum">
              <a:rPr lang="en-US" smtClean="0"/>
              <a:t>6</a:t>
            </a:fld>
            <a:endParaRPr lang="en-US" dirty="0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2628C565-4670-49F0-BB76-E7071123A08D}"/>
              </a:ext>
            </a:extLst>
          </p:cNvPr>
          <p:cNvSpPr txBox="1"/>
          <p:nvPr/>
        </p:nvSpPr>
        <p:spPr>
          <a:xfrm rot="20540727">
            <a:off x="3731570" y="5720410"/>
            <a:ext cx="1378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US" sz="14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Beam direction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6579D935-0057-4A53-9DA8-E245B22EB111}"/>
              </a:ext>
            </a:extLst>
          </p:cNvPr>
          <p:cNvSpPr txBox="1"/>
          <p:nvPr/>
        </p:nvSpPr>
        <p:spPr>
          <a:xfrm>
            <a:off x="4183444" y="1554559"/>
            <a:ext cx="140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/>
            <a:r>
              <a:rPr lang="en-US" sz="14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Vertical motion controls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781E707-410D-42D6-8287-8B9E21FA8D78}"/>
              </a:ext>
            </a:extLst>
          </p:cNvPr>
          <p:cNvCxnSpPr>
            <a:cxnSpLocks/>
          </p:cNvCxnSpPr>
          <p:nvPr/>
        </p:nvCxnSpPr>
        <p:spPr>
          <a:xfrm>
            <a:off x="4821188" y="2134554"/>
            <a:ext cx="0" cy="1069097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A4406873-1637-C8DE-797E-AFFB6C3EDCBC}"/>
              </a:ext>
            </a:extLst>
          </p:cNvPr>
          <p:cNvSpPr txBox="1">
            <a:spLocks/>
          </p:cNvSpPr>
          <p:nvPr/>
        </p:nvSpPr>
        <p:spPr>
          <a:xfrm>
            <a:off x="0" y="3707201"/>
            <a:ext cx="3630932" cy="218953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Installation plans for this shutdown.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Install floor anchors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Cable pulls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Stack steel and align</a:t>
            </a:r>
          </a:p>
          <a:p>
            <a:pPr marL="457200" lvl="1" indent="0">
              <a:buNone/>
            </a:pPr>
            <a:endParaRPr lang="en-US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80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F61433C-CC1B-A6EF-B08C-FA7A478FCA8B}"/>
              </a:ext>
            </a:extLst>
          </p:cNvPr>
          <p:cNvCxnSpPr>
            <a:cxnSpLocks/>
          </p:cNvCxnSpPr>
          <p:nvPr/>
        </p:nvCxnSpPr>
        <p:spPr>
          <a:xfrm flipV="1">
            <a:off x="3620309" y="5381544"/>
            <a:ext cx="1504363" cy="492754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picture containing building&#10;&#10;Description automatically generated">
            <a:extLst>
              <a:ext uri="{FF2B5EF4-FFF2-40B4-BE49-F238E27FC236}">
                <a16:creationId xmlns:a16="http://schemas.microsoft.com/office/drawing/2014/main" id="{2DF2F7FF-8B63-3602-ED4D-926D6626A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903" y="1625560"/>
            <a:ext cx="4186050" cy="3663701"/>
          </a:xfrm>
          <a:prstGeom prst="rect">
            <a:avLst/>
          </a:prstGeom>
        </p:spPr>
      </p:pic>
      <p:pic>
        <p:nvPicPr>
          <p:cNvPr id="21" name="Content Placeholder 20" descr="A picture containing cart&#10;&#10;Description automatically generated">
            <a:extLst>
              <a:ext uri="{FF2B5EF4-FFF2-40B4-BE49-F238E27FC236}">
                <a16:creationId xmlns:a16="http://schemas.microsoft.com/office/drawing/2014/main" id="{31115A8B-E545-11E8-2B00-911603F42B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2250" y="514350"/>
            <a:ext cx="3886200" cy="2914650"/>
          </a:xfrm>
        </p:spPr>
      </p:pic>
    </p:spTree>
    <p:extLst>
      <p:ext uri="{BB962C8B-B14F-4D97-AF65-F5344CB8AC3E}">
        <p14:creationId xmlns:p14="http://schemas.microsoft.com/office/powerpoint/2010/main" val="2517716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872CB-CA87-27B8-C5F6-814A97BC8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3665"/>
            <a:ext cx="8686800" cy="397268"/>
          </a:xfrm>
        </p:spPr>
        <p:txBody>
          <a:bodyPr/>
          <a:lstStyle/>
          <a:p>
            <a:r>
              <a:rPr lang="en-US" dirty="0"/>
              <a:t>Other main jobs on the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D779B-9708-DDEC-E91A-99878B5F9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588397"/>
            <a:ext cx="8672513" cy="5846269"/>
          </a:xfrm>
        </p:spPr>
        <p:txBody>
          <a:bodyPr/>
          <a:lstStyle/>
          <a:p>
            <a:pPr lvl="1"/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Dual PA upgrades in Main Injector.</a:t>
            </a:r>
          </a:p>
          <a:p>
            <a:pPr lvl="1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Replacement of H202-5 and SWIC in Switchyard.</a:t>
            </a:r>
          </a:p>
          <a:p>
            <a:pPr lvl="1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Q 205 Swap and installation of ESS1&amp;2 at Muon Campus.</a:t>
            </a:r>
          </a:p>
          <a:p>
            <a:pPr lvl="1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Up to 8 Choke repairs in Booster.</a:t>
            </a:r>
          </a:p>
          <a:p>
            <a:pPr lvl="1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Sump discharge repairs in Main Injector</a:t>
            </a:r>
          </a:p>
          <a:p>
            <a:pPr lvl="1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Cleaning of all Main Injector heat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    exchangers.</a:t>
            </a:r>
          </a:p>
          <a:p>
            <a:pPr lvl="1"/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F3CA55-76DF-03C2-C7C0-1CB4E4C4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CC33-88AD-4F5E-9761-6204A2A9FDB5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F4DE0C-1DE7-7339-44FE-48EC41EA0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657" y="2933700"/>
            <a:ext cx="1875152" cy="284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70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1D480C2-79FB-9741-91A3-02DF09601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22" y="594288"/>
            <a:ext cx="4774348" cy="5808655"/>
          </a:xfrm>
        </p:spPr>
        <p:txBody>
          <a:bodyPr/>
          <a:lstStyle/>
          <a:p>
            <a:endParaRPr lang="en-US" sz="1800" dirty="0">
              <a:solidFill>
                <a:srgbClr val="000000"/>
              </a:solidFill>
            </a:endParaRP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Electrical</a:t>
            </a:r>
          </a:p>
          <a:p>
            <a:pPr lvl="2"/>
            <a:r>
              <a:rPr lang="en-US" sz="1600" dirty="0">
                <a:solidFill>
                  <a:srgbClr val="000000"/>
                </a:solidFill>
              </a:rPr>
              <a:t>Lighting repairs</a:t>
            </a:r>
          </a:p>
          <a:p>
            <a:pPr lvl="3"/>
            <a:r>
              <a:rPr lang="en-US" sz="1400" dirty="0">
                <a:solidFill>
                  <a:srgbClr val="000000"/>
                </a:solidFill>
              </a:rPr>
              <a:t>Tunnel relamping</a:t>
            </a:r>
          </a:p>
          <a:p>
            <a:pPr lvl="3"/>
            <a:r>
              <a:rPr lang="en-US" sz="1400" dirty="0">
                <a:solidFill>
                  <a:srgbClr val="000000"/>
                </a:solidFill>
              </a:rPr>
              <a:t>Service Building relamping</a:t>
            </a:r>
          </a:p>
          <a:p>
            <a:pPr lvl="2"/>
            <a:r>
              <a:rPr lang="en-US" sz="1600" dirty="0">
                <a:solidFill>
                  <a:srgbClr val="000000"/>
                </a:solidFill>
              </a:rPr>
              <a:t>Power panel inspections</a:t>
            </a:r>
          </a:p>
          <a:p>
            <a:pPr lvl="3"/>
            <a:r>
              <a:rPr lang="en-US" sz="1400" dirty="0">
                <a:solidFill>
                  <a:srgbClr val="000000"/>
                </a:solidFill>
              </a:rPr>
              <a:t>Tunnel and service buildings</a:t>
            </a:r>
          </a:p>
          <a:p>
            <a:pPr lvl="2"/>
            <a:r>
              <a:rPr lang="en-US" sz="1600" dirty="0">
                <a:solidFill>
                  <a:srgbClr val="000000"/>
                </a:solidFill>
              </a:rPr>
              <a:t>General Electrical repairs </a:t>
            </a:r>
          </a:p>
          <a:p>
            <a:pPr lvl="2"/>
            <a:r>
              <a:rPr lang="en-US" sz="1600" dirty="0">
                <a:solidFill>
                  <a:srgbClr val="000000"/>
                </a:solidFill>
              </a:rPr>
              <a:t>Power outage across site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Mechanical </a:t>
            </a:r>
          </a:p>
          <a:p>
            <a:pPr lvl="2"/>
            <a:r>
              <a:rPr lang="en-US" sz="1600" dirty="0">
                <a:solidFill>
                  <a:srgbClr val="000000"/>
                </a:solidFill>
              </a:rPr>
              <a:t>Sump repairs/replacement</a:t>
            </a:r>
          </a:p>
          <a:p>
            <a:pPr lvl="2"/>
            <a:r>
              <a:rPr lang="en-US" sz="1600" dirty="0">
                <a:solidFill>
                  <a:srgbClr val="000000"/>
                </a:solidFill>
              </a:rPr>
              <a:t>Generator maintenance</a:t>
            </a:r>
          </a:p>
          <a:p>
            <a:pPr lvl="2"/>
            <a:r>
              <a:rPr lang="en-US" sz="1600" dirty="0">
                <a:solidFill>
                  <a:srgbClr val="000000"/>
                </a:solidFill>
              </a:rPr>
              <a:t>MI service building AC unit replacement 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3D29F82-37CE-B3E3-1699-752E683E7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ISD Shutdown work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5B72F8-1E9E-3A84-0CD5-7AD0D35C8B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87AD2D-987B-4AF1-9241-033BBCD9F31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04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872CB-CA87-27B8-C5F6-814A97BC8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3665"/>
            <a:ext cx="8686800" cy="397268"/>
          </a:xfrm>
        </p:spPr>
        <p:txBody>
          <a:bodyPr/>
          <a:lstStyle/>
          <a:p>
            <a:r>
              <a:rPr lang="en-US" dirty="0"/>
              <a:t>Potential Impacts to Our Shutdown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D779B-9708-DDEC-E91A-99878B5F9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588397"/>
            <a:ext cx="8672513" cy="584626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Electrical work (Electricians)</a:t>
            </a:r>
          </a:p>
          <a:p>
            <a:pPr lvl="1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What we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need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….</a:t>
            </a:r>
          </a:p>
          <a:p>
            <a:pPr lvl="2"/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~10  Electricians to cover 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ALL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 of our jobs that have been requested for this summer shutdown.</a:t>
            </a:r>
          </a:p>
          <a:p>
            <a:pPr lvl="1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What we currently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have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lvl="2"/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~3-4 Electricians </a:t>
            </a:r>
          </a:p>
          <a:p>
            <a:pPr marL="0" indent="0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Materials on hand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Still waiting on wire and other items to be delivered.  </a:t>
            </a:r>
            <a:r>
              <a:rPr lang="en-US" sz="2000">
                <a:solidFill>
                  <a:schemeClr val="accent6">
                    <a:lumMod val="50000"/>
                  </a:schemeClr>
                </a:solidFill>
              </a:rPr>
              <a:t>(We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need 18 rolls and have </a:t>
            </a:r>
            <a:r>
              <a:rPr lang="en-US" sz="2000">
                <a:solidFill>
                  <a:schemeClr val="accent6">
                    <a:lumMod val="50000"/>
                  </a:schemeClr>
                </a:solidFill>
              </a:rPr>
              <a:t>5 rolls.)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57150" indent="0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Shipment of low level radioactive items</a:t>
            </a:r>
          </a:p>
          <a:p>
            <a:pPr lvl="1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Only have </a:t>
            </a:r>
            <a:r>
              <a:rPr lang="en-US" sz="2000" b="1" u="sng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driver on site that can haul radioactive materials. This affects magnet and other shipments for work.</a:t>
            </a:r>
          </a:p>
          <a:p>
            <a:pPr marL="914400" lvl="2" indent="0">
              <a:buNone/>
            </a:pP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F3CA55-76DF-03C2-C7C0-1CB4E4C4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FCC33-88AD-4F5E-9761-6204A2A9FDB5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710418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24439</TotalTime>
  <Words>437</Words>
  <Application>Microsoft Office PowerPoint</Application>
  <PresentationFormat>On-screen Show (4:3)</PresentationFormat>
  <Paragraphs>129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Georgia</vt:lpstr>
      <vt:lpstr>Georgia Pro Light</vt:lpstr>
      <vt:lpstr>Helvetica</vt:lpstr>
      <vt:lpstr>Fermilab_PPT_090815</vt:lpstr>
      <vt:lpstr>PowerPoint Presentation</vt:lpstr>
      <vt:lpstr>PowerPoint Presentation</vt:lpstr>
      <vt:lpstr>Shutdown Progress</vt:lpstr>
      <vt:lpstr>Power outage progress</vt:lpstr>
      <vt:lpstr>8 Gev Collimator</vt:lpstr>
      <vt:lpstr>Booster Collimator</vt:lpstr>
      <vt:lpstr>Other main jobs on the schedule</vt:lpstr>
      <vt:lpstr>ISD Shutdown work</vt:lpstr>
      <vt:lpstr>Potential Impacts to Our Shutdown Schedule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Consolato Gattuso x6331 08022N</dc:creator>
  <cp:lastModifiedBy>Consolato Gattuso</cp:lastModifiedBy>
  <cp:revision>349</cp:revision>
  <cp:lastPrinted>2016-04-05T12:58:00Z</cp:lastPrinted>
  <dcterms:created xsi:type="dcterms:W3CDTF">2016-03-03T19:44:14Z</dcterms:created>
  <dcterms:modified xsi:type="dcterms:W3CDTF">2024-08-01T10:52:35Z</dcterms:modified>
</cp:coreProperties>
</file>