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</p:sldMasterIdLst>
  <p:notesMasterIdLst>
    <p:notesMasterId r:id="rId15"/>
  </p:notesMasterIdLst>
  <p:handoutMasterIdLst>
    <p:handoutMasterId r:id="rId16"/>
  </p:handoutMasterIdLst>
  <p:sldIdLst>
    <p:sldId id="449" r:id="rId6"/>
    <p:sldId id="2107" r:id="rId7"/>
    <p:sldId id="2105" r:id="rId8"/>
    <p:sldId id="275" r:id="rId9"/>
    <p:sldId id="2487" r:id="rId10"/>
    <p:sldId id="2488" r:id="rId11"/>
    <p:sldId id="2489" r:id="rId12"/>
    <p:sldId id="2490" r:id="rId13"/>
    <p:sldId id="2486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FEFF"/>
    <a:srgbClr val="DAF3CB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Lapointe" userId="f9293570-82b3-4e78-b437-deca3145489a" providerId="ADAL" clId="{23E38CCA-7FB1-48B8-823C-22FC8A6F70FE}"/>
    <pc:docChg chg="undo custSel modSld sldOrd">
      <pc:chgData name="Marcus Lapointe" userId="f9293570-82b3-4e78-b437-deca3145489a" providerId="ADAL" clId="{23E38CCA-7FB1-48B8-823C-22FC8A6F70FE}" dt="2024-08-02T13:24:42.593" v="2315" actId="20577"/>
      <pc:docMkLst>
        <pc:docMk/>
      </pc:docMkLst>
      <pc:sldChg chg="addSp modSp mod">
        <pc:chgData name="Marcus Lapointe" userId="f9293570-82b3-4e78-b437-deca3145489a" providerId="ADAL" clId="{23E38CCA-7FB1-48B8-823C-22FC8A6F70FE}" dt="2024-08-02T12:55:21.079" v="1259" actId="14100"/>
        <pc:sldMkLst>
          <pc:docMk/>
          <pc:sldMk cId="3784689877" sldId="275"/>
        </pc:sldMkLst>
        <pc:picChg chg="add mod">
          <ac:chgData name="Marcus Lapointe" userId="f9293570-82b3-4e78-b437-deca3145489a" providerId="ADAL" clId="{23E38CCA-7FB1-48B8-823C-22FC8A6F70FE}" dt="2024-08-02T12:55:21.079" v="1259" actId="14100"/>
          <ac:picMkLst>
            <pc:docMk/>
            <pc:sldMk cId="3784689877" sldId="275"/>
            <ac:picMk id="5" creationId="{221AB702-165E-2C08-B9E0-279E7663D929}"/>
          </ac:picMkLst>
        </pc:picChg>
      </pc:sldChg>
      <pc:sldChg chg="modSp mod">
        <pc:chgData name="Marcus Lapointe" userId="f9293570-82b3-4e78-b437-deca3145489a" providerId="ADAL" clId="{23E38CCA-7FB1-48B8-823C-22FC8A6F70FE}" dt="2024-08-02T13:13:51.543" v="1896" actId="113"/>
        <pc:sldMkLst>
          <pc:docMk/>
          <pc:sldMk cId="1810868556" sldId="449"/>
        </pc:sldMkLst>
        <pc:spChg chg="mod">
          <ac:chgData name="Marcus Lapointe" userId="f9293570-82b3-4e78-b437-deca3145489a" providerId="ADAL" clId="{23E38CCA-7FB1-48B8-823C-22FC8A6F70FE}" dt="2024-08-02T13:13:51.543" v="1896" actId="113"/>
          <ac:spMkLst>
            <pc:docMk/>
            <pc:sldMk cId="1810868556" sldId="449"/>
            <ac:spMk id="11" creationId="{D44ACDAA-8A3A-487A-887A-E488F5E0E9B8}"/>
          </ac:spMkLst>
        </pc:spChg>
      </pc:sldChg>
      <pc:sldChg chg="addSp delSp modSp mod">
        <pc:chgData name="Marcus Lapointe" userId="f9293570-82b3-4e78-b437-deca3145489a" providerId="ADAL" clId="{23E38CCA-7FB1-48B8-823C-22FC8A6F70FE}" dt="2024-08-02T13:24:42.593" v="2315" actId="20577"/>
        <pc:sldMkLst>
          <pc:docMk/>
          <pc:sldMk cId="324892563" sldId="2105"/>
        </pc:sldMkLst>
        <pc:spChg chg="mod">
          <ac:chgData name="Marcus Lapointe" userId="f9293570-82b3-4e78-b437-deca3145489a" providerId="ADAL" clId="{23E38CCA-7FB1-48B8-823C-22FC8A6F70FE}" dt="2024-08-02T13:24:42.593" v="2315" actId="20577"/>
          <ac:spMkLst>
            <pc:docMk/>
            <pc:sldMk cId="324892563" sldId="2105"/>
            <ac:spMk id="7" creationId="{206D46C6-59DF-2B17-6191-CB07FCD95E41}"/>
          </ac:spMkLst>
        </pc:spChg>
        <pc:spChg chg="mod">
          <ac:chgData name="Marcus Lapointe" userId="f9293570-82b3-4e78-b437-deca3145489a" providerId="ADAL" clId="{23E38CCA-7FB1-48B8-823C-22FC8A6F70FE}" dt="2024-08-02T13:20:18.330" v="2055" actId="14100"/>
          <ac:spMkLst>
            <pc:docMk/>
            <pc:sldMk cId="324892563" sldId="2105"/>
            <ac:spMk id="12" creationId="{7918FE38-A19E-484E-B691-17ABBA0E6250}"/>
          </ac:spMkLst>
        </pc:spChg>
        <pc:picChg chg="add mod">
          <ac:chgData name="Marcus Lapointe" userId="f9293570-82b3-4e78-b437-deca3145489a" providerId="ADAL" clId="{23E38CCA-7FB1-48B8-823C-22FC8A6F70FE}" dt="2024-08-02T13:18:40.106" v="2038" actId="14100"/>
          <ac:picMkLst>
            <pc:docMk/>
            <pc:sldMk cId="324892563" sldId="2105"/>
            <ac:picMk id="5" creationId="{C31EC90E-0139-0E97-FFAA-B7D7BB7138BC}"/>
          </ac:picMkLst>
        </pc:picChg>
        <pc:picChg chg="del">
          <ac:chgData name="Marcus Lapointe" userId="f9293570-82b3-4e78-b437-deca3145489a" providerId="ADAL" clId="{23E38CCA-7FB1-48B8-823C-22FC8A6F70FE}" dt="2024-08-02T12:53:18.618" v="1253" actId="478"/>
          <ac:picMkLst>
            <pc:docMk/>
            <pc:sldMk cId="324892563" sldId="2105"/>
            <ac:picMk id="6" creationId="{C38BF3E9-6D40-6E15-1E26-F796300B4CD8}"/>
          </ac:picMkLst>
        </pc:picChg>
        <pc:picChg chg="add mod">
          <ac:chgData name="Marcus Lapointe" userId="f9293570-82b3-4e78-b437-deca3145489a" providerId="ADAL" clId="{23E38CCA-7FB1-48B8-823C-22FC8A6F70FE}" dt="2024-08-02T13:23:42.967" v="2068" actId="1076"/>
          <ac:picMkLst>
            <pc:docMk/>
            <pc:sldMk cId="324892563" sldId="2105"/>
            <ac:picMk id="10" creationId="{F3A2AF68-AD8C-827E-98FB-8CB67765CFD0}"/>
          </ac:picMkLst>
        </pc:picChg>
      </pc:sldChg>
      <pc:sldChg chg="addSp delSp modSp mod">
        <pc:chgData name="Marcus Lapointe" userId="f9293570-82b3-4e78-b437-deca3145489a" providerId="ADAL" clId="{23E38CCA-7FB1-48B8-823C-22FC8A6F70FE}" dt="2024-08-02T13:17:12.683" v="2032" actId="20577"/>
        <pc:sldMkLst>
          <pc:docMk/>
          <pc:sldMk cId="2115971017" sldId="2107"/>
        </pc:sldMkLst>
        <pc:spChg chg="mod">
          <ac:chgData name="Marcus Lapointe" userId="f9293570-82b3-4e78-b437-deca3145489a" providerId="ADAL" clId="{23E38CCA-7FB1-48B8-823C-22FC8A6F70FE}" dt="2024-08-02T13:17:12.683" v="2032" actId="20577"/>
          <ac:spMkLst>
            <pc:docMk/>
            <pc:sldMk cId="2115971017" sldId="2107"/>
            <ac:spMk id="8" creationId="{25294140-DEAE-F9E1-D556-FFC2F5B19B51}"/>
          </ac:spMkLst>
        </pc:spChg>
        <pc:picChg chg="add mod">
          <ac:chgData name="Marcus Lapointe" userId="f9293570-82b3-4e78-b437-deca3145489a" providerId="ADAL" clId="{23E38CCA-7FB1-48B8-823C-22FC8A6F70FE}" dt="2024-08-02T13:07:32.571" v="1790" actId="14100"/>
          <ac:picMkLst>
            <pc:docMk/>
            <pc:sldMk cId="2115971017" sldId="2107"/>
            <ac:picMk id="6" creationId="{4B607BBF-86D0-0C5B-0DE0-9B2F0F5F564B}"/>
          </ac:picMkLst>
        </pc:picChg>
        <pc:picChg chg="del">
          <ac:chgData name="Marcus Lapointe" userId="f9293570-82b3-4e78-b437-deca3145489a" providerId="ADAL" clId="{23E38CCA-7FB1-48B8-823C-22FC8A6F70FE}" dt="2024-08-02T12:44:07.572" v="536" actId="478"/>
          <ac:picMkLst>
            <pc:docMk/>
            <pc:sldMk cId="2115971017" sldId="2107"/>
            <ac:picMk id="9" creationId="{14BEBE1C-71DF-0F82-3810-CC4A8D3BB5BD}"/>
          </ac:picMkLst>
        </pc:picChg>
        <pc:picChg chg="add mod">
          <ac:chgData name="Marcus Lapointe" userId="f9293570-82b3-4e78-b437-deca3145489a" providerId="ADAL" clId="{23E38CCA-7FB1-48B8-823C-22FC8A6F70FE}" dt="2024-08-02T13:07:42.445" v="1793" actId="1076"/>
          <ac:picMkLst>
            <pc:docMk/>
            <pc:sldMk cId="2115971017" sldId="2107"/>
            <ac:picMk id="10" creationId="{7A432AA8-3B80-251B-FD85-7AF78FB882E0}"/>
          </ac:picMkLst>
        </pc:picChg>
        <pc:picChg chg="add mod">
          <ac:chgData name="Marcus Lapointe" userId="f9293570-82b3-4e78-b437-deca3145489a" providerId="ADAL" clId="{23E38CCA-7FB1-48B8-823C-22FC8A6F70FE}" dt="2024-08-02T13:11:53.600" v="1801" actId="1076"/>
          <ac:picMkLst>
            <pc:docMk/>
            <pc:sldMk cId="2115971017" sldId="2107"/>
            <ac:picMk id="12" creationId="{5131E593-62A3-FF2E-E4D6-4067D648CFBE}"/>
          </ac:picMkLst>
        </pc:picChg>
        <pc:picChg chg="add mod">
          <ac:chgData name="Marcus Lapointe" userId="f9293570-82b3-4e78-b437-deca3145489a" providerId="ADAL" clId="{23E38CCA-7FB1-48B8-823C-22FC8A6F70FE}" dt="2024-08-02T13:12:05.812" v="1804" actId="1076"/>
          <ac:picMkLst>
            <pc:docMk/>
            <pc:sldMk cId="2115971017" sldId="2107"/>
            <ac:picMk id="14" creationId="{814D9A2A-5893-8677-E4D3-89EC368B7A2B}"/>
          </ac:picMkLst>
        </pc:picChg>
        <pc:picChg chg="add mod">
          <ac:chgData name="Marcus Lapointe" userId="f9293570-82b3-4e78-b437-deca3145489a" providerId="ADAL" clId="{23E38CCA-7FB1-48B8-823C-22FC8A6F70FE}" dt="2024-08-02T13:16:04.794" v="2004" actId="1076"/>
          <ac:picMkLst>
            <pc:docMk/>
            <pc:sldMk cId="2115971017" sldId="2107"/>
            <ac:picMk id="16" creationId="{61FF5AD6-B325-1C37-CAA6-60B0DC6B2765}"/>
          </ac:picMkLst>
        </pc:picChg>
        <pc:picChg chg="del mod">
          <ac:chgData name="Marcus Lapointe" userId="f9293570-82b3-4e78-b437-deca3145489a" providerId="ADAL" clId="{23E38CCA-7FB1-48B8-823C-22FC8A6F70FE}" dt="2024-08-02T12:44:09.437" v="538" actId="478"/>
          <ac:picMkLst>
            <pc:docMk/>
            <pc:sldMk cId="2115971017" sldId="2107"/>
            <ac:picMk id="1026" creationId="{B5CCD764-4E42-FB0E-B14E-F3BCEDE1C32B}"/>
          </ac:picMkLst>
        </pc:picChg>
      </pc:sldChg>
      <pc:sldChg chg="modSp mod">
        <pc:chgData name="Marcus Lapointe" userId="f9293570-82b3-4e78-b437-deca3145489a" providerId="ADAL" clId="{23E38CCA-7FB1-48B8-823C-22FC8A6F70FE}" dt="2024-08-02T12:57:35.370" v="1348" actId="113"/>
        <pc:sldMkLst>
          <pc:docMk/>
          <pc:sldMk cId="4250327178" sldId="2487"/>
        </pc:sldMkLst>
        <pc:spChg chg="mod">
          <ac:chgData name="Marcus Lapointe" userId="f9293570-82b3-4e78-b437-deca3145489a" providerId="ADAL" clId="{23E38CCA-7FB1-48B8-823C-22FC8A6F70FE}" dt="2024-08-02T12:57:35.370" v="1348" actId="113"/>
          <ac:spMkLst>
            <pc:docMk/>
            <pc:sldMk cId="4250327178" sldId="2487"/>
            <ac:spMk id="6" creationId="{96CE5838-6B63-0A40-02FB-52716455BDEE}"/>
          </ac:spMkLst>
        </pc:spChg>
      </pc:sldChg>
      <pc:sldChg chg="modSp mod">
        <pc:chgData name="Marcus Lapointe" userId="f9293570-82b3-4e78-b437-deca3145489a" providerId="ADAL" clId="{23E38CCA-7FB1-48B8-823C-22FC8A6F70FE}" dt="2024-08-02T12:58:59.013" v="1480" actId="20577"/>
        <pc:sldMkLst>
          <pc:docMk/>
          <pc:sldMk cId="2930226279" sldId="2488"/>
        </pc:sldMkLst>
        <pc:spChg chg="mod">
          <ac:chgData name="Marcus Lapointe" userId="f9293570-82b3-4e78-b437-deca3145489a" providerId="ADAL" clId="{23E38CCA-7FB1-48B8-823C-22FC8A6F70FE}" dt="2024-08-02T12:58:59.013" v="1480" actId="20577"/>
          <ac:spMkLst>
            <pc:docMk/>
            <pc:sldMk cId="2930226279" sldId="2488"/>
            <ac:spMk id="6" creationId="{96CE5838-6B63-0A40-02FB-52716455BDEE}"/>
          </ac:spMkLst>
        </pc:spChg>
      </pc:sldChg>
      <pc:sldChg chg="mod ord modShow">
        <pc:chgData name="Marcus Lapointe" userId="f9293570-82b3-4e78-b437-deca3145489a" providerId="ADAL" clId="{23E38CCA-7FB1-48B8-823C-22FC8A6F70FE}" dt="2024-08-02T12:53:46.984" v="1256"/>
        <pc:sldMkLst>
          <pc:docMk/>
          <pc:sldMk cId="451561755" sldId="249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9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9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8/2/2024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289153" y="913967"/>
            <a:ext cx="8055707" cy="3770263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Pressing Issues / Special Topic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: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Linac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 Loft Area -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is getting some reactive HVAC work done, affecting some parking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.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MI-65/NUMI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concern with the shield block target door as entered the project list.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Calibri"/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Noteworthy Items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: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Monday the </a:t>
            </a:r>
            <a:r>
              <a:rPr lang="en-US" sz="12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Linac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 Loft will be getting some power work done, currently looking at the power panel effected areas below for power interruptions and communications to mitigate concerns.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R &amp; G has been performing weed killing. We have been working on notifying the buildings effected when we find out</a:t>
            </a:r>
            <a:r>
              <a:rPr lang="en-US" sz="12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. 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Mechanical and Utility Outages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: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#4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See slide</a:t>
            </a:r>
            <a:endParaRPr lang="en-US" sz="12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/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Active Projects and 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Contractors Onsite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: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#5 &amp; #6</a:t>
            </a:r>
            <a:endParaRPr lang="fr-FR" sz="1400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Safety Success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G2 has had some safety concerns addressed by R &amp; G’s. Big thanks to them. G-2 had the sinkhole filled, berm stairwell opened up from growth, and Dracula’s tomb cleared out.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See next slide for photos.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9140" y="250252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latin typeface="Calibri"/>
              </a:rPr>
              <a:t>Special Topic: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A911C-EBF2-EB81-9905-C612E994C85F}"/>
              </a:ext>
            </a:extLst>
          </p:cNvPr>
          <p:cNvSpPr/>
          <p:nvPr/>
        </p:nvSpPr>
        <p:spPr>
          <a:xfrm>
            <a:off x="73346" y="827759"/>
            <a:ext cx="46838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94140-DEAE-F9E1-D556-FFC2F5B19B51}"/>
              </a:ext>
            </a:extLst>
          </p:cNvPr>
          <p:cNvSpPr txBox="1"/>
          <p:nvPr/>
        </p:nvSpPr>
        <p:spPr>
          <a:xfrm>
            <a:off x="222624" y="827759"/>
            <a:ext cx="4683805" cy="4185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G-2 – </a:t>
            </a:r>
            <a:r>
              <a:rPr lang="en-US" sz="1400" dirty="0">
                <a:solidFill>
                  <a:srgbClr val="000000"/>
                </a:solidFill>
              </a:rPr>
              <a:t>Facelift happening and coming. </a:t>
            </a:r>
            <a:r>
              <a:rPr lang="en-US" sz="1400" b="1" dirty="0">
                <a:solidFill>
                  <a:srgbClr val="FF0000"/>
                </a:solidFill>
              </a:rPr>
              <a:t>Safety addressed with sinkhole.</a:t>
            </a:r>
            <a:r>
              <a:rPr lang="en-US" sz="1400" dirty="0">
                <a:solidFill>
                  <a:srgbClr val="000000"/>
                </a:solidFill>
              </a:rPr>
              <a:t> Stairs to berms cleared, and Dracula’s Tomb cleared  for use.</a:t>
            </a:r>
            <a:endParaRPr lang="en-US" sz="14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MI65NUMI – </a:t>
            </a:r>
            <a:r>
              <a:rPr lang="en-US" sz="1400" dirty="0">
                <a:solidFill>
                  <a:srgbClr val="000000"/>
                </a:solidFill>
              </a:rPr>
              <a:t>Shield door concerns – </a:t>
            </a:r>
            <a:r>
              <a:rPr lang="en-US" sz="1400" b="1" dirty="0">
                <a:solidFill>
                  <a:srgbClr val="FF0000"/>
                </a:solidFill>
              </a:rPr>
              <a:t>Safety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MI65 Weather Station – </a:t>
            </a:r>
            <a:r>
              <a:rPr lang="en-US" sz="1400" dirty="0">
                <a:solidFill>
                  <a:srgbClr val="000000"/>
                </a:solidFill>
              </a:rPr>
              <a:t>Currently contemplating locations best suited for the rooftop evaporator. </a:t>
            </a:r>
            <a:r>
              <a:rPr lang="en-US" sz="1400" b="1" dirty="0">
                <a:solidFill>
                  <a:srgbClr val="00B050"/>
                </a:solidFill>
              </a:rPr>
              <a:t>In discussion/review 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PIPII</a:t>
            </a:r>
            <a:r>
              <a:rPr lang="en-US" sz="1400" dirty="0">
                <a:solidFill>
                  <a:srgbClr val="000000"/>
                </a:solidFill>
              </a:rPr>
              <a:t>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Having AEDs installed and continues to have concrete poured. </a:t>
            </a:r>
            <a:r>
              <a:rPr lang="en-US" sz="1400" b="1" dirty="0">
                <a:solidFill>
                  <a:srgbClr val="FF0000"/>
                </a:solidFill>
              </a:rPr>
              <a:t>Safety Concern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SEA 2</a:t>
            </a:r>
            <a:r>
              <a:rPr lang="en-US" sz="1400" b="1" baseline="30000" dirty="0">
                <a:solidFill>
                  <a:srgbClr val="000000"/>
                </a:solidFill>
              </a:rPr>
              <a:t>nd</a:t>
            </a:r>
            <a:r>
              <a:rPr lang="en-US" sz="1400" b="1" dirty="0">
                <a:solidFill>
                  <a:srgbClr val="000000"/>
                </a:solidFill>
              </a:rPr>
              <a:t> Floor Renovations </a:t>
            </a:r>
            <a:r>
              <a:rPr lang="en-US" sz="1400" dirty="0">
                <a:solidFill>
                  <a:srgbClr val="000000"/>
                </a:solidFill>
              </a:rPr>
              <a:t>Moving along - ACBM remediation scheduling and lighting plan being designed.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Office Remodeling - </a:t>
            </a:r>
            <a:r>
              <a:rPr lang="en-US" sz="1400" dirty="0">
                <a:solidFill>
                  <a:srgbClr val="000000"/>
                </a:solidFill>
              </a:rPr>
              <a:t>concerns are being worked through to find the best course of action moving forward. We value and appreciate the feedback from all.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07BBF-86D0-0C5B-0DE0-9B2F0F5F5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727" y="250253"/>
            <a:ext cx="1704528" cy="1632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32AA8-3B80-251B-FD85-7AF78FB88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710" y="250253"/>
            <a:ext cx="1376739" cy="1632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31E593-62A3-FF2E-E4D6-4067D648C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118" y="1378508"/>
            <a:ext cx="1684137" cy="1753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4D9A2A-5893-8677-E4D3-89EC368B7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1988" y="1582002"/>
            <a:ext cx="1665209" cy="1549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FF5AD6-B325-1C37-CAA6-60B0DC6B2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1165" y="2881429"/>
            <a:ext cx="2648805" cy="2011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136442" y="1"/>
            <a:ext cx="4821000" cy="4059444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470021" y="904314"/>
            <a:ext cx="4922250" cy="37490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chemeClr val="accent6"/>
              </a:solidFill>
              <a:latin typeface="Calibri Light"/>
              <a:cs typeface="Arial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MI60, MI-8, MI-52 –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Working on getting the falling “I’s” back on the buildings. 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C-0 Floors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Abatement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The abatement teams are starting to be mobilized again and items are being scheduled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Waiting on 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Discovery Road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Painting project for the buildings on discovery road is in the planning phase. 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Req/SOW turned and being reviewed. </a:t>
            </a: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NS0 and G-2 –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are being scheduled to get a fresh coat of paint.</a:t>
            </a:r>
            <a:endParaRPr lang="en-US" sz="12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Old/Unused Equipment –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Working on Roof Cleanups and MMR’s for stuff around the buildings. Planning with departments on getting items not needed off the roof</a:t>
            </a: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 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In Process.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Service Agreement –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Verifying AD/ISD equipment is moving along nicely at about 30% of roughly 8000-line items.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Noteworthy Items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B0A6-0DFF-8D91-FD13-A6F87A6D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D46C6-59DF-2B17-6191-CB07FCD95E41}"/>
              </a:ext>
            </a:extLst>
          </p:cNvPr>
          <p:cNvSpPr txBox="1"/>
          <p:nvPr/>
        </p:nvSpPr>
        <p:spPr>
          <a:xfrm>
            <a:off x="5636551" y="3474669"/>
            <a:ext cx="3243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🎉Another big KUDOS to the R &amp; G’s Teams and the MMR Teams for working to cleanup our grounds and make </a:t>
            </a:r>
            <a:r>
              <a:rPr lang="en-US" sz="1400"/>
              <a:t>travel safer.  </a:t>
            </a:r>
            <a:r>
              <a:rPr lang="en-US" sz="1400" dirty="0"/>
              <a:t>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EC90E-0139-0E97-FFAA-B7D7BB71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747" y="463119"/>
            <a:ext cx="2831232" cy="1533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A2AF68-AD8C-827E-98FB-8CB67765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01" y="2136737"/>
            <a:ext cx="2884922" cy="1284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>
            <a:extLst>
              <a:ext uri="{FF2B5EF4-FFF2-40B4-BE49-F238E27FC236}">
                <a16:creationId xmlns:a16="http://schemas.microsoft.com/office/drawing/2014/main" id="{EDFF58EE-F042-43FC-9514-DC4C60AD4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3804"/>
            <a:ext cx="6715125" cy="5227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2279368" y="-83804"/>
            <a:ext cx="6864631" cy="5227303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-117" y="334589"/>
            <a:ext cx="4477988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Mechanical and Utility Outages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DFC012-F1DE-3AE0-DAAB-35485CDE2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70" y="4189138"/>
            <a:ext cx="4175661" cy="7731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4CC43-E082-CABA-8FB6-0E00D011A2DF}"/>
              </a:ext>
            </a:extLst>
          </p:cNvPr>
          <p:cNvSpPr/>
          <p:nvPr/>
        </p:nvSpPr>
        <p:spPr>
          <a:xfrm>
            <a:off x="5149626" y="58607"/>
            <a:ext cx="3215225" cy="10644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9580C-2D11-41F0-49CD-4D6A17D32E7D}"/>
              </a:ext>
            </a:extLst>
          </p:cNvPr>
          <p:cNvSpPr/>
          <p:nvPr/>
        </p:nvSpPr>
        <p:spPr>
          <a:xfrm>
            <a:off x="5471148" y="193151"/>
            <a:ext cx="248795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Planned Power Outages 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Current Outage Schedule is populated.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Shutdowns are being scheduled for May/June.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AB702-165E-2C08-B9E0-279E7663D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3090"/>
            <a:ext cx="9144000" cy="30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487" y="0"/>
            <a:ext cx="2644057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161477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835112" cy="4056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5672514" cy="31777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EOL Replacements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Requisition for 13 doors on the EOL list is in progress. Plus 4 others on a fast track working with Scott on locations like SWA, ME7, &amp; AP0, MT Worm. No Change – </a:t>
            </a:r>
            <a:r>
              <a:rPr lang="en-US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Awaiting Approval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Office Refurbishing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TGC-113/SEA-212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XGE-106/TGC-109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XGC-129/XGW-114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XGE-124/TGS-125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WGW-106/XGW-108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XGW-107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Building Req’s now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no change</a:t>
            </a:r>
            <a:endParaRPr lang="en-US" sz="1100" b="1" dirty="0">
              <a:solidFill>
                <a:schemeClr val="accent3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Exterior Ladder EOL replacements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Currently 24 ladders are targeted. SOW is being developed.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In Progress</a:t>
            </a: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New Roofs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HAB almost complete, Minos is prepping, Village Gym/Fuel Station are next up and just waiting on different phases of the projects to firm up dates.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Minos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review process.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</a:t>
            </a: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NS3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review process.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57" y="0"/>
            <a:ext cx="2646187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83511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099694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835112" cy="4056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4655091" cy="27469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NTF Safety Project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Area scanned and ready to schedule the rail install.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Potential next Projects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APOTH Door &amp; Frame Replacement (waiting on quote), A0 cleanroom sanitary line replacement (performed walkdown and waiting on quote), MI Building Concrete Coatings, C0 Service Building (in beginning phase).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Lighting Work/Upgrades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CMTF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have been halted due to other lab priorities - 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Received new scheduling information from CMTF and working the FPCs to see if we can work into the schedule.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</a:t>
            </a: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Foundation Leaks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MT6/MC2/Wilson Hall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procurement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293022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86B6-2588-203E-3403-CC4C01C7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3B72E-A087-8087-FA83-E553CB2F4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3C9E0-21A6-8EA6-35D4-BF37DDA6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A5C6-C6EA-4D8B-8884-5F29204070A7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451E9-7551-822B-0FB0-954794FA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3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248681" y="798560"/>
            <a:ext cx="4937760" cy="24160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CUB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picked up new “Slip-Stream” filters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Warehouse 2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ADA requirements have been installed, new parking spot, and automatic door openers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MW9 gas leaks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after the repairs and new install we are wrapping them with a protective coating to prevent soil condition deterioration.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LAB B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– pulled down their old rooftop unit and replaced it with a new one.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PS6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received some new drain work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Pond Algae Treatment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mechanics are/were cleaning intake grating a couple times a day.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Lab Wide Mentions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B0A6-0DFF-8D91-FD13-A6F87A6D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181FE-5E7D-7AED-387E-074BF7D77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463" y="367492"/>
            <a:ext cx="1514316" cy="2119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1914E-7CEF-99F1-103F-D29E494DB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898" y="367491"/>
            <a:ext cx="1775404" cy="1969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13EF0-59A1-05B6-43A9-975C50A7C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86" y="2722899"/>
            <a:ext cx="1964798" cy="1663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4E6876-6C4C-43B6-CAE2-C5CE0B118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548" y="2571750"/>
            <a:ext cx="2552700" cy="2054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B722CA-B0B3-6EB5-BAAD-3F15685F7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285" y="2554032"/>
            <a:ext cx="1727825" cy="2054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9705C4-EE60-9F80-D8C3-AB1E4CBAA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16" y="2580177"/>
            <a:ext cx="1506631" cy="2002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561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83764E-E337-42DB-93FC-6FEB65E2E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b="3495"/>
          <a:stretch/>
        </p:blipFill>
        <p:spPr bwMode="auto">
          <a:xfrm>
            <a:off x="1917832" y="0"/>
            <a:ext cx="7229475" cy="51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-26378" y="3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Road Closures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47D79-C7A8-79EE-7452-84FF1B5D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676BBE-7298-F4DD-ADA7-244E9BBC3044}"/>
              </a:ext>
            </a:extLst>
          </p:cNvPr>
          <p:cNvSpPr/>
          <p:nvPr/>
        </p:nvSpPr>
        <p:spPr>
          <a:xfrm>
            <a:off x="222250" y="1157125"/>
            <a:ext cx="2544464" cy="10618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Closures from Fermilab today or R&amp;G site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Lab closures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Closures close to WH</a:t>
            </a: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85763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06ACFC8F5CB48AF8FB4E1B7E23999" ma:contentTypeVersion="16" ma:contentTypeDescription="Create a new document." ma:contentTypeScope="" ma:versionID="000ab61ee7f9812444541d4f571d82ae">
  <xsd:schema xmlns:xsd="http://www.w3.org/2001/XMLSchema" xmlns:xs="http://www.w3.org/2001/XMLSchema" xmlns:p="http://schemas.microsoft.com/office/2006/metadata/properties" xmlns:ns2="e3b62392-c388-4243-aa46-300030a88113" xmlns:ns3="c480c986-2050-497c-85a6-1d33c8848c6f" targetNamespace="http://schemas.microsoft.com/office/2006/metadata/properties" ma:root="true" ma:fieldsID="d7b5895abe10fae2a3d30b0197fe6068" ns2:_="" ns3:_="">
    <xsd:import namespace="e3b62392-c388-4243-aa46-300030a88113"/>
    <xsd:import namespace="c480c986-2050-497c-85a6-1d33c8848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ReportDat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62392-c388-4243-aa46-300030a8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portDate" ma:index="19" nillable="true" ma:displayName="Report Date" ma:format="DateOnly" ma:internalName="ReportDate">
      <xsd:simpleType>
        <xsd:restriction base="dms:DateTim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0c986-2050-497c-85a6-1d33c8848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da6aea5-fac2-4954-bd28-a019eac666d3}" ma:internalName="TaxCatchAll" ma:showField="CatchAllData" ma:web="c480c986-2050-497c-85a6-1d33c8848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80c986-2050-497c-85a6-1d33c8848c6f" xsi:nil="true"/>
    <lcf76f155ced4ddcb4097134ff3c332f xmlns="e3b62392-c388-4243-aa46-300030a88113">
      <Terms xmlns="http://schemas.microsoft.com/office/infopath/2007/PartnerControls"/>
    </lcf76f155ced4ddcb4097134ff3c332f>
    <SharedWithUsers xmlns="c480c986-2050-497c-85a6-1d33c8848c6f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</SharedWithUsers>
    <ReportDate xmlns="e3b62392-c388-4243-aa46-300030a88113" xsi:nil="true"/>
  </documentManagement>
</p:properties>
</file>

<file path=customXml/itemProps1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D30993-F2E9-4992-8497-7A639CFD0B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62392-c388-4243-aa46-300030a88113"/>
    <ds:schemaRef ds:uri="c480c986-2050-497c-85a6-1d33c8848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F2A62D-1FC0-448D-BA91-EB291059DD9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c480c986-2050-497c-85a6-1d33c8848c6f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3b62392-c388-4243-aa46-300030a8811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8457</TotalTime>
  <Words>885</Words>
  <Application>Microsoft Office PowerPoint</Application>
  <PresentationFormat>On-screen Show (16:9)</PresentationFormat>
  <Paragraphs>92</Paragraphs>
  <Slides>9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Arial,Sans-Serif</vt:lpstr>
      <vt:lpstr>Arial</vt:lpstr>
      <vt:lpstr>Calibri</vt:lpstr>
      <vt:lpstr>Calibri Light</vt:lpstr>
      <vt:lpstr>Century Gothic</vt:lpstr>
      <vt:lpstr>Helvetica</vt:lpstr>
      <vt:lpstr>Fermilab_PPT_090915</vt:lpstr>
      <vt:lpstr>1_Fermilab_PPT_090915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Marcus Lapointe</cp:lastModifiedBy>
  <cp:revision>14</cp:revision>
  <cp:lastPrinted>2014-01-20T19:40:21Z</cp:lastPrinted>
  <dcterms:created xsi:type="dcterms:W3CDTF">2021-12-21T17:11:20Z</dcterms:created>
  <dcterms:modified xsi:type="dcterms:W3CDTF">2024-08-02T13:24:44Z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0x0101002BA06ACFC8F5CB48AF8FB4E1B7E23999</vt:lpwstr>
  </property>
  <property fmtid="{D5CDD505-2E9C-101B-9397-08002B2CF9AE}" pid="3" name="MediaServiceImageTags">
    <vt:lpwstr/>
  </property>
</Properties>
</file>