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815" r:id="rId3"/>
    <p:sldId id="2982" r:id="rId4"/>
    <p:sldId id="2984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0" autoAdjust="0"/>
    <p:restoredTop sz="94602"/>
  </p:normalViewPr>
  <p:slideViewPr>
    <p:cSldViewPr snapToGrid="0" snapToObjects="1" showGuides="1">
      <p:cViewPr varScale="1">
        <p:scale>
          <a:sx n="144" d="100"/>
          <a:sy n="144" d="100"/>
        </p:scale>
        <p:origin x="200" y="63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2 August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0" y="886905"/>
            <a:ext cx="4396499" cy="3892925"/>
          </a:xfrm>
        </p:spPr>
        <p:txBody>
          <a:bodyPr lIns="0" tIns="0" rIns="0" bIns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r>
              <a:rPr lang="en-US" sz="1500" dirty="0">
                <a:cs typeface="Helvetica"/>
              </a:rPr>
              <a:t>Procurement package of the rotating cartridge has been sent out for bid.</a:t>
            </a:r>
          </a:p>
          <a:p>
            <a:pPr lvl="1"/>
            <a:r>
              <a:rPr lang="en-US" sz="1300" dirty="0">
                <a:cs typeface="Helvetica"/>
              </a:rPr>
              <a:t>Bids sent out starting end of Jan. 2024</a:t>
            </a:r>
          </a:p>
          <a:p>
            <a:pPr lvl="1"/>
            <a:r>
              <a:rPr lang="en-US" sz="1300" dirty="0">
                <a:cs typeface="Helvetica"/>
              </a:rPr>
              <a:t>11 vendors were contacted, 9 were “no bid”</a:t>
            </a:r>
          </a:p>
          <a:p>
            <a:pPr lvl="1"/>
            <a:r>
              <a:rPr lang="en-US" sz="1300" dirty="0">
                <a:cs typeface="Helvetica"/>
              </a:rPr>
              <a:t>We received two bids: one from Magna and one from Eclipse</a:t>
            </a:r>
          </a:p>
          <a:p>
            <a:pPr lvl="1"/>
            <a:r>
              <a:rPr lang="en-US" sz="1300" dirty="0">
                <a:cs typeface="Helvetica"/>
              </a:rPr>
              <a:t>One bid is less than $200K and the other is over $400K</a:t>
            </a:r>
          </a:p>
          <a:p>
            <a:pPr lvl="1"/>
            <a:r>
              <a:rPr lang="en-US" sz="1300" dirty="0">
                <a:cs typeface="Helvetica"/>
              </a:rPr>
              <a:t>Greg has submitted a req for approval to Irma </a:t>
            </a:r>
          </a:p>
          <a:p>
            <a:pPr marL="230029" indent="-230029"/>
            <a:r>
              <a:rPr lang="en-US" sz="1500" dirty="0">
                <a:cs typeface="Helvetica"/>
              </a:rPr>
              <a:t>Installation plan of the cartridge assembly is being worked on</a:t>
            </a:r>
          </a:p>
          <a:p>
            <a:pPr marL="230029" indent="-230029"/>
            <a:r>
              <a:rPr lang="en-US" sz="1500" dirty="0">
                <a:cs typeface="Helvetica"/>
              </a:rPr>
              <a:t>FEA of the Beryllium window continues:  adding residual stress for the analysis on flat window 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Coming up</a:t>
            </a:r>
          </a:p>
          <a:p>
            <a:pPr marL="229877" indent="-230029"/>
            <a:r>
              <a:rPr lang="en-US" sz="1500" dirty="0">
                <a:cs typeface="Helvetica"/>
              </a:rPr>
              <a:t>Testing of the rotation of the cartridge would occur at A0 with the help of the Beam-lines techs end of this year/early next year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/>
            <a:r>
              <a:rPr lang="en-US" sz="1500" dirty="0">
                <a:cs typeface="Helvetica"/>
              </a:rPr>
              <a:t>Engineering (vacuum window engineering note and installation planning)</a:t>
            </a:r>
          </a:p>
          <a:p>
            <a:pPr marL="229877" indent="-230029"/>
            <a:r>
              <a:rPr lang="en-US" sz="1500" dirty="0">
                <a:cs typeface="Helvetica"/>
              </a:rPr>
              <a:t>Fabrication Procurement (rotating cartridge)</a:t>
            </a:r>
          </a:p>
          <a:p>
            <a:pPr marL="229877" indent="-230029"/>
            <a:r>
              <a:rPr lang="en-US" sz="1500" dirty="0">
                <a:cs typeface="Helvetica"/>
              </a:rPr>
              <a:t>Design (installation and any needed vacuum window modifications)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814"/>
            <a:ext cx="8605419" cy="579885"/>
          </a:xfrm>
        </p:spPr>
        <p:txBody>
          <a:bodyPr>
            <a:normAutofit/>
          </a:bodyPr>
          <a:lstStyle/>
          <a:p>
            <a:r>
              <a:rPr lang="en-US" sz="2175" dirty="0"/>
              <a:t>LBNF Primary Window Cartridge &amp; Window Status</a:t>
            </a:r>
            <a:br>
              <a:rPr lang="en-US" sz="2175" dirty="0"/>
            </a:br>
            <a:r>
              <a:rPr lang="en-US" sz="1500" dirty="0"/>
              <a:t>Chris </a:t>
            </a:r>
            <a:r>
              <a:rPr lang="en-US" sz="1500" dirty="0" err="1"/>
              <a:t>Ader</a:t>
            </a:r>
            <a:r>
              <a:rPr lang="en-US" sz="1500" dirty="0"/>
              <a:t>, Clark Reid, </a:t>
            </a:r>
            <a:r>
              <a:rPr lang="fi-FI" sz="1500" dirty="0" err="1"/>
              <a:t>Yuenian</a:t>
            </a:r>
            <a:r>
              <a:rPr lang="fi-FI" sz="1500" dirty="0"/>
              <a:t> Huang</a:t>
            </a:r>
            <a:r>
              <a:rPr lang="en-US" sz="1500" dirty="0"/>
              <a:t>, Greg </a:t>
            </a:r>
            <a:r>
              <a:rPr lang="en-US" sz="1500" dirty="0" err="1"/>
              <a:t>Bulat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DD093-5486-E78A-EC05-47DB7A7C90BC}"/>
              </a:ext>
            </a:extLst>
          </p:cNvPr>
          <p:cNvSpPr txBox="1"/>
          <p:nvPr/>
        </p:nvSpPr>
        <p:spPr>
          <a:xfrm>
            <a:off x="7088115" y="2404674"/>
            <a:ext cx="1745905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A3038-FAA8-A95E-21C8-5B03B93BA88B}"/>
              </a:ext>
            </a:extLst>
          </p:cNvPr>
          <p:cNvSpPr txBox="1"/>
          <p:nvPr/>
        </p:nvSpPr>
        <p:spPr>
          <a:xfrm>
            <a:off x="4722469" y="3526229"/>
            <a:ext cx="40955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Installation of the cartridge into the AECOM pipe using adjustable rollers and lift table. </a:t>
            </a:r>
          </a:p>
        </p:txBody>
      </p:sp>
      <p:pic>
        <p:nvPicPr>
          <p:cNvPr id="8" name="Picture 7" descr="A metal pipe on wheels&#10;&#10;Description automatically generated">
            <a:extLst>
              <a:ext uri="{FF2B5EF4-FFF2-40B4-BE49-F238E27FC236}">
                <a16:creationId xmlns:a16="http://schemas.microsoft.com/office/drawing/2014/main" id="{17E76599-D7C9-536F-7E84-F967F0F6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0800"/>
            <a:ext cx="4396499" cy="21752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76397-9DD5-2ECF-8AEA-5E4BB707E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3BE469-E921-942A-B612-5975A7B0A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940E6-4D5E-6ED4-D19B-FABCAB055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A1E0F-997F-397B-7991-9A2AF63C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1040780"/>
            <a:ext cx="8672513" cy="348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Milestones</a:t>
            </a:r>
          </a:p>
          <a:p>
            <a:r>
              <a:rPr lang="en-US" sz="1600" dirty="0"/>
              <a:t>Awarded:  Process Cooling Water Pump Room’s Piping Installation Contract Awarded to </a:t>
            </a:r>
            <a:r>
              <a:rPr lang="en-US" sz="1600" dirty="0" err="1"/>
              <a:t>Rachke</a:t>
            </a:r>
            <a:r>
              <a:rPr lang="en-US" sz="1600" dirty="0"/>
              <a:t> Piping and Mechanical, Inc.</a:t>
            </a:r>
          </a:p>
          <a:p>
            <a:r>
              <a:rPr lang="en-US" dirty="0"/>
              <a:t>Completed:  Procurement of compressed air manifold assemblies for RF couplers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Current work</a:t>
            </a:r>
          </a:p>
          <a:p>
            <a:r>
              <a:rPr lang="en-US" dirty="0"/>
              <a:t>Material procurement and review of submittals</a:t>
            </a:r>
          </a:p>
          <a:p>
            <a:r>
              <a:rPr lang="en-US" dirty="0"/>
              <a:t>Procurement readiness underway for WFE piping manifolds</a:t>
            </a:r>
          </a:p>
          <a:p>
            <a:pPr lvl="1"/>
            <a:r>
              <a:rPr lang="en-US" dirty="0"/>
              <a:t>Ion source, LEBT, MEBT</a:t>
            </a:r>
          </a:p>
          <a:p>
            <a:pPr lvl="1"/>
            <a:r>
              <a:rPr lang="en-US" dirty="0"/>
              <a:t>RFQ Skids and interconnecting piping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8E24AD-2B3E-1A79-1E88-4F5E4C96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47888"/>
          </a:xfrm>
        </p:spPr>
        <p:txBody>
          <a:bodyPr/>
          <a:lstStyle/>
          <a:p>
            <a:r>
              <a:rPr lang="en-US" dirty="0"/>
              <a:t>PIP-II LCW Update</a:t>
            </a:r>
            <a:br>
              <a:rPr lang="en-US" dirty="0"/>
            </a:br>
            <a:r>
              <a:rPr lang="en-US" sz="1400" dirty="0"/>
              <a:t>Maurice Ball, Michael Geelhoed, Jerzy </a:t>
            </a:r>
            <a:r>
              <a:rPr lang="en-US" sz="1400" dirty="0" err="1"/>
              <a:t>Czajkowski</a:t>
            </a:r>
            <a:r>
              <a:rPr lang="en-US" sz="1400" dirty="0"/>
              <a:t> (Retired), Michael Hanson, Jason </a:t>
            </a:r>
            <a:r>
              <a:rPr lang="en-US" sz="1400" dirty="0" err="1"/>
              <a:t>Grischkat</a:t>
            </a:r>
            <a:r>
              <a:rPr lang="en-US" sz="1400" dirty="0"/>
              <a:t>, Monika Sadowski, Frank Rios, Amos Horton 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346BCE-437D-823C-FC73-E4F97189A2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4D1F26-5928-7920-4866-FBCDBBEC1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0498AE-D085-FD32-13D7-E7BD9C66F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864DA-C996-143B-6A97-3C46EA831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174" y="2512740"/>
            <a:ext cx="876003" cy="1531489"/>
          </a:xfrm>
          <a:prstGeom prst="rect">
            <a:avLst/>
          </a:prstGeom>
        </p:spPr>
      </p:pic>
      <p:pic>
        <p:nvPicPr>
          <p:cNvPr id="10" name="Picture 9" descr="A red and white machine&#10;&#10;Description automatically generated">
            <a:extLst>
              <a:ext uri="{FF2B5EF4-FFF2-40B4-BE49-F238E27FC236}">
                <a16:creationId xmlns:a16="http://schemas.microsoft.com/office/drawing/2014/main" id="{F09B0380-DF56-B913-FFA7-E4423E36B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66" y="3385742"/>
            <a:ext cx="2155169" cy="9719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44E914-3206-5A3B-4C8F-397C0DE9D938}"/>
              </a:ext>
            </a:extLst>
          </p:cNvPr>
          <p:cNvCxnSpPr>
            <a:cxnSpLocks/>
          </p:cNvCxnSpPr>
          <p:nvPr/>
        </p:nvCxnSpPr>
        <p:spPr>
          <a:xfrm flipH="1" flipV="1">
            <a:off x="6586654" y="3664424"/>
            <a:ext cx="1258142" cy="338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337AF-824A-A4CC-2796-272576A9B7F7}"/>
              </a:ext>
            </a:extLst>
          </p:cNvPr>
          <p:cNvCxnSpPr>
            <a:cxnSpLocks/>
          </p:cNvCxnSpPr>
          <p:nvPr/>
        </p:nvCxnSpPr>
        <p:spPr>
          <a:xfrm flipH="1">
            <a:off x="6527180" y="2737532"/>
            <a:ext cx="1265541" cy="822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F3CF9E-FE54-CAAE-A750-7682BA2803A3}"/>
              </a:ext>
            </a:extLst>
          </p:cNvPr>
          <p:cNvSpPr txBox="1"/>
          <p:nvPr/>
        </p:nvSpPr>
        <p:spPr>
          <a:xfrm>
            <a:off x="3159028" y="4299568"/>
            <a:ext cx="560491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Compressed air manifold distribution to individual cryomodule RF couplers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2F74B3-A1C9-6086-CEE6-CA1BA018A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488" y="2375376"/>
            <a:ext cx="817129" cy="9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F05B7-338B-F874-266A-1F53762204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843379"/>
            <a:ext cx="4206240" cy="36798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Accomplishments</a:t>
            </a:r>
          </a:p>
          <a:p>
            <a:r>
              <a:rPr lang="en-US" dirty="0"/>
              <a:t>Completed:  LCW chiller preventative maintenance</a:t>
            </a:r>
          </a:p>
          <a:p>
            <a:r>
              <a:rPr lang="en-US" dirty="0"/>
              <a:t>Completed: Tunning of </a:t>
            </a:r>
            <a:r>
              <a:rPr lang="en-US" dirty="0" err="1"/>
              <a:t>cryoplant’s</a:t>
            </a:r>
            <a:r>
              <a:rPr lang="en-US" dirty="0"/>
              <a:t> Arctic chiller tuning under load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Current work:</a:t>
            </a:r>
          </a:p>
          <a:p>
            <a:r>
              <a:rPr lang="en-US" dirty="0"/>
              <a:t>Quotes underway for minor repairs of LCW chiller</a:t>
            </a:r>
          </a:p>
          <a:p>
            <a:r>
              <a:rPr lang="en-US" dirty="0"/>
              <a:t>Minor repairs and condenser preventative maintenance scheduled for </a:t>
            </a:r>
            <a:r>
              <a:rPr lang="en-US" dirty="0" err="1"/>
              <a:t>cryoplant’s</a:t>
            </a:r>
            <a:r>
              <a:rPr lang="en-US" dirty="0"/>
              <a:t> Arctic chiller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C48F4-E5A5-94FA-58E2-1986E40FD0C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CMTF LCW Chiller receiving much needed PM and repairs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2D01A9-C920-D7F7-BD76-EF43EB337E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7B90D8-1135-C411-A9E7-F4A871473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0E84AB-4346-7FF7-EF35-510D81EBB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5160F5-B9DA-C87A-5433-0D971ADF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74666"/>
          </a:xfrm>
        </p:spPr>
        <p:txBody>
          <a:bodyPr/>
          <a:lstStyle/>
          <a:p>
            <a:r>
              <a:rPr lang="en-US" dirty="0"/>
              <a:t>CMTF LCW Status </a:t>
            </a:r>
            <a:br>
              <a:rPr lang="en-US" dirty="0"/>
            </a:br>
            <a:r>
              <a:rPr lang="en-US" sz="1400" dirty="0"/>
              <a:t>Maurice Ball, et al.</a:t>
            </a:r>
          </a:p>
        </p:txBody>
      </p:sp>
      <p:pic>
        <p:nvPicPr>
          <p:cNvPr id="10" name="Content Placeholder 9" descr="A large grey building with a large grey wall&#10;&#10;Description automatically generated with medium confidence">
            <a:extLst>
              <a:ext uri="{FF2B5EF4-FFF2-40B4-BE49-F238E27FC236}">
                <a16:creationId xmlns:a16="http://schemas.microsoft.com/office/drawing/2014/main" id="{5495A66F-BC90-87EA-9832-2C03159BDA1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906115"/>
            <a:ext cx="4214813" cy="2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274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376</TotalTime>
  <Words>384</Words>
  <Application>Microsoft Macintosh PowerPoint</Application>
  <PresentationFormat>On-screen Show (16:9)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Fermilab_PPT_090915</vt:lpstr>
      <vt:lpstr>PowerPoint Presentation</vt:lpstr>
      <vt:lpstr>LBNF Primary Window Cartridge &amp; Window Status Chris Ader, Clark Reid, Yuenian Huang, Greg Bulat</vt:lpstr>
      <vt:lpstr>PIP-II LCW Update Maurice Ball, Michael Geelhoed, Jerzy Czajkowski (Retired), Michael Hanson, Jason Grischkat, Monika Sadowski, Frank Rios, Amos Horton </vt:lpstr>
      <vt:lpstr>CMTF LCW Status  Maurice Ball, et 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42</cp:revision>
  <cp:lastPrinted>2014-01-20T19:40:21Z</cp:lastPrinted>
  <dcterms:created xsi:type="dcterms:W3CDTF">2023-11-30T22:05:45Z</dcterms:created>
  <dcterms:modified xsi:type="dcterms:W3CDTF">2024-08-02T13:54:35Z</dcterms:modified>
</cp:coreProperties>
</file>