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  <p:sldMasterId id="2147484110" r:id="rId3"/>
  </p:sldMasterIdLst>
  <p:notesMasterIdLst>
    <p:notesMasterId r:id="rId9"/>
  </p:notesMasterIdLst>
  <p:handoutMasterIdLst>
    <p:handoutMasterId r:id="rId10"/>
  </p:handoutMasterIdLst>
  <p:sldIdLst>
    <p:sldId id="265" r:id="rId4"/>
    <p:sldId id="286" r:id="rId5"/>
    <p:sldId id="327" r:id="rId6"/>
    <p:sldId id="326" r:id="rId7"/>
    <p:sldId id="311" r:id="rId8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DD5483-647A-4871-82F6-421C1F86154A}">
          <p14:sldIdLst>
            <p14:sldId id="265"/>
            <p14:sldId id="286"/>
            <p14:sldId id="327"/>
            <p14:sldId id="326"/>
            <p14:sldId id="311"/>
          </p14:sldIdLst>
        </p14:section>
        <p14:section name="extra slide" id="{2E6BB51E-C3C9-4C98-8127-98C4712D76C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4C97"/>
    <a:srgbClr val="6600FF"/>
    <a:srgbClr val="CCCC00"/>
    <a:srgbClr val="FF9900"/>
    <a:srgbClr val="33CC33"/>
    <a:srgbClr val="003087"/>
    <a:srgbClr val="FF33CC"/>
    <a:srgbClr val="404040"/>
    <a:srgbClr val="E9E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5" autoAdjust="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102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56E47BA0-0AD3-421F-955E-9ABE16CAB54E}" type="datetimeFigureOut">
              <a:rPr lang="en-US" altLang="en-US"/>
              <a:pPr>
                <a:defRPr/>
              </a:pPr>
              <a:t>7/31/2024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00481CEC-10F0-4BFB-9E2A-DDF431445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8AF37C3B-BC21-42F3-9B27-D758188CB0F8}" type="datetimeFigureOut">
              <a:rPr lang="en-US" altLang="en-US"/>
              <a:pPr>
                <a:defRPr/>
              </a:pPr>
              <a:t>7/31/2024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BB6268FF-779F-4B36-B075-E2ADD364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95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7331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8/2/2024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421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8/2/2024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986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8/2/2024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830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8/2/2024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29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8/2/2024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4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8/2/2024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8/2/2024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0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8/2/2024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8/2/2024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E6C-9F15-49E5-849D-03416D9FD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8/2/2024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EEA0-0676-4D12-B4C2-CD700AE1C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8/2/2024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1BB1-4B90-49AD-A740-CEFD4AF1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8/2/2024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4941-45B9-4B94-BF3A-1EC49849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8/2/2024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01" r:id="rId3"/>
    <p:sldLayoutId id="2147484102" r:id="rId4"/>
    <p:sldLayoutId id="2147484103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8/2/2024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E8ECF250-2D3B-4E2F-997C-8D255E14B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8/2/2024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081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Shutdown Report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Jim Morgan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Friday 09:00 Shutdown Meeting 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August 2,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A4576-5A42-4024-8B1E-658088B78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Muon Campus status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8E1D7-718F-4B69-B0BB-E2437D1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8/2/2024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7ADB4-F7C8-403F-A498-26D2FD547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311C2-48AE-4864-91BD-D693DB32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2</a:t>
            </a:fld>
            <a:endParaRPr lang="en-US" altLang="en-US" sz="12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C1ECAAB-82EA-4488-8934-2EA55ACC3947}"/>
              </a:ext>
            </a:extLst>
          </p:cNvPr>
          <p:cNvSpPr txBox="1">
            <a:spLocks/>
          </p:cNvSpPr>
          <p:nvPr/>
        </p:nvSpPr>
        <p:spPr>
          <a:xfrm rot="16200000">
            <a:off x="5171960" y="1658111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Alternative M5 optics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A90B59B-B90A-46DA-8A38-044E39BF583F}"/>
              </a:ext>
            </a:extLst>
          </p:cNvPr>
          <p:cNvSpPr txBox="1">
            <a:spLocks/>
          </p:cNvSpPr>
          <p:nvPr/>
        </p:nvSpPr>
        <p:spPr>
          <a:xfrm rot="16200000">
            <a:off x="5831837" y="1233627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M1-M3 Optics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FA65EA-4B2E-4FB1-9BFC-95C554DB4EEA}"/>
              </a:ext>
            </a:extLst>
          </p:cNvPr>
          <p:cNvSpPr txBox="1"/>
          <p:nvPr/>
        </p:nvSpPr>
        <p:spPr>
          <a:xfrm>
            <a:off x="228600" y="795926"/>
            <a:ext cx="86868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Many tunnel jobs still need engineering or planning details to be completed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LCW system recovered well after weekend CUB power outage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F-27 water skid turned back on after weekend CW outage, RF skid left off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MSD valved out CW lines on AP-50 RF skid, which is off for the summer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ELAM downstream motion issue resolved by moving Limit Switch brackets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M4 Final Focus LQ’s had more fiducials added because of power lead covers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Planning for Power Supply primary wiring and circuit breaker 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ESS2 cathode came back after electrochemical polishing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Has some warpage, but is thought to be acceptable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AP-0 A/C work Tuesday-Friday last week, but don’t think they’ve been back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Required access to AP-0 water cage and rad fence area</a:t>
            </a:r>
          </a:p>
        </p:txBody>
      </p:sp>
    </p:spTree>
    <p:extLst>
      <p:ext uri="{BB962C8B-B14F-4D97-AF65-F5344CB8AC3E}">
        <p14:creationId xmlns:p14="http://schemas.microsoft.com/office/powerpoint/2010/main" val="227429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D794-B88A-0C12-01F4-FE959B5D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 hardened 8Q24 quadrupole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73B0-2891-EE75-D6E6-E8C2C31D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8/2/2024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631EF-8C10-59DF-862A-F75E2A1F0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72DCC-1D50-2B77-98DD-050AAAFE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3</a:t>
            </a:fld>
            <a:endParaRPr lang="en-US" altLang="en-US" sz="12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5CC1D37-A520-EFD6-49DB-7A9F0F0C2A7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9969" t="25580" r="29485"/>
          <a:stretch/>
        </p:blipFill>
        <p:spPr>
          <a:xfrm>
            <a:off x="4639508" y="1661342"/>
            <a:ext cx="4418643" cy="3634108"/>
          </a:xfrm>
          <a:prstGeom prst="rect">
            <a:avLst/>
          </a:prstGeom>
        </p:spPr>
      </p:pic>
      <p:pic>
        <p:nvPicPr>
          <p:cNvPr id="18" name="Picture 17" descr="A machine on a pallet&#10;&#10;Description automatically generated">
            <a:extLst>
              <a:ext uri="{FF2B5EF4-FFF2-40B4-BE49-F238E27FC236}">
                <a16:creationId xmlns:a16="http://schemas.microsoft.com/office/drawing/2014/main" id="{A55A0F7A-338C-2085-BC93-311C5773557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849" y="1650161"/>
            <a:ext cx="4492450" cy="3634108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2233A10-CD27-2EEA-BCF9-95FCBCF18169}"/>
              </a:ext>
            </a:extLst>
          </p:cNvPr>
          <p:cNvSpPr txBox="1"/>
          <p:nvPr/>
        </p:nvSpPr>
        <p:spPr>
          <a:xfrm>
            <a:off x="916077" y="5405941"/>
            <a:ext cx="283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Rad hardened water lines, reworked by TD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3A47D6-7F17-1D74-2FF6-0DA73495A7F2}"/>
              </a:ext>
            </a:extLst>
          </p:cNvPr>
          <p:cNvSpPr txBox="1"/>
          <p:nvPr/>
        </p:nvSpPr>
        <p:spPr>
          <a:xfrm>
            <a:off x="5164040" y="5405940"/>
            <a:ext cx="33695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Existing 8Q24 at Q205 in original BNL configuration</a:t>
            </a:r>
          </a:p>
        </p:txBody>
      </p:sp>
    </p:spTree>
    <p:extLst>
      <p:ext uri="{BB962C8B-B14F-4D97-AF65-F5344CB8AC3E}">
        <p14:creationId xmlns:p14="http://schemas.microsoft.com/office/powerpoint/2010/main" val="1719984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D794-B88A-0C12-01F4-FE959B5D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Extraction </a:t>
            </a:r>
            <a:r>
              <a:rPr lang="en-US" dirty="0" err="1"/>
              <a:t>Lambertson</a:t>
            </a:r>
            <a:r>
              <a:rPr lang="en-US" dirty="0"/>
              <a:t> downstream motion fix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73B0-2891-EE75-D6E6-E8C2C31D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8/2/2024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631EF-8C10-59DF-862A-F75E2A1F0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72DCC-1D50-2B77-98DD-050AAAFE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4</a:t>
            </a:fld>
            <a:endParaRPr lang="en-US" altLang="en-US" sz="1200" dirty="0"/>
          </a:p>
        </p:txBody>
      </p:sp>
      <p:pic>
        <p:nvPicPr>
          <p:cNvPr id="7" name="Picture 6" descr="A machine with wires and wires&#10;&#10;Description automatically generated">
            <a:extLst>
              <a:ext uri="{FF2B5EF4-FFF2-40B4-BE49-F238E27FC236}">
                <a16:creationId xmlns:a16="http://schemas.microsoft.com/office/drawing/2014/main" id="{F5FADD24-3B97-7BBE-BCA4-E80117FD091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50" y="866274"/>
            <a:ext cx="7334859" cy="536988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0C27843-1AE4-D8FF-81DD-2647C8E1E2DD}"/>
              </a:ext>
            </a:extLst>
          </p:cNvPr>
          <p:cNvSpPr txBox="1"/>
          <p:nvPr/>
        </p:nvSpPr>
        <p:spPr>
          <a:xfrm>
            <a:off x="4663248" y="2641465"/>
            <a:ext cx="15168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Limit brackets moved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B3A1E93-76FA-656B-CB07-75A5503BE0CE}"/>
              </a:ext>
            </a:extLst>
          </p:cNvPr>
          <p:cNvCxnSpPr>
            <a:cxnSpLocks/>
          </p:cNvCxnSpPr>
          <p:nvPr/>
        </p:nvCxnSpPr>
        <p:spPr>
          <a:xfrm>
            <a:off x="4254098" y="2920403"/>
            <a:ext cx="859559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936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9CD3E-9F56-195B-CEDC-53E499B38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095C3-2685-95EC-BC35-1C3894029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7" y="897973"/>
            <a:ext cx="8672513" cy="546455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 worklist items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Install rad hard 8Q24 at Q205, send uninstalled 8Q24 to TD for rad hard water lines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Q205 vacuum pipe replacement to simplify vacuum connection to ELAM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Unroll ELAM (was rolled 24 mr to improve g-2 extraction trajectory)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Several alignment tasks including D30 level run and M4 Final Focus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ESS1 and ESS2 septum stand motion-control improvements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 fluorinert piping installation from AP-30 to tunnel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M4 Final Focus vacuum installation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Identify and fix Injection Kicker downstream horizontal motion problem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 to check sizing of all power supply panel breakers, upgrade as necessary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Install additional steel shielding above ECMAG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Repair Kirk Key hardware on disconnects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AP-0 Dump system will be drained and water lines blown out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Hope to finish operational ESS2 and install it in tunnel late in shutdown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ESS2 (operational version in A0 Clean Room)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ESS2 cathode will probably be installed with the small warpage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Three-point cathode support adjustments may reduce the warpage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AP-0 A/C controls work paused; reason unknown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Jerry is on vacation; I’ll be main Muon Campus contact person until Wednesday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C93F9-8CDE-3E29-1E07-2E673A53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8/2/2024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59D8C-405A-D465-CC22-3C018AAF9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6CACC-DD80-F031-9FC7-73C61240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31999396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666007</TotalTime>
  <Words>401</Words>
  <Application>Microsoft Office PowerPoint</Application>
  <PresentationFormat>On-screen Show (4:3)</PresentationFormat>
  <Paragraphs>58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</vt:lpstr>
      <vt:lpstr>FermilabTempate</vt:lpstr>
      <vt:lpstr>Fermilab: Footer Only</vt:lpstr>
      <vt:lpstr>1_FermilabTempate</vt:lpstr>
      <vt:lpstr>Muon Campus Shutdown Report</vt:lpstr>
      <vt:lpstr> Muon Campus status</vt:lpstr>
      <vt:lpstr>Rad hardened 8Q24 quadrupole</vt:lpstr>
      <vt:lpstr>Extraction Lambertson downstream motion fix</vt:lpstr>
      <vt:lpstr>Upcoming work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James P. Morgan x5236</dc:creator>
  <cp:lastModifiedBy>James P. Morgan</cp:lastModifiedBy>
  <cp:revision>1186</cp:revision>
  <cp:lastPrinted>2016-10-17T16:36:40Z</cp:lastPrinted>
  <dcterms:created xsi:type="dcterms:W3CDTF">2014-12-17T13:45:40Z</dcterms:created>
  <dcterms:modified xsi:type="dcterms:W3CDTF">2024-08-02T13:02:20Z</dcterms:modified>
</cp:coreProperties>
</file>