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618" r:id="rId3"/>
    <p:sldId id="621" r:id="rId4"/>
    <p:sldId id="617" r:id="rId5"/>
    <p:sldId id="625" r:id="rId6"/>
    <p:sldId id="626" r:id="rId7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116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ch\Desktop\2024%20shutdown\progress%20chart%202024%20shut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9-45E6-9B8A-9D0211D024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9-45E6-9B8A-9D0211D024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89-45E6-9B8A-9D0211D024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'new power outage'!$R$11:$R$13</c:f>
              <c:strCache>
                <c:ptCount val="3"/>
                <c:pt idx="0">
                  <c:v>% Not Completed</c:v>
                </c:pt>
                <c:pt idx="1">
                  <c:v>% Complete</c:v>
                </c:pt>
                <c:pt idx="2">
                  <c:v>% Deferred/Rescheduled</c:v>
                </c:pt>
              </c:strCache>
            </c:strRef>
          </c:cat>
          <c:val>
            <c:numRef>
              <c:f>'new power outage'!$S$11:$S$13</c:f>
              <c:numCache>
                <c:formatCode>0.0%</c:formatCode>
                <c:ptCount val="3"/>
                <c:pt idx="0">
                  <c:v>0.71344537815126052</c:v>
                </c:pt>
                <c:pt idx="1">
                  <c:v>0.25714285714285712</c:v>
                </c:pt>
                <c:pt idx="2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89-45E6-9B8A-9D0211D02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21900305367273"/>
          <c:y val="0.27897125653290883"/>
          <c:w val="0.37478099694632733"/>
          <c:h val="0.43303629696675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6/20/2024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Busch | All Hands Shutdown 2024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98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40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940BAE-1D6A-4515-B908-04A3F6D7BDC1}"/>
              </a:ext>
            </a:extLst>
          </p:cNvPr>
          <p:cNvSpPr/>
          <p:nvPr/>
        </p:nvSpPr>
        <p:spPr>
          <a:xfrm>
            <a:off x="3157854" y="337957"/>
            <a:ext cx="2618024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1688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Shutdown 2024 Timeline</a:t>
            </a:r>
            <a:endParaRPr lang="en-IN" sz="1688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5427AF2-67BE-4A7B-954F-53B3073C6DEC}"/>
              </a:ext>
            </a:extLst>
          </p:cNvPr>
          <p:cNvSpPr/>
          <p:nvPr/>
        </p:nvSpPr>
        <p:spPr>
          <a:xfrm>
            <a:off x="4428797" y="3785727"/>
            <a:ext cx="375535" cy="497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Crew Marching orders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7FA458-545B-41B6-8CBD-3D07671389CE}"/>
              </a:ext>
            </a:extLst>
          </p:cNvPr>
          <p:cNvSpPr/>
          <p:nvPr/>
        </p:nvSpPr>
        <p:spPr>
          <a:xfrm>
            <a:off x="1132740" y="3457806"/>
            <a:ext cx="788579" cy="261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Determine  Jobs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C4C9BDB-6524-416D-9C13-678CAEB26FC0}"/>
              </a:ext>
            </a:extLst>
          </p:cNvPr>
          <p:cNvSpPr/>
          <p:nvPr/>
        </p:nvSpPr>
        <p:spPr>
          <a:xfrm>
            <a:off x="1944752" y="3572509"/>
            <a:ext cx="1736234" cy="2681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phase 1: Define schedule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5681F79-892C-400C-B3C9-BE5593041610}"/>
              </a:ext>
            </a:extLst>
          </p:cNvPr>
          <p:cNvSpPr/>
          <p:nvPr/>
        </p:nvSpPr>
        <p:spPr>
          <a:xfrm>
            <a:off x="4804431" y="4032969"/>
            <a:ext cx="968567" cy="256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Execute Shutdown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175E7B8-D5C6-4099-AE33-3A2CDF3D0C7E}"/>
              </a:ext>
            </a:extLst>
          </p:cNvPr>
          <p:cNvSpPr/>
          <p:nvPr/>
        </p:nvSpPr>
        <p:spPr>
          <a:xfrm>
            <a:off x="6533991" y="3975845"/>
            <a:ext cx="281444" cy="553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Close out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56B3C1A7-F2C4-45EF-A3B2-9EE12AB0CF0A}"/>
              </a:ext>
            </a:extLst>
          </p:cNvPr>
          <p:cNvCxnSpPr>
            <a:cxnSpLocks/>
          </p:cNvCxnSpPr>
          <p:nvPr/>
        </p:nvCxnSpPr>
        <p:spPr>
          <a:xfrm flipH="1">
            <a:off x="1925201" y="3114592"/>
            <a:ext cx="1" cy="49913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CD5B836-CCFB-4282-A7B6-A0B9EA9A3C71}"/>
              </a:ext>
            </a:extLst>
          </p:cNvPr>
          <p:cNvCxnSpPr>
            <a:cxnSpLocks/>
          </p:cNvCxnSpPr>
          <p:nvPr/>
        </p:nvCxnSpPr>
        <p:spPr>
          <a:xfrm>
            <a:off x="3305874" y="3197783"/>
            <a:ext cx="0" cy="55950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481E37D-AB78-4EFC-9ABC-89257EF35C75}"/>
              </a:ext>
            </a:extLst>
          </p:cNvPr>
          <p:cNvCxnSpPr>
            <a:cxnSpLocks/>
          </p:cNvCxnSpPr>
          <p:nvPr/>
        </p:nvCxnSpPr>
        <p:spPr>
          <a:xfrm>
            <a:off x="4436828" y="3084716"/>
            <a:ext cx="7136" cy="101715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B5B55B9-F5D5-4984-9E6D-0233DD71D9D0}"/>
              </a:ext>
            </a:extLst>
          </p:cNvPr>
          <p:cNvCxnSpPr>
            <a:cxnSpLocks/>
          </p:cNvCxnSpPr>
          <p:nvPr/>
        </p:nvCxnSpPr>
        <p:spPr>
          <a:xfrm>
            <a:off x="5758235" y="2217123"/>
            <a:ext cx="19916" cy="192395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A7FF18A-F9E3-40C4-B4B0-0CBB7B9FE24F}"/>
              </a:ext>
            </a:extLst>
          </p:cNvPr>
          <p:cNvCxnSpPr>
            <a:cxnSpLocks/>
            <a:endCxn id="137" idx="3"/>
          </p:cNvCxnSpPr>
          <p:nvPr/>
        </p:nvCxnSpPr>
        <p:spPr>
          <a:xfrm>
            <a:off x="6766479" y="2220974"/>
            <a:ext cx="48957" cy="20317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7547027-17A8-454F-8A4A-AFE7A85766DC}"/>
              </a:ext>
            </a:extLst>
          </p:cNvPr>
          <p:cNvSpPr/>
          <p:nvPr/>
        </p:nvSpPr>
        <p:spPr>
          <a:xfrm>
            <a:off x="3702155" y="3570884"/>
            <a:ext cx="703061" cy="2619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phase 2: Finalize Schedule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CF894-9965-449A-BB2B-A54A81D96CC4}"/>
              </a:ext>
            </a:extLst>
          </p:cNvPr>
          <p:cNvSpPr/>
          <p:nvPr/>
        </p:nvSpPr>
        <p:spPr>
          <a:xfrm>
            <a:off x="1617518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JAN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F2059-F393-4CC3-94ED-32090E2296D7}"/>
              </a:ext>
            </a:extLst>
          </p:cNvPr>
          <p:cNvSpPr/>
          <p:nvPr/>
        </p:nvSpPr>
        <p:spPr>
          <a:xfrm>
            <a:off x="2138736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FEB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982B5-1EB2-42D5-96FA-023215BF6C3D}"/>
              </a:ext>
            </a:extLst>
          </p:cNvPr>
          <p:cNvSpPr/>
          <p:nvPr/>
        </p:nvSpPr>
        <p:spPr>
          <a:xfrm>
            <a:off x="265995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MAR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53C6-F5EB-4AB0-9824-6F981B38E767}"/>
              </a:ext>
            </a:extLst>
          </p:cNvPr>
          <p:cNvSpPr/>
          <p:nvPr/>
        </p:nvSpPr>
        <p:spPr>
          <a:xfrm>
            <a:off x="318117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APR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B19FB-219C-44B5-B65B-F78A88B8A731}"/>
              </a:ext>
            </a:extLst>
          </p:cNvPr>
          <p:cNvSpPr/>
          <p:nvPr/>
        </p:nvSpPr>
        <p:spPr>
          <a:xfrm>
            <a:off x="370239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MAY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6F54F-AD2B-4373-8C1A-E1C1685C946B}"/>
              </a:ext>
            </a:extLst>
          </p:cNvPr>
          <p:cNvSpPr/>
          <p:nvPr/>
        </p:nvSpPr>
        <p:spPr>
          <a:xfrm>
            <a:off x="4223613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JUN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FE4E9-50A9-4A64-B054-FF35666B78A1}"/>
              </a:ext>
            </a:extLst>
          </p:cNvPr>
          <p:cNvSpPr/>
          <p:nvPr/>
        </p:nvSpPr>
        <p:spPr>
          <a:xfrm>
            <a:off x="4744832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JULY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EF21F-F5B8-4D7F-9280-2C82E85A3CD1}"/>
              </a:ext>
            </a:extLst>
          </p:cNvPr>
          <p:cNvSpPr/>
          <p:nvPr/>
        </p:nvSpPr>
        <p:spPr>
          <a:xfrm>
            <a:off x="5266051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AUG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746AA-F17F-4D39-B0CC-E1A5A9A90508}"/>
              </a:ext>
            </a:extLst>
          </p:cNvPr>
          <p:cNvSpPr/>
          <p:nvPr/>
        </p:nvSpPr>
        <p:spPr>
          <a:xfrm>
            <a:off x="578727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SEP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CCC32-9F3F-421A-AD96-2F7AB035B826}"/>
              </a:ext>
            </a:extLst>
          </p:cNvPr>
          <p:cNvSpPr/>
          <p:nvPr/>
        </p:nvSpPr>
        <p:spPr>
          <a:xfrm>
            <a:off x="630849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OCT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440BD6-B494-4786-B35A-C631EAD4BDCC}"/>
              </a:ext>
            </a:extLst>
          </p:cNvPr>
          <p:cNvSpPr/>
          <p:nvPr/>
        </p:nvSpPr>
        <p:spPr>
          <a:xfrm>
            <a:off x="6829708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NOV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56FC2-AFCB-445B-B049-1CE58C16F274}"/>
              </a:ext>
            </a:extLst>
          </p:cNvPr>
          <p:cNvSpPr/>
          <p:nvPr/>
        </p:nvSpPr>
        <p:spPr>
          <a:xfrm>
            <a:off x="735093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191FF6-7CB8-4247-A0CB-2B27A9A1DEE5}"/>
              </a:ext>
            </a:extLst>
          </p:cNvPr>
          <p:cNvCxnSpPr>
            <a:cxnSpLocks/>
          </p:cNvCxnSpPr>
          <p:nvPr/>
        </p:nvCxnSpPr>
        <p:spPr>
          <a:xfrm>
            <a:off x="1495433" y="1064252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EE01AB-95BD-4E06-B038-E7C6BFEF38A9}"/>
              </a:ext>
            </a:extLst>
          </p:cNvPr>
          <p:cNvCxnSpPr>
            <a:cxnSpLocks/>
          </p:cNvCxnSpPr>
          <p:nvPr/>
        </p:nvCxnSpPr>
        <p:spPr>
          <a:xfrm>
            <a:off x="1967396" y="2028974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4A4D634-A81C-4421-9EDA-AAB37A6E2307}"/>
              </a:ext>
            </a:extLst>
          </p:cNvPr>
          <p:cNvCxnSpPr>
            <a:cxnSpLocks/>
          </p:cNvCxnSpPr>
          <p:nvPr/>
        </p:nvCxnSpPr>
        <p:spPr>
          <a:xfrm>
            <a:off x="2906924" y="1267930"/>
            <a:ext cx="0" cy="1338896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CA75A2-FC36-4E57-AF93-27636B0BBC9F}"/>
              </a:ext>
            </a:extLst>
          </p:cNvPr>
          <p:cNvCxnSpPr>
            <a:cxnSpLocks/>
          </p:cNvCxnSpPr>
          <p:nvPr/>
        </p:nvCxnSpPr>
        <p:spPr>
          <a:xfrm>
            <a:off x="3434648" y="2028973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76FC08-4DE9-4E81-8419-0774BB741557}"/>
              </a:ext>
            </a:extLst>
          </p:cNvPr>
          <p:cNvCxnSpPr>
            <a:cxnSpLocks/>
          </p:cNvCxnSpPr>
          <p:nvPr/>
        </p:nvCxnSpPr>
        <p:spPr>
          <a:xfrm>
            <a:off x="3974163" y="1422082"/>
            <a:ext cx="0" cy="1170249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55D758C-9C26-4DBD-8096-2104DF55FC13}"/>
              </a:ext>
            </a:extLst>
          </p:cNvPr>
          <p:cNvCxnSpPr>
            <a:cxnSpLocks/>
          </p:cNvCxnSpPr>
          <p:nvPr/>
        </p:nvCxnSpPr>
        <p:spPr>
          <a:xfrm>
            <a:off x="5758235" y="1060195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BF87B56-8865-49CD-B009-092E4CF330F9}"/>
              </a:ext>
            </a:extLst>
          </p:cNvPr>
          <p:cNvCxnSpPr>
            <a:cxnSpLocks/>
          </p:cNvCxnSpPr>
          <p:nvPr/>
        </p:nvCxnSpPr>
        <p:spPr>
          <a:xfrm>
            <a:off x="6677055" y="2032928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C92307-FF53-4692-88A6-C4ED24AD8924}"/>
              </a:ext>
            </a:extLst>
          </p:cNvPr>
          <p:cNvGrpSpPr/>
          <p:nvPr/>
        </p:nvGrpSpPr>
        <p:grpSpPr>
          <a:xfrm>
            <a:off x="1492512" y="1064873"/>
            <a:ext cx="1005461" cy="584906"/>
            <a:chOff x="4171603" y="1689703"/>
            <a:chExt cx="1637144" cy="861316"/>
          </a:xfrm>
          <a:noFill/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A60A621-A17A-46ED-A4EC-D2EC4E47FEAA}"/>
                </a:ext>
              </a:extLst>
            </p:cNvPr>
            <p:cNvSpPr txBox="1"/>
            <p:nvPr/>
          </p:nvSpPr>
          <p:spPr>
            <a:xfrm>
              <a:off x="4194701" y="1689703"/>
              <a:ext cx="1614046" cy="2889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675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1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D1E6E32-66F6-480F-B53D-21688409BB14}"/>
                </a:ext>
              </a:extLst>
            </p:cNvPr>
            <p:cNvSpPr/>
            <p:nvPr/>
          </p:nvSpPr>
          <p:spPr>
            <a:xfrm>
              <a:off x="4171603" y="1956163"/>
              <a:ext cx="1293938" cy="5948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Define Shutdown Coordinators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4E2C12A-1294-4F5F-854D-BD13A20C710E}"/>
              </a:ext>
            </a:extLst>
          </p:cNvPr>
          <p:cNvGrpSpPr/>
          <p:nvPr/>
        </p:nvGrpSpPr>
        <p:grpSpPr>
          <a:xfrm>
            <a:off x="1734758" y="1702461"/>
            <a:ext cx="997730" cy="525193"/>
            <a:chOff x="4576682" y="1219864"/>
            <a:chExt cx="1624557" cy="773381"/>
          </a:xfrm>
          <a:noFill/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F6C500C-4757-4213-A047-C5825144B6FC}"/>
                </a:ext>
              </a:extLst>
            </p:cNvPr>
            <p:cNvSpPr txBox="1"/>
            <p:nvPr/>
          </p:nvSpPr>
          <p:spPr>
            <a:xfrm>
              <a:off x="4587194" y="1219864"/>
              <a:ext cx="1614045" cy="2698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2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91FE03F-C6F0-4F3A-909C-6472615BCBB0}"/>
                </a:ext>
              </a:extLst>
            </p:cNvPr>
            <p:cNvSpPr/>
            <p:nvPr/>
          </p:nvSpPr>
          <p:spPr>
            <a:xfrm>
              <a:off x="4576682" y="1398392"/>
              <a:ext cx="1111573" cy="594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ID Jobs to the 90% level.  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089017-421C-4AFD-B55C-5740958E98B3}"/>
              </a:ext>
            </a:extLst>
          </p:cNvPr>
          <p:cNvGrpSpPr/>
          <p:nvPr/>
        </p:nvGrpSpPr>
        <p:grpSpPr>
          <a:xfrm>
            <a:off x="2883682" y="1229551"/>
            <a:ext cx="991274" cy="630004"/>
            <a:chOff x="3940735" y="1608270"/>
            <a:chExt cx="1614045" cy="927723"/>
          </a:xfrm>
          <a:noFill/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7E30952-7CD1-4EDC-B0AB-49DD5CA4A0CF}"/>
                </a:ext>
              </a:extLst>
            </p:cNvPr>
            <p:cNvSpPr txBox="1"/>
            <p:nvPr/>
          </p:nvSpPr>
          <p:spPr>
            <a:xfrm>
              <a:off x="3940735" y="1608270"/>
              <a:ext cx="1614045" cy="269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3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760D65C-C24A-451C-8C64-61B610023815}"/>
                </a:ext>
              </a:extLst>
            </p:cNvPr>
            <p:cNvSpPr/>
            <p:nvPr/>
          </p:nvSpPr>
          <p:spPr>
            <a:xfrm>
              <a:off x="3962759" y="1788177"/>
              <a:ext cx="1062188" cy="7478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First pass resource level Schedule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3923F4EB-BFC9-49FD-BA6A-7EFB04D9C679}"/>
              </a:ext>
            </a:extLst>
          </p:cNvPr>
          <p:cNvSpPr txBox="1"/>
          <p:nvPr/>
        </p:nvSpPr>
        <p:spPr>
          <a:xfrm>
            <a:off x="3434363" y="1962196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1C86BB-E092-403B-A769-CA34E0912F46}"/>
              </a:ext>
            </a:extLst>
          </p:cNvPr>
          <p:cNvSpPr txBox="1"/>
          <p:nvPr/>
        </p:nvSpPr>
        <p:spPr>
          <a:xfrm>
            <a:off x="3976700" y="1377840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35A4DFF-1ED4-40D8-A8B0-4A12955873F6}"/>
              </a:ext>
            </a:extLst>
          </p:cNvPr>
          <p:cNvSpPr txBox="1"/>
          <p:nvPr/>
        </p:nvSpPr>
        <p:spPr>
          <a:xfrm>
            <a:off x="4762610" y="1950607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BA08C0-870B-4623-A9ED-7FC55D3C9065}"/>
              </a:ext>
            </a:extLst>
          </p:cNvPr>
          <p:cNvSpPr txBox="1"/>
          <p:nvPr/>
        </p:nvSpPr>
        <p:spPr>
          <a:xfrm>
            <a:off x="6359745" y="1081677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A02BA0-4A19-4485-9E66-E5FC09C27659}"/>
              </a:ext>
            </a:extLst>
          </p:cNvPr>
          <p:cNvSpPr/>
          <p:nvPr/>
        </p:nvSpPr>
        <p:spPr>
          <a:xfrm>
            <a:off x="3434648" y="2056514"/>
            <a:ext cx="6523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Second pass resource level Schedule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424453-7633-4626-AF87-A636E80176B8}"/>
              </a:ext>
            </a:extLst>
          </p:cNvPr>
          <p:cNvSpPr/>
          <p:nvPr/>
        </p:nvSpPr>
        <p:spPr>
          <a:xfrm>
            <a:off x="3964216" y="1472481"/>
            <a:ext cx="6523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Final resource level Schedule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B08F66-7203-4F04-8C1C-E840BD298A05}"/>
              </a:ext>
            </a:extLst>
          </p:cNvPr>
          <p:cNvSpPr/>
          <p:nvPr/>
        </p:nvSpPr>
        <p:spPr>
          <a:xfrm>
            <a:off x="4756792" y="2068902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Start Shutdown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05F4D1-B656-465E-9173-42C2DC049D53}"/>
              </a:ext>
            </a:extLst>
          </p:cNvPr>
          <p:cNvCxnSpPr>
            <a:cxnSpLocks/>
          </p:cNvCxnSpPr>
          <p:nvPr/>
        </p:nvCxnSpPr>
        <p:spPr>
          <a:xfrm>
            <a:off x="4804431" y="2028974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D6E6CCC-E14A-481E-A8DB-FD78DCAAF0DB}"/>
              </a:ext>
            </a:extLst>
          </p:cNvPr>
          <p:cNvSpPr/>
          <p:nvPr/>
        </p:nvSpPr>
        <p:spPr>
          <a:xfrm>
            <a:off x="6359745" y="1162115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Complete shutdown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77E335-0FE0-41BE-86FB-7FD6FD3F8BFA}"/>
              </a:ext>
            </a:extLst>
          </p:cNvPr>
          <p:cNvCxnSpPr>
            <a:cxnSpLocks/>
          </p:cNvCxnSpPr>
          <p:nvPr/>
        </p:nvCxnSpPr>
        <p:spPr>
          <a:xfrm>
            <a:off x="6543798" y="1524983"/>
            <a:ext cx="0" cy="1087837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F64DEA-0C3F-4F52-8CA2-2B03893B3A55}"/>
              </a:ext>
            </a:extLst>
          </p:cNvPr>
          <p:cNvSpPr txBox="1"/>
          <p:nvPr/>
        </p:nvSpPr>
        <p:spPr>
          <a:xfrm>
            <a:off x="6674713" y="2021074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B22D0B6-C483-4CFA-A533-F06B65B2B21F}"/>
              </a:ext>
            </a:extLst>
          </p:cNvPr>
          <p:cNvSpPr txBox="1"/>
          <p:nvPr/>
        </p:nvSpPr>
        <p:spPr>
          <a:xfrm>
            <a:off x="6666606" y="1435525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615E07-01D1-406B-A0CD-6A183330FF71}"/>
              </a:ext>
            </a:extLst>
          </p:cNvPr>
          <p:cNvSpPr/>
          <p:nvPr/>
        </p:nvSpPr>
        <p:spPr>
          <a:xfrm>
            <a:off x="6666606" y="1519188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Complete </a:t>
            </a:r>
          </a:p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Startup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5F3B2D2-74CB-42A8-88A5-E4EA971A171D}"/>
              </a:ext>
            </a:extLst>
          </p:cNvPr>
          <p:cNvSpPr/>
          <p:nvPr/>
        </p:nvSpPr>
        <p:spPr>
          <a:xfrm>
            <a:off x="6743415" y="2124504"/>
            <a:ext cx="65234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Return HEP</a:t>
            </a:r>
            <a:endParaRPr lang="en-US" sz="450" dirty="0">
              <a:solidFill>
                <a:srgbClr val="000000"/>
              </a:solidFill>
              <a:latin typeface="Georgia Pro Light" panose="02040302050405020303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3889587-84BA-43D7-A649-A384338CA2B2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4795997" y="3132904"/>
            <a:ext cx="8434" cy="9689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08CE2BE-7550-4BD1-ADF0-51EA1D7FF2C7}"/>
              </a:ext>
            </a:extLst>
          </p:cNvPr>
          <p:cNvSpPr/>
          <p:nvPr/>
        </p:nvSpPr>
        <p:spPr>
          <a:xfrm>
            <a:off x="1114293" y="2973918"/>
            <a:ext cx="791357" cy="405943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Define </a:t>
            </a:r>
            <a:r>
              <a:rPr lang="en-US" sz="900" dirty="0"/>
              <a:t>Scope</a:t>
            </a:r>
            <a:endParaRPr lang="en-US" sz="1800" dirty="0"/>
          </a:p>
        </p:txBody>
      </p:sp>
      <p:sp>
        <p:nvSpPr>
          <p:cNvPr id="88" name="Arrow: Left-Right 87">
            <a:extLst>
              <a:ext uri="{FF2B5EF4-FFF2-40B4-BE49-F238E27FC236}">
                <a16:creationId xmlns:a16="http://schemas.microsoft.com/office/drawing/2014/main" id="{163D7CDA-BBE2-4BE0-B760-354A62F18B41}"/>
              </a:ext>
            </a:extLst>
          </p:cNvPr>
          <p:cNvSpPr/>
          <p:nvPr/>
        </p:nvSpPr>
        <p:spPr>
          <a:xfrm>
            <a:off x="1921319" y="3015709"/>
            <a:ext cx="2530676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Plan</a:t>
            </a:r>
            <a:endParaRPr lang="en-US" sz="1800" dirty="0"/>
          </a:p>
        </p:txBody>
      </p: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BDB60C66-0185-4D56-A42C-DB2B8CF1B0FB}"/>
              </a:ext>
            </a:extLst>
          </p:cNvPr>
          <p:cNvSpPr/>
          <p:nvPr/>
        </p:nvSpPr>
        <p:spPr>
          <a:xfrm>
            <a:off x="4795997" y="2988191"/>
            <a:ext cx="991274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Execute</a:t>
            </a:r>
            <a:endParaRPr lang="en-US" sz="1800" dirty="0"/>
          </a:p>
        </p:txBody>
      </p:sp>
      <p:sp>
        <p:nvSpPr>
          <p:cNvPr id="62" name="Arrow: Left-Right 61">
            <a:extLst>
              <a:ext uri="{FF2B5EF4-FFF2-40B4-BE49-F238E27FC236}">
                <a16:creationId xmlns:a16="http://schemas.microsoft.com/office/drawing/2014/main" id="{71E65E9A-6116-4E9D-84BD-988EF9691667}"/>
              </a:ext>
            </a:extLst>
          </p:cNvPr>
          <p:cNvSpPr/>
          <p:nvPr/>
        </p:nvSpPr>
        <p:spPr>
          <a:xfrm>
            <a:off x="6767550" y="2992284"/>
            <a:ext cx="1067938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675" dirty="0"/>
              <a:t>HEP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F1423-80BC-CB58-9C68-4B2A7F29B1AA}"/>
              </a:ext>
            </a:extLst>
          </p:cNvPr>
          <p:cNvSpPr/>
          <p:nvPr/>
        </p:nvSpPr>
        <p:spPr>
          <a:xfrm>
            <a:off x="1126942" y="2618120"/>
            <a:ext cx="506947" cy="319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7A73F1-A5A7-53BC-42CA-3017D4A663ED}"/>
              </a:ext>
            </a:extLst>
          </p:cNvPr>
          <p:cNvCxnSpPr/>
          <p:nvPr/>
        </p:nvCxnSpPr>
        <p:spPr>
          <a:xfrm>
            <a:off x="1127141" y="4538953"/>
            <a:ext cx="6788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ECD2728-5E11-DB15-BCB1-BA7C360601C4}"/>
              </a:ext>
            </a:extLst>
          </p:cNvPr>
          <p:cNvSpPr/>
          <p:nvPr/>
        </p:nvSpPr>
        <p:spPr>
          <a:xfrm>
            <a:off x="5910567" y="3010090"/>
            <a:ext cx="738997" cy="278523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Execute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3CB5BC-2434-4DBC-1C29-6F2DE118CAB9}"/>
              </a:ext>
            </a:extLst>
          </p:cNvPr>
          <p:cNvSpPr/>
          <p:nvPr/>
        </p:nvSpPr>
        <p:spPr>
          <a:xfrm>
            <a:off x="5935284" y="3999245"/>
            <a:ext cx="612587" cy="256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Execute Shutdown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3E395C-9716-A786-9082-15C5F6216EBE}"/>
              </a:ext>
            </a:extLst>
          </p:cNvPr>
          <p:cNvCxnSpPr>
            <a:cxnSpLocks/>
          </p:cNvCxnSpPr>
          <p:nvPr/>
        </p:nvCxnSpPr>
        <p:spPr>
          <a:xfrm>
            <a:off x="6315861" y="1079824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83C0700-083E-343E-2F0D-56C2747B7E74}"/>
              </a:ext>
            </a:extLst>
          </p:cNvPr>
          <p:cNvCxnSpPr>
            <a:cxnSpLocks/>
          </p:cNvCxnSpPr>
          <p:nvPr/>
        </p:nvCxnSpPr>
        <p:spPr>
          <a:xfrm>
            <a:off x="5860283" y="1075869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42CD28-5BFC-814E-DC35-0DE9485F4844}"/>
              </a:ext>
            </a:extLst>
          </p:cNvPr>
          <p:cNvCxnSpPr>
            <a:cxnSpLocks/>
          </p:cNvCxnSpPr>
          <p:nvPr/>
        </p:nvCxnSpPr>
        <p:spPr>
          <a:xfrm>
            <a:off x="5860283" y="2293011"/>
            <a:ext cx="0" cy="180885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527874E-E2E0-3663-FA5E-131C1E35FAB5}"/>
              </a:ext>
            </a:extLst>
          </p:cNvPr>
          <p:cNvSpPr txBox="1"/>
          <p:nvPr/>
        </p:nvSpPr>
        <p:spPr>
          <a:xfrm>
            <a:off x="5540832" y="921048"/>
            <a:ext cx="95731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rgbClr val="FF0000"/>
                </a:solidFill>
              </a:rPr>
              <a:t>Operation limitations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39C17-213F-751F-31E7-25F47AC27C52}"/>
              </a:ext>
            </a:extLst>
          </p:cNvPr>
          <p:cNvSpPr txBox="1"/>
          <p:nvPr/>
        </p:nvSpPr>
        <p:spPr>
          <a:xfrm>
            <a:off x="2410453" y="4572678"/>
            <a:ext cx="5133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Shutdown parameters</a:t>
            </a:r>
          </a:p>
          <a:p>
            <a:r>
              <a:rPr lang="en-US" sz="1800" dirty="0">
                <a:latin typeface="+mn-lt"/>
              </a:rPr>
              <a:t>Original Duration: 10 weeks. Operational limitation period will extend shutdown ~2 extra weeks due to pause.</a:t>
            </a:r>
          </a:p>
          <a:p>
            <a:r>
              <a:rPr lang="en-US" sz="1800" dirty="0">
                <a:latin typeface="+mn-lt"/>
              </a:rPr>
              <a:t>End of tunnel work/power outages (last outage 10/10 in Main Injector.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  <a:latin typeface="+mn-lt"/>
              </a:rPr>
              <a:t>Week of Monday  October 7</a:t>
            </a:r>
            <a:r>
              <a:rPr lang="en-US" sz="1800" baseline="30000" dirty="0">
                <a:highlight>
                  <a:srgbClr val="FFFF00"/>
                </a:highlight>
                <a:latin typeface="+mn-lt"/>
              </a:rPr>
              <a:t>th</a:t>
            </a:r>
            <a:r>
              <a:rPr lang="en-US" sz="1800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sz="1800" baseline="30000" dirty="0">
                <a:highlight>
                  <a:srgbClr val="FFFF00"/>
                </a:highlight>
                <a:latin typeface="+mn-lt"/>
              </a:rPr>
              <a:t> </a:t>
            </a:r>
            <a:endParaRPr lang="en-US" sz="1800" baseline="30000" dirty="0">
              <a:highlight>
                <a:srgbClr val="FFFF00"/>
              </a:highlight>
              <a:latin typeface="+mn-lt"/>
              <a:cs typeface="Times New Roman" panose="02020603050405020304" pitchFamily="18" charset="0"/>
            </a:endParaRPr>
          </a:p>
          <a:p>
            <a:r>
              <a:rPr lang="en-US" sz="1800" dirty="0">
                <a:highlight>
                  <a:srgbClr val="FFFF00"/>
                </a:highlight>
                <a:latin typeface="+mn-lt"/>
                <a:cs typeface="Helvetica" panose="020B0604020202020204" pitchFamily="34" charset="0"/>
              </a:rPr>
              <a:t> </a:t>
            </a:r>
            <a:endParaRPr lang="en-US" sz="18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A8679D-CA40-5228-4164-B0414FC4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99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B4A11-4A9A-FD4B-D994-3A14D55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9CE2D-1322-D2B4-AF00-75CD597C8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3174D-090B-37DE-ECCA-6EEF5317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000"/>
            <a:ext cx="9144000" cy="5184000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05494F35-8CF5-488A-CECA-B597CABDE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153" y="1030406"/>
            <a:ext cx="2977566" cy="1354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DB4D28-C6B6-245B-6874-039BD5D5CA3F}"/>
              </a:ext>
            </a:extLst>
          </p:cNvPr>
          <p:cNvSpPr txBox="1"/>
          <p:nvPr/>
        </p:nvSpPr>
        <p:spPr>
          <a:xfrm>
            <a:off x="4889311" y="1030406"/>
            <a:ext cx="4653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  <a:ea typeface="+mn-ea"/>
                <a:cs typeface="Calibri"/>
              </a:rPr>
              <a:t>A</a:t>
            </a:r>
            <a:r>
              <a:rPr lang="en-US" sz="2400" b="0" i="0" u="none" strike="noStrike" cap="none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  <a:ea typeface="+mn-ea"/>
                <a:cs typeface="Calibri"/>
              </a:rPr>
              <a:t>s of 8/1/24   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2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C026DF-D97D-ED72-91F1-DF6D25D9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progress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DC88-41A2-F93A-0DCC-4DE98000E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A7329B-FEC2-4B95-8D02-14E7FB08C5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971550"/>
          <a:ext cx="8672513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0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8B50DA-9208-ECD0-01F2-C44DA59C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" y="580368"/>
            <a:ext cx="8672513" cy="5796369"/>
          </a:xfrm>
        </p:spPr>
        <p:txBody>
          <a:bodyPr/>
          <a:lstStyle/>
          <a:p>
            <a:pPr lvl="1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(Aug 5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– Aug 9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)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Tuesday August 5 through 6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it-IT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96/97 pulsed power, MI8, MI14, MI40, MI52, MI60, MI62 all pulsed power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Spans: 8/5 08:20 -  8/6 16:00 hrs.</a:t>
            </a:r>
          </a:p>
          <a:p>
            <a:pPr marL="1371600" lvl="3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Thursday  August 8th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R="0" lvl="3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Feeder 44, Education Center, MBD, MINOS,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NOvA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SBFDB,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LaRTF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Swan Lake,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MiniBooNE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ICARUS</a:t>
            </a:r>
          </a:p>
          <a:p>
            <a:pPr lvl="3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400" b="1" dirty="0">
                <a:solidFill>
                  <a:srgbClr val="222222"/>
                </a:solidFill>
                <a:latin typeface="Verdana" panose="020B0604030504040204" pitchFamily="34" charset="0"/>
              </a:rPr>
              <a:t>Spans 0800-1620</a:t>
            </a:r>
          </a:p>
          <a:p>
            <a:pPr lvl="3">
              <a:lnSpc>
                <a:spcPct val="107000"/>
              </a:lnSpc>
              <a:buSzPts val="1000"/>
              <a:tabLst>
                <a:tab pos="914400" algn="l"/>
              </a:tabLst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Friday August 9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3">
              <a:lnSpc>
                <a:spcPct val="107000"/>
              </a:lnSpc>
              <a:buSzPts val="1000"/>
              <a:buFontTx/>
              <a:buChar char="-"/>
              <a:tabLst>
                <a:tab pos="914400" algn="l"/>
              </a:tabLst>
            </a:pP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1400" b="1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Linac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L1, L2, L3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3">
              <a:lnSpc>
                <a:spcPct val="107000"/>
              </a:lnSpc>
              <a:buSzPts val="1000"/>
              <a:buFontTx/>
              <a:buChar char="-"/>
              <a:tabLst>
                <a:tab pos="914400" algn="l"/>
              </a:tabLs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Spans: 08:20 - 16:00 hrs.</a:t>
            </a:r>
          </a:p>
          <a:p>
            <a:pPr lvl="3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R="0" lvl="3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0BC57-C3E1-59DE-1A0D-4274968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813"/>
            <a:ext cx="8686800" cy="427877"/>
          </a:xfrm>
        </p:spPr>
        <p:txBody>
          <a:bodyPr/>
          <a:lstStyle/>
          <a:p>
            <a:r>
              <a:rPr lang="en-US" dirty="0"/>
              <a:t>Power Outages upcoming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4AA0-B3C9-FCEB-43BB-AB5A9094D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EE93550-767B-4347-9DC3-D53A8EFA6AA2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EBEA-D157-8826-7D36-A72B75F3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2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week we will be looking at any necessary adjustments to the schedules and work lists.</a:t>
            </a:r>
          </a:p>
          <a:p>
            <a:r>
              <a:rPr lang="en-US" dirty="0"/>
              <a:t>The collimator work and electrical work will continue during the operationally limited period.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communications open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622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24482</TotalTime>
  <Words>302</Words>
  <Application>Microsoft Office PowerPoint</Application>
  <PresentationFormat>On-screen Show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Georgia</vt:lpstr>
      <vt:lpstr>Georgia Pro Light</vt:lpstr>
      <vt:lpstr>Helvetica</vt:lpstr>
      <vt:lpstr>Impact</vt:lpstr>
      <vt:lpstr>Verdana</vt:lpstr>
      <vt:lpstr>Fermilab_PPT_090815</vt:lpstr>
      <vt:lpstr>PowerPoint Presentation</vt:lpstr>
      <vt:lpstr>PowerPoint Presentation</vt:lpstr>
      <vt:lpstr>Shutdown Progress</vt:lpstr>
      <vt:lpstr>Power outage progress</vt:lpstr>
      <vt:lpstr>Power Outages upcoming week</vt:lpstr>
      <vt:lpstr>Keep communications open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357</cp:revision>
  <cp:lastPrinted>2016-04-05T12:58:00Z</cp:lastPrinted>
  <dcterms:created xsi:type="dcterms:W3CDTF">2016-03-03T19:44:14Z</dcterms:created>
  <dcterms:modified xsi:type="dcterms:W3CDTF">2024-08-02T00:56:15Z</dcterms:modified>
</cp:coreProperties>
</file>