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Lst>
  <p:sldIdLst>
    <p:sldId id="269" r:id="rId2"/>
  </p:sldIdLst>
  <p:sldSz cx="32918400" cy="43891200"/>
  <p:notesSz cx="6858000" cy="9144000"/>
  <p:defaultTextStyle>
    <a:defPPr>
      <a:defRPr lang="en-US"/>
    </a:defPPr>
    <a:lvl1pPr algn="l" defTabSz="2349434" rtl="0" fontAlgn="base">
      <a:spcBef>
        <a:spcPct val="0"/>
      </a:spcBef>
      <a:spcAft>
        <a:spcPct val="0"/>
      </a:spcAft>
      <a:defRPr sz="9200" kern="1200">
        <a:solidFill>
          <a:schemeClr val="tx1"/>
        </a:solidFill>
        <a:latin typeface="Calibri" charset="0"/>
        <a:ea typeface="ＭＳ Ｐゴシック" charset="0"/>
        <a:cs typeface="Geneva" charset="0"/>
      </a:defRPr>
    </a:lvl1pPr>
    <a:lvl2pPr marL="2349434" indent="-1834489" algn="l" defTabSz="2349434" rtl="0" fontAlgn="base">
      <a:spcBef>
        <a:spcPct val="0"/>
      </a:spcBef>
      <a:spcAft>
        <a:spcPct val="0"/>
      </a:spcAft>
      <a:defRPr sz="9200" kern="1200">
        <a:solidFill>
          <a:schemeClr val="tx1"/>
        </a:solidFill>
        <a:latin typeface="Calibri" charset="0"/>
        <a:ea typeface="ＭＳ Ｐゴシック" charset="0"/>
        <a:cs typeface="Geneva" charset="0"/>
      </a:defRPr>
    </a:lvl2pPr>
    <a:lvl3pPr marL="4700656" indent="-3670767" algn="l" defTabSz="2349434" rtl="0" fontAlgn="base">
      <a:spcBef>
        <a:spcPct val="0"/>
      </a:spcBef>
      <a:spcAft>
        <a:spcPct val="0"/>
      </a:spcAft>
      <a:defRPr sz="9200" kern="1200">
        <a:solidFill>
          <a:schemeClr val="tx1"/>
        </a:solidFill>
        <a:latin typeface="Calibri" charset="0"/>
        <a:ea typeface="ＭＳ Ｐゴシック" charset="0"/>
        <a:cs typeface="Geneva" charset="0"/>
      </a:defRPr>
    </a:lvl3pPr>
    <a:lvl4pPr marL="7051877" indent="-5507044" algn="l" defTabSz="2349434" rtl="0" fontAlgn="base">
      <a:spcBef>
        <a:spcPct val="0"/>
      </a:spcBef>
      <a:spcAft>
        <a:spcPct val="0"/>
      </a:spcAft>
      <a:defRPr sz="9200" kern="1200">
        <a:solidFill>
          <a:schemeClr val="tx1"/>
        </a:solidFill>
        <a:latin typeface="Calibri" charset="0"/>
        <a:ea typeface="ＭＳ Ｐゴシック" charset="0"/>
        <a:cs typeface="Geneva" charset="0"/>
      </a:defRPr>
    </a:lvl4pPr>
    <a:lvl5pPr marL="9403099" indent="-7343322" algn="l" defTabSz="2349434" rtl="0" fontAlgn="base">
      <a:spcBef>
        <a:spcPct val="0"/>
      </a:spcBef>
      <a:spcAft>
        <a:spcPct val="0"/>
      </a:spcAft>
      <a:defRPr sz="9200" kern="1200">
        <a:solidFill>
          <a:schemeClr val="tx1"/>
        </a:solidFill>
        <a:latin typeface="Calibri" charset="0"/>
        <a:ea typeface="ＭＳ Ｐゴシック" charset="0"/>
        <a:cs typeface="Geneva" charset="0"/>
      </a:defRPr>
    </a:lvl5pPr>
    <a:lvl6pPr marL="2574722" algn="l" defTabSz="514944" rtl="0" eaLnBrk="1" latinLnBrk="0" hangingPunct="1">
      <a:defRPr sz="9200" kern="1200">
        <a:solidFill>
          <a:schemeClr val="tx1"/>
        </a:solidFill>
        <a:latin typeface="Calibri" charset="0"/>
        <a:ea typeface="ＭＳ Ｐゴシック" charset="0"/>
        <a:cs typeface="Geneva" charset="0"/>
      </a:defRPr>
    </a:lvl6pPr>
    <a:lvl7pPr marL="3089666" algn="l" defTabSz="514944" rtl="0" eaLnBrk="1" latinLnBrk="0" hangingPunct="1">
      <a:defRPr sz="9200" kern="1200">
        <a:solidFill>
          <a:schemeClr val="tx1"/>
        </a:solidFill>
        <a:latin typeface="Calibri" charset="0"/>
        <a:ea typeface="ＭＳ Ｐゴシック" charset="0"/>
        <a:cs typeface="Geneva" charset="0"/>
      </a:defRPr>
    </a:lvl7pPr>
    <a:lvl8pPr marL="3604611" algn="l" defTabSz="514944" rtl="0" eaLnBrk="1" latinLnBrk="0" hangingPunct="1">
      <a:defRPr sz="9200" kern="1200">
        <a:solidFill>
          <a:schemeClr val="tx1"/>
        </a:solidFill>
        <a:latin typeface="Calibri" charset="0"/>
        <a:ea typeface="ＭＳ Ｐゴシック" charset="0"/>
        <a:cs typeface="Geneva" charset="0"/>
      </a:defRPr>
    </a:lvl8pPr>
    <a:lvl9pPr marL="4119555" algn="l" defTabSz="514944" rtl="0" eaLnBrk="1" latinLnBrk="0" hangingPunct="1">
      <a:defRPr sz="9200" kern="1200">
        <a:solidFill>
          <a:schemeClr val="tx1"/>
        </a:solidFill>
        <a:latin typeface="Calibri" charset="0"/>
        <a:ea typeface="ＭＳ Ｐゴシック" charset="0"/>
        <a:cs typeface="Geneva" charset="0"/>
      </a:defRPr>
    </a:lvl9pPr>
  </p:defaultTextStyle>
  <p:extLst>
    <p:ext uri="{EFAFB233-063F-42B5-8137-9DF3F51BA10A}">
      <p15:sldGuideLst xmlns:p15="http://schemas.microsoft.com/office/powerpoint/2012/main">
        <p15:guide id="1" orient="horz" pos="4979">
          <p15:clr>
            <a:srgbClr val="A4A3A4"/>
          </p15:clr>
        </p15:guide>
        <p15:guide id="2" orient="horz" pos="9211">
          <p15:clr>
            <a:srgbClr val="A4A3A4"/>
          </p15:clr>
        </p15:guide>
        <p15:guide id="3" orient="horz" pos="14428">
          <p15:clr>
            <a:srgbClr val="A4A3A4"/>
          </p15:clr>
        </p15:guide>
        <p15:guide id="4" orient="horz" pos="8652">
          <p15:clr>
            <a:srgbClr val="A4A3A4"/>
          </p15:clr>
        </p15:guide>
        <p15:guide id="5" orient="horz" pos="25045">
          <p15:clr>
            <a:srgbClr val="A4A3A4"/>
          </p15:clr>
        </p15:guide>
        <p15:guide id="6" orient="horz" pos="18899">
          <p15:clr>
            <a:srgbClr val="A4A3A4"/>
          </p15:clr>
        </p15:guide>
        <p15:guide id="7" orient="horz" pos="4429">
          <p15:clr>
            <a:srgbClr val="A4A3A4"/>
          </p15:clr>
        </p15:guide>
        <p15:guide id="8" orient="horz" pos="14956">
          <p15:clr>
            <a:srgbClr val="A4A3A4"/>
          </p15:clr>
        </p15:guide>
        <p15:guide id="9" pos="596">
          <p15:clr>
            <a:srgbClr val="A4A3A4"/>
          </p15:clr>
        </p15:guide>
        <p15:guide id="10" pos="20104">
          <p15:clr>
            <a:srgbClr val="A4A3A4"/>
          </p15:clr>
        </p15:guide>
        <p15:guide id="11" pos="9101">
          <p15:clr>
            <a:srgbClr val="A4A3A4"/>
          </p15:clr>
        </p15:guide>
        <p15:guide id="12" pos="14346">
          <p15:clr>
            <a:srgbClr val="A4A3A4"/>
          </p15:clr>
        </p15:guide>
        <p15:guide id="13" pos="13780">
          <p15:clr>
            <a:srgbClr val="A4A3A4"/>
          </p15:clr>
        </p15:guide>
        <p15:guide id="14" pos="966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52" autoAdjust="0"/>
    <p:restoredTop sz="94663"/>
  </p:normalViewPr>
  <p:slideViewPr>
    <p:cSldViewPr snapToGrid="0" snapToObjects="1">
      <p:cViewPr>
        <p:scale>
          <a:sx n="31" d="100"/>
          <a:sy n="31" d="100"/>
        </p:scale>
        <p:origin x="1704" y="144"/>
      </p:cViewPr>
      <p:guideLst>
        <p:guide orient="horz" pos="4979"/>
        <p:guide orient="horz" pos="9211"/>
        <p:guide orient="horz" pos="14428"/>
        <p:guide orient="horz" pos="8652"/>
        <p:guide orient="horz" pos="25045"/>
        <p:guide orient="horz" pos="18899"/>
        <p:guide orient="horz" pos="4429"/>
        <p:guide orient="horz" pos="14956"/>
        <p:guide pos="596"/>
        <p:guide pos="20104"/>
        <p:guide pos="9101"/>
        <p:guide pos="14346"/>
        <p:guide pos="13780"/>
        <p:guide pos="9665"/>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 column even">
    <p:spTree>
      <p:nvGrpSpPr>
        <p:cNvPr id="1" name=""/>
        <p:cNvGrpSpPr/>
        <p:nvPr/>
      </p:nvGrpSpPr>
      <p:grpSpPr>
        <a:xfrm>
          <a:off x="0" y="0"/>
          <a:ext cx="0" cy="0"/>
          <a:chOff x="0" y="0"/>
          <a:chExt cx="0" cy="0"/>
        </a:xfrm>
      </p:grpSpPr>
      <p:sp>
        <p:nvSpPr>
          <p:cNvPr id="3" name="Picture Placeholder 37"/>
          <p:cNvSpPr>
            <a:spLocks noGrp="1"/>
          </p:cNvSpPr>
          <p:nvPr>
            <p:ph type="pic" sz="quarter" idx="21"/>
          </p:nvPr>
        </p:nvSpPr>
        <p:spPr>
          <a:xfrm>
            <a:off x="1008660" y="36320006"/>
            <a:ext cx="1417214" cy="1474189"/>
          </a:xfrm>
          <a:prstGeom prst="rect">
            <a:avLst/>
          </a:prstGeom>
        </p:spPr>
        <p:txBody>
          <a:bodyPr vert="horz" lIns="102989" tIns="51494" rIns="102989" bIns="51494"/>
          <a:lstStyle/>
          <a:p>
            <a:r>
              <a:rPr lang="en-US"/>
              <a:t>Click icon to add picture</a:t>
            </a:r>
            <a:endParaRPr lang="en-US" dirty="0"/>
          </a:p>
        </p:txBody>
      </p:sp>
      <p:sp>
        <p:nvSpPr>
          <p:cNvPr id="4" name="Picture Placeholder 37"/>
          <p:cNvSpPr>
            <a:spLocks noGrp="1"/>
          </p:cNvSpPr>
          <p:nvPr>
            <p:ph type="pic" sz="quarter" idx="22"/>
          </p:nvPr>
        </p:nvSpPr>
        <p:spPr>
          <a:xfrm>
            <a:off x="6757440" y="36363453"/>
            <a:ext cx="1417214" cy="1474189"/>
          </a:xfrm>
          <a:prstGeom prst="rect">
            <a:avLst/>
          </a:prstGeom>
        </p:spPr>
        <p:txBody>
          <a:bodyPr vert="horz" lIns="102989" tIns="51494" rIns="102989" bIns="51494"/>
          <a:lstStyle/>
          <a:p>
            <a:r>
              <a:rPr lang="en-US"/>
              <a:t>Click icon to add picture</a:t>
            </a:r>
            <a:endParaRPr lang="en-US" dirty="0"/>
          </a:p>
        </p:txBody>
      </p:sp>
      <p:sp>
        <p:nvSpPr>
          <p:cNvPr id="5" name="Picture Placeholder 37"/>
          <p:cNvSpPr>
            <a:spLocks noGrp="1"/>
          </p:cNvSpPr>
          <p:nvPr>
            <p:ph type="pic" sz="quarter" idx="23"/>
          </p:nvPr>
        </p:nvSpPr>
        <p:spPr>
          <a:xfrm>
            <a:off x="2855349" y="36363453"/>
            <a:ext cx="1417214" cy="1474189"/>
          </a:xfrm>
          <a:prstGeom prst="rect">
            <a:avLst/>
          </a:prstGeom>
        </p:spPr>
        <p:txBody>
          <a:bodyPr vert="horz" lIns="102989" tIns="51494" rIns="102989" bIns="51494"/>
          <a:lstStyle/>
          <a:p>
            <a:r>
              <a:rPr lang="en-US"/>
              <a:t>Click icon to add picture</a:t>
            </a:r>
            <a:endParaRPr lang="en-US" dirty="0"/>
          </a:p>
        </p:txBody>
      </p:sp>
      <p:sp>
        <p:nvSpPr>
          <p:cNvPr id="6" name="Picture Placeholder 37"/>
          <p:cNvSpPr>
            <a:spLocks noGrp="1"/>
          </p:cNvSpPr>
          <p:nvPr>
            <p:ph type="pic" sz="quarter" idx="24"/>
          </p:nvPr>
        </p:nvSpPr>
        <p:spPr>
          <a:xfrm>
            <a:off x="4813819" y="36363453"/>
            <a:ext cx="1417214" cy="1474189"/>
          </a:xfrm>
          <a:prstGeom prst="rect">
            <a:avLst/>
          </a:prstGeom>
        </p:spPr>
        <p:txBody>
          <a:bodyPr vert="horz" lIns="102989" tIns="51494" rIns="102989" bIns="51494"/>
          <a:lstStyle/>
          <a:p>
            <a:r>
              <a:rPr lang="en-US"/>
              <a:t>Click icon to add picture</a:t>
            </a:r>
            <a:endParaRPr lang="en-US" dirty="0"/>
          </a:p>
        </p:txBody>
      </p:sp>
      <p:sp>
        <p:nvSpPr>
          <p:cNvPr id="7" name="Text Placeholder 45"/>
          <p:cNvSpPr>
            <a:spLocks noGrp="1"/>
          </p:cNvSpPr>
          <p:nvPr>
            <p:ph type="body" sz="quarter" idx="25"/>
          </p:nvPr>
        </p:nvSpPr>
        <p:spPr>
          <a:xfrm>
            <a:off x="1008661" y="984596"/>
            <a:ext cx="30904888" cy="3950161"/>
          </a:xfrm>
          <a:prstGeom prst="rect">
            <a:avLst/>
          </a:prstGeom>
        </p:spPr>
        <p:txBody>
          <a:bodyPr vert="horz" lIns="102989" tIns="51494" rIns="102989" bIns="51494"/>
          <a:lstStyle>
            <a:lvl1pPr marL="0" indent="0">
              <a:buFontTx/>
              <a:buNone/>
              <a:defRPr sz="11000" b="1" i="0" baseline="0">
                <a:solidFill>
                  <a:schemeClr val="bg1"/>
                </a:solidFill>
                <a:latin typeface="Helvetica"/>
              </a:defRPr>
            </a:lvl1pPr>
            <a:lvl2pPr marL="514944" indent="0">
              <a:buFontTx/>
              <a:buNone/>
              <a:defRPr sz="15800" b="1" i="0" baseline="0">
                <a:solidFill>
                  <a:schemeClr val="bg1"/>
                </a:solidFill>
                <a:latin typeface="Helvetica"/>
              </a:defRPr>
            </a:lvl2pPr>
            <a:lvl3pPr marL="1029889" indent="0">
              <a:buFontTx/>
              <a:buNone/>
              <a:defRPr sz="15800" b="1" i="0" baseline="0">
                <a:solidFill>
                  <a:schemeClr val="bg1"/>
                </a:solidFill>
                <a:latin typeface="Helvetica"/>
              </a:defRPr>
            </a:lvl3pPr>
            <a:lvl4pPr marL="1544833" indent="0">
              <a:buFontTx/>
              <a:buNone/>
              <a:defRPr sz="15800" b="1" i="0" baseline="0">
                <a:solidFill>
                  <a:schemeClr val="bg1"/>
                </a:solidFill>
                <a:latin typeface="Helvetica"/>
              </a:defRPr>
            </a:lvl4pPr>
            <a:lvl5pPr marL="2059777" indent="0">
              <a:buFontTx/>
              <a:buNone/>
              <a:defRPr sz="15800" b="1" i="0" baseline="0">
                <a:solidFill>
                  <a:schemeClr val="bg1"/>
                </a:solidFill>
                <a:latin typeface="Helvetica"/>
              </a:defRPr>
            </a:lvl5pPr>
          </a:lstStyle>
          <a:p>
            <a:pPr lvl="0"/>
            <a:r>
              <a:rPr lang="en-US"/>
              <a:t>Click to edit Master text styles</a:t>
            </a:r>
          </a:p>
        </p:txBody>
      </p:sp>
      <p:sp>
        <p:nvSpPr>
          <p:cNvPr id="8" name="Picture Placeholder 6"/>
          <p:cNvSpPr>
            <a:spLocks noGrp="1" noChangeAspect="1"/>
          </p:cNvSpPr>
          <p:nvPr>
            <p:ph type="pic" sz="quarter" idx="34"/>
          </p:nvPr>
        </p:nvSpPr>
        <p:spPr>
          <a:xfrm>
            <a:off x="1008658" y="14736344"/>
            <a:ext cx="7151483" cy="5709030"/>
          </a:xfrm>
          <a:prstGeom prst="rect">
            <a:avLst/>
          </a:prstGeom>
        </p:spPr>
        <p:txBody>
          <a:bodyPr vert="horz" lIns="102989" tIns="51494" rIns="102989" bIns="51494"/>
          <a:lstStyle/>
          <a:p>
            <a:r>
              <a:rPr lang="en-US"/>
              <a:t>Click icon to add picture</a:t>
            </a:r>
            <a:endParaRPr lang="en-US" dirty="0"/>
          </a:p>
        </p:txBody>
      </p:sp>
      <p:sp>
        <p:nvSpPr>
          <p:cNvPr id="10" name="Text Placeholder 49"/>
          <p:cNvSpPr>
            <a:spLocks noGrp="1"/>
          </p:cNvSpPr>
          <p:nvPr>
            <p:ph type="body" sz="quarter" idx="39"/>
          </p:nvPr>
        </p:nvSpPr>
        <p:spPr>
          <a:xfrm>
            <a:off x="1008657" y="6526851"/>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11" name="Text Placeholder 74"/>
          <p:cNvSpPr>
            <a:spLocks noGrp="1"/>
          </p:cNvSpPr>
          <p:nvPr>
            <p:ph type="body" sz="quarter" idx="40"/>
          </p:nvPr>
        </p:nvSpPr>
        <p:spPr>
          <a:xfrm>
            <a:off x="1008659" y="8331200"/>
            <a:ext cx="14996160" cy="5395051"/>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15" name="Picture Placeholder 6"/>
          <p:cNvSpPr>
            <a:spLocks noGrp="1" noChangeAspect="1"/>
          </p:cNvSpPr>
          <p:nvPr>
            <p:ph type="pic" sz="quarter" idx="44"/>
          </p:nvPr>
        </p:nvSpPr>
        <p:spPr>
          <a:xfrm>
            <a:off x="21552526" y="22956561"/>
            <a:ext cx="10396280" cy="7890319"/>
          </a:xfrm>
          <a:prstGeom prst="rect">
            <a:avLst/>
          </a:prstGeom>
        </p:spPr>
        <p:txBody>
          <a:bodyPr vert="horz" lIns="102989" tIns="51494" rIns="102989" bIns="51494"/>
          <a:lstStyle/>
          <a:p>
            <a:r>
              <a:rPr lang="en-US"/>
              <a:t>Click icon to add picture</a:t>
            </a:r>
            <a:endParaRPr lang="en-US" dirty="0"/>
          </a:p>
        </p:txBody>
      </p:sp>
      <p:sp>
        <p:nvSpPr>
          <p:cNvPr id="17" name="Picture Placeholder 6"/>
          <p:cNvSpPr>
            <a:spLocks noGrp="1" noChangeAspect="1"/>
          </p:cNvSpPr>
          <p:nvPr>
            <p:ph type="pic" sz="quarter" idx="46"/>
          </p:nvPr>
        </p:nvSpPr>
        <p:spPr>
          <a:xfrm>
            <a:off x="16979682" y="6526851"/>
            <a:ext cx="10523374" cy="7199400"/>
          </a:xfrm>
          <a:prstGeom prst="rect">
            <a:avLst/>
          </a:prstGeom>
        </p:spPr>
        <p:txBody>
          <a:bodyPr vert="horz" lIns="102989" tIns="51494" rIns="102989" bIns="51494"/>
          <a:lstStyle>
            <a:lvl1pPr>
              <a:defRPr>
                <a:latin typeface="Helvetica"/>
              </a:defRPr>
            </a:lvl1pPr>
          </a:lstStyle>
          <a:p>
            <a:r>
              <a:rPr lang="en-US"/>
              <a:t>Click icon to add picture</a:t>
            </a:r>
            <a:endParaRPr lang="en-US" dirty="0"/>
          </a:p>
        </p:txBody>
      </p:sp>
      <p:sp>
        <p:nvSpPr>
          <p:cNvPr id="21" name="Text Placeholder 74"/>
          <p:cNvSpPr>
            <a:spLocks noGrp="1"/>
          </p:cNvSpPr>
          <p:nvPr>
            <p:ph type="body" sz="quarter" idx="50"/>
          </p:nvPr>
        </p:nvSpPr>
        <p:spPr>
          <a:xfrm>
            <a:off x="16979682" y="16540254"/>
            <a:ext cx="14996160" cy="5402340"/>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2" name="Picture Placeholder 21"/>
          <p:cNvSpPr>
            <a:spLocks noGrp="1"/>
          </p:cNvSpPr>
          <p:nvPr>
            <p:ph type="pic" sz="quarter" idx="51"/>
          </p:nvPr>
        </p:nvSpPr>
        <p:spPr>
          <a:xfrm>
            <a:off x="1008660" y="22956562"/>
            <a:ext cx="7151483" cy="12308812"/>
          </a:xfrm>
          <a:prstGeom prst="rect">
            <a:avLst/>
          </a:prstGeom>
        </p:spPr>
        <p:txBody>
          <a:bodyPr vert="horz" lIns="102989" tIns="51494" rIns="102989" bIns="51494"/>
          <a:lstStyle/>
          <a:p>
            <a:r>
              <a:rPr lang="en-US"/>
              <a:t>Click icon to add picture</a:t>
            </a:r>
            <a:endParaRPr lang="en-US" dirty="0"/>
          </a:p>
        </p:txBody>
      </p:sp>
      <p:sp>
        <p:nvSpPr>
          <p:cNvPr id="16" name="Text Placeholder 59"/>
          <p:cNvSpPr>
            <a:spLocks noGrp="1"/>
          </p:cNvSpPr>
          <p:nvPr>
            <p:ph type="body" sz="quarter" idx="45"/>
          </p:nvPr>
        </p:nvSpPr>
        <p:spPr>
          <a:xfrm>
            <a:off x="9146819" y="22956562"/>
            <a:ext cx="6858000" cy="3979913"/>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0" name="Text Placeholder 59"/>
          <p:cNvSpPr>
            <a:spLocks noGrp="1"/>
          </p:cNvSpPr>
          <p:nvPr>
            <p:ph type="body" sz="quarter" idx="49"/>
          </p:nvPr>
        </p:nvSpPr>
        <p:spPr>
          <a:xfrm>
            <a:off x="16979682" y="22956561"/>
            <a:ext cx="4126043" cy="789031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9" name="Text Placeholder 59"/>
          <p:cNvSpPr>
            <a:spLocks noGrp="1"/>
          </p:cNvSpPr>
          <p:nvPr>
            <p:ph type="body" sz="quarter" idx="35"/>
          </p:nvPr>
        </p:nvSpPr>
        <p:spPr>
          <a:xfrm>
            <a:off x="1008658" y="20496137"/>
            <a:ext cx="7151483"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18" name="Text Placeholder 59"/>
          <p:cNvSpPr>
            <a:spLocks noGrp="1"/>
          </p:cNvSpPr>
          <p:nvPr>
            <p:ph type="body" sz="quarter" idx="47"/>
          </p:nvPr>
        </p:nvSpPr>
        <p:spPr>
          <a:xfrm>
            <a:off x="27935577" y="6526851"/>
            <a:ext cx="3977971" cy="7199400"/>
          </a:xfrm>
          <a:prstGeom prst="rect">
            <a:avLst/>
          </a:prstGeom>
          <a:noFill/>
        </p:spPr>
        <p:txBody>
          <a:bodyPr vert="horz" lIns="0" tIns="308967" rIns="308967" bIns="308967"/>
          <a:lstStyle>
            <a:lvl1pPr marL="0" indent="0">
              <a:buFontTx/>
              <a:buNone/>
              <a:defRPr sz="27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5" name="Text Placeholder 74"/>
          <p:cNvSpPr>
            <a:spLocks noGrp="1"/>
          </p:cNvSpPr>
          <p:nvPr>
            <p:ph type="body" sz="quarter" idx="52"/>
          </p:nvPr>
        </p:nvSpPr>
        <p:spPr>
          <a:xfrm>
            <a:off x="16979682" y="33633910"/>
            <a:ext cx="14969122" cy="5768539"/>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6" name="Picture Placeholder 6"/>
          <p:cNvSpPr>
            <a:spLocks noGrp="1" noChangeAspect="1"/>
          </p:cNvSpPr>
          <p:nvPr>
            <p:ph type="pic" sz="quarter" idx="53"/>
          </p:nvPr>
        </p:nvSpPr>
        <p:spPr>
          <a:xfrm>
            <a:off x="9146819" y="14735905"/>
            <a:ext cx="6858000" cy="5760232"/>
          </a:xfrm>
          <a:prstGeom prst="rect">
            <a:avLst/>
          </a:prstGeom>
        </p:spPr>
        <p:txBody>
          <a:bodyPr vert="horz" lIns="102989" tIns="51494" rIns="102989" bIns="51494"/>
          <a:lstStyle/>
          <a:p>
            <a:r>
              <a:rPr lang="en-US"/>
              <a:t>Click icon to add picture</a:t>
            </a:r>
            <a:endParaRPr lang="en-US" dirty="0"/>
          </a:p>
        </p:txBody>
      </p:sp>
      <p:sp>
        <p:nvSpPr>
          <p:cNvPr id="27" name="Text Placeholder 59"/>
          <p:cNvSpPr>
            <a:spLocks noGrp="1"/>
          </p:cNvSpPr>
          <p:nvPr>
            <p:ph type="body" sz="quarter" idx="54"/>
          </p:nvPr>
        </p:nvSpPr>
        <p:spPr>
          <a:xfrm>
            <a:off x="9146819" y="20496137"/>
            <a:ext cx="6858000" cy="1406759"/>
          </a:xfrm>
          <a:prstGeom prst="rect">
            <a:avLst/>
          </a:prstGeom>
          <a:noFill/>
        </p:spPr>
        <p:txBody>
          <a:bodyPr vert="horz" lIns="0" tIns="308967" rIns="308967" bIns="308967"/>
          <a:lstStyle>
            <a:lvl1pPr marL="0" indent="0">
              <a:buFontTx/>
              <a:buNone/>
              <a:defRPr sz="2400" b="1" i="0" baseline="0">
                <a:solidFill>
                  <a:srgbClr val="004C97"/>
                </a:solidFill>
                <a:latin typeface="Helvetica"/>
              </a:defRPr>
            </a:lvl1pPr>
            <a:lvl2pPr marL="514944" indent="0">
              <a:buFontTx/>
              <a:buNone/>
              <a:defRPr sz="2700" b="1" i="0" baseline="0">
                <a:solidFill>
                  <a:schemeClr val="bg1"/>
                </a:solidFill>
                <a:latin typeface="Helvetica"/>
              </a:defRPr>
            </a:lvl2pPr>
            <a:lvl3pPr marL="1029889" indent="0">
              <a:buFontTx/>
              <a:buNone/>
              <a:defRPr sz="2700" b="1" i="0" baseline="0">
                <a:solidFill>
                  <a:schemeClr val="bg1"/>
                </a:solidFill>
                <a:latin typeface="Helvetica"/>
              </a:defRPr>
            </a:lvl3pPr>
            <a:lvl4pPr marL="1544833" indent="0">
              <a:buFontTx/>
              <a:buNone/>
              <a:defRPr sz="2700" b="1" i="0" baseline="0">
                <a:solidFill>
                  <a:schemeClr val="bg1"/>
                </a:solidFill>
                <a:latin typeface="Helvetica"/>
              </a:defRPr>
            </a:lvl4pPr>
            <a:lvl5pPr marL="2059777" indent="0">
              <a:buFontTx/>
              <a:buNone/>
              <a:defRPr sz="2700" b="1" i="0" baseline="0">
                <a:solidFill>
                  <a:schemeClr val="bg1"/>
                </a:solidFill>
                <a:latin typeface="Helvetica"/>
              </a:defRPr>
            </a:lvl5pPr>
          </a:lstStyle>
          <a:p>
            <a:pPr lvl="0"/>
            <a:r>
              <a:rPr lang="en-US"/>
              <a:t>Click to edit Master text styles</a:t>
            </a:r>
          </a:p>
        </p:txBody>
      </p:sp>
      <p:sp>
        <p:nvSpPr>
          <p:cNvPr id="28" name="Text Placeholder 74"/>
          <p:cNvSpPr>
            <a:spLocks noGrp="1"/>
          </p:cNvSpPr>
          <p:nvPr>
            <p:ph type="body" sz="quarter" idx="55"/>
          </p:nvPr>
        </p:nvSpPr>
        <p:spPr>
          <a:xfrm>
            <a:off x="9146819" y="27832255"/>
            <a:ext cx="6858000" cy="11570195"/>
          </a:xfrm>
          <a:prstGeom prst="rect">
            <a:avLst/>
          </a:prstGeom>
        </p:spPr>
        <p:txBody>
          <a:bodyPr vert="horz" lIns="102989" tIns="51494" rIns="102989" bIns="51494"/>
          <a:lstStyle>
            <a:lvl1pPr marL="0" indent="0">
              <a:buFontTx/>
              <a:buNone/>
              <a:defRPr sz="4000" baseline="0">
                <a:latin typeface="Helvetica"/>
              </a:defRPr>
            </a:lvl1pPr>
            <a:lvl2pPr marL="514944" indent="0">
              <a:buFontTx/>
              <a:buNone/>
              <a:defRPr sz="4500" baseline="0">
                <a:latin typeface=""/>
              </a:defRPr>
            </a:lvl2pPr>
            <a:lvl3pPr marL="1029889" indent="0">
              <a:buFontTx/>
              <a:buNone/>
              <a:defRPr sz="4500" baseline="0">
                <a:latin typeface=""/>
              </a:defRPr>
            </a:lvl3pPr>
            <a:lvl4pPr marL="1544833" indent="0">
              <a:buFontTx/>
              <a:buNone/>
              <a:defRPr sz="4500" baseline="0">
                <a:latin typeface=""/>
              </a:defRPr>
            </a:lvl4pPr>
            <a:lvl5pPr marL="2059777" indent="0">
              <a:buFontTx/>
              <a:buNone/>
              <a:defRPr sz="4500" baseline="0">
                <a:latin typeface=""/>
              </a:defRPr>
            </a:lvl5pPr>
          </a:lstStyle>
          <a:p>
            <a:pPr lvl="0"/>
            <a:r>
              <a:rPr lang="en-US"/>
              <a:t>Click to edit Master text styles</a:t>
            </a:r>
          </a:p>
        </p:txBody>
      </p:sp>
      <p:sp>
        <p:nvSpPr>
          <p:cNvPr id="23" name="Text Placeholder 49"/>
          <p:cNvSpPr>
            <a:spLocks noGrp="1"/>
          </p:cNvSpPr>
          <p:nvPr>
            <p:ph type="body" sz="quarter" idx="56"/>
          </p:nvPr>
        </p:nvSpPr>
        <p:spPr>
          <a:xfrm>
            <a:off x="16952644" y="14735905"/>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
        <p:nvSpPr>
          <p:cNvPr id="24" name="Text Placeholder 49"/>
          <p:cNvSpPr>
            <a:spLocks noGrp="1"/>
          </p:cNvSpPr>
          <p:nvPr>
            <p:ph type="body" sz="quarter" idx="57"/>
          </p:nvPr>
        </p:nvSpPr>
        <p:spPr>
          <a:xfrm>
            <a:off x="16979682" y="31829562"/>
            <a:ext cx="14996160" cy="1804349"/>
          </a:xfrm>
          <a:prstGeom prst="rect">
            <a:avLst/>
          </a:prstGeom>
        </p:spPr>
        <p:txBody>
          <a:bodyPr vert="horz" lIns="102989" tIns="51494" rIns="102989" bIns="51494" anchor="ctr" anchorCtr="0"/>
          <a:lstStyle>
            <a:lvl1pPr marL="0" indent="0">
              <a:buFontTx/>
              <a:buNone/>
              <a:defRPr sz="5000" b="1" i="0" baseline="0">
                <a:solidFill>
                  <a:srgbClr val="004C97"/>
                </a:solidFill>
                <a:latin typeface="Helvetica"/>
              </a:defRPr>
            </a:lvl1pPr>
            <a:lvl2pPr marL="0" indent="0">
              <a:buFontTx/>
              <a:buNone/>
              <a:defRPr sz="4500" b="0" i="0" baseline="0">
                <a:solidFill>
                  <a:schemeClr val="tx1"/>
                </a:solidFill>
                <a:latin typeface="Helvetica"/>
              </a:defRPr>
            </a:lvl2pPr>
            <a:lvl3pPr marL="0" indent="0">
              <a:buFontTx/>
              <a:buNone/>
              <a:defRPr sz="6800" b="1" i="0" baseline="0">
                <a:solidFill>
                  <a:srgbClr val="004C97"/>
                </a:solidFill>
                <a:latin typeface="Helvetica"/>
              </a:defRPr>
            </a:lvl3pPr>
            <a:lvl4pPr marL="0" indent="0">
              <a:buFontTx/>
              <a:buNone/>
              <a:defRPr sz="6800" b="1" i="0" baseline="0">
                <a:solidFill>
                  <a:srgbClr val="004C97"/>
                </a:solidFill>
                <a:latin typeface="Helvetica"/>
              </a:defRPr>
            </a:lvl4pPr>
            <a:lvl5pPr marL="0" indent="0">
              <a:buFontTx/>
              <a:buNone/>
              <a:defRPr sz="6800" b="1" i="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678151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2" y="40641207"/>
            <a:ext cx="32944298" cy="3282436"/>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sp>
        <p:nvSpPr>
          <p:cNvPr id="9" name="Rectangle 8"/>
          <p:cNvSpPr/>
          <p:nvPr/>
        </p:nvSpPr>
        <p:spPr>
          <a:xfrm>
            <a:off x="2" y="0"/>
            <a:ext cx="32944298" cy="5486400"/>
          </a:xfrm>
          <a:prstGeom prst="rect">
            <a:avLst/>
          </a:prstGeom>
          <a:solidFill>
            <a:srgbClr val="004C97"/>
          </a:solidFill>
          <a:effectLst/>
        </p:spPr>
        <p:style>
          <a:lnRef idx="1">
            <a:schemeClr val="accent1"/>
          </a:lnRef>
          <a:fillRef idx="3">
            <a:schemeClr val="accent1"/>
          </a:fillRef>
          <a:effectRef idx="2">
            <a:schemeClr val="accent1"/>
          </a:effectRef>
          <a:fontRef idx="minor">
            <a:schemeClr val="lt1"/>
          </a:fontRef>
        </p:style>
        <p:txBody>
          <a:bodyPr lIns="102989" tIns="51494" rIns="102989" bIns="51494" anchor="ctr"/>
          <a:lstStyle/>
          <a:p>
            <a:pPr algn="ctr" defTabSz="2351081" fontAlgn="auto">
              <a:spcBef>
                <a:spcPts val="0"/>
              </a:spcBef>
              <a:spcAft>
                <a:spcPts val="0"/>
              </a:spcAft>
              <a:defRPr/>
            </a:pPr>
            <a:endParaRPr lang="en-US"/>
          </a:p>
        </p:txBody>
      </p:sp>
      <p:pic>
        <p:nvPicPr>
          <p:cNvPr id="8" name="Picture 7" descr="FermilabBarDOE_TextInBar_36inches-05.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8067"/>
            <a:ext cx="32918400" cy="1828800"/>
          </a:xfrm>
          <a:prstGeom prst="rect">
            <a:avLst/>
          </a:prstGeom>
        </p:spPr>
      </p:pic>
    </p:spTree>
    <p:extLst>
      <p:ext uri="{BB962C8B-B14F-4D97-AF65-F5344CB8AC3E}">
        <p14:creationId xmlns:p14="http://schemas.microsoft.com/office/powerpoint/2010/main" val="4017922149"/>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514944" rtl="0" eaLnBrk="1" latinLnBrk="0" hangingPunct="1">
        <a:spcBef>
          <a:spcPct val="0"/>
        </a:spcBef>
        <a:buNone/>
        <a:defRPr sz="5000" kern="1200">
          <a:solidFill>
            <a:schemeClr val="tx1"/>
          </a:solidFill>
          <a:latin typeface="+mj-lt"/>
          <a:ea typeface="+mj-ea"/>
          <a:cs typeface="+mj-cs"/>
        </a:defRPr>
      </a:lvl1pPr>
    </p:titleStyle>
    <p:bodyStyle>
      <a:lvl1pPr marL="386208" indent="-386208" algn="l" defTabSz="514944" rtl="0" eaLnBrk="1" latinLnBrk="0" hangingPunct="1">
        <a:spcBef>
          <a:spcPct val="20000"/>
        </a:spcBef>
        <a:buFont typeface="Arial"/>
        <a:buChar char="•"/>
        <a:defRPr sz="3600" kern="1200">
          <a:solidFill>
            <a:schemeClr val="tx1"/>
          </a:solidFill>
          <a:latin typeface="+mn-lt"/>
          <a:ea typeface="+mn-ea"/>
          <a:cs typeface="+mn-cs"/>
        </a:defRPr>
      </a:lvl1pPr>
      <a:lvl2pPr marL="836785" indent="-321840" algn="l" defTabSz="514944" rtl="0" eaLnBrk="1" latinLnBrk="0" hangingPunct="1">
        <a:spcBef>
          <a:spcPct val="20000"/>
        </a:spcBef>
        <a:buFont typeface="Arial"/>
        <a:buChar char="–"/>
        <a:defRPr sz="3200" kern="1200">
          <a:solidFill>
            <a:schemeClr val="tx1"/>
          </a:solidFill>
          <a:latin typeface="+mn-lt"/>
          <a:ea typeface="+mn-ea"/>
          <a:cs typeface="+mn-cs"/>
        </a:defRPr>
      </a:lvl2pPr>
      <a:lvl3pPr marL="1287361" indent="-257472" algn="l" defTabSz="514944" rtl="0" eaLnBrk="1" latinLnBrk="0" hangingPunct="1">
        <a:spcBef>
          <a:spcPct val="20000"/>
        </a:spcBef>
        <a:buFont typeface="Arial"/>
        <a:buChar char="•"/>
        <a:defRPr sz="2700" kern="1200">
          <a:solidFill>
            <a:schemeClr val="tx1"/>
          </a:solidFill>
          <a:latin typeface="+mn-lt"/>
          <a:ea typeface="+mn-ea"/>
          <a:cs typeface="+mn-cs"/>
        </a:defRPr>
      </a:lvl3pPr>
      <a:lvl4pPr marL="1802305" indent="-257472" algn="l" defTabSz="514944" rtl="0" eaLnBrk="1" latinLnBrk="0" hangingPunct="1">
        <a:spcBef>
          <a:spcPct val="20000"/>
        </a:spcBef>
        <a:buFont typeface="Arial"/>
        <a:buChar char="–"/>
        <a:defRPr sz="2300" kern="1200">
          <a:solidFill>
            <a:schemeClr val="tx1"/>
          </a:solidFill>
          <a:latin typeface="+mn-lt"/>
          <a:ea typeface="+mn-ea"/>
          <a:cs typeface="+mn-cs"/>
        </a:defRPr>
      </a:lvl4pPr>
      <a:lvl5pPr marL="2317250" indent="-257472" algn="l" defTabSz="514944" rtl="0" eaLnBrk="1" latinLnBrk="0" hangingPunct="1">
        <a:spcBef>
          <a:spcPct val="20000"/>
        </a:spcBef>
        <a:buFont typeface="Arial"/>
        <a:buChar char="»"/>
        <a:defRPr sz="2300" kern="1200">
          <a:solidFill>
            <a:schemeClr val="tx1"/>
          </a:solidFill>
          <a:latin typeface="+mn-lt"/>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en-US"/>
      </a:defPPr>
      <a:lvl1pPr marL="0" algn="l" defTabSz="514944" rtl="0" eaLnBrk="1" latinLnBrk="0" hangingPunct="1">
        <a:defRPr sz="2000" kern="1200">
          <a:solidFill>
            <a:schemeClr val="tx1"/>
          </a:solidFill>
          <a:latin typeface="+mn-lt"/>
          <a:ea typeface="+mn-ea"/>
          <a:cs typeface="+mn-cs"/>
        </a:defRPr>
      </a:lvl1pPr>
      <a:lvl2pPr marL="514944" algn="l" defTabSz="514944" rtl="0" eaLnBrk="1" latinLnBrk="0" hangingPunct="1">
        <a:defRPr sz="2000" kern="1200">
          <a:solidFill>
            <a:schemeClr val="tx1"/>
          </a:solidFill>
          <a:latin typeface="+mn-lt"/>
          <a:ea typeface="+mn-ea"/>
          <a:cs typeface="+mn-cs"/>
        </a:defRPr>
      </a:lvl2pPr>
      <a:lvl3pPr marL="1029889" algn="l" defTabSz="514944" rtl="0" eaLnBrk="1" latinLnBrk="0" hangingPunct="1">
        <a:defRPr sz="2000" kern="1200">
          <a:solidFill>
            <a:schemeClr val="tx1"/>
          </a:solidFill>
          <a:latin typeface="+mn-lt"/>
          <a:ea typeface="+mn-ea"/>
          <a:cs typeface="+mn-cs"/>
        </a:defRPr>
      </a:lvl3pPr>
      <a:lvl4pPr marL="1544833" algn="l" defTabSz="514944" rtl="0" eaLnBrk="1" latinLnBrk="0" hangingPunct="1">
        <a:defRPr sz="2000" kern="1200">
          <a:solidFill>
            <a:schemeClr val="tx1"/>
          </a:solidFill>
          <a:latin typeface="+mn-lt"/>
          <a:ea typeface="+mn-ea"/>
          <a:cs typeface="+mn-cs"/>
        </a:defRPr>
      </a:lvl4pPr>
      <a:lvl5pPr marL="2059777" algn="l" defTabSz="514944" rtl="0" eaLnBrk="1" latinLnBrk="0" hangingPunct="1">
        <a:defRPr sz="2000" kern="1200">
          <a:solidFill>
            <a:schemeClr val="tx1"/>
          </a:solidFill>
          <a:latin typeface="+mn-lt"/>
          <a:ea typeface="+mn-ea"/>
          <a:cs typeface="+mn-cs"/>
        </a:defRPr>
      </a:lvl5pPr>
      <a:lvl6pPr marL="2574722" algn="l" defTabSz="514944" rtl="0" eaLnBrk="1" latinLnBrk="0" hangingPunct="1">
        <a:defRPr sz="2000" kern="1200">
          <a:solidFill>
            <a:schemeClr val="tx1"/>
          </a:solidFill>
          <a:latin typeface="+mn-lt"/>
          <a:ea typeface="+mn-ea"/>
          <a:cs typeface="+mn-cs"/>
        </a:defRPr>
      </a:lvl6pPr>
      <a:lvl7pPr marL="3089666" algn="l" defTabSz="514944" rtl="0" eaLnBrk="1" latinLnBrk="0" hangingPunct="1">
        <a:defRPr sz="2000" kern="1200">
          <a:solidFill>
            <a:schemeClr val="tx1"/>
          </a:solidFill>
          <a:latin typeface="+mn-lt"/>
          <a:ea typeface="+mn-ea"/>
          <a:cs typeface="+mn-cs"/>
        </a:defRPr>
      </a:lvl7pPr>
      <a:lvl8pPr marL="3604611" algn="l" defTabSz="514944" rtl="0" eaLnBrk="1" latinLnBrk="0" hangingPunct="1">
        <a:defRPr sz="2000" kern="1200">
          <a:solidFill>
            <a:schemeClr val="tx1"/>
          </a:solidFill>
          <a:latin typeface="+mn-lt"/>
          <a:ea typeface="+mn-ea"/>
          <a:cs typeface="+mn-cs"/>
        </a:defRPr>
      </a:lvl8pPr>
      <a:lvl9pPr marL="4119555" algn="l" defTabSz="51494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 Placeholder 26"/>
          <p:cNvSpPr>
            <a:spLocks noGrp="1"/>
          </p:cNvSpPr>
          <p:nvPr>
            <p:ph type="body" sz="quarter" idx="25"/>
          </p:nvPr>
        </p:nvSpPr>
        <p:spPr/>
        <p:txBody>
          <a:bodyPr/>
          <a:lstStyle/>
          <a:p>
            <a:r>
              <a:rPr lang="en-US" sz="8000" dirty="0">
                <a:latin typeface="Helvetica" pitchFamily="2" charset="0"/>
              </a:rPr>
              <a:t>Secondary Beamline Lattice Design at the MeV Test Area (MTA)</a:t>
            </a:r>
          </a:p>
          <a:p>
            <a:r>
              <a:rPr lang="en-US" sz="6000" b="0" dirty="0">
                <a:latin typeface="Helvetica" pitchFamily="2" charset="0"/>
              </a:rPr>
              <a:t>Wesley Winter, Paradise Valley Community College </a:t>
            </a:r>
          </a:p>
          <a:p>
            <a:r>
              <a:rPr lang="en-US" sz="6000" b="0" dirty="0">
                <a:latin typeface="Helvetica" pitchFamily="2" charset="0"/>
              </a:rPr>
              <a:t>CCI Summer Intern, Advisor Dr. Carol Johnstone</a:t>
            </a:r>
          </a:p>
          <a:p>
            <a:endParaRPr lang="en-US" dirty="0">
              <a:latin typeface="Helvetica" pitchFamily="2" charset="0"/>
            </a:endParaRPr>
          </a:p>
        </p:txBody>
      </p:sp>
      <p:sp>
        <p:nvSpPr>
          <p:cNvPr id="30" name="Text Placeholder 29"/>
          <p:cNvSpPr>
            <a:spLocks noGrp="1"/>
          </p:cNvSpPr>
          <p:nvPr>
            <p:ph type="body" sz="quarter" idx="39"/>
          </p:nvPr>
        </p:nvSpPr>
        <p:spPr>
          <a:xfrm>
            <a:off x="1008657" y="6526851"/>
            <a:ext cx="15063116" cy="1804349"/>
          </a:xfrm>
          <a:ln>
            <a:noFill/>
          </a:ln>
        </p:spPr>
        <p:txBody>
          <a:bodyPr/>
          <a:lstStyle/>
          <a:p>
            <a:r>
              <a:rPr lang="en-US" dirty="0">
                <a:latin typeface="Helvetica" pitchFamily="2" charset="0"/>
              </a:rPr>
              <a:t>The Secondary Beamline in the MTA Test Hall</a:t>
            </a:r>
          </a:p>
        </p:txBody>
      </p:sp>
      <p:sp>
        <p:nvSpPr>
          <p:cNvPr id="31" name="Text Placeholder 30"/>
          <p:cNvSpPr>
            <a:spLocks noGrp="1"/>
          </p:cNvSpPr>
          <p:nvPr>
            <p:ph type="body" sz="quarter" idx="40"/>
          </p:nvPr>
        </p:nvSpPr>
        <p:spPr>
          <a:xfrm>
            <a:off x="942301" y="38502336"/>
            <a:ext cx="15129472" cy="1499616"/>
          </a:xfrm>
          <a:ln>
            <a:noFill/>
          </a:ln>
        </p:spPr>
        <p:txBody>
          <a:bodyPr/>
          <a:lstStyle/>
          <a:p>
            <a:r>
              <a:rPr lang="en-US" sz="2000" dirty="0">
                <a:latin typeface="Helvetica" pitchFamily="2" charset="0"/>
              </a:rPr>
              <a:t>This manuscript has been authored by Fermi Research Alliance, LLC under Contract No. DE-AC02-07CH11359 with the U.S. Department of Energy, Office of Science, Office of High Energy Physics.</a:t>
            </a:r>
          </a:p>
          <a:p>
            <a:r>
              <a:rPr lang="en-US" sz="2000" dirty="0">
                <a:latin typeface="Helvetica" pitchFamily="2" charset="0"/>
              </a:rPr>
              <a:t>This work was supported in part by the U.S. Department of Energy, Office of Science, Office of Workforce Development for Teachers and Scientists (WDTS) under the Community College Internship (CCI)</a:t>
            </a:r>
          </a:p>
        </p:txBody>
      </p:sp>
      <mc:AlternateContent xmlns:mc="http://schemas.openxmlformats.org/markup-compatibility/2006" xmlns:a14="http://schemas.microsoft.com/office/drawing/2010/main">
        <mc:Choice Requires="a14">
          <p:sp>
            <p:nvSpPr>
              <p:cNvPr id="37" name="Text Placeholder 36"/>
              <p:cNvSpPr>
                <a:spLocks noGrp="1"/>
              </p:cNvSpPr>
              <p:nvPr>
                <p:ph type="body" sz="quarter" idx="50"/>
              </p:nvPr>
            </p:nvSpPr>
            <p:spPr>
              <a:xfrm>
                <a:off x="16841457" y="16058004"/>
                <a:ext cx="15038894" cy="3336361"/>
              </a:xfrm>
              <a:ln>
                <a:noFill/>
              </a:ln>
            </p:spPr>
            <p:txBody>
              <a:bodyPr/>
              <a:lstStyle/>
              <a:p>
                <a:pPr lvl="0"/>
                <a:r>
                  <a:rPr lang="en-US" sz="3000" dirty="0">
                    <a:latin typeface="Helvetica" pitchFamily="2" charset="0"/>
                    <a:cs typeface="Helvetica"/>
                  </a:rPr>
                  <a:t>Based on emittance transport of a phase space ellipse and short quad to quad spacings, the peak beta was determined and minimized using MAD8 (a thick lens matrix propagation code). Reflective symmetry was then imposed to generate a very low- beta of </a:t>
                </a:r>
                <a14:m>
                  <m:oMath xmlns:m="http://schemas.openxmlformats.org/officeDocument/2006/math">
                    <m:r>
                      <a:rPr lang="en-US" sz="3000" i="1" dirty="0" smtClean="0">
                        <a:latin typeface="Cambria Math" panose="02040503050406030204" pitchFamily="18" charset="0"/>
                        <a:cs typeface="Helvetica"/>
                      </a:rPr>
                      <m:t>0.4</m:t>
                    </m:r>
                    <m:r>
                      <m:rPr>
                        <m:sty m:val="p"/>
                      </m:rPr>
                      <a:rPr lang="en-US" sz="3000" b="0" i="0" dirty="0" smtClean="0">
                        <a:latin typeface="Cambria Math" panose="02040503050406030204" pitchFamily="18" charset="0"/>
                        <a:cs typeface="Helvetica"/>
                      </a:rPr>
                      <m:t>m</m:t>
                    </m:r>
                    <m:r>
                      <a:rPr lang="en-US" sz="3000" b="0" i="1" dirty="0" smtClean="0">
                        <a:latin typeface="Cambria Math" panose="02040503050406030204" pitchFamily="18" charset="0"/>
                        <a:cs typeface="Helvetica"/>
                      </a:rPr>
                      <m:t> </m:t>
                    </m:r>
                  </m:oMath>
                </a14:m>
                <a:r>
                  <a:rPr lang="en-US" sz="3000" dirty="0">
                    <a:latin typeface="Helvetica" pitchFamily="2" charset="0"/>
                    <a:cs typeface="Helvetica"/>
                  </a:rPr>
                  <a:t>at the end of the line for maximum pion/muon phase space density.  (Note the low-beta of the Tevatron collision region was 0.4m) This configuration was then implemented in G4Beamline, to assess pion/muon transport through multiple initial source terms – </a:t>
                </a:r>
                <a:r>
                  <a:rPr lang="en-US" sz="3000" dirty="0" err="1">
                    <a:latin typeface="Helvetica" pitchFamily="2" charset="0"/>
                    <a:cs typeface="Helvetica"/>
                  </a:rPr>
                  <a:t>pions</a:t>
                </a:r>
                <a:r>
                  <a:rPr lang="en-US" sz="3000" dirty="0">
                    <a:latin typeface="Helvetica" pitchFamily="2" charset="0"/>
                    <a:cs typeface="Helvetica"/>
                  </a:rPr>
                  <a:t> were launched in a constant, rectangular space/angle density.</a:t>
                </a:r>
              </a:p>
              <a:p>
                <a:pPr lvl="0"/>
                <a:endParaRPr lang="en-US" sz="2800" dirty="0">
                  <a:latin typeface="Helvetica" pitchFamily="2" charset="0"/>
                  <a:cs typeface="Helvetica"/>
                </a:endParaRPr>
              </a:p>
            </p:txBody>
          </p:sp>
        </mc:Choice>
        <mc:Fallback xmlns="">
          <p:sp>
            <p:nvSpPr>
              <p:cNvPr id="37" name="Text Placeholder 36"/>
              <p:cNvSpPr>
                <a:spLocks noGrp="1" noRot="1" noChangeAspect="1" noMove="1" noResize="1" noEditPoints="1" noAdjustHandles="1" noChangeArrowheads="1" noChangeShapeType="1" noTextEdit="1"/>
              </p:cNvSpPr>
              <p:nvPr>
                <p:ph type="body" sz="quarter" idx="50"/>
              </p:nvPr>
            </p:nvSpPr>
            <p:spPr>
              <a:xfrm>
                <a:off x="16841457" y="16058004"/>
                <a:ext cx="15038894" cy="3336361"/>
              </a:xfrm>
              <a:blipFill>
                <a:blip r:embed="rId2"/>
                <a:stretch>
                  <a:fillRect l="-844" t="-1901" r="-1519" b="-4563"/>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 Placeholder 35"/>
              <p:cNvSpPr>
                <a:spLocks noGrp="1"/>
              </p:cNvSpPr>
              <p:nvPr>
                <p:ph type="body" sz="quarter" idx="49"/>
              </p:nvPr>
            </p:nvSpPr>
            <p:spPr>
              <a:xfrm>
                <a:off x="1113322" y="14862739"/>
                <a:ext cx="8040106" cy="16286418"/>
              </a:xfrm>
              <a:ln>
                <a:noFill/>
              </a:ln>
            </p:spPr>
            <p:txBody>
              <a:bodyPr lIns="310896"/>
              <a:lstStyle/>
              <a:p>
                <a:r>
                  <a:rPr lang="en-US" sz="3000" b="0" dirty="0">
                    <a:solidFill>
                      <a:schemeClr val="tx1"/>
                    </a:solidFill>
                    <a:latin typeface="Helvetica" pitchFamily="2" charset="0"/>
                  </a:rPr>
                  <a:t>We identified several constraining factors associated with the MTA hall during this phase giving:</a:t>
                </a:r>
              </a:p>
              <a:p>
                <a:pPr marL="342900" indent="-342900">
                  <a:buFont typeface="Arial" panose="020B0604020202020204" pitchFamily="34" charset="0"/>
                  <a:buChar char="•"/>
                </a:pPr>
                <a:r>
                  <a:rPr lang="en-US" sz="3000" b="0" dirty="0">
                    <a:solidFill>
                      <a:schemeClr val="tx1"/>
                    </a:solidFill>
                    <a:latin typeface="Helvetica" pitchFamily="2" charset="0"/>
                  </a:rPr>
                  <a:t>MTA Infrastructure</a:t>
                </a:r>
              </a:p>
              <a:p>
                <a:pPr marL="857844" lvl="1" indent="-342900">
                  <a:buFont typeface="Arial" panose="020B0604020202020204" pitchFamily="34" charset="0"/>
                  <a:buChar char="•"/>
                </a:pPr>
                <a:r>
                  <a:rPr lang="en-US" sz="3000" b="0" dirty="0">
                    <a:solidFill>
                      <a:schemeClr val="tx1"/>
                    </a:solidFill>
                    <a:latin typeface="Helvetica" pitchFamily="2" charset="0"/>
                  </a:rPr>
                  <a:t>The angle between the primary and secondary line at </a:t>
                </a:r>
                <a14:m>
                  <m:oMath xmlns:m="http://schemas.openxmlformats.org/officeDocument/2006/math">
                    <m:r>
                      <a:rPr lang="en-US" sz="3000" b="0" i="1" dirty="0" smtClean="0">
                        <a:solidFill>
                          <a:schemeClr val="tx1"/>
                        </a:solidFill>
                        <a:latin typeface="Cambria Math" panose="02040503050406030204" pitchFamily="18" charset="0"/>
                      </a:rPr>
                      <m:t>30.6°</m:t>
                    </m:r>
                  </m:oMath>
                </a14:m>
                <a:endParaRPr lang="en-US" sz="3000" b="0" dirty="0">
                  <a:solidFill>
                    <a:schemeClr val="tx1"/>
                  </a:solidFill>
                  <a:latin typeface="Helvetica" pitchFamily="2" charset="0"/>
                </a:endParaRPr>
              </a:p>
              <a:p>
                <a:pPr marL="857844" lvl="1" indent="-342900">
                  <a:buFont typeface="Arial" panose="020B0604020202020204" pitchFamily="34" charset="0"/>
                  <a:buChar char="•"/>
                </a:pPr>
                <a:r>
                  <a:rPr lang="en-US" sz="3000" b="0" dirty="0">
                    <a:solidFill>
                      <a:schemeClr val="tx1"/>
                    </a:solidFill>
                    <a:latin typeface="Helvetica" pitchFamily="2" charset="0"/>
                  </a:rPr>
                  <a:t>Maximum line length at 5 meters</a:t>
                </a:r>
              </a:p>
              <a:p>
                <a:pPr marL="342900" indent="-342900">
                  <a:buFont typeface="Arial" panose="020B0604020202020204" pitchFamily="34" charset="0"/>
                  <a:buChar char="•"/>
                </a:pPr>
                <a:r>
                  <a:rPr lang="en-US" sz="3000" b="0" dirty="0">
                    <a:solidFill>
                      <a:schemeClr val="tx1"/>
                    </a:solidFill>
                    <a:latin typeface="Helvetica" pitchFamily="2" charset="0"/>
                  </a:rPr>
                  <a:t>Current Secondary Beam Dynamics</a:t>
                </a:r>
              </a:p>
              <a:p>
                <a:pPr marL="857844" lvl="1" indent="-342900">
                  <a:buFont typeface="Arial" panose="020B0604020202020204" pitchFamily="34" charset="0"/>
                  <a:buChar char="•"/>
                </a:pPr>
                <a:r>
                  <a:rPr lang="en-US" sz="3000" b="0" dirty="0">
                    <a:solidFill>
                      <a:schemeClr val="tx1"/>
                    </a:solidFill>
                    <a:latin typeface="Helvetica" pitchFamily="2" charset="0"/>
                  </a:rPr>
                  <a:t>Tungsten target with peak pion production momentum of </a:t>
                </a:r>
                <a14:m>
                  <m:oMath xmlns:m="http://schemas.openxmlformats.org/officeDocument/2006/math">
                    <m:r>
                      <a:rPr lang="en-US" sz="3000" b="0" i="1" dirty="0" smtClean="0">
                        <a:solidFill>
                          <a:schemeClr val="tx1"/>
                        </a:solidFill>
                        <a:latin typeface="Cambria Math" panose="02040503050406030204" pitchFamily="18" charset="0"/>
                      </a:rPr>
                      <m:t>75 </m:t>
                    </m:r>
                    <m:r>
                      <m:rPr>
                        <m:sty m:val="p"/>
                      </m:rPr>
                      <a:rPr lang="en-US" sz="3000" b="0" i="0" dirty="0" smtClean="0">
                        <a:solidFill>
                          <a:schemeClr val="tx1"/>
                        </a:solidFill>
                        <a:latin typeface="Cambria Math" panose="02040503050406030204" pitchFamily="18" charset="0"/>
                      </a:rPr>
                      <m:t>MeV</m:t>
                    </m:r>
                    <m:r>
                      <a:rPr lang="en-US" sz="3000" b="0" i="0" dirty="0" smtClean="0">
                        <a:solidFill>
                          <a:schemeClr val="tx1"/>
                        </a:solidFill>
                        <a:latin typeface="Cambria Math" panose="02040503050406030204" pitchFamily="18" charset="0"/>
                      </a:rPr>
                      <m:t>/</m:t>
                    </m:r>
                    <m:r>
                      <m:rPr>
                        <m:sty m:val="p"/>
                      </m:rPr>
                      <a:rPr lang="en-US" sz="3000" b="0" i="0" dirty="0" smtClean="0">
                        <a:solidFill>
                          <a:schemeClr val="tx1"/>
                        </a:solidFill>
                        <a:latin typeface="Cambria Math" panose="02040503050406030204" pitchFamily="18" charset="0"/>
                      </a:rPr>
                      <m:t>c</m:t>
                    </m:r>
                    <m:r>
                      <a:rPr lang="en-US" sz="3000" b="0" i="1" dirty="0" smtClean="0">
                        <a:solidFill>
                          <a:schemeClr val="tx1"/>
                        </a:solidFill>
                        <a:latin typeface="Cambria Math" panose="02040503050406030204" pitchFamily="18" charset="0"/>
                      </a:rPr>
                      <m:t>.</m:t>
                    </m:r>
                  </m:oMath>
                </a14:m>
                <a:endParaRPr lang="en-US" sz="3000" b="0" dirty="0">
                  <a:solidFill>
                    <a:schemeClr val="tx1"/>
                  </a:solidFill>
                  <a:latin typeface="Helvetica" pitchFamily="2" charset="0"/>
                </a:endParaRPr>
              </a:p>
              <a:p>
                <a:pPr marL="857844" lvl="1" indent="-342900">
                  <a:buFont typeface="Arial" panose="020B0604020202020204" pitchFamily="34" charset="0"/>
                  <a:buChar char="•"/>
                </a:pPr>
                <a:r>
                  <a:rPr lang="en-US" sz="3000" b="0" dirty="0">
                    <a:solidFill>
                      <a:schemeClr val="tx1"/>
                    </a:solidFill>
                    <a:latin typeface="Helvetica" pitchFamily="2" charset="0"/>
                  </a:rPr>
                  <a:t>Large tertiary muon production decay angles due to low momentum</a:t>
                </a:r>
              </a:p>
              <a:p>
                <a:pPr marL="342900" indent="-342900">
                  <a:buFont typeface="Arial" panose="020B0604020202020204" pitchFamily="34" charset="0"/>
                  <a:buChar char="•"/>
                </a:pPr>
                <a:r>
                  <a:rPr lang="en-US" sz="3000" b="0" dirty="0">
                    <a:solidFill>
                      <a:schemeClr val="tx1"/>
                    </a:solidFill>
                    <a:latin typeface="Helvetica" pitchFamily="2" charset="0"/>
                  </a:rPr>
                  <a:t>Upgrade Element Characteristics</a:t>
                </a:r>
              </a:p>
              <a:p>
                <a:pPr marL="857844" lvl="1" indent="-342900">
                  <a:buFont typeface="Arial" panose="020B0604020202020204" pitchFamily="34" charset="0"/>
                  <a:buChar char="•"/>
                </a:pPr>
                <a:r>
                  <a:rPr lang="en-US" sz="3000" b="0" dirty="0">
                    <a:solidFill>
                      <a:schemeClr val="tx1"/>
                    </a:solidFill>
                    <a:latin typeface="Helvetica" pitchFamily="2" charset="0"/>
                  </a:rPr>
                  <a:t>Seven elements in total</a:t>
                </a:r>
              </a:p>
              <a:p>
                <a:pPr marL="857844" lvl="1" indent="-342900">
                  <a:buFont typeface="Arial" panose="020B0604020202020204" pitchFamily="34" charset="0"/>
                  <a:buChar char="•"/>
                </a:pPr>
                <a:r>
                  <a:rPr lang="en-US" sz="3000" b="0" dirty="0">
                    <a:solidFill>
                      <a:schemeClr val="tx1"/>
                    </a:solidFill>
                    <a:latin typeface="Helvetica" pitchFamily="2" charset="0"/>
                  </a:rPr>
                  <a:t>Aperture of </a:t>
                </a:r>
                <a14:m>
                  <m:oMath xmlns:m="http://schemas.openxmlformats.org/officeDocument/2006/math">
                    <m:r>
                      <a:rPr lang="en-US" sz="3000" b="0" i="1" dirty="0" smtClean="0">
                        <a:solidFill>
                          <a:schemeClr val="tx1"/>
                        </a:solidFill>
                        <a:latin typeface="Cambria Math" panose="02040503050406030204" pitchFamily="18" charset="0"/>
                      </a:rPr>
                      <m:t>3.8 </m:t>
                    </m:r>
                    <m:d>
                      <m:dPr>
                        <m:begChr m:val="["/>
                        <m:endChr m:val="]"/>
                        <m:ctrlPr>
                          <a:rPr lang="en-US" sz="3000" b="0" i="1" dirty="0" smtClean="0">
                            <a:solidFill>
                              <a:schemeClr val="tx1"/>
                            </a:solidFill>
                            <a:latin typeface="Cambria Math" panose="02040503050406030204" pitchFamily="18" charset="0"/>
                          </a:rPr>
                        </m:ctrlPr>
                      </m:dPr>
                      <m:e>
                        <m:r>
                          <a:rPr lang="en-US" sz="3000" b="0" i="1" dirty="0" smtClean="0">
                            <a:solidFill>
                              <a:schemeClr val="tx1"/>
                            </a:solidFill>
                            <a:latin typeface="Cambria Math" panose="02040503050406030204" pitchFamily="18" charset="0"/>
                          </a:rPr>
                          <m:t>𝑐𝑚</m:t>
                        </m:r>
                      </m:e>
                    </m:d>
                  </m:oMath>
                </a14:m>
                <a:r>
                  <a:rPr lang="en-US" sz="3000" b="0" dirty="0">
                    <a:solidFill>
                      <a:schemeClr val="tx1"/>
                    </a:solidFill>
                    <a:latin typeface="Helvetica" pitchFamily="2" charset="0"/>
                  </a:rPr>
                  <a:t> centimeters</a:t>
                </a:r>
              </a:p>
              <a:p>
                <a:pPr marL="857844" lvl="1" indent="-342900">
                  <a:buFont typeface="Arial" panose="020B0604020202020204" pitchFamily="34" charset="0"/>
                  <a:buChar char="•"/>
                </a:pPr>
                <a:r>
                  <a:rPr lang="en-US" sz="3000" b="0" dirty="0">
                    <a:solidFill>
                      <a:schemeClr val="tx1"/>
                    </a:solidFill>
                    <a:latin typeface="Helvetica" pitchFamily="2" charset="0"/>
                  </a:rPr>
                  <a:t>Element length of</a:t>
                </a:r>
                <a14:m>
                  <m:oMath xmlns:m="http://schemas.openxmlformats.org/officeDocument/2006/math">
                    <m:r>
                      <a:rPr lang="en-US" sz="3000" b="0" i="1" dirty="0" smtClean="0">
                        <a:solidFill>
                          <a:schemeClr val="tx1"/>
                        </a:solidFill>
                        <a:latin typeface="Cambria Math" panose="02040503050406030204" pitchFamily="18" charset="0"/>
                      </a:rPr>
                      <m:t> 6.985 </m:t>
                    </m:r>
                    <m:d>
                      <m:dPr>
                        <m:begChr m:val="["/>
                        <m:endChr m:val="]"/>
                        <m:ctrlPr>
                          <a:rPr lang="en-US" sz="3000" b="0" i="1" dirty="0" smtClean="0">
                            <a:solidFill>
                              <a:schemeClr val="tx1"/>
                            </a:solidFill>
                            <a:latin typeface="Cambria Math" panose="02040503050406030204" pitchFamily="18" charset="0"/>
                          </a:rPr>
                        </m:ctrlPr>
                      </m:dPr>
                      <m:e>
                        <m:r>
                          <m:rPr>
                            <m:sty m:val="p"/>
                          </m:rPr>
                          <a:rPr lang="en-US" sz="3000" b="0" i="0" dirty="0" smtClean="0">
                            <a:solidFill>
                              <a:schemeClr val="tx1"/>
                            </a:solidFill>
                            <a:latin typeface="Cambria Math" panose="02040503050406030204" pitchFamily="18" charset="0"/>
                          </a:rPr>
                          <m:t>cm</m:t>
                        </m:r>
                      </m:e>
                    </m:d>
                  </m:oMath>
                </a14:m>
                <a:endParaRPr lang="en-US" sz="3000" dirty="0">
                  <a:latin typeface="Helvetica" pitchFamily="2" charset="0"/>
                </a:endParaRPr>
              </a:p>
              <a:p>
                <a:pPr marL="342900" indent="-342900">
                  <a:buFont typeface="Arial" panose="020B0604020202020204" pitchFamily="34" charset="0"/>
                  <a:buChar char="•"/>
                </a:pPr>
                <a:endParaRPr lang="en-US" sz="3000" dirty="0">
                  <a:latin typeface="Helvetica" pitchFamily="2" charset="0"/>
                </a:endParaRPr>
              </a:p>
              <a:p>
                <a:r>
                  <a:rPr lang="en-US" sz="3000" b="0" dirty="0">
                    <a:solidFill>
                      <a:schemeClr val="tx1"/>
                    </a:solidFill>
                    <a:latin typeface="Helvetica" pitchFamily="2" charset="0"/>
                  </a:rPr>
                  <a:t>Relative to the target vacuum housing the minimum placement distance for the first quadrupole is 14 inches away from the target source. This placement constraint defines the initial maximum angular acceptance. The pion beam transport with realistic short quad spacings (~18”) then defines the maximum pion phase space that can be transported given the quad aperture. Given these geometric constraints, we derived initial optics parameters which optimized the transport  using the elliptical emittance envelope of the pion beam, specifically the Courant Snyder functions and phase advance.</a:t>
                </a:r>
              </a:p>
              <a:p>
                <a:endParaRPr lang="en-US" sz="2800" dirty="0">
                  <a:latin typeface="Helvetica" pitchFamily="2" charset="0"/>
                </a:endParaRPr>
              </a:p>
            </p:txBody>
          </p:sp>
        </mc:Choice>
        <mc:Fallback xmlns="">
          <p:sp>
            <p:nvSpPr>
              <p:cNvPr id="36" name="Text Placeholder 35"/>
              <p:cNvSpPr>
                <a:spLocks noGrp="1" noRot="1" noChangeAspect="1" noMove="1" noResize="1" noEditPoints="1" noAdjustHandles="1" noChangeArrowheads="1" noChangeShapeType="1" noTextEdit="1"/>
              </p:cNvSpPr>
              <p:nvPr>
                <p:ph type="body" sz="quarter" idx="49"/>
              </p:nvPr>
            </p:nvSpPr>
            <p:spPr>
              <a:xfrm>
                <a:off x="1113322" y="14862739"/>
                <a:ext cx="8040106" cy="16286418"/>
              </a:xfrm>
              <a:blipFill>
                <a:blip r:embed="rId3"/>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 Placeholder 38"/>
              <p:cNvSpPr>
                <a:spLocks noGrp="1"/>
              </p:cNvSpPr>
              <p:nvPr>
                <p:ph type="body" sz="quarter" idx="52"/>
              </p:nvPr>
            </p:nvSpPr>
            <p:spPr>
              <a:xfrm>
                <a:off x="17013887" y="35319859"/>
                <a:ext cx="14845458" cy="4152119"/>
              </a:xfrm>
              <a:ln>
                <a:noFill/>
              </a:ln>
            </p:spPr>
            <p:txBody>
              <a:bodyPr/>
              <a:lstStyle/>
              <a:p>
                <a:pPr lvl="0"/>
                <a:r>
                  <a:rPr lang="en-US" sz="3000" b="0" dirty="0">
                    <a:solidFill>
                      <a:schemeClr val="tx1"/>
                    </a:solidFill>
                    <a:latin typeface="Helvetica" pitchFamily="2" charset="0"/>
                  </a:rPr>
                  <a:t>Our study demonstrated a significant improvement in muon flux delivery by optimizing the MTA’s lattice configuration by upgrading the current quadrupoles. By designing a periodic lattice that enhances pion transport, we </a:t>
                </a:r>
                <a:r>
                  <a:rPr lang="en-US" sz="3000" dirty="0">
                    <a:latin typeface="Helvetica" pitchFamily="2" charset="0"/>
                  </a:rPr>
                  <a:t>significantly</a:t>
                </a:r>
                <a:r>
                  <a:rPr lang="en-US" sz="3000" b="0" dirty="0">
                    <a:solidFill>
                      <a:schemeClr val="tx1"/>
                    </a:solidFill>
                    <a:latin typeface="Helvetica" pitchFamily="2" charset="0"/>
                  </a:rPr>
                  <a:t> capture more muons per pion capture. The new configuration, achieved a pion-to-muon ratio averaging approximately 75 for </a:t>
                </a:r>
                <a:r>
                  <a:rPr lang="en-US" sz="3000" dirty="0">
                    <a:latin typeface="Helvetica" pitchFamily="2" charset="0"/>
                  </a:rPr>
                  <a:t>simulations in G4Beamlibe with initial source beam parameters for the </a:t>
                </a:r>
                <a:r>
                  <a:rPr lang="en-US" sz="3000" dirty="0" err="1">
                    <a:latin typeface="Helvetica" pitchFamily="2" charset="0"/>
                  </a:rPr>
                  <a:t>pions</a:t>
                </a:r>
                <a:r>
                  <a:rPr lang="en-US" sz="3000" dirty="0">
                    <a:latin typeface="Helvetica" pitchFamily="2" charset="0"/>
                  </a:rPr>
                  <a:t> scaled </a:t>
                </a:r>
                <a:r>
                  <a:rPr lang="en-US" sz="3000" b="0" dirty="0">
                    <a:solidFill>
                      <a:schemeClr val="tx1"/>
                    </a:solidFill>
                    <a:latin typeface="Helvetica" pitchFamily="2" charset="0"/>
                  </a:rPr>
                  <a:t>up to </a:t>
                </a:r>
                <a14:m>
                  <m:oMath xmlns:m="http://schemas.openxmlformats.org/officeDocument/2006/math">
                    <m:r>
                      <a:rPr lang="en-US" sz="3000" i="1" dirty="0" smtClean="0">
                        <a:latin typeface="Cambria Math" panose="02040503050406030204" pitchFamily="18" charset="0"/>
                        <a:cs typeface="Helvetica"/>
                      </a:rPr>
                      <m:t>13.2</m:t>
                    </m:r>
                    <m:r>
                      <a:rPr lang="en-US" sz="3000" b="0" i="1" dirty="0" smtClean="0">
                        <a:latin typeface="Cambria Math" panose="02040503050406030204" pitchFamily="18" charset="0"/>
                        <a:cs typeface="Helvetica"/>
                      </a:rPr>
                      <m:t> </m:t>
                    </m:r>
                    <m:d>
                      <m:dPr>
                        <m:begChr m:val="["/>
                        <m:endChr m:val="]"/>
                        <m:ctrlPr>
                          <a:rPr lang="en-US" sz="3000" b="0" i="1" dirty="0" smtClean="0">
                            <a:latin typeface="Cambria Math" panose="02040503050406030204" pitchFamily="18" charset="0"/>
                            <a:cs typeface="Helvetica"/>
                          </a:rPr>
                        </m:ctrlPr>
                      </m:dPr>
                      <m:e>
                        <m:r>
                          <a:rPr lang="en-US" sz="3000" b="0" i="1" dirty="0" smtClean="0">
                            <a:latin typeface="Cambria Math" panose="02040503050406030204" pitchFamily="18" charset="0"/>
                            <a:cs typeface="Helvetica"/>
                          </a:rPr>
                          <m:t>𝑚𝑚</m:t>
                        </m:r>
                      </m:e>
                    </m:d>
                  </m:oMath>
                </a14:m>
                <a:r>
                  <a:rPr lang="en-US" sz="3000" dirty="0">
                    <a:latin typeface="Helvetica" pitchFamily="2" charset="0"/>
                    <a:cs typeface="Helvetica"/>
                  </a:rPr>
                  <a:t> and </a:t>
                </a:r>
                <a14:m>
                  <m:oMath xmlns:m="http://schemas.openxmlformats.org/officeDocument/2006/math">
                    <m:r>
                      <a:rPr lang="en-US" sz="3000" i="1" dirty="0" smtClean="0">
                        <a:latin typeface="Cambria Math" panose="02040503050406030204" pitchFamily="18" charset="0"/>
                        <a:cs typeface="Helvetica"/>
                      </a:rPr>
                      <m:t>24</m:t>
                    </m:r>
                    <m:r>
                      <a:rPr lang="en-US" sz="3000" b="0" i="1" dirty="0" smtClean="0">
                        <a:latin typeface="Cambria Math" panose="02040503050406030204" pitchFamily="18" charset="0"/>
                        <a:cs typeface="Helvetica"/>
                      </a:rPr>
                      <m:t> </m:t>
                    </m:r>
                    <m:d>
                      <m:dPr>
                        <m:begChr m:val="["/>
                        <m:endChr m:val="]"/>
                        <m:ctrlPr>
                          <a:rPr lang="en-US" sz="3000" b="0" i="1" dirty="0" smtClean="0">
                            <a:latin typeface="Cambria Math" panose="02040503050406030204" pitchFamily="18" charset="0"/>
                            <a:cs typeface="Helvetica"/>
                          </a:rPr>
                        </m:ctrlPr>
                      </m:dPr>
                      <m:e>
                        <m:r>
                          <a:rPr lang="en-US" sz="3000" b="0" i="1" dirty="0" smtClean="0">
                            <a:latin typeface="Cambria Math" panose="02040503050406030204" pitchFamily="18" charset="0"/>
                            <a:cs typeface="Helvetica"/>
                          </a:rPr>
                          <m:t>𝑚𝑅𝑎𝑑</m:t>
                        </m:r>
                      </m:e>
                    </m:d>
                  </m:oMath>
                </a14:m>
                <a:r>
                  <a:rPr lang="en-US" sz="3000" b="0" dirty="0">
                    <a:solidFill>
                      <a:schemeClr val="tx1"/>
                    </a:solidFill>
                    <a:latin typeface="Helvetica" pitchFamily="2" charset="0"/>
                  </a:rPr>
                  <a:t>. These results indicate that the proposed upgrade could substantially enhance </a:t>
                </a:r>
                <a:r>
                  <a:rPr lang="en-US" sz="3000" dirty="0">
                    <a:latin typeface="Helvetica" pitchFamily="2" charset="0"/>
                  </a:rPr>
                  <a:t>the capability of</a:t>
                </a:r>
                <a:r>
                  <a:rPr lang="en-US" sz="3000" b="0" dirty="0">
                    <a:solidFill>
                      <a:schemeClr val="tx1"/>
                    </a:solidFill>
                    <a:latin typeface="Helvetica" pitchFamily="2" charset="0"/>
                  </a:rPr>
                  <a:t> the MTA secondary beamline to support many applications, ensuring a higher and competitive muon flux relative to current international muon facilities.</a:t>
                </a:r>
                <a:r>
                  <a:rPr lang="en-US" sz="3000" dirty="0">
                    <a:latin typeface="Helvetica" pitchFamily="2" charset="0"/>
                  </a:rPr>
                  <a:t> </a:t>
                </a:r>
                <a:endParaRPr lang="en-US" sz="3000" b="0" dirty="0">
                  <a:solidFill>
                    <a:schemeClr val="tx1"/>
                  </a:solidFill>
                  <a:latin typeface="Helvetica" pitchFamily="2" charset="0"/>
                </a:endParaRPr>
              </a:p>
            </p:txBody>
          </p:sp>
        </mc:Choice>
        <mc:Fallback xmlns="">
          <p:sp>
            <p:nvSpPr>
              <p:cNvPr id="39" name="Text Placeholder 38"/>
              <p:cNvSpPr>
                <a:spLocks noGrp="1" noRot="1" noChangeAspect="1" noMove="1" noResize="1" noEditPoints="1" noAdjustHandles="1" noChangeArrowheads="1" noChangeShapeType="1" noTextEdit="1"/>
              </p:cNvSpPr>
              <p:nvPr>
                <p:ph type="body" sz="quarter" idx="52"/>
              </p:nvPr>
            </p:nvSpPr>
            <p:spPr>
              <a:xfrm>
                <a:off x="17013887" y="35319859"/>
                <a:ext cx="14845458" cy="4152119"/>
              </a:xfrm>
              <a:blipFill>
                <a:blip r:embed="rId4"/>
                <a:stretch>
                  <a:fillRect l="-855" t="-1835" b="-6116"/>
                </a:stretch>
              </a:blipFill>
              <a:ln>
                <a:noFill/>
              </a:ln>
            </p:spPr>
            <p:txBody>
              <a:bodyPr/>
              <a:lstStyle/>
              <a:p>
                <a:r>
                  <a:rPr lang="en-US">
                    <a:noFill/>
                  </a:rPr>
                  <a:t> </a:t>
                </a:r>
              </a:p>
            </p:txBody>
          </p:sp>
        </mc:Fallback>
      </mc:AlternateContent>
      <p:sp>
        <p:nvSpPr>
          <p:cNvPr id="44" name="Text Placeholder 43"/>
          <p:cNvSpPr>
            <a:spLocks noGrp="1"/>
          </p:cNvSpPr>
          <p:nvPr>
            <p:ph type="body" sz="quarter" idx="57"/>
          </p:nvPr>
        </p:nvSpPr>
        <p:spPr>
          <a:xfrm>
            <a:off x="17014503" y="34214791"/>
            <a:ext cx="14807886" cy="1199166"/>
          </a:xfrm>
          <a:ln>
            <a:noFill/>
          </a:ln>
        </p:spPr>
        <p:txBody>
          <a:bodyPr/>
          <a:lstStyle/>
          <a:p>
            <a:r>
              <a:rPr lang="en-US" dirty="0">
                <a:latin typeface="Helvetica" pitchFamily="2" charset="0"/>
              </a:rPr>
              <a:t>Future Work</a:t>
            </a:r>
          </a:p>
        </p:txBody>
      </p:sp>
      <p:pic>
        <p:nvPicPr>
          <p:cNvPr id="2" name="Picture 1" descr="A graph of a graph&#10;&#10;Description automatically generated">
            <a:extLst>
              <a:ext uri="{FF2B5EF4-FFF2-40B4-BE49-F238E27FC236}">
                <a16:creationId xmlns:a16="http://schemas.microsoft.com/office/drawing/2014/main" id="{88ABCBC6-0BD6-C527-3418-715431AE5442}"/>
              </a:ext>
            </a:extLst>
          </p:cNvPr>
          <p:cNvPicPr>
            <a:picLocks noChangeAspect="1"/>
          </p:cNvPicPr>
          <p:nvPr/>
        </p:nvPicPr>
        <p:blipFill>
          <a:blip r:embed="rId5"/>
          <a:stretch>
            <a:fillRect/>
          </a:stretch>
        </p:blipFill>
        <p:spPr>
          <a:xfrm>
            <a:off x="9211713" y="28322337"/>
            <a:ext cx="6860679" cy="5911797"/>
          </a:xfrm>
          <a:prstGeom prst="rect">
            <a:avLst/>
          </a:prstGeom>
          <a:ln>
            <a:noFill/>
          </a:ln>
        </p:spPr>
      </p:pic>
      <p:pic>
        <p:nvPicPr>
          <p:cNvPr id="6" name="Picture 5" descr="A graph of a graph of a number of people&#10;&#10;Description automatically generated with medium confidence">
            <a:extLst>
              <a:ext uri="{FF2B5EF4-FFF2-40B4-BE49-F238E27FC236}">
                <a16:creationId xmlns:a16="http://schemas.microsoft.com/office/drawing/2014/main" id="{F1A97A47-C481-92E0-2326-E6846636673B}"/>
              </a:ext>
            </a:extLst>
          </p:cNvPr>
          <p:cNvPicPr>
            <a:picLocks noChangeAspect="1"/>
          </p:cNvPicPr>
          <p:nvPr/>
        </p:nvPicPr>
        <p:blipFill>
          <a:blip r:embed="rId6"/>
          <a:stretch>
            <a:fillRect/>
          </a:stretch>
        </p:blipFill>
        <p:spPr>
          <a:xfrm>
            <a:off x="16912723" y="6557691"/>
            <a:ext cx="9421137" cy="7555565"/>
          </a:xfrm>
          <a:prstGeom prst="rect">
            <a:avLst/>
          </a:prstGeom>
          <a:ln>
            <a:noFill/>
          </a:ln>
        </p:spPr>
      </p:pic>
      <p:pic>
        <p:nvPicPr>
          <p:cNvPr id="12" name="Picture 11" descr="A screenshot of a graph&#10;&#10;Description automatically generated">
            <a:extLst>
              <a:ext uri="{FF2B5EF4-FFF2-40B4-BE49-F238E27FC236}">
                <a16:creationId xmlns:a16="http://schemas.microsoft.com/office/drawing/2014/main" id="{BA8B72F7-F106-4DB2-C821-F1E514E28B57}"/>
              </a:ext>
            </a:extLst>
          </p:cNvPr>
          <p:cNvPicPr>
            <a:picLocks noChangeAspect="1"/>
          </p:cNvPicPr>
          <p:nvPr/>
        </p:nvPicPr>
        <p:blipFill>
          <a:blip r:embed="rId7"/>
          <a:stretch>
            <a:fillRect/>
          </a:stretch>
        </p:blipFill>
        <p:spPr>
          <a:xfrm>
            <a:off x="16902243" y="26095179"/>
            <a:ext cx="7460293" cy="6420360"/>
          </a:xfrm>
          <a:prstGeom prst="rect">
            <a:avLst/>
          </a:prstGeom>
          <a:ln>
            <a:noFill/>
          </a:ln>
        </p:spPr>
      </p:pic>
      <mc:AlternateContent xmlns:mc="http://schemas.openxmlformats.org/markup-compatibility/2006" xmlns:a14="http://schemas.microsoft.com/office/drawing/2010/main">
        <mc:Choice Requires="a14">
          <p:sp>
            <p:nvSpPr>
              <p:cNvPr id="15" name="Text Placeholder 30">
                <a:extLst>
                  <a:ext uri="{FF2B5EF4-FFF2-40B4-BE49-F238E27FC236}">
                    <a16:creationId xmlns:a16="http://schemas.microsoft.com/office/drawing/2014/main" id="{99CE9C62-55E2-145C-FDF4-3BE430613A10}"/>
                  </a:ext>
                </a:extLst>
              </p:cNvPr>
              <p:cNvSpPr txBox="1">
                <a:spLocks/>
              </p:cNvSpPr>
              <p:nvPr/>
            </p:nvSpPr>
            <p:spPr>
              <a:xfrm>
                <a:off x="1008657" y="8228084"/>
                <a:ext cx="15063116" cy="5256432"/>
              </a:xfrm>
              <a:prstGeom prst="rect">
                <a:avLst/>
              </a:prstGeom>
              <a:ln>
                <a:noFill/>
              </a:ln>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3000" dirty="0">
                    <a:latin typeface="Helvetica" pitchFamily="2" charset="0"/>
                    <a:cs typeface="Helvetica"/>
                  </a:rPr>
                  <a:t>The MTA is currently configured to produce a secondary pion beam from a tungsten target, which subsequently generates muons from decay in flight. In its present lattice configuration, the currently installed air core quadrupoles are strength-limited in their ability to deliver a high muon flux to the end user. Recently, seven strong iron-core quadrupole spares from the 400-MeV </a:t>
                </a:r>
                <a:r>
                  <a:rPr lang="en-US" sz="3000" dirty="0" err="1">
                    <a:latin typeface="Helvetica" pitchFamily="2" charset="0"/>
                    <a:cs typeface="Helvetica"/>
                  </a:rPr>
                  <a:t>Linac</a:t>
                </a:r>
                <a:r>
                  <a:rPr lang="en-US" sz="3000" dirty="0">
                    <a:latin typeface="Helvetica" pitchFamily="2" charset="0"/>
                    <a:cs typeface="Helvetica"/>
                  </a:rPr>
                  <a:t> were acquired. Based on these quadrupoles, a new lattice has been designed that maximizes both pion transport and muon capture the line based on significantly shorter magnetic lengths, strong magnetic gradients, and consequently an enhanced angular acceptance. For this project, we demonstrated that the ratio of muons to </a:t>
                </a:r>
                <a:r>
                  <a:rPr lang="en-US" sz="3000" dirty="0" err="1">
                    <a:latin typeface="Helvetica" pitchFamily="2" charset="0"/>
                    <a:cs typeface="Helvetica"/>
                  </a:rPr>
                  <a:t>pions</a:t>
                </a:r>
                <a:r>
                  <a:rPr lang="en-US" sz="3000" dirty="0">
                    <a:latin typeface="Helvetica" pitchFamily="2" charset="0"/>
                    <a:cs typeface="Helvetica"/>
                  </a:rPr>
                  <a:t> increased by over an order of magnitude (approximately </a:t>
                </a:r>
                <a14:m>
                  <m:oMath xmlns:m="http://schemas.openxmlformats.org/officeDocument/2006/math">
                    <m:r>
                      <a:rPr lang="en-US" sz="3000" i="1" dirty="0" smtClean="0">
                        <a:latin typeface="Cambria Math" panose="02040503050406030204" pitchFamily="18" charset="0"/>
                        <a:cs typeface="Helvetica"/>
                      </a:rPr>
                      <m:t>75</m:t>
                    </m:r>
                  </m:oMath>
                </a14:m>
                <a:r>
                  <a:rPr lang="en-US" sz="3000" dirty="0">
                    <a:latin typeface="Helvetica" pitchFamily="2" charset="0"/>
                    <a:cs typeface="Helvetica"/>
                  </a:rPr>
                  <a:t> for lattice configurations were studied), successfully capturing a phase space area as large as </a:t>
                </a:r>
                <a14:m>
                  <m:oMath xmlns:m="http://schemas.openxmlformats.org/officeDocument/2006/math">
                    <m:r>
                      <a:rPr lang="en-US" sz="3000" i="1" dirty="0" smtClean="0">
                        <a:latin typeface="Cambria Math" panose="02040503050406030204" pitchFamily="18" charset="0"/>
                        <a:cs typeface="Helvetica"/>
                      </a:rPr>
                      <m:t>13.2 </m:t>
                    </m:r>
                    <m:d>
                      <m:dPr>
                        <m:begChr m:val="["/>
                        <m:endChr m:val="]"/>
                        <m:ctrlPr>
                          <a:rPr lang="en-US" sz="3000" b="0" i="1" dirty="0" smtClean="0">
                            <a:latin typeface="Cambria Math" panose="02040503050406030204" pitchFamily="18" charset="0"/>
                            <a:cs typeface="Helvetica"/>
                          </a:rPr>
                        </m:ctrlPr>
                      </m:dPr>
                      <m:e>
                        <m:r>
                          <a:rPr lang="en-US" sz="3000" i="1" dirty="0" smtClean="0">
                            <a:latin typeface="Cambria Math" panose="02040503050406030204" pitchFamily="18" charset="0"/>
                            <a:cs typeface="Helvetica"/>
                          </a:rPr>
                          <m:t>𝑚𝑚</m:t>
                        </m:r>
                      </m:e>
                    </m:d>
                    <m:r>
                      <a:rPr lang="en-US" sz="3000" b="0" i="0" dirty="0" smtClean="0">
                        <a:latin typeface="Cambria Math" panose="02040503050406030204" pitchFamily="18" charset="0"/>
                        <a:cs typeface="Helvetica"/>
                      </a:rPr>
                      <m:t> </m:t>
                    </m:r>
                    <m:r>
                      <m:rPr>
                        <m:sty m:val="p"/>
                      </m:rPr>
                      <a:rPr lang="en-US" sz="3000" b="0" i="0" dirty="0" smtClean="0">
                        <a:latin typeface="Cambria Math" panose="02040503050406030204" pitchFamily="18" charset="0"/>
                        <a:cs typeface="Helvetica"/>
                      </a:rPr>
                      <m:t>x</m:t>
                    </m:r>
                  </m:oMath>
                </a14:m>
                <a:r>
                  <a:rPr lang="en-US" sz="3000" dirty="0">
                    <a:latin typeface="Helvetica" pitchFamily="2" charset="0"/>
                    <a:cs typeface="Helvetica"/>
                  </a:rPr>
                  <a:t> </a:t>
                </a:r>
                <a14:m>
                  <m:oMath xmlns:m="http://schemas.openxmlformats.org/officeDocument/2006/math">
                    <m:r>
                      <a:rPr lang="en-US" sz="3000" i="1" dirty="0" smtClean="0">
                        <a:latin typeface="Cambria Math" panose="02040503050406030204" pitchFamily="18" charset="0"/>
                        <a:cs typeface="Helvetica"/>
                      </a:rPr>
                      <m:t>24 </m:t>
                    </m:r>
                    <m:d>
                      <m:dPr>
                        <m:begChr m:val="["/>
                        <m:endChr m:val="]"/>
                        <m:ctrlPr>
                          <a:rPr lang="en-US" sz="3000" b="0" i="1" dirty="0" smtClean="0">
                            <a:latin typeface="Cambria Math" panose="02040503050406030204" pitchFamily="18" charset="0"/>
                            <a:cs typeface="Helvetica"/>
                          </a:rPr>
                        </m:ctrlPr>
                      </m:dPr>
                      <m:e>
                        <m:r>
                          <a:rPr lang="en-US" sz="3000" i="1" dirty="0" err="1" smtClean="0">
                            <a:latin typeface="Cambria Math" panose="02040503050406030204" pitchFamily="18" charset="0"/>
                            <a:cs typeface="Helvetica"/>
                          </a:rPr>
                          <m:t>𝑚𝑅𝑎𝑑</m:t>
                        </m:r>
                      </m:e>
                    </m:d>
                    <m:r>
                      <a:rPr lang="en-US" sz="3000" i="1" dirty="0" smtClean="0">
                        <a:latin typeface="Cambria Math" panose="02040503050406030204" pitchFamily="18" charset="0"/>
                        <a:cs typeface="Helvetica"/>
                      </a:rPr>
                      <m:t> </m:t>
                    </m:r>
                  </m:oMath>
                </a14:m>
                <a:r>
                  <a:rPr lang="en-US" sz="3000" dirty="0">
                    <a:latin typeface="Helvetica" pitchFamily="2" charset="0"/>
                    <a:cs typeface="Helvetica"/>
                  </a:rPr>
                  <a:t>in simulation. </a:t>
                </a:r>
              </a:p>
              <a:p>
                <a:pPr fontAlgn="auto">
                  <a:spcAft>
                    <a:spcPts val="0"/>
                  </a:spcAft>
                </a:pPr>
                <a:endParaRPr lang="en-US" dirty="0">
                  <a:latin typeface="Helvetica" pitchFamily="2" charset="0"/>
                </a:endParaRPr>
              </a:p>
            </p:txBody>
          </p:sp>
        </mc:Choice>
        <mc:Fallback xmlns="">
          <p:sp>
            <p:nvSpPr>
              <p:cNvPr id="15" name="Text Placeholder 30">
                <a:extLst>
                  <a:ext uri="{FF2B5EF4-FFF2-40B4-BE49-F238E27FC236}">
                    <a16:creationId xmlns:a16="http://schemas.microsoft.com/office/drawing/2014/main" id="{99CE9C62-55E2-145C-FDF4-3BE430613A10}"/>
                  </a:ext>
                </a:extLst>
              </p:cNvPr>
              <p:cNvSpPr txBox="1">
                <a:spLocks noRot="1" noChangeAspect="1" noMove="1" noResize="1" noEditPoints="1" noAdjustHandles="1" noChangeArrowheads="1" noChangeShapeType="1" noTextEdit="1"/>
              </p:cNvSpPr>
              <p:nvPr/>
            </p:nvSpPr>
            <p:spPr>
              <a:xfrm>
                <a:off x="1008657" y="8228084"/>
                <a:ext cx="15063116" cy="5256432"/>
              </a:xfrm>
              <a:prstGeom prst="rect">
                <a:avLst/>
              </a:prstGeom>
              <a:blipFill>
                <a:blip r:embed="rId8"/>
                <a:stretch>
                  <a:fillRect l="-842" t="-1449" b="-1208"/>
                </a:stretch>
              </a:blipFill>
              <a:ln>
                <a:noFill/>
              </a:ln>
            </p:spPr>
            <p:txBody>
              <a:bodyPr/>
              <a:lstStyle/>
              <a:p>
                <a:r>
                  <a:rPr lang="en-US">
                    <a:noFill/>
                  </a:rPr>
                  <a:t> </a:t>
                </a:r>
              </a:p>
            </p:txBody>
          </p:sp>
        </mc:Fallback>
      </mc:AlternateContent>
      <p:pic>
        <p:nvPicPr>
          <p:cNvPr id="17" name="Picture 16" descr="A screenshot of a graph&#10;&#10;Description automatically generated">
            <a:extLst>
              <a:ext uri="{FF2B5EF4-FFF2-40B4-BE49-F238E27FC236}">
                <a16:creationId xmlns:a16="http://schemas.microsoft.com/office/drawing/2014/main" id="{5AFA402E-3EBA-4BB7-E9D9-DEFA763AD7C1}"/>
              </a:ext>
            </a:extLst>
          </p:cNvPr>
          <p:cNvPicPr>
            <a:picLocks noChangeAspect="1"/>
          </p:cNvPicPr>
          <p:nvPr/>
        </p:nvPicPr>
        <p:blipFill>
          <a:blip r:embed="rId9"/>
          <a:stretch>
            <a:fillRect/>
          </a:stretch>
        </p:blipFill>
        <p:spPr>
          <a:xfrm>
            <a:off x="24313514" y="26095179"/>
            <a:ext cx="7460293" cy="6420360"/>
          </a:xfrm>
          <a:prstGeom prst="rect">
            <a:avLst/>
          </a:prstGeom>
          <a:ln>
            <a:noFill/>
          </a:ln>
        </p:spPr>
      </p:pic>
      <p:pic>
        <p:nvPicPr>
          <p:cNvPr id="18" name="Picture 17" descr="A graph of a normal distribution&#10;&#10;Description automatically generated">
            <a:extLst>
              <a:ext uri="{FF2B5EF4-FFF2-40B4-BE49-F238E27FC236}">
                <a16:creationId xmlns:a16="http://schemas.microsoft.com/office/drawing/2014/main" id="{F3B9A30F-94DF-851B-9092-4769099B90DD}"/>
              </a:ext>
            </a:extLst>
          </p:cNvPr>
          <p:cNvPicPr>
            <a:picLocks noChangeAspect="1"/>
          </p:cNvPicPr>
          <p:nvPr/>
        </p:nvPicPr>
        <p:blipFill>
          <a:blip r:embed="rId10"/>
          <a:stretch>
            <a:fillRect/>
          </a:stretch>
        </p:blipFill>
        <p:spPr>
          <a:xfrm>
            <a:off x="9188045" y="13652216"/>
            <a:ext cx="6791446" cy="5232185"/>
          </a:xfrm>
          <a:prstGeom prst="rect">
            <a:avLst/>
          </a:prstGeom>
          <a:ln>
            <a:noFill/>
          </a:ln>
        </p:spPr>
      </p:pic>
      <p:graphicFrame>
        <p:nvGraphicFramePr>
          <p:cNvPr id="46" name="Table 45">
            <a:extLst>
              <a:ext uri="{FF2B5EF4-FFF2-40B4-BE49-F238E27FC236}">
                <a16:creationId xmlns:a16="http://schemas.microsoft.com/office/drawing/2014/main" id="{D19E2D24-3A07-D017-F705-361A61024FA9}"/>
              </a:ext>
            </a:extLst>
          </p:cNvPr>
          <p:cNvGraphicFramePr>
            <a:graphicFrameLocks noGrp="1"/>
          </p:cNvGraphicFramePr>
          <p:nvPr>
            <p:extLst>
              <p:ext uri="{D42A27DB-BD31-4B8C-83A1-F6EECF244321}">
                <p14:modId xmlns:p14="http://schemas.microsoft.com/office/powerpoint/2010/main" val="3849436314"/>
              </p:ext>
            </p:extLst>
          </p:nvPr>
        </p:nvGraphicFramePr>
        <p:xfrm>
          <a:off x="26483642" y="6438205"/>
          <a:ext cx="5328648" cy="7413090"/>
        </p:xfrm>
        <a:graphic>
          <a:graphicData uri="http://schemas.openxmlformats.org/drawingml/2006/table">
            <a:tbl>
              <a:tblPr firstRow="1" firstCol="1" bandRow="1">
                <a:tableStyleId>{5C22544A-7EE6-4342-B048-85BDC9FD1C3A}</a:tableStyleId>
              </a:tblPr>
              <a:tblGrid>
                <a:gridCol w="1776216">
                  <a:extLst>
                    <a:ext uri="{9D8B030D-6E8A-4147-A177-3AD203B41FA5}">
                      <a16:colId xmlns:a16="http://schemas.microsoft.com/office/drawing/2014/main" val="1154235980"/>
                    </a:ext>
                  </a:extLst>
                </a:gridCol>
                <a:gridCol w="1776216">
                  <a:extLst>
                    <a:ext uri="{9D8B030D-6E8A-4147-A177-3AD203B41FA5}">
                      <a16:colId xmlns:a16="http://schemas.microsoft.com/office/drawing/2014/main" val="2583111293"/>
                    </a:ext>
                  </a:extLst>
                </a:gridCol>
                <a:gridCol w="1776216">
                  <a:extLst>
                    <a:ext uri="{9D8B030D-6E8A-4147-A177-3AD203B41FA5}">
                      <a16:colId xmlns:a16="http://schemas.microsoft.com/office/drawing/2014/main" val="543846173"/>
                    </a:ext>
                  </a:extLst>
                </a:gridCol>
              </a:tblGrid>
              <a:tr h="640313">
                <a:tc gridSpan="3">
                  <a:txBody>
                    <a:bodyPr/>
                    <a:lstStyle/>
                    <a:p>
                      <a:pPr algn="ctr" fontAlgn="ctr"/>
                      <a:r>
                        <a:rPr lang="en-US" sz="2000" u="none" strike="noStrike" dirty="0">
                          <a:solidFill>
                            <a:schemeClr val="tx1"/>
                          </a:solidFill>
                          <a:effectLst/>
                        </a:rPr>
                        <a:t>Scaled Counts for Particles at the End of the Beamline</a:t>
                      </a:r>
                      <a:endParaRPr lang="en-US" sz="2000" b="0" i="0" u="none" strike="noStrike" dirty="0">
                        <a:solidFill>
                          <a:schemeClr val="tx1"/>
                        </a:solidFill>
                        <a:effectLst/>
                        <a:latin typeface="Calibri" panose="020F0502020204030204" pitchFamily="34"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32670188"/>
                  </a:ext>
                </a:extLst>
              </a:tr>
              <a:tr h="957168">
                <a:tc>
                  <a:txBody>
                    <a:bodyPr/>
                    <a:lstStyle/>
                    <a:p>
                      <a:pPr algn="ctr" fontAlgn="ctr"/>
                      <a:r>
                        <a:rPr lang="en-US" sz="2000" u="none" strike="noStrike">
                          <a:solidFill>
                            <a:schemeClr val="tx1"/>
                          </a:solidFill>
                          <a:effectLst/>
                        </a:rPr>
                        <a:t>Spot Radius [mm]</a:t>
                      </a:r>
                      <a:endParaRPr lang="en-US" sz="2000" b="0" i="0" u="none" strike="noStrike">
                        <a:solidFill>
                          <a:schemeClr val="tx1"/>
                        </a:solidFill>
                        <a:effectLst/>
                        <a:latin typeface="Helvetica" pitchFamily="2"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dirty="0">
                          <a:solidFill>
                            <a:schemeClr val="tx1"/>
                          </a:solidFill>
                          <a:effectLst/>
                        </a:rPr>
                        <a:t>pi-</a:t>
                      </a:r>
                      <a:endParaRPr lang="en-US" sz="2000" b="0" i="0" u="none" strike="noStrike" dirty="0">
                        <a:solidFill>
                          <a:schemeClr val="tx1"/>
                        </a:solidFill>
                        <a:effectLst/>
                        <a:latin typeface="Helvetica" pitchFamily="2"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2000" u="none" strike="noStrike">
                          <a:solidFill>
                            <a:schemeClr val="tx1"/>
                          </a:solidFill>
                          <a:effectLst/>
                        </a:rPr>
                        <a:t>mu-</a:t>
                      </a:r>
                      <a:endParaRPr lang="en-US" sz="2000" b="0" i="0" u="none" strike="noStrike">
                        <a:solidFill>
                          <a:schemeClr val="tx1"/>
                        </a:solidFill>
                        <a:effectLst/>
                        <a:latin typeface="Helvetica" pitchFamily="2"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9463982"/>
                  </a:ext>
                </a:extLst>
              </a:tr>
              <a:tr h="323456">
                <a:tc>
                  <a:txBody>
                    <a:bodyPr/>
                    <a:lstStyle/>
                    <a:p>
                      <a:pPr algn="ctr" fontAlgn="b"/>
                      <a:r>
                        <a:rPr lang="en-US" sz="2000" u="none" strike="noStrike">
                          <a:solidFill>
                            <a:schemeClr val="tx1"/>
                          </a:solidFill>
                          <a:effectLst/>
                        </a:rPr>
                        <a:t>5.7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3214658</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43006</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0708866"/>
                  </a:ext>
                </a:extLst>
              </a:tr>
              <a:tr h="323456">
                <a:tc>
                  <a:txBody>
                    <a:bodyPr/>
                    <a:lstStyle/>
                    <a:p>
                      <a:pPr algn="ctr" fontAlgn="b"/>
                      <a:r>
                        <a:rPr lang="en-US" sz="2000" u="none" strike="noStrike">
                          <a:solidFill>
                            <a:schemeClr val="tx1"/>
                          </a:solidFill>
                          <a:effectLst/>
                        </a:rPr>
                        <a:t>6.2</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dirty="0">
                          <a:solidFill>
                            <a:schemeClr val="tx1"/>
                          </a:solidFill>
                          <a:effectLst/>
                        </a:rPr>
                        <a:t>3569238</a:t>
                      </a:r>
                      <a:endParaRPr lang="en-US" sz="2000" b="0" i="0" u="none" strike="noStrike" dirty="0">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47620</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13001467"/>
                  </a:ext>
                </a:extLst>
              </a:tr>
              <a:tr h="323456">
                <a:tc>
                  <a:txBody>
                    <a:bodyPr/>
                    <a:lstStyle/>
                    <a:p>
                      <a:pPr algn="ctr" fontAlgn="b"/>
                      <a:r>
                        <a:rPr lang="en-US" sz="2000" u="none" strike="noStrike">
                          <a:solidFill>
                            <a:schemeClr val="tx1"/>
                          </a:solidFill>
                          <a:effectLst/>
                        </a:rPr>
                        <a:t>6.7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3902805</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52025</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6539537"/>
                  </a:ext>
                </a:extLst>
              </a:tr>
              <a:tr h="323456">
                <a:tc>
                  <a:txBody>
                    <a:bodyPr/>
                    <a:lstStyle/>
                    <a:p>
                      <a:pPr algn="ctr" fontAlgn="b"/>
                      <a:r>
                        <a:rPr lang="en-US" sz="2000" u="none" strike="noStrike">
                          <a:solidFill>
                            <a:schemeClr val="tx1"/>
                          </a:solidFill>
                          <a:effectLst/>
                        </a:rPr>
                        <a:t>7.2</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4213488</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55939</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765554"/>
                  </a:ext>
                </a:extLst>
              </a:tr>
              <a:tr h="323456">
                <a:tc>
                  <a:txBody>
                    <a:bodyPr/>
                    <a:lstStyle/>
                    <a:p>
                      <a:pPr algn="ctr" fontAlgn="b"/>
                      <a:r>
                        <a:rPr lang="en-US" sz="2000" u="none" strike="noStrike">
                          <a:solidFill>
                            <a:schemeClr val="tx1"/>
                          </a:solidFill>
                          <a:effectLst/>
                        </a:rPr>
                        <a:t>7.7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4500953</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59613</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31064797"/>
                  </a:ext>
                </a:extLst>
              </a:tr>
              <a:tr h="323456">
                <a:tc>
                  <a:txBody>
                    <a:bodyPr/>
                    <a:lstStyle/>
                    <a:p>
                      <a:pPr algn="ctr" fontAlgn="b"/>
                      <a:r>
                        <a:rPr lang="en-US" sz="2000" u="none" strike="noStrike">
                          <a:solidFill>
                            <a:schemeClr val="tx1"/>
                          </a:solidFill>
                          <a:effectLst/>
                        </a:rPr>
                        <a:t>8.2</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4763844</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63149</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5342422"/>
                  </a:ext>
                </a:extLst>
              </a:tr>
              <a:tr h="323456">
                <a:tc>
                  <a:txBody>
                    <a:bodyPr/>
                    <a:lstStyle/>
                    <a:p>
                      <a:pPr algn="ctr" fontAlgn="b"/>
                      <a:r>
                        <a:rPr lang="en-US" sz="2000" u="none" strike="noStrike">
                          <a:solidFill>
                            <a:schemeClr val="tx1"/>
                          </a:solidFill>
                          <a:effectLst/>
                        </a:rPr>
                        <a:t>8.7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5006725</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66135</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619707"/>
                  </a:ext>
                </a:extLst>
              </a:tr>
              <a:tr h="323456">
                <a:tc>
                  <a:txBody>
                    <a:bodyPr/>
                    <a:lstStyle/>
                    <a:p>
                      <a:pPr algn="ctr" fontAlgn="b"/>
                      <a:r>
                        <a:rPr lang="en-US" sz="2000" u="none" strike="noStrike">
                          <a:solidFill>
                            <a:schemeClr val="tx1"/>
                          </a:solidFill>
                          <a:effectLst/>
                        </a:rPr>
                        <a:t>9.2</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5224017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69009</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15617"/>
                  </a:ext>
                </a:extLst>
              </a:tr>
              <a:tr h="323456">
                <a:tc>
                  <a:txBody>
                    <a:bodyPr/>
                    <a:lstStyle/>
                    <a:p>
                      <a:pPr algn="ctr" fontAlgn="b"/>
                      <a:r>
                        <a:rPr lang="en-US" sz="2000" u="none" strike="noStrike">
                          <a:solidFill>
                            <a:schemeClr val="tx1"/>
                          </a:solidFill>
                          <a:effectLst/>
                        </a:rPr>
                        <a:t>9.7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5426673</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71846</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16222300"/>
                  </a:ext>
                </a:extLst>
              </a:tr>
              <a:tr h="323456">
                <a:tc>
                  <a:txBody>
                    <a:bodyPr/>
                    <a:lstStyle/>
                    <a:p>
                      <a:pPr algn="ctr" fontAlgn="b"/>
                      <a:r>
                        <a:rPr lang="en-US" sz="2000" u="none" strike="noStrike">
                          <a:solidFill>
                            <a:schemeClr val="tx1"/>
                          </a:solidFill>
                          <a:effectLst/>
                        </a:rPr>
                        <a:t>10.2</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5608093</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74409</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3841300"/>
                  </a:ext>
                </a:extLst>
              </a:tr>
              <a:tr h="323456">
                <a:tc>
                  <a:txBody>
                    <a:bodyPr/>
                    <a:lstStyle/>
                    <a:p>
                      <a:pPr algn="ctr" fontAlgn="b"/>
                      <a:r>
                        <a:rPr lang="en-US" sz="2000" u="none" strike="noStrike" dirty="0">
                          <a:solidFill>
                            <a:schemeClr val="tx1"/>
                          </a:solidFill>
                          <a:effectLst/>
                        </a:rPr>
                        <a:t>10.7</a:t>
                      </a:r>
                      <a:endParaRPr lang="en-US" sz="2000" b="0" i="0" u="none" strike="noStrike" dirty="0">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5772786</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77130</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52631284"/>
                  </a:ext>
                </a:extLst>
              </a:tr>
              <a:tr h="323456">
                <a:tc>
                  <a:txBody>
                    <a:bodyPr/>
                    <a:lstStyle/>
                    <a:p>
                      <a:pPr algn="ctr" fontAlgn="b"/>
                      <a:r>
                        <a:rPr lang="en-US" sz="2000" u="none" strike="noStrike">
                          <a:solidFill>
                            <a:schemeClr val="tx1"/>
                          </a:solidFill>
                          <a:effectLst/>
                        </a:rPr>
                        <a:t>11.2</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5922691</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79548</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11467468"/>
                  </a:ext>
                </a:extLst>
              </a:tr>
              <a:tr h="323456">
                <a:tc>
                  <a:txBody>
                    <a:bodyPr/>
                    <a:lstStyle/>
                    <a:p>
                      <a:pPr algn="ctr" fontAlgn="b"/>
                      <a:r>
                        <a:rPr lang="en-US" sz="2000" u="none" strike="noStrike">
                          <a:solidFill>
                            <a:schemeClr val="tx1"/>
                          </a:solidFill>
                          <a:effectLst/>
                        </a:rPr>
                        <a:t>11.7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6059197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81795</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72229852"/>
                  </a:ext>
                </a:extLst>
              </a:tr>
              <a:tr h="323456">
                <a:tc>
                  <a:txBody>
                    <a:bodyPr/>
                    <a:lstStyle/>
                    <a:p>
                      <a:pPr algn="ctr" fontAlgn="b"/>
                      <a:r>
                        <a:rPr lang="en-US" sz="2000" u="none" strike="noStrike">
                          <a:solidFill>
                            <a:schemeClr val="tx1"/>
                          </a:solidFill>
                          <a:effectLst/>
                        </a:rPr>
                        <a:t>12.2</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6185079</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83617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181943"/>
                  </a:ext>
                </a:extLst>
              </a:tr>
              <a:tr h="323456">
                <a:tc>
                  <a:txBody>
                    <a:bodyPr/>
                    <a:lstStyle/>
                    <a:p>
                      <a:pPr algn="ctr" fontAlgn="b"/>
                      <a:r>
                        <a:rPr lang="en-US" sz="2000" u="none" strike="noStrike">
                          <a:solidFill>
                            <a:schemeClr val="tx1"/>
                          </a:solidFill>
                          <a:effectLst/>
                        </a:rPr>
                        <a:t>12.7</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6300254</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84499</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5662742"/>
                  </a:ext>
                </a:extLst>
              </a:tr>
              <a:tr h="323456">
                <a:tc>
                  <a:txBody>
                    <a:bodyPr/>
                    <a:lstStyle/>
                    <a:p>
                      <a:pPr algn="ctr" fontAlgn="b"/>
                      <a:r>
                        <a:rPr lang="en-US" sz="2000" u="none" strike="noStrike" dirty="0">
                          <a:solidFill>
                            <a:schemeClr val="tx1"/>
                          </a:solidFill>
                          <a:effectLst/>
                        </a:rPr>
                        <a:t>13.2</a:t>
                      </a:r>
                      <a:endParaRPr lang="en-US" sz="2000" b="0" i="0" u="none" strike="noStrike" dirty="0">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6410660</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b"/>
                      <a:r>
                        <a:rPr lang="en-US" sz="2000" u="none" strike="noStrike">
                          <a:solidFill>
                            <a:schemeClr val="tx1"/>
                          </a:solidFill>
                          <a:effectLst/>
                        </a:rPr>
                        <a:t>86114</a:t>
                      </a:r>
                      <a:endParaRPr lang="en-US" sz="2000" b="0" i="0" u="none" strike="noStrike">
                        <a:solidFill>
                          <a:schemeClr val="tx1"/>
                        </a:solidFill>
                        <a:effectLst/>
                        <a:latin typeface="Helvetica" pitchFamily="2" charset="0"/>
                      </a:endParaRPr>
                    </a:p>
                  </a:txBody>
                  <a:tcPr marL="9525" marR="9525" marT="9525" marB="0" anchor="b">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1559619"/>
                  </a:ext>
                </a:extLst>
              </a:tr>
              <a:tr h="640313">
                <a:tc gridSpan="2">
                  <a:txBody>
                    <a:bodyPr/>
                    <a:lstStyle/>
                    <a:p>
                      <a:pPr algn="ctr" fontAlgn="ctr"/>
                      <a:r>
                        <a:rPr lang="en-US" sz="2000" u="none" strike="noStrike" dirty="0">
                          <a:solidFill>
                            <a:schemeClr val="tx1"/>
                          </a:solidFill>
                          <a:effectLst/>
                        </a:rPr>
                        <a:t>Average </a:t>
                      </a:r>
                      <a:r>
                        <a:rPr lang="en-US" sz="2000" u="none" strike="noStrike" dirty="0" err="1">
                          <a:solidFill>
                            <a:schemeClr val="tx1"/>
                          </a:solidFill>
                          <a:effectLst/>
                        </a:rPr>
                        <a:t>Pions</a:t>
                      </a:r>
                      <a:r>
                        <a:rPr lang="en-US" sz="2000" u="none" strike="noStrike" dirty="0">
                          <a:solidFill>
                            <a:schemeClr val="tx1"/>
                          </a:solidFill>
                          <a:effectLst/>
                        </a:rPr>
                        <a:t> per Muon</a:t>
                      </a:r>
                      <a:endParaRPr lang="en-US" sz="2000" b="0" i="0" u="none" strike="noStrike" dirty="0">
                        <a:solidFill>
                          <a:schemeClr val="tx1"/>
                        </a:solidFill>
                        <a:effectLst/>
                        <a:latin typeface="Helvetica" pitchFamily="2"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r" fontAlgn="ctr"/>
                      <a:r>
                        <a:rPr lang="en-US" sz="2000" u="none" strike="noStrike" dirty="0">
                          <a:solidFill>
                            <a:schemeClr val="tx1"/>
                          </a:solidFill>
                          <a:effectLst/>
                        </a:rPr>
                        <a:t>74.97744761</a:t>
                      </a:r>
                      <a:endParaRPr lang="en-US" sz="2000" b="0" i="0" u="none" strike="noStrike" dirty="0">
                        <a:solidFill>
                          <a:schemeClr val="tx1"/>
                        </a:solidFill>
                        <a:effectLst/>
                        <a:latin typeface="Helvetica" pitchFamily="2" charset="0"/>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0282175"/>
                  </a:ext>
                </a:extLst>
              </a:tr>
            </a:tbl>
          </a:graphicData>
        </a:graphic>
      </p:graphicFrame>
      <p:sp>
        <p:nvSpPr>
          <p:cNvPr id="58" name="Text Placeholder 42">
            <a:extLst>
              <a:ext uri="{FF2B5EF4-FFF2-40B4-BE49-F238E27FC236}">
                <a16:creationId xmlns:a16="http://schemas.microsoft.com/office/drawing/2014/main" id="{8AD9CD9A-4D85-A067-8313-EF082BEDE35F}"/>
              </a:ext>
            </a:extLst>
          </p:cNvPr>
          <p:cNvSpPr txBox="1">
            <a:spLocks/>
          </p:cNvSpPr>
          <p:nvPr/>
        </p:nvSpPr>
        <p:spPr>
          <a:xfrm>
            <a:off x="16841457" y="14303813"/>
            <a:ext cx="15111661" cy="1804349"/>
          </a:xfrm>
          <a:prstGeom prst="rect">
            <a:avLst/>
          </a:prstGeom>
          <a:ln>
            <a:noFill/>
          </a:ln>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4800" dirty="0">
                <a:latin typeface="Helvetica" pitchFamily="2" charset="0"/>
              </a:rPr>
              <a:t>Methodical Accelerator Design (MAD) and G4Beamline Analysis</a:t>
            </a:r>
          </a:p>
        </p:txBody>
      </p:sp>
      <p:grpSp>
        <p:nvGrpSpPr>
          <p:cNvPr id="193" name="Group 192">
            <a:extLst>
              <a:ext uri="{FF2B5EF4-FFF2-40B4-BE49-F238E27FC236}">
                <a16:creationId xmlns:a16="http://schemas.microsoft.com/office/drawing/2014/main" id="{C67A2D6A-AAD6-E5E4-7EA7-2F73C427D638}"/>
              </a:ext>
            </a:extLst>
          </p:cNvPr>
          <p:cNvGrpSpPr/>
          <p:nvPr/>
        </p:nvGrpSpPr>
        <p:grpSpPr>
          <a:xfrm>
            <a:off x="683810" y="31839903"/>
            <a:ext cx="8040106" cy="4788462"/>
            <a:chOff x="3770572" y="30848914"/>
            <a:chExt cx="10295752" cy="6341260"/>
          </a:xfrm>
        </p:grpSpPr>
        <p:grpSp>
          <p:nvGrpSpPr>
            <p:cNvPr id="179" name="Group 178">
              <a:extLst>
                <a:ext uri="{FF2B5EF4-FFF2-40B4-BE49-F238E27FC236}">
                  <a16:creationId xmlns:a16="http://schemas.microsoft.com/office/drawing/2014/main" id="{E2C35FA1-7922-F8F1-B2DC-2286A2DD101F}"/>
                </a:ext>
              </a:extLst>
            </p:cNvPr>
            <p:cNvGrpSpPr>
              <a:grpSpLocks noChangeAspect="1"/>
            </p:cNvGrpSpPr>
            <p:nvPr/>
          </p:nvGrpSpPr>
          <p:grpSpPr>
            <a:xfrm>
              <a:off x="3770572" y="30848914"/>
              <a:ext cx="10295752" cy="6341260"/>
              <a:chOff x="4955992" y="30836563"/>
              <a:chExt cx="9892014" cy="6092593"/>
            </a:xfrm>
          </p:grpSpPr>
          <p:sp>
            <p:nvSpPr>
              <p:cNvPr id="136" name="Arc 135">
                <a:extLst>
                  <a:ext uri="{FF2B5EF4-FFF2-40B4-BE49-F238E27FC236}">
                    <a16:creationId xmlns:a16="http://schemas.microsoft.com/office/drawing/2014/main" id="{7F86E94C-B7EA-997E-09D7-682CBA367312}"/>
                  </a:ext>
                </a:extLst>
              </p:cNvPr>
              <p:cNvSpPr/>
              <p:nvPr/>
            </p:nvSpPr>
            <p:spPr>
              <a:xfrm>
                <a:off x="10286864" y="33314172"/>
                <a:ext cx="1527293" cy="1332761"/>
              </a:xfrm>
              <a:prstGeom prst="arc">
                <a:avLst>
                  <a:gd name="adj1" fmla="val 10845906"/>
                  <a:gd name="adj2" fmla="val 11992714"/>
                </a:avLst>
              </a:prstGeom>
              <a:ln w="63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600">
                  <a:latin typeface="Helvetica" pitchFamily="2" charset="0"/>
                </a:endParaRPr>
              </a:p>
            </p:txBody>
          </p:sp>
          <p:grpSp>
            <p:nvGrpSpPr>
              <p:cNvPr id="178" name="Group 177">
                <a:extLst>
                  <a:ext uri="{FF2B5EF4-FFF2-40B4-BE49-F238E27FC236}">
                    <a16:creationId xmlns:a16="http://schemas.microsoft.com/office/drawing/2014/main" id="{FA4CD47A-064E-8BC6-EAEB-9AB11FDBD2D8}"/>
                  </a:ext>
                </a:extLst>
              </p:cNvPr>
              <p:cNvGrpSpPr/>
              <p:nvPr/>
            </p:nvGrpSpPr>
            <p:grpSpPr>
              <a:xfrm>
                <a:off x="4955992" y="30836563"/>
                <a:ext cx="9892014" cy="6092593"/>
                <a:chOff x="4955992" y="30836563"/>
                <a:chExt cx="9892014" cy="6092593"/>
              </a:xfrm>
            </p:grpSpPr>
            <p:grpSp>
              <p:nvGrpSpPr>
                <p:cNvPr id="102" name="Group 101">
                  <a:extLst>
                    <a:ext uri="{FF2B5EF4-FFF2-40B4-BE49-F238E27FC236}">
                      <a16:creationId xmlns:a16="http://schemas.microsoft.com/office/drawing/2014/main" id="{549A559C-C736-2263-02CE-D65CFC733A39}"/>
                    </a:ext>
                  </a:extLst>
                </p:cNvPr>
                <p:cNvGrpSpPr/>
                <p:nvPr/>
              </p:nvGrpSpPr>
              <p:grpSpPr>
                <a:xfrm>
                  <a:off x="7683007" y="32188426"/>
                  <a:ext cx="5644708" cy="3534633"/>
                  <a:chOff x="6258943" y="32218407"/>
                  <a:chExt cx="5644708" cy="3534633"/>
                </a:xfrm>
              </p:grpSpPr>
              <p:sp>
                <p:nvSpPr>
                  <p:cNvPr id="83" name="Rectangle 82">
                    <a:extLst>
                      <a:ext uri="{FF2B5EF4-FFF2-40B4-BE49-F238E27FC236}">
                        <a16:creationId xmlns:a16="http://schemas.microsoft.com/office/drawing/2014/main" id="{F9367651-2ECA-C50A-7475-793E923D6642}"/>
                      </a:ext>
                    </a:extLst>
                  </p:cNvPr>
                  <p:cNvSpPr/>
                  <p:nvPr/>
                </p:nvSpPr>
                <p:spPr>
                  <a:xfrm>
                    <a:off x="6258943" y="32218407"/>
                    <a:ext cx="969453" cy="12901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Helvetica" pitchFamily="2" charset="0"/>
                    </a:endParaRPr>
                  </a:p>
                </p:txBody>
              </p:sp>
              <p:cxnSp>
                <p:nvCxnSpPr>
                  <p:cNvPr id="84" name="Straight Connector 83">
                    <a:extLst>
                      <a:ext uri="{FF2B5EF4-FFF2-40B4-BE49-F238E27FC236}">
                        <a16:creationId xmlns:a16="http://schemas.microsoft.com/office/drawing/2014/main" id="{E7B5C1A2-0630-E899-B4A6-3FB8731E7F1B}"/>
                      </a:ext>
                    </a:extLst>
                  </p:cNvPr>
                  <p:cNvCxnSpPr/>
                  <p:nvPr/>
                </p:nvCxnSpPr>
                <p:spPr>
                  <a:xfrm flipH="1">
                    <a:off x="7233393" y="33515216"/>
                    <a:ext cx="0" cy="95175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0DC1D3E-1EA7-90D5-CA61-15793552079D}"/>
                      </a:ext>
                    </a:extLst>
                  </p:cNvPr>
                  <p:cNvCxnSpPr/>
                  <p:nvPr/>
                </p:nvCxnSpPr>
                <p:spPr>
                  <a:xfrm flipH="1">
                    <a:off x="6742003" y="33515216"/>
                    <a:ext cx="0" cy="95175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4EAA80C8-C620-FA6A-0BFE-4008CEDD625B}"/>
                      </a:ext>
                    </a:extLst>
                  </p:cNvPr>
                  <p:cNvSpPr/>
                  <p:nvPr/>
                </p:nvSpPr>
                <p:spPr>
                  <a:xfrm>
                    <a:off x="6258943" y="34462882"/>
                    <a:ext cx="969453" cy="129015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Helvetica" pitchFamily="2" charset="0"/>
                    </a:endParaRPr>
                  </a:p>
                </p:txBody>
              </p:sp>
              <p:sp>
                <p:nvSpPr>
                  <p:cNvPr id="87" name="Rectangle 86">
                    <a:extLst>
                      <a:ext uri="{FF2B5EF4-FFF2-40B4-BE49-F238E27FC236}">
                        <a16:creationId xmlns:a16="http://schemas.microsoft.com/office/drawing/2014/main" id="{31EF5B95-4771-A2AB-BA10-A43C9787A653}"/>
                      </a:ext>
                    </a:extLst>
                  </p:cNvPr>
                  <p:cNvSpPr/>
                  <p:nvPr/>
                </p:nvSpPr>
                <p:spPr>
                  <a:xfrm>
                    <a:off x="11659552" y="33684722"/>
                    <a:ext cx="244099" cy="651446"/>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600">
                      <a:latin typeface="Helvetica" pitchFamily="2" charset="0"/>
                    </a:endParaRPr>
                  </a:p>
                </p:txBody>
              </p:sp>
              <p:cxnSp>
                <p:nvCxnSpPr>
                  <p:cNvPr id="88" name="Straight Connector 87">
                    <a:extLst>
                      <a:ext uri="{FF2B5EF4-FFF2-40B4-BE49-F238E27FC236}">
                        <a16:creationId xmlns:a16="http://schemas.microsoft.com/office/drawing/2014/main" id="{E3B2470C-9135-D7E6-FE3B-AE826ED691E6}"/>
                      </a:ext>
                    </a:extLst>
                  </p:cNvPr>
                  <p:cNvCxnSpPr/>
                  <p:nvPr/>
                </p:nvCxnSpPr>
                <p:spPr>
                  <a:xfrm>
                    <a:off x="6258943" y="34013988"/>
                    <a:ext cx="540317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DEA32EC-D6C5-5871-829B-3A54F47BF76C}"/>
                      </a:ext>
                    </a:extLst>
                  </p:cNvPr>
                  <p:cNvCxnSpPr>
                    <a:cxnSpLocks/>
                  </p:cNvCxnSpPr>
                  <p:nvPr/>
                </p:nvCxnSpPr>
                <p:spPr>
                  <a:xfrm>
                    <a:off x="6258943" y="33515216"/>
                    <a:ext cx="5403511" cy="502315"/>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5019C27-4725-8163-A0C6-704B21BC7A9B}"/>
                      </a:ext>
                    </a:extLst>
                  </p:cNvPr>
                  <p:cNvCxnSpPr/>
                  <p:nvPr/>
                </p:nvCxnSpPr>
                <p:spPr>
                  <a:xfrm flipV="1">
                    <a:off x="6258943" y="34013988"/>
                    <a:ext cx="5403511" cy="4626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4A16E1D-E544-6E19-A014-34E4AA97F08B}"/>
                      </a:ext>
                    </a:extLst>
                  </p:cNvPr>
                  <p:cNvCxnSpPr/>
                  <p:nvPr/>
                </p:nvCxnSpPr>
                <p:spPr>
                  <a:xfrm flipH="1">
                    <a:off x="6258943" y="33508565"/>
                    <a:ext cx="0" cy="951754"/>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grpSp>
            <p:grpSp>
              <p:nvGrpSpPr>
                <p:cNvPr id="113" name="Group 112">
                  <a:extLst>
                    <a:ext uri="{FF2B5EF4-FFF2-40B4-BE49-F238E27FC236}">
                      <a16:creationId xmlns:a16="http://schemas.microsoft.com/office/drawing/2014/main" id="{A60EAE71-3B4C-E11F-04FF-1F77CCF6D178}"/>
                    </a:ext>
                  </a:extLst>
                </p:cNvPr>
                <p:cNvGrpSpPr/>
                <p:nvPr/>
              </p:nvGrpSpPr>
              <p:grpSpPr>
                <a:xfrm>
                  <a:off x="6836063" y="33471938"/>
                  <a:ext cx="182880" cy="965052"/>
                  <a:chOff x="6836063" y="33444509"/>
                  <a:chExt cx="182880" cy="1002157"/>
                </a:xfrm>
              </p:grpSpPr>
              <p:cxnSp>
                <p:nvCxnSpPr>
                  <p:cNvPr id="104" name="Straight Connector 103">
                    <a:extLst>
                      <a:ext uri="{FF2B5EF4-FFF2-40B4-BE49-F238E27FC236}">
                        <a16:creationId xmlns:a16="http://schemas.microsoft.com/office/drawing/2014/main" id="{11331164-BFDE-F83B-A637-A7F9E6EC20BC}"/>
                      </a:ext>
                    </a:extLst>
                  </p:cNvPr>
                  <p:cNvCxnSpPr>
                    <a:cxnSpLocks/>
                  </p:cNvCxnSpPr>
                  <p:nvPr/>
                </p:nvCxnSpPr>
                <p:spPr>
                  <a:xfrm>
                    <a:off x="6927503" y="33451160"/>
                    <a:ext cx="0" cy="985829"/>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DB726B7D-5FF8-47EB-BE97-C998BA82FDED}"/>
                      </a:ext>
                    </a:extLst>
                  </p:cNvPr>
                  <p:cNvCxnSpPr>
                    <a:cxnSpLocks/>
                  </p:cNvCxnSpPr>
                  <p:nvPr/>
                </p:nvCxnSpPr>
                <p:spPr>
                  <a:xfrm flipH="1">
                    <a:off x="6836063" y="33444509"/>
                    <a:ext cx="182880" cy="0"/>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8AB90834-7752-C380-060E-0E5355E52BFA}"/>
                      </a:ext>
                    </a:extLst>
                  </p:cNvPr>
                  <p:cNvCxnSpPr>
                    <a:cxnSpLocks/>
                  </p:cNvCxnSpPr>
                  <p:nvPr/>
                </p:nvCxnSpPr>
                <p:spPr>
                  <a:xfrm>
                    <a:off x="6836063" y="34446666"/>
                    <a:ext cx="182880" cy="0"/>
                  </a:xfrm>
                  <a:prstGeom prst="line">
                    <a:avLst/>
                  </a:prstGeom>
                  <a:ln cap="flat"/>
                </p:spPr>
                <p:style>
                  <a:lnRef idx="2">
                    <a:schemeClr val="accent1"/>
                  </a:lnRef>
                  <a:fillRef idx="0">
                    <a:schemeClr val="accent1"/>
                  </a:fillRef>
                  <a:effectRef idx="1">
                    <a:schemeClr val="accent1"/>
                  </a:effectRef>
                  <a:fontRef idx="minor">
                    <a:schemeClr val="tx1"/>
                  </a:fontRef>
                </p:style>
              </p:cxnSp>
            </p:grpSp>
            <p:grpSp>
              <p:nvGrpSpPr>
                <p:cNvPr id="114" name="Group 113">
                  <a:extLst>
                    <a:ext uri="{FF2B5EF4-FFF2-40B4-BE49-F238E27FC236}">
                      <a16:creationId xmlns:a16="http://schemas.microsoft.com/office/drawing/2014/main" id="{DE0AEF78-DB40-46CB-0721-A68AFCF4DF11}"/>
                    </a:ext>
                  </a:extLst>
                </p:cNvPr>
                <p:cNvGrpSpPr/>
                <p:nvPr/>
              </p:nvGrpSpPr>
              <p:grpSpPr>
                <a:xfrm rot="5400000">
                  <a:off x="10777881" y="34046668"/>
                  <a:ext cx="182880" cy="4433726"/>
                  <a:chOff x="6836063" y="33444509"/>
                  <a:chExt cx="182880" cy="1002157"/>
                </a:xfrm>
              </p:grpSpPr>
              <p:cxnSp>
                <p:nvCxnSpPr>
                  <p:cNvPr id="115" name="Straight Connector 114">
                    <a:extLst>
                      <a:ext uri="{FF2B5EF4-FFF2-40B4-BE49-F238E27FC236}">
                        <a16:creationId xmlns:a16="http://schemas.microsoft.com/office/drawing/2014/main" id="{B52FD5BE-F5BE-9A60-2A2A-4DC7CB26E0C3}"/>
                      </a:ext>
                    </a:extLst>
                  </p:cNvPr>
                  <p:cNvCxnSpPr>
                    <a:cxnSpLocks/>
                  </p:cNvCxnSpPr>
                  <p:nvPr/>
                </p:nvCxnSpPr>
                <p:spPr>
                  <a:xfrm rot="16200000" flipH="1">
                    <a:off x="6426425" y="33945588"/>
                    <a:ext cx="1002157" cy="0"/>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817CC911-9A2E-BD74-808F-0E32F809684C}"/>
                      </a:ext>
                    </a:extLst>
                  </p:cNvPr>
                  <p:cNvCxnSpPr>
                    <a:cxnSpLocks/>
                  </p:cNvCxnSpPr>
                  <p:nvPr/>
                </p:nvCxnSpPr>
                <p:spPr>
                  <a:xfrm flipH="1">
                    <a:off x="6836063" y="33444509"/>
                    <a:ext cx="182880" cy="0"/>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B21BE8AB-2092-0F40-442B-16992EA0ED33}"/>
                      </a:ext>
                    </a:extLst>
                  </p:cNvPr>
                  <p:cNvCxnSpPr>
                    <a:cxnSpLocks/>
                  </p:cNvCxnSpPr>
                  <p:nvPr/>
                </p:nvCxnSpPr>
                <p:spPr>
                  <a:xfrm>
                    <a:off x="6836063" y="34446666"/>
                    <a:ext cx="182880" cy="0"/>
                  </a:xfrm>
                  <a:prstGeom prst="line">
                    <a:avLst/>
                  </a:prstGeom>
                  <a:ln cap="fla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53A87E11-06AC-0AD2-08BD-B399949C5301}"/>
                        </a:ext>
                      </a:extLst>
                    </p:cNvPr>
                    <p:cNvSpPr txBox="1"/>
                    <p:nvPr/>
                  </p:nvSpPr>
                  <p:spPr>
                    <a:xfrm>
                      <a:off x="4955992" y="33783951"/>
                      <a:ext cx="1991146" cy="4307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i="1" dirty="0" smtClean="0">
                                <a:latin typeface="Cambria Math" panose="02040503050406030204" pitchFamily="18" charset="0"/>
                              </a:rPr>
                              <m:t>𝐷</m:t>
                            </m:r>
                            <m:r>
                              <a:rPr lang="en-US" sz="1600" i="1" dirty="0" smtClean="0">
                                <a:latin typeface="Cambria Math" panose="02040503050406030204" pitchFamily="18" charset="0"/>
                              </a:rPr>
                              <m:t>=38.0 </m:t>
                            </m:r>
                            <m:d>
                              <m:dPr>
                                <m:begChr m:val="["/>
                                <m:endChr m:val="]"/>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𝑚𝑚</m:t>
                                </m:r>
                              </m:e>
                            </m:d>
                          </m:oMath>
                        </m:oMathPara>
                      </a14:m>
                      <a:endParaRPr lang="en-US" sz="1600" dirty="0">
                        <a:latin typeface="Helvetica" pitchFamily="2" charset="0"/>
                      </a:endParaRPr>
                    </a:p>
                  </p:txBody>
                </p:sp>
              </mc:Choice>
              <mc:Fallback xmlns="">
                <p:sp>
                  <p:nvSpPr>
                    <p:cNvPr id="121" name="TextBox 120">
                      <a:extLst>
                        <a:ext uri="{FF2B5EF4-FFF2-40B4-BE49-F238E27FC236}">
                          <a16:creationId xmlns:a16="http://schemas.microsoft.com/office/drawing/2014/main" id="{53A87E11-06AC-0AD2-08BD-B399949C5301}"/>
                        </a:ext>
                      </a:extLst>
                    </p:cNvPr>
                    <p:cNvSpPr txBox="1">
                      <a:spLocks noRot="1" noChangeAspect="1" noMove="1" noResize="1" noEditPoints="1" noAdjustHandles="1" noChangeArrowheads="1" noChangeShapeType="1" noTextEdit="1"/>
                    </p:cNvSpPr>
                    <p:nvPr/>
                  </p:nvSpPr>
                  <p:spPr>
                    <a:xfrm>
                      <a:off x="4955992" y="33783951"/>
                      <a:ext cx="1991146" cy="430759"/>
                    </a:xfrm>
                    <a:prstGeom prst="rect">
                      <a:avLst/>
                    </a:prstGeom>
                    <a:blipFill>
                      <a:blip r:embed="rId11"/>
                      <a:stretch>
                        <a:fillRect b="-1071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2" name="TextBox 121">
                      <a:extLst>
                        <a:ext uri="{FF2B5EF4-FFF2-40B4-BE49-F238E27FC236}">
                          <a16:creationId xmlns:a16="http://schemas.microsoft.com/office/drawing/2014/main" id="{A6DC40C5-6AD1-5AB2-AD69-7D164C518CB3}"/>
                        </a:ext>
                      </a:extLst>
                    </p:cNvPr>
                    <p:cNvSpPr txBox="1"/>
                    <p:nvPr/>
                  </p:nvSpPr>
                  <p:spPr>
                    <a:xfrm>
                      <a:off x="9602285" y="36498397"/>
                      <a:ext cx="2534071" cy="4307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𝐿</m:t>
                            </m:r>
                            <m:r>
                              <a:rPr lang="en-US" sz="1600" b="0" i="1" dirty="0" smtClean="0">
                                <a:latin typeface="Cambria Math" panose="02040503050406030204" pitchFamily="18" charset="0"/>
                              </a:rPr>
                              <m:t>=355.6 </m:t>
                            </m:r>
                            <m:d>
                              <m:dPr>
                                <m:begChr m:val="["/>
                                <m:endChr m:val="]"/>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𝑚𝑚</m:t>
                                </m:r>
                              </m:e>
                            </m:d>
                          </m:oMath>
                        </m:oMathPara>
                      </a14:m>
                      <a:endParaRPr lang="en-US" sz="1600" dirty="0">
                        <a:latin typeface="Helvetica" pitchFamily="2" charset="0"/>
                      </a:endParaRPr>
                    </a:p>
                  </p:txBody>
                </p:sp>
              </mc:Choice>
              <mc:Fallback xmlns="">
                <p:sp>
                  <p:nvSpPr>
                    <p:cNvPr id="122" name="TextBox 121">
                      <a:extLst>
                        <a:ext uri="{FF2B5EF4-FFF2-40B4-BE49-F238E27FC236}">
                          <a16:creationId xmlns:a16="http://schemas.microsoft.com/office/drawing/2014/main" id="{A6DC40C5-6AD1-5AB2-AD69-7D164C518CB3}"/>
                        </a:ext>
                      </a:extLst>
                    </p:cNvPr>
                    <p:cNvSpPr txBox="1">
                      <a:spLocks noRot="1" noChangeAspect="1" noMove="1" noResize="1" noEditPoints="1" noAdjustHandles="1" noChangeArrowheads="1" noChangeShapeType="1" noTextEdit="1"/>
                    </p:cNvSpPr>
                    <p:nvPr/>
                  </p:nvSpPr>
                  <p:spPr>
                    <a:xfrm>
                      <a:off x="9602285" y="36498397"/>
                      <a:ext cx="2534071" cy="430759"/>
                    </a:xfrm>
                    <a:prstGeom prst="rect">
                      <a:avLst/>
                    </a:prstGeom>
                    <a:blipFill>
                      <a:blip r:embed="rId12"/>
                      <a:stretch>
                        <a:fillRect b="-10714"/>
                      </a:stretch>
                    </a:blipFill>
                  </p:spPr>
                  <p:txBody>
                    <a:bodyPr/>
                    <a:lstStyle/>
                    <a:p>
                      <a:r>
                        <a:rPr lang="en-US">
                          <a:noFill/>
                        </a:rPr>
                        <a:t> </a:t>
                      </a:r>
                    </a:p>
                  </p:txBody>
                </p:sp>
              </mc:Fallback>
            </mc:AlternateContent>
            <p:grpSp>
              <p:nvGrpSpPr>
                <p:cNvPr id="123" name="Group 122">
                  <a:extLst>
                    <a:ext uri="{FF2B5EF4-FFF2-40B4-BE49-F238E27FC236}">
                      <a16:creationId xmlns:a16="http://schemas.microsoft.com/office/drawing/2014/main" id="{E926B99D-7B26-65B1-CB87-50C611B0441E}"/>
                    </a:ext>
                  </a:extLst>
                </p:cNvPr>
                <p:cNvGrpSpPr/>
                <p:nvPr/>
              </p:nvGrpSpPr>
              <p:grpSpPr>
                <a:xfrm rot="5400000">
                  <a:off x="8016914" y="31022184"/>
                  <a:ext cx="298303" cy="969451"/>
                  <a:chOff x="6836063" y="33444509"/>
                  <a:chExt cx="182880" cy="1002157"/>
                </a:xfrm>
              </p:grpSpPr>
              <p:cxnSp>
                <p:nvCxnSpPr>
                  <p:cNvPr id="124" name="Straight Connector 123">
                    <a:extLst>
                      <a:ext uri="{FF2B5EF4-FFF2-40B4-BE49-F238E27FC236}">
                        <a16:creationId xmlns:a16="http://schemas.microsoft.com/office/drawing/2014/main" id="{2A53F5E7-F609-3437-B2F6-DB9B41C70F5E}"/>
                      </a:ext>
                    </a:extLst>
                  </p:cNvPr>
                  <p:cNvCxnSpPr>
                    <a:cxnSpLocks/>
                  </p:cNvCxnSpPr>
                  <p:nvPr/>
                </p:nvCxnSpPr>
                <p:spPr>
                  <a:xfrm>
                    <a:off x="6927503" y="33451160"/>
                    <a:ext cx="0" cy="985829"/>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AB1D8739-CC9B-048B-807D-217824330105}"/>
                      </a:ext>
                    </a:extLst>
                  </p:cNvPr>
                  <p:cNvCxnSpPr>
                    <a:cxnSpLocks/>
                  </p:cNvCxnSpPr>
                  <p:nvPr/>
                </p:nvCxnSpPr>
                <p:spPr>
                  <a:xfrm flipH="1">
                    <a:off x="6836063" y="33444509"/>
                    <a:ext cx="182880" cy="0"/>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B00DE48-033F-DDF1-B03E-5762A1449043}"/>
                      </a:ext>
                    </a:extLst>
                  </p:cNvPr>
                  <p:cNvCxnSpPr>
                    <a:cxnSpLocks/>
                  </p:cNvCxnSpPr>
                  <p:nvPr/>
                </p:nvCxnSpPr>
                <p:spPr>
                  <a:xfrm>
                    <a:off x="6836063" y="34446666"/>
                    <a:ext cx="182880" cy="0"/>
                  </a:xfrm>
                  <a:prstGeom prst="line">
                    <a:avLst/>
                  </a:prstGeom>
                  <a:ln cap="flat"/>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27" name="TextBox 126">
                      <a:extLst>
                        <a:ext uri="{FF2B5EF4-FFF2-40B4-BE49-F238E27FC236}">
                          <a16:creationId xmlns:a16="http://schemas.microsoft.com/office/drawing/2014/main" id="{0D81C8B1-2031-5AE4-8519-7D3ED68600FE}"/>
                        </a:ext>
                      </a:extLst>
                    </p:cNvPr>
                    <p:cNvSpPr txBox="1"/>
                    <p:nvPr/>
                  </p:nvSpPr>
                  <p:spPr>
                    <a:xfrm>
                      <a:off x="6986702" y="30836563"/>
                      <a:ext cx="2358729" cy="4307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ℓ=</m:t>
                            </m:r>
                            <m:r>
                              <a:rPr lang="en-US" sz="1600" i="1" dirty="0" smtClean="0">
                                <a:latin typeface="Cambria Math" panose="02040503050406030204" pitchFamily="18" charset="0"/>
                              </a:rPr>
                              <m:t>69.85 </m:t>
                            </m:r>
                            <m:d>
                              <m:dPr>
                                <m:begChr m:val="["/>
                                <m:endChr m:val="]"/>
                                <m:ctrlPr>
                                  <a:rPr lang="en-US" sz="1600" i="1" dirty="0" smtClean="0">
                                    <a:latin typeface="Cambria Math" panose="02040503050406030204" pitchFamily="18" charset="0"/>
                                  </a:rPr>
                                </m:ctrlPr>
                              </m:dPr>
                              <m:e>
                                <m:r>
                                  <a:rPr lang="en-US" sz="1600" i="1" dirty="0" smtClean="0">
                                    <a:latin typeface="Cambria Math" panose="02040503050406030204" pitchFamily="18" charset="0"/>
                                  </a:rPr>
                                  <m:t>𝑚𝑚</m:t>
                                </m:r>
                              </m:e>
                            </m:d>
                          </m:oMath>
                        </m:oMathPara>
                      </a14:m>
                      <a:endParaRPr lang="en-US" sz="1600" dirty="0">
                        <a:latin typeface="Helvetica" pitchFamily="2" charset="0"/>
                      </a:endParaRPr>
                    </a:p>
                  </p:txBody>
                </p:sp>
              </mc:Choice>
              <mc:Fallback xmlns="">
                <p:sp>
                  <p:nvSpPr>
                    <p:cNvPr id="127" name="TextBox 126">
                      <a:extLst>
                        <a:ext uri="{FF2B5EF4-FFF2-40B4-BE49-F238E27FC236}">
                          <a16:creationId xmlns:a16="http://schemas.microsoft.com/office/drawing/2014/main" id="{0D81C8B1-2031-5AE4-8519-7D3ED68600FE}"/>
                        </a:ext>
                      </a:extLst>
                    </p:cNvPr>
                    <p:cNvSpPr txBox="1">
                      <a:spLocks noRot="1" noChangeAspect="1" noMove="1" noResize="1" noEditPoints="1" noAdjustHandles="1" noChangeArrowheads="1" noChangeShapeType="1" noTextEdit="1"/>
                    </p:cNvSpPr>
                    <p:nvPr/>
                  </p:nvSpPr>
                  <p:spPr>
                    <a:xfrm>
                      <a:off x="6986702" y="30836563"/>
                      <a:ext cx="2358729" cy="430759"/>
                    </a:xfrm>
                    <a:prstGeom prst="rect">
                      <a:avLst/>
                    </a:prstGeom>
                    <a:blipFill>
                      <a:blip r:embed="rId13"/>
                      <a:stretch>
                        <a:fillRect b="-14815"/>
                      </a:stretch>
                    </a:blipFill>
                  </p:spPr>
                  <p:txBody>
                    <a:bodyPr/>
                    <a:lstStyle/>
                    <a:p>
                      <a:r>
                        <a:rPr lang="en-US">
                          <a:noFill/>
                        </a:rPr>
                        <a:t> </a:t>
                      </a:r>
                    </a:p>
                  </p:txBody>
                </p:sp>
              </mc:Fallback>
            </mc:AlternateContent>
            <p:cxnSp>
              <p:nvCxnSpPr>
                <p:cNvPr id="129" name="Elbow Connector 128">
                  <a:extLst>
                    <a:ext uri="{FF2B5EF4-FFF2-40B4-BE49-F238E27FC236}">
                      <a16:creationId xmlns:a16="http://schemas.microsoft.com/office/drawing/2014/main" id="{D88617CA-4015-10CE-05C2-CD7B7B9D3E5F}"/>
                    </a:ext>
                  </a:extLst>
                </p:cNvPr>
                <p:cNvCxnSpPr>
                  <a:cxnSpLocks/>
                  <a:stCxn id="135" idx="2"/>
                </p:cNvCxnSpPr>
                <p:nvPr/>
              </p:nvCxnSpPr>
              <p:spPr>
                <a:xfrm rot="5400000">
                  <a:off x="8857473" y="32349066"/>
                  <a:ext cx="2343681" cy="91911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35" name="TextBox 134">
                      <a:extLst>
                        <a:ext uri="{FF2B5EF4-FFF2-40B4-BE49-F238E27FC236}">
                          <a16:creationId xmlns:a16="http://schemas.microsoft.com/office/drawing/2014/main" id="{6F7CC6C3-5127-96DD-ABF0-B52EDA6E8ACB}"/>
                        </a:ext>
                      </a:extLst>
                    </p:cNvPr>
                    <p:cNvSpPr txBox="1"/>
                    <p:nvPr/>
                  </p:nvSpPr>
                  <p:spPr>
                    <a:xfrm>
                      <a:off x="9522026" y="31206024"/>
                      <a:ext cx="1933689" cy="4307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𝑠</m:t>
                            </m:r>
                            <m:r>
                              <a:rPr lang="en-US" sz="1600" b="0" i="1" smtClean="0">
                                <a:latin typeface="Cambria Math" panose="02040503050406030204" pitchFamily="18" charset="0"/>
                              </a:rPr>
                              <m:t>=425.5 </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𝑚𝑚</m:t>
                                </m:r>
                              </m:e>
                            </m:d>
                          </m:oMath>
                        </m:oMathPara>
                      </a14:m>
                      <a:endParaRPr lang="en-US" sz="1600" dirty="0">
                        <a:latin typeface="Helvetica" pitchFamily="2" charset="0"/>
                      </a:endParaRPr>
                    </a:p>
                  </p:txBody>
                </p:sp>
              </mc:Choice>
              <mc:Fallback xmlns="">
                <p:sp>
                  <p:nvSpPr>
                    <p:cNvPr id="135" name="TextBox 134">
                      <a:extLst>
                        <a:ext uri="{FF2B5EF4-FFF2-40B4-BE49-F238E27FC236}">
                          <a16:creationId xmlns:a16="http://schemas.microsoft.com/office/drawing/2014/main" id="{6F7CC6C3-5127-96DD-ABF0-B52EDA6E8ACB}"/>
                        </a:ext>
                      </a:extLst>
                    </p:cNvPr>
                    <p:cNvSpPr txBox="1">
                      <a:spLocks noRot="1" noChangeAspect="1" noMove="1" noResize="1" noEditPoints="1" noAdjustHandles="1" noChangeArrowheads="1" noChangeShapeType="1" noTextEdit="1"/>
                    </p:cNvSpPr>
                    <p:nvPr/>
                  </p:nvSpPr>
                  <p:spPr>
                    <a:xfrm>
                      <a:off x="9522026" y="31206024"/>
                      <a:ext cx="1933689" cy="430759"/>
                    </a:xfrm>
                    <a:prstGeom prst="rect">
                      <a:avLst/>
                    </a:prstGeom>
                    <a:blipFill>
                      <a:blip r:embed="rId14"/>
                      <a:stretch>
                        <a:fillRect b="-14815"/>
                      </a:stretch>
                    </a:blipFill>
                  </p:spPr>
                  <p:txBody>
                    <a:bodyPr/>
                    <a:lstStyle/>
                    <a:p>
                      <a:r>
                        <a:rPr lang="en-US">
                          <a:noFill/>
                        </a:rPr>
                        <a:t> </a:t>
                      </a:r>
                    </a:p>
                  </p:txBody>
                </p:sp>
              </mc:Fallback>
            </mc:AlternateContent>
            <p:cxnSp>
              <p:nvCxnSpPr>
                <p:cNvPr id="139" name="Elbow Connector 138">
                  <a:extLst>
                    <a:ext uri="{FF2B5EF4-FFF2-40B4-BE49-F238E27FC236}">
                      <a16:creationId xmlns:a16="http://schemas.microsoft.com/office/drawing/2014/main" id="{2B8DEB1E-4D34-A67F-D038-BB88DAC1A6D4}"/>
                    </a:ext>
                  </a:extLst>
                </p:cNvPr>
                <p:cNvCxnSpPr>
                  <a:cxnSpLocks/>
                  <a:stCxn id="150" idx="1"/>
                </p:cNvCxnSpPr>
                <p:nvPr/>
              </p:nvCxnSpPr>
              <p:spPr>
                <a:xfrm rot="10800000" flipV="1">
                  <a:off x="10447231" y="32877460"/>
                  <a:ext cx="1969232" cy="1015105"/>
                </a:xfrm>
                <a:prstGeom prst="bent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0" name="TextBox 149">
                      <a:extLst>
                        <a:ext uri="{FF2B5EF4-FFF2-40B4-BE49-F238E27FC236}">
                          <a16:creationId xmlns:a16="http://schemas.microsoft.com/office/drawing/2014/main" id="{2205E419-24BF-95B0-03CF-F5884FAE0F9E}"/>
                        </a:ext>
                      </a:extLst>
                    </p:cNvPr>
                    <p:cNvSpPr txBox="1"/>
                    <p:nvPr/>
                  </p:nvSpPr>
                  <p:spPr>
                    <a:xfrm>
                      <a:off x="12416462" y="32662080"/>
                      <a:ext cx="2431544" cy="430759"/>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1" dirty="0" smtClean="0">
                                <a:latin typeface="Cambria Math" panose="02040503050406030204" pitchFamily="18" charset="0"/>
                              </a:rPr>
                              <m:t>𝜃</m:t>
                            </m:r>
                            <m:r>
                              <a:rPr lang="en-US" sz="1600" b="0" i="1" dirty="0" smtClean="0">
                                <a:latin typeface="Cambria Math" panose="02040503050406030204" pitchFamily="18" charset="0"/>
                              </a:rPr>
                              <m:t> =44.75 </m:t>
                            </m:r>
                            <m:d>
                              <m:dPr>
                                <m:begChr m:val="["/>
                                <m:endChr m:val="]"/>
                                <m:ctrlPr>
                                  <a:rPr lang="en-US" sz="1600" b="0" i="1" smtClean="0">
                                    <a:latin typeface="Cambria Math" panose="02040503050406030204" pitchFamily="18" charset="0"/>
                                  </a:rPr>
                                </m:ctrlPr>
                              </m:dPr>
                              <m:e>
                                <m:r>
                                  <a:rPr lang="en-US" sz="1600" b="0" i="1" smtClean="0">
                                    <a:latin typeface="Cambria Math" panose="02040503050406030204" pitchFamily="18" charset="0"/>
                                  </a:rPr>
                                  <m:t>𝑚𝑅𝑎𝑑</m:t>
                                </m:r>
                              </m:e>
                            </m:d>
                          </m:oMath>
                        </m:oMathPara>
                      </a14:m>
                      <a:endParaRPr lang="en-US" sz="1600" dirty="0">
                        <a:latin typeface="Helvetica" pitchFamily="2" charset="0"/>
                      </a:endParaRPr>
                    </a:p>
                  </p:txBody>
                </p:sp>
              </mc:Choice>
              <mc:Fallback xmlns="">
                <p:sp>
                  <p:nvSpPr>
                    <p:cNvPr id="150" name="TextBox 149">
                      <a:extLst>
                        <a:ext uri="{FF2B5EF4-FFF2-40B4-BE49-F238E27FC236}">
                          <a16:creationId xmlns:a16="http://schemas.microsoft.com/office/drawing/2014/main" id="{2205E419-24BF-95B0-03CF-F5884FAE0F9E}"/>
                        </a:ext>
                      </a:extLst>
                    </p:cNvPr>
                    <p:cNvSpPr txBox="1">
                      <a:spLocks noRot="1" noChangeAspect="1" noMove="1" noResize="1" noEditPoints="1" noAdjustHandles="1" noChangeArrowheads="1" noChangeShapeType="1" noTextEdit="1"/>
                    </p:cNvSpPr>
                    <p:nvPr/>
                  </p:nvSpPr>
                  <p:spPr>
                    <a:xfrm>
                      <a:off x="12416462" y="32662080"/>
                      <a:ext cx="2431544" cy="430759"/>
                    </a:xfrm>
                    <a:prstGeom prst="rect">
                      <a:avLst/>
                    </a:prstGeom>
                    <a:blipFill>
                      <a:blip r:embed="rId15"/>
                      <a:stretch>
                        <a:fillRect b="-14286"/>
                      </a:stretch>
                    </a:blipFill>
                  </p:spPr>
                  <p:txBody>
                    <a:bodyPr/>
                    <a:lstStyle/>
                    <a:p>
                      <a:r>
                        <a:rPr lang="en-US">
                          <a:noFill/>
                        </a:rPr>
                        <a:t> </a:t>
                      </a:r>
                    </a:p>
                  </p:txBody>
                </p:sp>
              </mc:Fallback>
            </mc:AlternateContent>
            <p:cxnSp>
              <p:nvCxnSpPr>
                <p:cNvPr id="163" name="Straight Connector 162">
                  <a:extLst>
                    <a:ext uri="{FF2B5EF4-FFF2-40B4-BE49-F238E27FC236}">
                      <a16:creationId xmlns:a16="http://schemas.microsoft.com/office/drawing/2014/main" id="{6F37DEB7-533D-F466-C365-DEFD4F3E0A20}"/>
                    </a:ext>
                  </a:extLst>
                </p:cNvPr>
                <p:cNvCxnSpPr>
                  <a:cxnSpLocks/>
                </p:cNvCxnSpPr>
                <p:nvPr/>
              </p:nvCxnSpPr>
              <p:spPr>
                <a:xfrm flipH="1">
                  <a:off x="7018943" y="33478584"/>
                  <a:ext cx="673425" cy="0"/>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DC9FA798-6C13-031F-6908-56AD374D0167}"/>
                    </a:ext>
                  </a:extLst>
                </p:cNvPr>
                <p:cNvCxnSpPr>
                  <a:cxnSpLocks/>
                </p:cNvCxnSpPr>
                <p:nvPr/>
              </p:nvCxnSpPr>
              <p:spPr>
                <a:xfrm flipH="1">
                  <a:off x="7018943" y="34447217"/>
                  <a:ext cx="673425" cy="0"/>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2DC0C705-77E9-01DD-C03B-D149C5CC9B6E}"/>
                    </a:ext>
                  </a:extLst>
                </p:cNvPr>
                <p:cNvCxnSpPr>
                  <a:cxnSpLocks/>
                </p:cNvCxnSpPr>
                <p:nvPr/>
              </p:nvCxnSpPr>
              <p:spPr>
                <a:xfrm>
                  <a:off x="8652457" y="35723059"/>
                  <a:ext cx="0" cy="449032"/>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2A906913-72AC-B233-2A62-C08DC6366AD3}"/>
                    </a:ext>
                  </a:extLst>
                </p:cNvPr>
                <p:cNvCxnSpPr>
                  <a:cxnSpLocks/>
                </p:cNvCxnSpPr>
                <p:nvPr/>
              </p:nvCxnSpPr>
              <p:spPr>
                <a:xfrm>
                  <a:off x="13086182" y="34301457"/>
                  <a:ext cx="2" cy="1870635"/>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CBF7F080-A747-E5AA-E057-A1157BB53DCF}"/>
                    </a:ext>
                  </a:extLst>
                </p:cNvPr>
                <p:cNvCxnSpPr>
                  <a:cxnSpLocks/>
                </p:cNvCxnSpPr>
                <p:nvPr/>
              </p:nvCxnSpPr>
              <p:spPr>
                <a:xfrm flipH="1" flipV="1">
                  <a:off x="7681338" y="31642591"/>
                  <a:ext cx="11030" cy="545835"/>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6634601E-EBF4-11F0-5158-F8D111AD67F1}"/>
                    </a:ext>
                  </a:extLst>
                </p:cNvPr>
                <p:cNvCxnSpPr>
                  <a:cxnSpLocks/>
                </p:cNvCxnSpPr>
                <p:nvPr/>
              </p:nvCxnSpPr>
              <p:spPr>
                <a:xfrm flipH="1" flipV="1">
                  <a:off x="8650788" y="31647497"/>
                  <a:ext cx="11030" cy="545835"/>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85" name="Group 184">
              <a:extLst>
                <a:ext uri="{FF2B5EF4-FFF2-40B4-BE49-F238E27FC236}">
                  <a16:creationId xmlns:a16="http://schemas.microsoft.com/office/drawing/2014/main" id="{9D1EBDB7-753E-AA4F-A6B5-436F671E0932}"/>
                </a:ext>
              </a:extLst>
            </p:cNvPr>
            <p:cNvGrpSpPr/>
            <p:nvPr/>
          </p:nvGrpSpPr>
          <p:grpSpPr>
            <a:xfrm rot="5400000">
              <a:off x="12909696" y="34021038"/>
              <a:ext cx="678035" cy="190344"/>
              <a:chOff x="7504873" y="37970659"/>
              <a:chExt cx="4614688" cy="190344"/>
            </a:xfrm>
          </p:grpSpPr>
          <p:cxnSp>
            <p:nvCxnSpPr>
              <p:cNvPr id="182" name="Straight Connector 181">
                <a:extLst>
                  <a:ext uri="{FF2B5EF4-FFF2-40B4-BE49-F238E27FC236}">
                    <a16:creationId xmlns:a16="http://schemas.microsoft.com/office/drawing/2014/main" id="{4983B200-DBED-27B1-97D3-F967E18CD2BA}"/>
                  </a:ext>
                </a:extLst>
              </p:cNvPr>
              <p:cNvCxnSpPr>
                <a:cxnSpLocks/>
              </p:cNvCxnSpPr>
              <p:nvPr/>
            </p:nvCxnSpPr>
            <p:spPr>
              <a:xfrm flipH="1">
                <a:off x="7504873" y="38065832"/>
                <a:ext cx="4614686" cy="0"/>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83" name="Straight Connector 182">
                <a:extLst>
                  <a:ext uri="{FF2B5EF4-FFF2-40B4-BE49-F238E27FC236}">
                    <a16:creationId xmlns:a16="http://schemas.microsoft.com/office/drawing/2014/main" id="{0055020A-C514-5663-B02E-E87BA9E81AA1}"/>
                  </a:ext>
                </a:extLst>
              </p:cNvPr>
              <p:cNvCxnSpPr>
                <a:cxnSpLocks/>
              </p:cNvCxnSpPr>
              <p:nvPr/>
            </p:nvCxnSpPr>
            <p:spPr>
              <a:xfrm rot="5400000" flipH="1">
                <a:off x="12024389" y="38065831"/>
                <a:ext cx="190344" cy="0"/>
              </a:xfrm>
              <a:prstGeom prst="line">
                <a:avLst/>
              </a:prstGeom>
              <a:ln cap="flat"/>
            </p:spPr>
            <p:style>
              <a:lnRef idx="2">
                <a:schemeClr val="accent1"/>
              </a:lnRef>
              <a:fillRef idx="0">
                <a:schemeClr val="accent1"/>
              </a:fillRef>
              <a:effectRef idx="1">
                <a:schemeClr val="accent1"/>
              </a:effectRef>
              <a:fontRef idx="minor">
                <a:schemeClr val="tx1"/>
              </a:fontRef>
            </p:style>
          </p:cxnSp>
          <p:cxnSp>
            <p:nvCxnSpPr>
              <p:cNvPr id="184" name="Straight Connector 183">
                <a:extLst>
                  <a:ext uri="{FF2B5EF4-FFF2-40B4-BE49-F238E27FC236}">
                    <a16:creationId xmlns:a16="http://schemas.microsoft.com/office/drawing/2014/main" id="{E510A1AA-7A48-C4D5-2565-6D818D0ADE56}"/>
                  </a:ext>
                </a:extLst>
              </p:cNvPr>
              <p:cNvCxnSpPr>
                <a:cxnSpLocks/>
              </p:cNvCxnSpPr>
              <p:nvPr/>
            </p:nvCxnSpPr>
            <p:spPr>
              <a:xfrm rot="5400000">
                <a:off x="7409703" y="38065831"/>
                <a:ext cx="190344" cy="0"/>
              </a:xfrm>
              <a:prstGeom prst="line">
                <a:avLst/>
              </a:prstGeom>
              <a:ln cap="flat"/>
            </p:spPr>
            <p:style>
              <a:lnRef idx="2">
                <a:schemeClr val="accent1"/>
              </a:lnRef>
              <a:fillRef idx="0">
                <a:schemeClr val="accent1"/>
              </a:fillRef>
              <a:effectRef idx="1">
                <a:schemeClr val="accent1"/>
              </a:effectRef>
              <a:fontRef idx="minor">
                <a:schemeClr val="tx1"/>
              </a:fontRef>
            </p:style>
          </p:cxnSp>
        </p:grpSp>
        <p:cxnSp>
          <p:nvCxnSpPr>
            <p:cNvPr id="187" name="Straight Connector 186">
              <a:extLst>
                <a:ext uri="{FF2B5EF4-FFF2-40B4-BE49-F238E27FC236}">
                  <a16:creationId xmlns:a16="http://schemas.microsoft.com/office/drawing/2014/main" id="{0C9CDE62-0D46-2425-F1D7-E3CDEB7070CD}"/>
                </a:ext>
              </a:extLst>
            </p:cNvPr>
            <p:cNvCxnSpPr>
              <a:cxnSpLocks/>
            </p:cNvCxnSpPr>
            <p:nvPr/>
          </p:nvCxnSpPr>
          <p:spPr>
            <a:xfrm flipH="1">
              <a:off x="12483983" y="34455226"/>
              <a:ext cx="669559" cy="0"/>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p:cxnSp>
          <p:nvCxnSpPr>
            <p:cNvPr id="191" name="Straight Connector 190">
              <a:extLst>
                <a:ext uri="{FF2B5EF4-FFF2-40B4-BE49-F238E27FC236}">
                  <a16:creationId xmlns:a16="http://schemas.microsoft.com/office/drawing/2014/main" id="{CA9D81DB-62B3-8C15-9012-B4329D9E9908}"/>
                </a:ext>
              </a:extLst>
            </p:cNvPr>
            <p:cNvCxnSpPr>
              <a:cxnSpLocks/>
            </p:cNvCxnSpPr>
            <p:nvPr/>
          </p:nvCxnSpPr>
          <p:spPr>
            <a:xfrm flipH="1">
              <a:off x="12483983" y="33777192"/>
              <a:ext cx="669559" cy="0"/>
            </a:xfrm>
            <a:prstGeom prst="line">
              <a:avLst/>
            </a:prstGeom>
            <a:ln w="12700">
              <a:solidFill>
                <a:srgbClr val="63666A"/>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2" name="TextBox 191">
                  <a:extLst>
                    <a:ext uri="{FF2B5EF4-FFF2-40B4-BE49-F238E27FC236}">
                      <a16:creationId xmlns:a16="http://schemas.microsoft.com/office/drawing/2014/main" id="{B180FEA2-D8B6-AE8F-0442-305E7E9C2FE9}"/>
                    </a:ext>
                  </a:extLst>
                </p:cNvPr>
                <p:cNvSpPr txBox="1"/>
                <p:nvPr/>
              </p:nvSpPr>
              <p:spPr>
                <a:xfrm>
                  <a:off x="13553867" y="33892499"/>
                  <a:ext cx="429549" cy="44834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600" b="0" i="0" dirty="0" smtClean="0">
                            <a:latin typeface="Cambria Math" panose="02040503050406030204" pitchFamily="18" charset="0"/>
                          </a:rPr>
                          <m:t>2</m:t>
                        </m:r>
                        <m:r>
                          <m:rPr>
                            <m:sty m:val="p"/>
                          </m:rPr>
                          <a:rPr lang="en-US" sz="1600" b="0" i="0" dirty="0" smtClean="0">
                            <a:latin typeface="Cambria Math" panose="02040503050406030204" pitchFamily="18" charset="0"/>
                          </a:rPr>
                          <m:t>Δ</m:t>
                        </m:r>
                        <m:r>
                          <a:rPr lang="en-US" sz="1600" b="0" i="1" dirty="0" smtClean="0">
                            <a:latin typeface="Cambria Math" panose="02040503050406030204" pitchFamily="18" charset="0"/>
                          </a:rPr>
                          <m:t>𝑥</m:t>
                        </m:r>
                      </m:oMath>
                    </m:oMathPara>
                  </a14:m>
                  <a:endParaRPr lang="en-US" sz="1600" dirty="0">
                    <a:latin typeface="Helvetica" pitchFamily="2" charset="0"/>
                  </a:endParaRPr>
                </a:p>
              </p:txBody>
            </p:sp>
          </mc:Choice>
          <mc:Fallback xmlns="">
            <p:sp>
              <p:nvSpPr>
                <p:cNvPr id="192" name="TextBox 191">
                  <a:extLst>
                    <a:ext uri="{FF2B5EF4-FFF2-40B4-BE49-F238E27FC236}">
                      <a16:creationId xmlns:a16="http://schemas.microsoft.com/office/drawing/2014/main" id="{B180FEA2-D8B6-AE8F-0442-305E7E9C2FE9}"/>
                    </a:ext>
                  </a:extLst>
                </p:cNvPr>
                <p:cNvSpPr txBox="1">
                  <a:spLocks noRot="1" noChangeAspect="1" noMove="1" noResize="1" noEditPoints="1" noAdjustHandles="1" noChangeArrowheads="1" noChangeShapeType="1" noTextEdit="1"/>
                </p:cNvSpPr>
                <p:nvPr/>
              </p:nvSpPr>
              <p:spPr>
                <a:xfrm>
                  <a:off x="13553867" y="33892499"/>
                  <a:ext cx="429549" cy="448340"/>
                </a:xfrm>
                <a:prstGeom prst="rect">
                  <a:avLst/>
                </a:prstGeom>
                <a:blipFill>
                  <a:blip r:embed="rId16"/>
                  <a:stretch>
                    <a:fillRect l="-29630" r="-7407"/>
                  </a:stretch>
                </a:blipFill>
              </p:spPr>
              <p:txBody>
                <a:bodyPr/>
                <a:lstStyle/>
                <a:p>
                  <a:r>
                    <a:rPr lang="en-US">
                      <a:noFill/>
                    </a:rPr>
                    <a:t> </a:t>
                  </a:r>
                </a:p>
              </p:txBody>
            </p:sp>
          </mc:Fallback>
        </mc:AlternateContent>
      </p:grpSp>
      <p:sp>
        <p:nvSpPr>
          <p:cNvPr id="196" name="Text Placeholder 29">
            <a:extLst>
              <a:ext uri="{FF2B5EF4-FFF2-40B4-BE49-F238E27FC236}">
                <a16:creationId xmlns:a16="http://schemas.microsoft.com/office/drawing/2014/main" id="{7AA5A311-7F55-BB9A-5374-CCC48F201E24}"/>
              </a:ext>
            </a:extLst>
          </p:cNvPr>
          <p:cNvSpPr txBox="1">
            <a:spLocks/>
          </p:cNvSpPr>
          <p:nvPr/>
        </p:nvSpPr>
        <p:spPr>
          <a:xfrm>
            <a:off x="1106110" y="13484516"/>
            <a:ext cx="8040105" cy="1245001"/>
          </a:xfrm>
          <a:prstGeom prst="rect">
            <a:avLst/>
          </a:prstGeom>
          <a:ln>
            <a:noFill/>
          </a:ln>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3600" dirty="0">
                <a:latin typeface="Helvetica" pitchFamily="2" charset="0"/>
              </a:rPr>
              <a:t>Initial Design Methodology</a:t>
            </a:r>
          </a:p>
        </p:txBody>
      </p:sp>
      <mc:AlternateContent xmlns:mc="http://schemas.openxmlformats.org/markup-compatibility/2006" xmlns:a14="http://schemas.microsoft.com/office/drawing/2010/main">
        <mc:Choice Requires="a14">
          <p:sp>
            <p:nvSpPr>
              <p:cNvPr id="197" name="Text Placeholder 35">
                <a:extLst>
                  <a:ext uri="{FF2B5EF4-FFF2-40B4-BE49-F238E27FC236}">
                    <a16:creationId xmlns:a16="http://schemas.microsoft.com/office/drawing/2014/main" id="{94A89EA7-D6E7-A4D3-8546-9F06F57A4217}"/>
                  </a:ext>
                </a:extLst>
              </p:cNvPr>
              <p:cNvSpPr txBox="1">
                <a:spLocks/>
              </p:cNvSpPr>
              <p:nvPr/>
            </p:nvSpPr>
            <p:spPr>
              <a:xfrm flipH="1">
                <a:off x="9074267" y="20251406"/>
                <a:ext cx="7373842" cy="8137883"/>
              </a:xfrm>
              <a:prstGeom prst="rect">
                <a:avLst/>
              </a:prstGeom>
              <a:noFill/>
              <a:ln>
                <a:noFill/>
              </a:ln>
            </p:spPr>
            <p:txBody>
              <a:bodyPr vert="horz" lIns="310896"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R="0" lvl="0">
                  <a:spcBef>
                    <a:spcPts val="0"/>
                  </a:spcBef>
                  <a:spcAft>
                    <a:spcPts val="0"/>
                  </a:spcAft>
                </a:pPr>
                <a:r>
                  <a:rPr lang="en-US" sz="3000" b="0" kern="100" dirty="0">
                    <a:solidFill>
                      <a:schemeClr val="tx1"/>
                    </a:solidFill>
                    <a:latin typeface="Helvetica" pitchFamily="2" charset="0"/>
                    <a:ea typeface="Aptos" panose="020B0004020202020204" pitchFamily="34" charset="0"/>
                    <a:cs typeface="Times New Roman" panose="02020603050405020304" pitchFamily="18" charset="0"/>
                  </a:rPr>
                  <a:t>Calculated initial conditions from component and placement constraints:</a:t>
                </a:r>
                <a:endParaRPr lang="en-US" sz="3000" b="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marL="857844" lvl="1" indent="-342900">
                  <a:spcBef>
                    <a:spcPts val="0"/>
                  </a:spcBef>
                  <a:spcAft>
                    <a:spcPts val="0"/>
                  </a:spcAft>
                  <a:buFont typeface="Symbol" pitchFamily="2" charset="2"/>
                  <a:buChar char=""/>
                </a:pPr>
                <a14:m>
                  <m:oMath xmlns:m="http://schemas.openxmlformats.org/officeDocument/2006/math">
                    <m:sSub>
                      <m:sSubPr>
                        <m:ctrlPr>
                          <a:rPr lang="en-US" sz="3000" i="1" kern="100" smtClean="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ctrlPr>
                      </m:sSubPr>
                      <m:e>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𝑥</m:t>
                        </m:r>
                      </m:e>
                      <m:sub>
                        <m:r>
                          <m:rPr>
                            <m:sty m:val="p"/>
                          </m:rPr>
                          <a:rPr lang="en-US" sz="3000"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max</m:t>
                        </m:r>
                      </m:sub>
                    </m:sSub>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=19 </m:t>
                    </m:r>
                    <m:d>
                      <m:dPr>
                        <m:begChr m:val="["/>
                        <m:endChr m:val="]"/>
                        <m:ctrlP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ctrlPr>
                      </m:dPr>
                      <m:e>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𝑚𝑚</m:t>
                        </m:r>
                      </m:e>
                    </m:d>
                  </m:oMath>
                </a14:m>
                <a:endParaRPr lang="en-US" sz="300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marL="857844" lvl="1" indent="-342900">
                  <a:spcBef>
                    <a:spcPts val="0"/>
                  </a:spcBef>
                  <a:spcAft>
                    <a:spcPts val="0"/>
                  </a:spcAft>
                  <a:buFont typeface="Symbol" pitchFamily="2" charset="2"/>
                  <a:buChar char=""/>
                </a:pPr>
                <a14:m>
                  <m:oMath xmlns:m="http://schemas.openxmlformats.org/officeDocument/2006/math">
                    <m:sSubSup>
                      <m:sSubSupPr>
                        <m:ctrlP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ctrlPr>
                      </m:sSubSupPr>
                      <m:e>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𝑥</m:t>
                        </m:r>
                      </m:e>
                      <m:sub>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𝑚𝑎𝑥</m:t>
                        </m:r>
                      </m:sub>
                      <m:sup>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m:t>
                        </m:r>
                      </m:sup>
                    </m:sSubSup>
                    <m:r>
                      <a:rPr lang="en-US" sz="3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=44.75 </m:t>
                    </m:r>
                    <m:d>
                      <m:dPr>
                        <m:begChr m:val="["/>
                        <m:endChr m:val="]"/>
                        <m:ctrlPr>
                          <a:rPr lang="en-US" sz="3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𝑚𝑅𝑎𝑑</m:t>
                        </m:r>
                        <m:r>
                          <a:rPr lang="en-US" sz="300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e>
                    </m:d>
                  </m:oMath>
                </a14:m>
                <a:endParaRPr lang="en-US" sz="300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marL="857844" lvl="1" indent="-342900">
                  <a:spcBef>
                    <a:spcPts val="0"/>
                  </a:spcBef>
                  <a:spcAft>
                    <a:spcPts val="0"/>
                  </a:spcAft>
                  <a:buFont typeface="Symbol" pitchFamily="2" charset="2"/>
                  <a:buChar char=""/>
                </a:pPr>
                <a14:m>
                  <m:oMath xmlns:m="http://schemas.openxmlformats.org/officeDocument/2006/math">
                    <m:sSub>
                      <m:sSubPr>
                        <m:ctrlP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ctrlPr>
                      </m:sSubPr>
                      <m:e>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𝑠</m:t>
                        </m:r>
                      </m:e>
                      <m:sub>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𝑑𝑟𝑖𝑓𝑡</m:t>
                        </m:r>
                      </m:sub>
                    </m:sSub>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=0.4255 [</m:t>
                    </m:r>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𝑚</m:t>
                    </m:r>
                    <m:r>
                      <a:rPr lang="en-US" sz="3000" i="1" kern="100">
                        <a:solidFill>
                          <a:schemeClr val="tx1"/>
                        </a:solidFill>
                        <a:effectLst/>
                        <a:latin typeface="Cambria Math" panose="02040503050406030204" pitchFamily="18" charset="0"/>
                        <a:ea typeface="Aptos" panose="020B0004020202020204" pitchFamily="34" charset="0"/>
                        <a:cs typeface="Times New Roman" panose="02020603050405020304" pitchFamily="18" charset="0"/>
                      </a:rPr>
                      <m:t>]</m:t>
                    </m:r>
                  </m:oMath>
                </a14:m>
                <a:endParaRPr lang="en-US" sz="300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a:spcBef>
                    <a:spcPts val="0"/>
                  </a:spcBef>
                  <a:spcAft>
                    <a:spcPts val="0"/>
                  </a:spcAft>
                </a:pPr>
                <a:endParaRPr lang="en-US" sz="300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marL="0" marR="0">
                  <a:spcBef>
                    <a:spcPts val="0"/>
                  </a:spcBef>
                  <a:spcAft>
                    <a:spcPts val="0"/>
                  </a:spcAft>
                </a:pPr>
                <a:r>
                  <a:rPr lang="en-US" sz="3000" b="0" kern="100" dirty="0">
                    <a:solidFill>
                      <a:schemeClr val="tx1"/>
                    </a:solidFill>
                    <a:latin typeface="Helvetica" pitchFamily="2" charset="0"/>
                    <a:ea typeface="Aptos" panose="020B0004020202020204" pitchFamily="34" charset="0"/>
                    <a:cs typeface="Times New Roman" panose="02020603050405020304" pitchFamily="18" charset="0"/>
                  </a:rPr>
                  <a:t>First phase of optimization calculations focused on maximum emittance transport using thick lens derivations:</a:t>
                </a:r>
              </a:p>
              <a:p>
                <a:pPr marL="0" marR="0">
                  <a:spcBef>
                    <a:spcPts val="0"/>
                  </a:spcBef>
                  <a:spcAft>
                    <a:spcPts val="0"/>
                  </a:spcAft>
                </a:pPr>
                <a:endParaRPr lang="en-US" sz="300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lvl="1">
                  <a:spcBef>
                    <a:spcPts val="0"/>
                  </a:spcBef>
                  <a:spcAft>
                    <a:spcPts val="0"/>
                  </a:spcAft>
                </a:pPr>
                <a14:m>
                  <m:oMath xmlns:m="http://schemas.openxmlformats.org/officeDocument/2006/math">
                    <m:sSub>
                      <m:sSub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𝑡𝑎𝑟𝑔</m:t>
                        </m:r>
                      </m:sub>
                    </m:sSub>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3000" b="0" i="0"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Δ</m:t>
                                </m:r>
                                <m:r>
                                  <a:rPr lang="en-US" sz="3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d>
                          </m:e>
                          <m: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𝜖</m:t>
                        </m:r>
                      </m:den>
                    </m:f>
                  </m:oMath>
                </a14:m>
                <a:r>
                  <a:rPr lang="en-US" sz="3000" b="0" kern="100" dirty="0">
                    <a:solidFill>
                      <a:schemeClr val="tx1"/>
                    </a:solidFill>
                    <a:effectLst/>
                    <a:latin typeface="Helvetica" pitchFamily="2" charset="0"/>
                    <a:ea typeface="Aptos" panose="020B0004020202020204" pitchFamily="34" charset="0"/>
                    <a:cs typeface="Times New Roman" panose="02020603050405020304" pitchFamily="18" charset="0"/>
                  </a:rPr>
                  <a:t>			</a:t>
                </a:r>
                <a14:m>
                  <m:oMath xmlns:m="http://schemas.openxmlformats.org/officeDocument/2006/math">
                    <m:sSub>
                      <m:sSubPr>
                        <m:ctrlP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bPr>
                      <m:e>
                        <m: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𝛽</m:t>
                        </m:r>
                      </m:e>
                      <m:sub>
                        <m: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𝑄𝑎𝑝</m:t>
                        </m:r>
                      </m:sub>
                    </m:sSub>
                    <m: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ctrlPr>
                              </m:dPr>
                              <m:e>
                                <m: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19</m:t>
                                </m:r>
                              </m:e>
                            </m:d>
                          </m:e>
                          <m:sup>
                            <m: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3000" b="0" i="1" kern="100">
                            <a:solidFill>
                              <a:schemeClr val="tx1"/>
                            </a:solidFill>
                            <a:latin typeface="Cambria Math" panose="02040503050406030204" pitchFamily="18" charset="0"/>
                            <a:ea typeface="Times New Roman" panose="02020603050405020304" pitchFamily="18" charset="0"/>
                            <a:cs typeface="Times New Roman" panose="02020603050405020304" pitchFamily="18" charset="0"/>
                          </a:rPr>
                          <m:t>𝜖</m:t>
                        </m:r>
                      </m:den>
                    </m:f>
                  </m:oMath>
                </a14:m>
                <a:endParaRPr lang="en-US" sz="3000" b="0" kern="100" dirty="0">
                  <a:solidFill>
                    <a:schemeClr val="tx1"/>
                  </a:solidFill>
                  <a:latin typeface="Helvetica" pitchFamily="2" charset="0"/>
                  <a:ea typeface="Aptos" panose="020B0004020202020204" pitchFamily="34" charset="0"/>
                  <a:cs typeface="Times New Roman" panose="02020603050405020304" pitchFamily="18" charset="0"/>
                </a:endParaRPr>
              </a:p>
              <a:p>
                <a:pPr lvl="1">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𝑞𝑢𝑎𝑑</m:t>
                          </m:r>
                        </m:sub>
                      </m:sSub>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sSub>
                        <m:sSub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𝑡𝑎𝑟𝑔</m:t>
                          </m:r>
                        </m:sub>
                      </m:sSub>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𝑠</m:t>
                              </m:r>
                            </m:e>
                            <m: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sSub>
                            <m:sSub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𝛽</m:t>
                              </m:r>
                            </m:e>
                            <m:sub>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𝑡𝑎𝑟𝑔</m:t>
                              </m:r>
                            </m:sub>
                          </m:sSub>
                        </m:den>
                      </m:f>
                    </m:oMath>
                  </m:oMathPara>
                </a14:m>
                <a:endParaRPr lang="en-US" sz="3000" b="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lvl="1">
                  <a:spcBef>
                    <a:spcPts val="0"/>
                  </a:spcBef>
                  <a:spcAft>
                    <a:spcPts val="0"/>
                  </a:spcAft>
                </a:pPr>
                <a:endParaRPr lang="en-US" sz="3000" b="0" kern="100" dirty="0">
                  <a:solidFill>
                    <a:schemeClr val="tx1"/>
                  </a:solidFill>
                  <a:effectLst/>
                  <a:latin typeface="Helvetica" pitchFamily="2" charset="0"/>
                  <a:ea typeface="Aptos" panose="020B0004020202020204" pitchFamily="34" charset="0"/>
                  <a:cs typeface="Times New Roman" panose="02020603050405020304" pitchFamily="18" charset="0"/>
                </a:endParaRPr>
              </a:p>
              <a:p>
                <a:pPr algn="ctr">
                  <a:spcBef>
                    <a:spcPts val="0"/>
                  </a:spcBef>
                  <a:spcAft>
                    <a:spcPts val="0"/>
                  </a:spcAft>
                </a:pPr>
                <a14:m>
                  <m:oMath xmlns:m="http://schemas.openxmlformats.org/officeDocument/2006/math">
                    <m:f>
                      <m:f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𝑑</m:t>
                        </m:r>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𝜖</m:t>
                        </m:r>
                      </m:num>
                      <m:den>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𝑑</m:t>
                        </m:r>
                        <m:r>
                          <m:rPr>
                            <m:sty m:val="p"/>
                          </m:rPr>
                          <a:rPr lang="en-US" sz="3000" b="0"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Δ</m:t>
                        </m:r>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den>
                    </m:f>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fPr>
                      <m:num>
                        <m:sSup>
                          <m:sSup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19</m:t>
                            </m:r>
                          </m:e>
                          <m: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r>
                          <m:rPr>
                            <m:sty m:val="p"/>
                          </m:rPr>
                          <a:rPr lang="en-US" sz="3000" b="0"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num>
                      <m:den>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𝑠</m:t>
                        </m:r>
                        <m:rad>
                          <m:radPr>
                            <m:degHide m:val="on"/>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radPr>
                          <m:deg/>
                          <m:e>
                            <m:sSup>
                              <m:sSup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19</m:t>
                                </m:r>
                              </m:e>
                              <m: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3000" b="0"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Δ</m:t>
                            </m:r>
                            <m:sSup>
                              <m:sSupPr>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e>
                              <m: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2</m:t>
                                </m:r>
                              </m:sup>
                            </m:sSup>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 </m:t>
                            </m:r>
                          </m:e>
                        </m:rad>
                      </m:den>
                    </m:f>
                    <m:r>
                      <a:rPr lang="en-US" sz="3000" b="0" i="1"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000" b="0" kern="100" dirty="0">
                    <a:solidFill>
                      <a:schemeClr val="tx1"/>
                    </a:solidFill>
                    <a:effectLst/>
                    <a:latin typeface="Helvetica" pitchFamily="2"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000" b="0" i="0" kern="100" smtClean="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Δ</m:t>
                    </m:r>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𝑥</m:t>
                    </m:r>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=13.44</m:t>
                    </m:r>
                    <m:d>
                      <m:dPr>
                        <m:begChr m:val="["/>
                        <m:endChr m:val="]"/>
                        <m:ctrlP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n-US" sz="3000" b="0" i="1" kern="100">
                            <a:solidFill>
                              <a:schemeClr val="tx1"/>
                            </a:solidFill>
                            <a:effectLst/>
                            <a:latin typeface="Cambria Math" panose="02040503050406030204" pitchFamily="18" charset="0"/>
                            <a:ea typeface="Times New Roman" panose="02020603050405020304" pitchFamily="18" charset="0"/>
                            <a:cs typeface="Times New Roman" panose="02020603050405020304" pitchFamily="18" charset="0"/>
                          </a:rPr>
                          <m:t>𝑚𝑚</m:t>
                        </m:r>
                      </m:e>
                    </m:d>
                  </m:oMath>
                </a14:m>
                <a:endParaRPr lang="en-US" sz="3000" b="0" kern="100" dirty="0">
                  <a:effectLst/>
                  <a:latin typeface="Helvetica" pitchFamily="2" charset="0"/>
                  <a:ea typeface="Aptos" panose="020B0004020202020204" pitchFamily="34" charset="0"/>
                  <a:cs typeface="Times New Roman" panose="02020603050405020304" pitchFamily="18" charset="0"/>
                </a:endParaRPr>
              </a:p>
              <a:p>
                <a:pPr lvl="1">
                  <a:spcBef>
                    <a:spcPts val="0"/>
                  </a:spcBef>
                  <a:spcAft>
                    <a:spcPts val="0"/>
                  </a:spcAft>
                </a:pPr>
                <a:endParaRPr lang="en-US" sz="3000" b="0" kern="100" dirty="0">
                  <a:latin typeface="Helvetica" pitchFamily="2" charset="0"/>
                  <a:ea typeface="Aptos" panose="020B0004020202020204" pitchFamily="34" charset="0"/>
                  <a:cs typeface="Times New Roman" panose="02020603050405020304" pitchFamily="18" charset="0"/>
                </a:endParaRPr>
              </a:p>
              <a:p>
                <a:pPr>
                  <a:spcBef>
                    <a:spcPts val="0"/>
                  </a:spcBef>
                  <a:spcAft>
                    <a:spcPts val="0"/>
                  </a:spcAft>
                </a:pPr>
                <a:endParaRPr lang="en-US" sz="27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p:txBody>
          </p:sp>
        </mc:Choice>
        <mc:Fallback xmlns="">
          <p:sp>
            <p:nvSpPr>
              <p:cNvPr id="197" name="Text Placeholder 35">
                <a:extLst>
                  <a:ext uri="{FF2B5EF4-FFF2-40B4-BE49-F238E27FC236}">
                    <a16:creationId xmlns:a16="http://schemas.microsoft.com/office/drawing/2014/main" id="{94A89EA7-D6E7-A4D3-8546-9F06F57A4217}"/>
                  </a:ext>
                </a:extLst>
              </p:cNvPr>
              <p:cNvSpPr txBox="1">
                <a:spLocks noRot="1" noChangeAspect="1" noMove="1" noResize="1" noEditPoints="1" noAdjustHandles="1" noChangeArrowheads="1" noChangeShapeType="1" noTextEdit="1"/>
              </p:cNvSpPr>
              <p:nvPr/>
            </p:nvSpPr>
            <p:spPr>
              <a:xfrm flipH="1">
                <a:off x="9074267" y="20251406"/>
                <a:ext cx="7373842" cy="8137883"/>
              </a:xfrm>
              <a:prstGeom prst="rect">
                <a:avLst/>
              </a:prstGeom>
              <a:blipFill>
                <a:blip r:embed="rId17"/>
                <a:stretch>
                  <a:fillRect/>
                </a:stretch>
              </a:blipFill>
              <a:ln>
                <a:noFill/>
              </a:ln>
            </p:spPr>
            <p:txBody>
              <a:bodyPr/>
              <a:lstStyle/>
              <a:p>
                <a:r>
                  <a:rPr lang="en-US">
                    <a:noFill/>
                  </a:rPr>
                  <a:t> </a:t>
                </a:r>
              </a:p>
            </p:txBody>
          </p:sp>
        </mc:Fallback>
      </mc:AlternateContent>
      <p:sp>
        <p:nvSpPr>
          <p:cNvPr id="198" name="Text Placeholder 29">
            <a:extLst>
              <a:ext uri="{FF2B5EF4-FFF2-40B4-BE49-F238E27FC236}">
                <a16:creationId xmlns:a16="http://schemas.microsoft.com/office/drawing/2014/main" id="{BC5676AD-93B7-7B6B-B620-ED9AAE26A819}"/>
              </a:ext>
            </a:extLst>
          </p:cNvPr>
          <p:cNvSpPr txBox="1">
            <a:spLocks/>
          </p:cNvSpPr>
          <p:nvPr/>
        </p:nvSpPr>
        <p:spPr>
          <a:xfrm>
            <a:off x="9348562" y="19005586"/>
            <a:ext cx="6825253" cy="1102379"/>
          </a:xfrm>
          <a:prstGeom prst="rect">
            <a:avLst/>
          </a:prstGeom>
          <a:ln>
            <a:noFill/>
          </a:ln>
        </p:spPr>
        <p:txBody>
          <a:bodyPr vert="horz" lIns="102989" tIns="51494" rIns="102989" bIns="51494" anchor="ctr" anchorCtr="0"/>
          <a:lstStyle>
            <a:lvl1pPr marL="0" indent="0" algn="l" defTabSz="514944" rtl="0" eaLnBrk="1" latinLnBrk="0" hangingPunct="1">
              <a:spcBef>
                <a:spcPct val="20000"/>
              </a:spcBef>
              <a:buFontTx/>
              <a:buNone/>
              <a:defRPr sz="5000" b="1" i="0" kern="1200" baseline="0">
                <a:solidFill>
                  <a:srgbClr val="004C97"/>
                </a:solidFill>
                <a:latin typeface="Helvetica"/>
                <a:ea typeface="+mn-ea"/>
                <a:cs typeface="+mn-cs"/>
              </a:defRPr>
            </a:lvl1pPr>
            <a:lvl2pPr marL="0" indent="0" algn="l" defTabSz="514944" rtl="0" eaLnBrk="1" latinLnBrk="0" hangingPunct="1">
              <a:spcBef>
                <a:spcPct val="20000"/>
              </a:spcBef>
              <a:buFontTx/>
              <a:buNone/>
              <a:defRPr sz="4500" b="0" i="0" kern="1200" baseline="0">
                <a:solidFill>
                  <a:schemeClr val="tx1"/>
                </a:solidFill>
                <a:latin typeface="Helvetica"/>
                <a:ea typeface="+mn-ea"/>
                <a:cs typeface="+mn-cs"/>
              </a:defRPr>
            </a:lvl2pPr>
            <a:lvl3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3pPr>
            <a:lvl4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4pPr>
            <a:lvl5pPr marL="0" indent="0" algn="l" defTabSz="514944" rtl="0" eaLnBrk="1" latinLnBrk="0" hangingPunct="1">
              <a:spcBef>
                <a:spcPct val="20000"/>
              </a:spcBef>
              <a:buFontTx/>
              <a:buNone/>
              <a:defRPr sz="6800" b="1" i="0" kern="1200" baseline="0">
                <a:solidFill>
                  <a:srgbClr val="004C97"/>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fontAlgn="auto">
              <a:spcAft>
                <a:spcPts val="0"/>
              </a:spcAft>
            </a:pPr>
            <a:r>
              <a:rPr lang="en-US" sz="3600" dirty="0">
                <a:latin typeface="Helvetica" pitchFamily="2" charset="0"/>
              </a:rPr>
              <a:t>Preliminary Calculations</a:t>
            </a:r>
          </a:p>
        </p:txBody>
      </p:sp>
      <mc:AlternateContent xmlns:mc="http://schemas.openxmlformats.org/markup-compatibility/2006" xmlns:a14="http://schemas.microsoft.com/office/drawing/2010/main">
        <mc:Choice Requires="a14">
          <p:sp>
            <p:nvSpPr>
              <p:cNvPr id="4" name="Text Placeholder 36">
                <a:extLst>
                  <a:ext uri="{FF2B5EF4-FFF2-40B4-BE49-F238E27FC236}">
                    <a16:creationId xmlns:a16="http://schemas.microsoft.com/office/drawing/2014/main" id="{53ED64D2-6254-CDFB-75BB-7A161AD60C42}"/>
                  </a:ext>
                </a:extLst>
              </p:cNvPr>
              <p:cNvSpPr txBox="1">
                <a:spLocks/>
              </p:cNvSpPr>
              <p:nvPr/>
            </p:nvSpPr>
            <p:spPr>
              <a:xfrm>
                <a:off x="24543714" y="19513901"/>
                <a:ext cx="7369835" cy="4181638"/>
              </a:xfrm>
              <a:prstGeom prst="rect">
                <a:avLst/>
              </a:prstGeom>
              <a:ln>
                <a:noFill/>
              </a:ln>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lvl="0" algn="ctr"/>
                <a:r>
                  <a:rPr lang="en-US" sz="3000" b="1" dirty="0">
                    <a:solidFill>
                      <a:srgbClr val="004C97"/>
                    </a:solidFill>
                    <a:latin typeface="Helvetica" pitchFamily="2" charset="0"/>
                    <a:cs typeface="Helvetica"/>
                  </a:rPr>
                  <a:t>Beam Configuration for G4Beamline</a:t>
                </a:r>
              </a:p>
              <a:p>
                <a:pPr marL="457200" lvl="0" indent="-457200">
                  <a:buFont typeface="Arial" panose="020B0604020202020204" pitchFamily="34" charset="0"/>
                  <a:buChar char="•"/>
                </a:pPr>
                <a:r>
                  <a:rPr lang="en-US" sz="3000" dirty="0">
                    <a:latin typeface="Helvetica" pitchFamily="2" charset="0"/>
                    <a:cs typeface="Helvetica"/>
                  </a:rPr>
                  <a:t>Flat Profile </a:t>
                </a:r>
                <a14:m>
                  <m:oMath xmlns:m="http://schemas.openxmlformats.org/officeDocument/2006/math">
                    <m:sSub>
                      <m:sSubPr>
                        <m:ctrlPr>
                          <a:rPr lang="en-US" sz="3000" b="0" i="1" smtClean="0">
                            <a:latin typeface="Cambria Math" panose="02040503050406030204" pitchFamily="18" charset="0"/>
                            <a:cs typeface="Helvetica"/>
                          </a:rPr>
                        </m:ctrlPr>
                      </m:sSubPr>
                      <m:e>
                        <m:r>
                          <a:rPr lang="en-US" sz="3000" b="0" i="1" smtClean="0">
                            <a:latin typeface="Cambria Math" panose="02040503050406030204" pitchFamily="18" charset="0"/>
                            <a:cs typeface="Helvetica"/>
                          </a:rPr>
                          <m:t>𝜖</m:t>
                        </m:r>
                      </m:e>
                      <m:sub>
                        <m:r>
                          <a:rPr lang="en-US" sz="3000" b="0" i="1" smtClean="0">
                            <a:latin typeface="Cambria Math" panose="02040503050406030204" pitchFamily="18" charset="0"/>
                            <a:cs typeface="Helvetica"/>
                          </a:rPr>
                          <m:t>𝑥</m:t>
                        </m:r>
                      </m:sub>
                    </m:sSub>
                    <m:r>
                      <a:rPr lang="en-US" sz="3000" b="0" i="1" smtClean="0">
                        <a:latin typeface="Cambria Math" panose="02040503050406030204" pitchFamily="18" charset="0"/>
                        <a:cs typeface="Helvetica"/>
                      </a:rPr>
                      <m:t>=</m:t>
                    </m:r>
                    <m:sSub>
                      <m:sSubPr>
                        <m:ctrlPr>
                          <a:rPr lang="en-US" sz="3000" b="0" i="1" smtClean="0">
                            <a:latin typeface="Cambria Math" panose="02040503050406030204" pitchFamily="18" charset="0"/>
                            <a:cs typeface="Helvetica"/>
                          </a:rPr>
                        </m:ctrlPr>
                      </m:sSubPr>
                      <m:e>
                        <m:r>
                          <a:rPr lang="en-US" sz="3000" b="0" i="1" smtClean="0">
                            <a:latin typeface="Cambria Math" panose="02040503050406030204" pitchFamily="18" charset="0"/>
                            <a:cs typeface="Helvetica"/>
                          </a:rPr>
                          <m:t>𝜖</m:t>
                        </m:r>
                      </m:e>
                      <m:sub>
                        <m:r>
                          <a:rPr lang="en-US" sz="3000" b="0" i="1" smtClean="0">
                            <a:latin typeface="Cambria Math" panose="02040503050406030204" pitchFamily="18" charset="0"/>
                            <a:cs typeface="Helvetica"/>
                          </a:rPr>
                          <m:t>𝑦</m:t>
                        </m:r>
                      </m:sub>
                    </m:sSub>
                  </m:oMath>
                </a14:m>
                <a:endParaRPr lang="en-US" sz="3000" b="0" dirty="0">
                  <a:latin typeface="Helvetica" pitchFamily="2" charset="0"/>
                  <a:cs typeface="Helvetica"/>
                </a:endParaRPr>
              </a:p>
              <a:p>
                <a:pPr marL="457200" lvl="0" indent="-457200">
                  <a:buFont typeface="Arial" panose="020B0604020202020204" pitchFamily="34" charset="0"/>
                  <a:buChar char="•"/>
                </a:pPr>
                <a14:m>
                  <m:oMath xmlns:m="http://schemas.openxmlformats.org/officeDocument/2006/math">
                    <m:r>
                      <m:rPr>
                        <m:sty m:val="p"/>
                      </m:rPr>
                      <a:rPr lang="en-US" sz="3000" b="0" i="0" smtClean="0">
                        <a:latin typeface="Cambria Math" panose="02040503050406030204" pitchFamily="18" charset="0"/>
                        <a:cs typeface="Helvetica"/>
                      </a:rPr>
                      <m:t>Σ</m:t>
                    </m:r>
                    <m:r>
                      <a:rPr lang="en-US" sz="3000" b="0" i="1" smtClean="0">
                        <a:latin typeface="Cambria Math" panose="02040503050406030204" pitchFamily="18" charset="0"/>
                        <a:cs typeface="Helvetica"/>
                      </a:rPr>
                      <m:t>=</m:t>
                    </m:r>
                    <m:d>
                      <m:dPr>
                        <m:begChr m:val="["/>
                        <m:endChr m:val="]"/>
                        <m:ctrlPr>
                          <a:rPr lang="en-US" sz="3000" b="0" i="1" smtClean="0">
                            <a:latin typeface="Cambria Math" panose="02040503050406030204" pitchFamily="18" charset="0"/>
                          </a:rPr>
                        </m:ctrlPr>
                      </m:dPr>
                      <m:e>
                        <m:m>
                          <m:mPr>
                            <m:mcs>
                              <m:mc>
                                <m:mcPr>
                                  <m:count m:val="2"/>
                                  <m:mcJc m:val="center"/>
                                </m:mcPr>
                              </m:mc>
                            </m:mcs>
                            <m:ctrlPr>
                              <a:rPr lang="en-US" sz="3000" b="0" i="1" smtClean="0">
                                <a:latin typeface="Cambria Math" panose="02040503050406030204" pitchFamily="18" charset="0"/>
                              </a:rPr>
                            </m:ctrlPr>
                          </m:mPr>
                          <m:mr>
                            <m:e>
                              <m:r>
                                <m:rPr>
                                  <m:brk m:alnAt="7"/>
                                </m:rPr>
                                <a:rPr lang="en-US" sz="3000" b="0" i="1" smtClean="0">
                                  <a:latin typeface="Cambria Math" panose="02040503050406030204" pitchFamily="18" charset="0"/>
                                </a:rPr>
                                <m:t>4</m:t>
                              </m:r>
                              <m:r>
                                <a:rPr lang="en-US" sz="3000" b="0" i="1" smtClean="0">
                                  <a:latin typeface="Cambria Math" panose="02040503050406030204" pitchFamily="18" charset="0"/>
                                </a:rPr>
                                <m:t>8</m:t>
                              </m:r>
                              <m:r>
                                <a:rPr lang="en-US" sz="3000" b="0" i="1" smtClean="0">
                                  <a:latin typeface="Cambria Math" panose="02040503050406030204" pitchFamily="18" charset="0"/>
                                </a:rPr>
                                <m:t>𝜋</m:t>
                              </m:r>
                              <m:r>
                                <a:rPr lang="en-US" sz="3000" b="0" i="1" smtClean="0">
                                  <a:latin typeface="Cambria Math" panose="02040503050406030204" pitchFamily="18" charset="0"/>
                                </a:rPr>
                                <m:t> </m:t>
                              </m:r>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𝑚</m:t>
                                  </m:r>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𝑚</m:t>
                                      </m:r>
                                    </m:e>
                                    <m:sup>
                                      <m:r>
                                        <a:rPr lang="en-US" sz="3000" b="0" i="1" smtClean="0">
                                          <a:latin typeface="Cambria Math" panose="02040503050406030204" pitchFamily="18" charset="0"/>
                                        </a:rPr>
                                        <m:t>2</m:t>
                                      </m:r>
                                    </m:sup>
                                  </m:sSup>
                                </m:e>
                              </m:d>
                            </m:e>
                            <m:e>
                              <m:r>
                                <a:rPr lang="en-US" sz="3000" b="0" i="1" smtClean="0">
                                  <a:latin typeface="Cambria Math" panose="02040503050406030204" pitchFamily="18" charset="0"/>
                                </a:rPr>
                                <m:t>0</m:t>
                              </m:r>
                            </m:e>
                          </m:mr>
                          <m:mr>
                            <m:e>
                              <m:r>
                                <a:rPr lang="en-US" sz="3000" b="0" i="1" smtClean="0">
                                  <a:latin typeface="Cambria Math" panose="02040503050406030204" pitchFamily="18" charset="0"/>
                                </a:rPr>
                                <m:t>0</m:t>
                              </m:r>
                            </m:e>
                            <m:e>
                              <m:r>
                                <a:rPr lang="en-US" sz="3000" b="0" i="1" smtClean="0">
                                  <a:latin typeface="Cambria Math" panose="02040503050406030204" pitchFamily="18" charset="0"/>
                                </a:rPr>
                                <m:t>300</m:t>
                              </m:r>
                              <m:r>
                                <a:rPr lang="en-US" sz="3000" b="0" i="1" smtClean="0">
                                  <a:latin typeface="Cambria Math" panose="02040503050406030204" pitchFamily="18" charset="0"/>
                                </a:rPr>
                                <m:t>𝜋</m:t>
                              </m:r>
                              <m:r>
                                <a:rPr lang="en-US" sz="3000" b="0" i="1" smtClean="0">
                                  <a:latin typeface="Cambria Math" panose="02040503050406030204" pitchFamily="18" charset="0"/>
                                </a:rPr>
                                <m:t> </m:t>
                              </m:r>
                              <m:d>
                                <m:dPr>
                                  <m:begChr m:val="["/>
                                  <m:endChr m:val="]"/>
                                  <m:ctrlPr>
                                    <a:rPr lang="en-US" sz="3000" b="0" i="1" smtClean="0">
                                      <a:latin typeface="Cambria Math" panose="02040503050406030204" pitchFamily="18" charset="0"/>
                                    </a:rPr>
                                  </m:ctrlPr>
                                </m:dPr>
                                <m:e>
                                  <m:r>
                                    <a:rPr lang="en-US" sz="3000" b="0" i="1" smtClean="0">
                                      <a:latin typeface="Cambria Math" panose="02040503050406030204" pitchFamily="18" charset="0"/>
                                    </a:rPr>
                                    <m:t>𝑚𝑅𝑎</m:t>
                                  </m:r>
                                  <m:sSup>
                                    <m:sSupPr>
                                      <m:ctrlPr>
                                        <a:rPr lang="en-US" sz="3000" b="0" i="1" smtClean="0">
                                          <a:latin typeface="Cambria Math" panose="02040503050406030204" pitchFamily="18" charset="0"/>
                                        </a:rPr>
                                      </m:ctrlPr>
                                    </m:sSupPr>
                                    <m:e>
                                      <m:r>
                                        <a:rPr lang="en-US" sz="3000" b="0" i="1" smtClean="0">
                                          <a:latin typeface="Cambria Math" panose="02040503050406030204" pitchFamily="18" charset="0"/>
                                        </a:rPr>
                                        <m:t>𝑑</m:t>
                                      </m:r>
                                    </m:e>
                                    <m:sup>
                                      <m:r>
                                        <a:rPr lang="en-US" sz="3000" b="0" i="1" smtClean="0">
                                          <a:latin typeface="Cambria Math" panose="02040503050406030204" pitchFamily="18" charset="0"/>
                                        </a:rPr>
                                        <m:t>2</m:t>
                                      </m:r>
                                    </m:sup>
                                  </m:sSup>
                                </m:e>
                              </m:d>
                            </m:e>
                          </m:mr>
                        </m:m>
                      </m:e>
                    </m:d>
                  </m:oMath>
                </a14:m>
                <a:endParaRPr lang="en-US" sz="3000" dirty="0">
                  <a:latin typeface="Helvetica" pitchFamily="2" charset="0"/>
                  <a:cs typeface="Helvetica"/>
                </a:endParaRPr>
              </a:p>
              <a:p>
                <a:pPr marL="457200" lvl="0" indent="-457200">
                  <a:buFont typeface="Arial" panose="020B0604020202020204" pitchFamily="34" charset="0"/>
                  <a:buChar char="•"/>
                </a:pPr>
                <a:r>
                  <a:rPr lang="en-US" sz="3000" dirty="0">
                    <a:latin typeface="Helvetica" pitchFamily="2" charset="0"/>
                    <a:cs typeface="Helvetica"/>
                  </a:rPr>
                  <a:t>Number of Events </a:t>
                </a:r>
                <a14:m>
                  <m:oMath xmlns:m="http://schemas.openxmlformats.org/officeDocument/2006/math">
                    <m:r>
                      <a:rPr lang="en-US" sz="3000" b="0" i="1" smtClean="0">
                        <a:latin typeface="Cambria Math" panose="02040503050406030204" pitchFamily="18" charset="0"/>
                        <a:cs typeface="Helvetica"/>
                      </a:rPr>
                      <m:t>10</m:t>
                    </m:r>
                    <m:r>
                      <a:rPr lang="en-US" sz="3000" b="0" i="1" smtClean="0">
                        <a:latin typeface="Cambria Math" panose="02040503050406030204" pitchFamily="18" charset="0"/>
                        <a:cs typeface="Helvetica"/>
                      </a:rPr>
                      <m:t>𝐸</m:t>
                    </m:r>
                    <m:r>
                      <a:rPr lang="en-US" sz="3000" b="0" i="1" smtClean="0">
                        <a:latin typeface="Cambria Math" panose="02040503050406030204" pitchFamily="18" charset="0"/>
                        <a:cs typeface="Helvetica"/>
                      </a:rPr>
                      <m:t>6</m:t>
                    </m:r>
                  </m:oMath>
                </a14:m>
                <a:endParaRPr lang="en-US" sz="3000" dirty="0">
                  <a:latin typeface="Helvetica" pitchFamily="2" charset="0"/>
                  <a:cs typeface="Helvetica"/>
                </a:endParaRPr>
              </a:p>
              <a:p>
                <a:pPr marL="457200" lvl="0" indent="-457200">
                  <a:buFont typeface="Arial" panose="020B0604020202020204" pitchFamily="34" charset="0"/>
                  <a:buChar char="•"/>
                </a:pPr>
                <a14:m>
                  <m:oMath xmlns:m="http://schemas.openxmlformats.org/officeDocument/2006/math">
                    <m:sSub>
                      <m:sSubPr>
                        <m:ctrlPr>
                          <a:rPr lang="en-US" sz="3000" b="0" i="1" smtClean="0">
                            <a:latin typeface="Cambria Math" panose="02040503050406030204" pitchFamily="18" charset="0"/>
                            <a:cs typeface="Helvetica"/>
                          </a:rPr>
                        </m:ctrlPr>
                      </m:sSubPr>
                      <m:e>
                        <m:r>
                          <a:rPr lang="en-US" sz="3000" b="0" i="1" smtClean="0">
                            <a:latin typeface="Cambria Math" panose="02040503050406030204" pitchFamily="18" charset="0"/>
                            <a:cs typeface="Helvetica"/>
                          </a:rPr>
                          <m:t>𝜇</m:t>
                        </m:r>
                      </m:e>
                      <m:sub>
                        <m:r>
                          <a:rPr lang="en-US" sz="3000" b="0" i="1" smtClean="0">
                            <a:latin typeface="Cambria Math" panose="02040503050406030204" pitchFamily="18" charset="0"/>
                            <a:cs typeface="Helvetica"/>
                          </a:rPr>
                          <m:t>𝑝</m:t>
                        </m:r>
                      </m:sub>
                    </m:sSub>
                    <m:r>
                      <a:rPr lang="en-US" sz="3000" b="0" i="1" smtClean="0">
                        <a:latin typeface="Cambria Math" panose="02040503050406030204" pitchFamily="18" charset="0"/>
                        <a:cs typeface="Helvetica"/>
                      </a:rPr>
                      <m:t>=75 </m:t>
                    </m:r>
                    <m:d>
                      <m:dPr>
                        <m:begChr m:val="["/>
                        <m:endChr m:val="]"/>
                        <m:ctrlPr>
                          <a:rPr lang="en-US" sz="3000" b="0" i="1" smtClean="0">
                            <a:latin typeface="Cambria Math" panose="02040503050406030204" pitchFamily="18" charset="0"/>
                          </a:rPr>
                        </m:ctrlPr>
                      </m:dPr>
                      <m:e>
                        <m:f>
                          <m:fPr>
                            <m:type m:val="skw"/>
                            <m:ctrlPr>
                              <a:rPr lang="en-US" sz="3000" b="0" i="1" smtClean="0">
                                <a:latin typeface="Cambria Math" panose="02040503050406030204" pitchFamily="18" charset="0"/>
                              </a:rPr>
                            </m:ctrlPr>
                          </m:fPr>
                          <m:num>
                            <m:r>
                              <a:rPr lang="en-US" sz="3000" b="0" i="1" smtClean="0">
                                <a:latin typeface="Cambria Math" panose="02040503050406030204" pitchFamily="18" charset="0"/>
                              </a:rPr>
                              <m:t>𝑀𝑒𝑉</m:t>
                            </m:r>
                          </m:num>
                          <m:den>
                            <m:r>
                              <a:rPr lang="en-US" sz="3000" b="0" i="1" smtClean="0">
                                <a:latin typeface="Cambria Math" panose="02040503050406030204" pitchFamily="18" charset="0"/>
                              </a:rPr>
                              <m:t>𝑐</m:t>
                            </m:r>
                          </m:den>
                        </m:f>
                      </m:e>
                    </m:d>
                  </m:oMath>
                </a14:m>
                <a:endParaRPr lang="en-US" sz="3000" b="0" dirty="0">
                  <a:latin typeface="Helvetica" pitchFamily="2" charset="0"/>
                </a:endParaRPr>
              </a:p>
              <a:p>
                <a:pPr marL="457200" lvl="0" indent="-457200">
                  <a:buFont typeface="Arial" panose="020B0604020202020204" pitchFamily="34" charset="0"/>
                  <a:buChar char="•"/>
                </a:pPr>
                <a14:m>
                  <m:oMath xmlns:m="http://schemas.openxmlformats.org/officeDocument/2006/math">
                    <m:sSub>
                      <m:sSubPr>
                        <m:ctrlPr>
                          <a:rPr lang="en-US" sz="3000" b="0" i="1" smtClean="0">
                            <a:latin typeface="Cambria Math" panose="02040503050406030204" pitchFamily="18" charset="0"/>
                            <a:cs typeface="Helvetica"/>
                          </a:rPr>
                        </m:ctrlPr>
                      </m:sSubPr>
                      <m:e>
                        <m:r>
                          <a:rPr lang="en-US" sz="3000" b="0" i="1" smtClean="0">
                            <a:latin typeface="Cambria Math" panose="02040503050406030204" pitchFamily="18" charset="0"/>
                            <a:cs typeface="Helvetica"/>
                          </a:rPr>
                          <m:t>𝜎</m:t>
                        </m:r>
                      </m:e>
                      <m:sub>
                        <m:r>
                          <a:rPr lang="en-US" sz="3000" b="0" i="1" smtClean="0">
                            <a:latin typeface="Cambria Math" panose="02040503050406030204" pitchFamily="18" charset="0"/>
                            <a:cs typeface="Helvetica"/>
                          </a:rPr>
                          <m:t>𝑝</m:t>
                        </m:r>
                      </m:sub>
                    </m:sSub>
                    <m:r>
                      <a:rPr lang="en-US" sz="3000" b="0" i="1" smtClean="0">
                        <a:latin typeface="Cambria Math" panose="02040503050406030204" pitchFamily="18" charset="0"/>
                        <a:cs typeface="Helvetica"/>
                      </a:rPr>
                      <m:t>=25</m:t>
                    </m:r>
                    <m:d>
                      <m:dPr>
                        <m:begChr m:val="["/>
                        <m:endChr m:val="]"/>
                        <m:ctrlPr>
                          <a:rPr lang="en-US" sz="3000" i="1">
                            <a:latin typeface="Cambria Math" panose="02040503050406030204" pitchFamily="18" charset="0"/>
                          </a:rPr>
                        </m:ctrlPr>
                      </m:dPr>
                      <m:e>
                        <m:f>
                          <m:fPr>
                            <m:type m:val="skw"/>
                            <m:ctrlPr>
                              <a:rPr lang="en-US" sz="3000" i="1">
                                <a:latin typeface="Cambria Math" panose="02040503050406030204" pitchFamily="18" charset="0"/>
                              </a:rPr>
                            </m:ctrlPr>
                          </m:fPr>
                          <m:num>
                            <m:r>
                              <a:rPr lang="en-US" sz="3000" i="1">
                                <a:latin typeface="Cambria Math" panose="02040503050406030204" pitchFamily="18" charset="0"/>
                              </a:rPr>
                              <m:t>𝑀𝑒𝑉</m:t>
                            </m:r>
                          </m:num>
                          <m:den>
                            <m:r>
                              <a:rPr lang="en-US" sz="3000" i="1">
                                <a:latin typeface="Cambria Math" panose="02040503050406030204" pitchFamily="18" charset="0"/>
                              </a:rPr>
                              <m:t>𝑐</m:t>
                            </m:r>
                          </m:den>
                        </m:f>
                      </m:e>
                    </m:d>
                  </m:oMath>
                </a14:m>
                <a:endParaRPr lang="en-US" sz="3000" dirty="0">
                  <a:latin typeface="Helvetica" pitchFamily="2" charset="0"/>
                  <a:cs typeface="Helvetica"/>
                </a:endParaRPr>
              </a:p>
              <a:p>
                <a:endParaRPr lang="en-US" sz="2800" dirty="0">
                  <a:latin typeface="Helvetica" pitchFamily="2" charset="0"/>
                </a:endParaRPr>
              </a:p>
            </p:txBody>
          </p:sp>
        </mc:Choice>
        <mc:Fallback xmlns="">
          <p:sp>
            <p:nvSpPr>
              <p:cNvPr id="4" name="Text Placeholder 36">
                <a:extLst>
                  <a:ext uri="{FF2B5EF4-FFF2-40B4-BE49-F238E27FC236}">
                    <a16:creationId xmlns:a16="http://schemas.microsoft.com/office/drawing/2014/main" id="{53ED64D2-6254-CDFB-75BB-7A161AD60C42}"/>
                  </a:ext>
                </a:extLst>
              </p:cNvPr>
              <p:cNvSpPr txBox="1">
                <a:spLocks noRot="1" noChangeAspect="1" noMove="1" noResize="1" noEditPoints="1" noAdjustHandles="1" noChangeArrowheads="1" noChangeShapeType="1" noTextEdit="1"/>
              </p:cNvSpPr>
              <p:nvPr/>
            </p:nvSpPr>
            <p:spPr>
              <a:xfrm>
                <a:off x="24543714" y="19513901"/>
                <a:ext cx="7369835" cy="4181638"/>
              </a:xfrm>
              <a:prstGeom prst="rect">
                <a:avLst/>
              </a:prstGeom>
              <a:blipFill>
                <a:blip r:embed="rId18"/>
                <a:stretch>
                  <a:fillRect l="-1549" t="-1515" b="-2181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Placeholder 36">
                <a:extLst>
                  <a:ext uri="{FF2B5EF4-FFF2-40B4-BE49-F238E27FC236}">
                    <a16:creationId xmlns:a16="http://schemas.microsoft.com/office/drawing/2014/main" id="{9F9CFE88-F709-4A4C-06FC-30F46ECC4373}"/>
                  </a:ext>
                </a:extLst>
              </p:cNvPr>
              <p:cNvSpPr txBox="1">
                <a:spLocks/>
              </p:cNvSpPr>
              <p:nvPr/>
            </p:nvSpPr>
            <p:spPr>
              <a:xfrm>
                <a:off x="16841457" y="19513901"/>
                <a:ext cx="7486329" cy="6677388"/>
              </a:xfrm>
              <a:prstGeom prst="rect">
                <a:avLst/>
              </a:prstGeom>
              <a:ln>
                <a:noFill/>
              </a:ln>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lvl="0" algn="ctr"/>
                <a:r>
                  <a:rPr lang="en-US" sz="3000" b="1" dirty="0">
                    <a:solidFill>
                      <a:srgbClr val="004C97"/>
                    </a:solidFill>
                    <a:latin typeface="Helvetica" pitchFamily="2" charset="0"/>
                    <a:cs typeface="Helvetica"/>
                  </a:rPr>
                  <a:t>Line Configuration Output from MAD</a:t>
                </a:r>
              </a:p>
              <a:p>
                <a:pPr marL="457200" indent="-457200">
                  <a:buFont typeface="Arial" panose="020B0604020202020204" pitchFamily="34" charset="0"/>
                  <a:buChar char="•"/>
                </a:pPr>
                <a:r>
                  <a:rPr lang="en-US" sz="3000" dirty="0">
                    <a:latin typeface="Helvetica" pitchFamily="2" charset="0"/>
                  </a:rPr>
                  <a:t>Matching Quad </a:t>
                </a:r>
              </a:p>
              <a:p>
                <a:pPr marL="972144" lvl="1" indent="-457200">
                  <a:buFont typeface="Arial" panose="020B0604020202020204" pitchFamily="34" charset="0"/>
                  <a:buChar char="•"/>
                </a:pPr>
                <a14:m>
                  <m:oMath xmlns:m="http://schemas.openxmlformats.org/officeDocument/2006/math">
                    <m:r>
                      <a:rPr lang="en-US" sz="3000" i="1">
                        <a:latin typeface="Cambria Math" panose="02040503050406030204" pitchFamily="18" charset="0"/>
                      </a:rPr>
                      <m:t>𝐾</m:t>
                    </m:r>
                    <m:r>
                      <a:rPr lang="en-US" sz="3000" i="1">
                        <a:latin typeface="Cambria Math" panose="02040503050406030204" pitchFamily="18" charset="0"/>
                      </a:rPr>
                      <m:t> =−15.19 </m:t>
                    </m:r>
                    <m:d>
                      <m:dPr>
                        <m:begChr m:val="["/>
                        <m:endChr m:val="]"/>
                        <m:ctrlPr>
                          <a:rPr lang="en-US" sz="3000" i="1">
                            <a:latin typeface="Cambria Math" panose="02040503050406030204" pitchFamily="18" charset="0"/>
                          </a:rPr>
                        </m:ctrlPr>
                      </m:dPr>
                      <m:e>
                        <m:sSup>
                          <m:sSupPr>
                            <m:ctrlPr>
                              <a:rPr lang="en-US" sz="3000" i="1">
                                <a:latin typeface="Cambria Math" panose="02040503050406030204" pitchFamily="18" charset="0"/>
                              </a:rPr>
                            </m:ctrlPr>
                          </m:sSupPr>
                          <m:e>
                            <m:r>
                              <a:rPr lang="en-US" sz="3000" i="1">
                                <a:latin typeface="Cambria Math" panose="02040503050406030204" pitchFamily="18" charset="0"/>
                              </a:rPr>
                              <m:t>𝑚</m:t>
                            </m:r>
                          </m:e>
                          <m:sup>
                            <m:r>
                              <a:rPr lang="en-US" sz="3000" i="1">
                                <a:latin typeface="Cambria Math" panose="02040503050406030204" pitchFamily="18" charset="0"/>
                              </a:rPr>
                              <m:t>−2</m:t>
                            </m:r>
                          </m:sup>
                        </m:sSup>
                      </m:e>
                    </m:d>
                  </m:oMath>
                </a14:m>
                <a:endParaRPr lang="en-US" sz="3000" dirty="0">
                  <a:latin typeface="Helvetica" pitchFamily="2" charset="0"/>
                </a:endParaRPr>
              </a:p>
              <a:p>
                <a:pPr marL="972144" lvl="1" indent="-457200">
                  <a:buFont typeface="Arial" panose="020B0604020202020204" pitchFamily="34" charset="0"/>
                  <a:buChar char="•"/>
                </a:pPr>
                <a:r>
                  <a:rPr lang="en-US" sz="3000" dirty="0">
                    <a:latin typeface="Helvetica" pitchFamily="2" charset="0"/>
                  </a:rPr>
                  <a:t>Drift </a:t>
                </a:r>
                <a14:m>
                  <m:oMath xmlns:m="http://schemas.openxmlformats.org/officeDocument/2006/math">
                    <m:r>
                      <a:rPr lang="en-US" sz="3000" i="1">
                        <a:latin typeface="Cambria Math" panose="02040503050406030204" pitchFamily="18" charset="0"/>
                      </a:rPr>
                      <m:t>𝐿</m:t>
                    </m:r>
                    <m:r>
                      <a:rPr lang="en-US" sz="3000" i="1">
                        <a:latin typeface="Cambria Math" panose="02040503050406030204" pitchFamily="18" charset="0"/>
                      </a:rPr>
                      <m:t>=0.286 </m:t>
                    </m:r>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𝑚</m:t>
                        </m:r>
                      </m:e>
                    </m:d>
                  </m:oMath>
                </a14:m>
                <a:endParaRPr lang="en-US" sz="3000" dirty="0">
                  <a:latin typeface="Helvetica" pitchFamily="2" charset="0"/>
                </a:endParaRPr>
              </a:p>
              <a:p>
                <a:pPr marL="457200" indent="-457200">
                  <a:buFont typeface="Arial" panose="020B0604020202020204" pitchFamily="34" charset="0"/>
                  <a:buChar char="•"/>
                </a:pPr>
                <a:r>
                  <a:rPr lang="en-US" sz="3000" dirty="0">
                    <a:latin typeface="Helvetica" pitchFamily="2" charset="0"/>
                  </a:rPr>
                  <a:t>First Focusing Quad</a:t>
                </a:r>
                <a14:m>
                  <m:oMath xmlns:m="http://schemas.openxmlformats.org/officeDocument/2006/math">
                    <m:r>
                      <a:rPr lang="en-US" sz="3000" i="1">
                        <a:latin typeface="Cambria Math" panose="02040503050406030204" pitchFamily="18" charset="0"/>
                      </a:rPr>
                      <m:t> </m:t>
                    </m:r>
                  </m:oMath>
                </a14:m>
                <a:endParaRPr lang="en-US" sz="3000" i="1" dirty="0">
                  <a:latin typeface="Helvetica" pitchFamily="2" charset="0"/>
                </a:endParaRPr>
              </a:p>
              <a:p>
                <a:pPr marL="972144" lvl="1" indent="-457200">
                  <a:buFont typeface="Arial" panose="020B0604020202020204" pitchFamily="34" charset="0"/>
                  <a:buChar char="•"/>
                </a:pPr>
                <a14:m>
                  <m:oMath xmlns:m="http://schemas.openxmlformats.org/officeDocument/2006/math">
                    <m:r>
                      <a:rPr lang="en-US" sz="3000" i="1">
                        <a:latin typeface="Cambria Math" panose="02040503050406030204" pitchFamily="18" charset="0"/>
                      </a:rPr>
                      <m:t>𝐾</m:t>
                    </m:r>
                    <m:r>
                      <a:rPr lang="en-US" sz="3000" i="1">
                        <a:latin typeface="Cambria Math" panose="02040503050406030204" pitchFamily="18" charset="0"/>
                      </a:rPr>
                      <m:t>=17.84 </m:t>
                    </m:r>
                    <m:d>
                      <m:dPr>
                        <m:begChr m:val="["/>
                        <m:endChr m:val="]"/>
                        <m:ctrlPr>
                          <a:rPr lang="en-US" sz="3000" i="1">
                            <a:latin typeface="Cambria Math" panose="02040503050406030204" pitchFamily="18" charset="0"/>
                          </a:rPr>
                        </m:ctrlPr>
                      </m:dPr>
                      <m:e>
                        <m:sSup>
                          <m:sSupPr>
                            <m:ctrlPr>
                              <a:rPr lang="en-US" sz="3000" i="1">
                                <a:latin typeface="Cambria Math" panose="02040503050406030204" pitchFamily="18" charset="0"/>
                              </a:rPr>
                            </m:ctrlPr>
                          </m:sSupPr>
                          <m:e>
                            <m:r>
                              <a:rPr lang="en-US" sz="3000" i="1">
                                <a:latin typeface="Cambria Math" panose="02040503050406030204" pitchFamily="18" charset="0"/>
                              </a:rPr>
                              <m:t>𝑚</m:t>
                            </m:r>
                          </m:e>
                          <m:sup>
                            <m:r>
                              <a:rPr lang="en-US" sz="3000" i="1">
                                <a:latin typeface="Cambria Math" panose="02040503050406030204" pitchFamily="18" charset="0"/>
                              </a:rPr>
                              <m:t>−2</m:t>
                            </m:r>
                          </m:sup>
                        </m:sSup>
                      </m:e>
                    </m:d>
                  </m:oMath>
                </a14:m>
                <a:endParaRPr lang="en-US" sz="3000" dirty="0">
                  <a:latin typeface="Helvetica" pitchFamily="2" charset="0"/>
                </a:endParaRPr>
              </a:p>
              <a:p>
                <a:pPr marL="972144" lvl="1" indent="-457200">
                  <a:buFont typeface="Arial" panose="020B0604020202020204" pitchFamily="34" charset="0"/>
                  <a:buChar char="•"/>
                </a:pPr>
                <a:r>
                  <a:rPr lang="en-US" sz="3000" dirty="0">
                    <a:latin typeface="Helvetica" pitchFamily="2" charset="0"/>
                  </a:rPr>
                  <a:t>Drift </a:t>
                </a:r>
                <a14:m>
                  <m:oMath xmlns:m="http://schemas.openxmlformats.org/officeDocument/2006/math">
                    <m:r>
                      <a:rPr lang="en-US" sz="3000" i="1">
                        <a:latin typeface="Cambria Math" panose="02040503050406030204" pitchFamily="18" charset="0"/>
                      </a:rPr>
                      <m:t>𝐿</m:t>
                    </m:r>
                    <m:r>
                      <a:rPr lang="en-US" sz="3000" i="1">
                        <a:latin typeface="Cambria Math" panose="02040503050406030204" pitchFamily="18" charset="0"/>
                      </a:rPr>
                      <m:t>=0.1692873 </m:t>
                    </m:r>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𝑚</m:t>
                        </m:r>
                      </m:e>
                    </m:d>
                  </m:oMath>
                </a14:m>
                <a:endParaRPr lang="en-US" sz="3000" dirty="0">
                  <a:latin typeface="Helvetica" pitchFamily="2" charset="0"/>
                </a:endParaRPr>
              </a:p>
              <a:p>
                <a:pPr marL="457200" indent="-457200">
                  <a:buFont typeface="Arial" panose="020B0604020202020204" pitchFamily="34" charset="0"/>
                  <a:buChar char="•"/>
                </a:pPr>
                <a:r>
                  <a:rPr lang="en-US" sz="3000" dirty="0">
                    <a:latin typeface="Helvetica" pitchFamily="2" charset="0"/>
                  </a:rPr>
                  <a:t>Defocusing Quad </a:t>
                </a:r>
                <a14:m>
                  <m:oMath xmlns:m="http://schemas.openxmlformats.org/officeDocument/2006/math">
                    <m:r>
                      <a:rPr lang="en-US" sz="3000" i="1">
                        <a:latin typeface="Cambria Math" panose="02040503050406030204" pitchFamily="18" charset="0"/>
                      </a:rPr>
                      <m:t>𝐾</m:t>
                    </m:r>
                    <m:r>
                      <a:rPr lang="en-US" sz="3000" i="1">
                        <a:latin typeface="Cambria Math" panose="02040503050406030204" pitchFamily="18" charset="0"/>
                      </a:rPr>
                      <m:t> =−32.90 </m:t>
                    </m:r>
                    <m:d>
                      <m:dPr>
                        <m:begChr m:val="["/>
                        <m:endChr m:val="]"/>
                        <m:ctrlPr>
                          <a:rPr lang="en-US" sz="3000" i="1">
                            <a:latin typeface="Cambria Math" panose="02040503050406030204" pitchFamily="18" charset="0"/>
                          </a:rPr>
                        </m:ctrlPr>
                      </m:dPr>
                      <m:e>
                        <m:sSup>
                          <m:sSupPr>
                            <m:ctrlPr>
                              <a:rPr lang="en-US" sz="3000" i="1">
                                <a:latin typeface="Cambria Math" panose="02040503050406030204" pitchFamily="18" charset="0"/>
                              </a:rPr>
                            </m:ctrlPr>
                          </m:sSupPr>
                          <m:e>
                            <m:r>
                              <a:rPr lang="en-US" sz="3000" i="1">
                                <a:latin typeface="Cambria Math" panose="02040503050406030204" pitchFamily="18" charset="0"/>
                              </a:rPr>
                              <m:t>𝑚</m:t>
                            </m:r>
                          </m:e>
                          <m:sup>
                            <m:r>
                              <a:rPr lang="en-US" sz="3000" i="1">
                                <a:latin typeface="Cambria Math" panose="02040503050406030204" pitchFamily="18" charset="0"/>
                              </a:rPr>
                              <m:t>−2</m:t>
                            </m:r>
                          </m:sup>
                        </m:sSup>
                      </m:e>
                    </m:d>
                  </m:oMath>
                </a14:m>
                <a:r>
                  <a:rPr lang="en-US" sz="3000" dirty="0">
                    <a:latin typeface="Helvetica" pitchFamily="2" charset="0"/>
                  </a:rPr>
                  <a:t> </a:t>
                </a:r>
              </a:p>
              <a:p>
                <a:pPr marL="972144" lvl="1" indent="-457200">
                  <a:buFont typeface="Arial" panose="020B0604020202020204" pitchFamily="34" charset="0"/>
                  <a:buChar char="•"/>
                </a:pPr>
                <a:r>
                  <a:rPr lang="en-US" sz="3000" dirty="0">
                    <a:latin typeface="Helvetica" pitchFamily="2" charset="0"/>
                  </a:rPr>
                  <a:t>Drift </a:t>
                </a:r>
                <a14:m>
                  <m:oMath xmlns:m="http://schemas.openxmlformats.org/officeDocument/2006/math">
                    <m:r>
                      <a:rPr lang="en-US" sz="3000" i="1">
                        <a:latin typeface="Cambria Math" panose="02040503050406030204" pitchFamily="18" charset="0"/>
                      </a:rPr>
                      <m:t>𝐿</m:t>
                    </m:r>
                    <m:r>
                      <a:rPr lang="en-US" sz="3000" i="1">
                        <a:latin typeface="Cambria Math" panose="02040503050406030204" pitchFamily="18" charset="0"/>
                      </a:rPr>
                      <m:t>=0.</m:t>
                    </m:r>
                    <m:r>
                      <a:rPr lang="en-US" sz="3000">
                        <a:latin typeface="Cambria Math" panose="02040503050406030204" pitchFamily="18" charset="0"/>
                      </a:rPr>
                      <m:t>51</m:t>
                    </m:r>
                    <m:r>
                      <a:rPr lang="en-US" sz="3000" b="0" i="1" smtClean="0">
                        <a:latin typeface="Cambria Math" panose="02040503050406030204" pitchFamily="18" charset="0"/>
                      </a:rPr>
                      <m:t>5</m:t>
                    </m:r>
                    <m:r>
                      <a:rPr lang="en-US" sz="3000" i="1">
                        <a:latin typeface="Cambria Math" panose="02040503050406030204" pitchFamily="18" charset="0"/>
                      </a:rPr>
                      <m:t> </m:t>
                    </m:r>
                    <m:d>
                      <m:dPr>
                        <m:begChr m:val="["/>
                        <m:endChr m:val="]"/>
                        <m:ctrlPr>
                          <a:rPr lang="en-US" sz="3000" i="1">
                            <a:latin typeface="Cambria Math" panose="02040503050406030204" pitchFamily="18" charset="0"/>
                          </a:rPr>
                        </m:ctrlPr>
                      </m:dPr>
                      <m:e>
                        <m:r>
                          <a:rPr lang="en-US" sz="3000" i="1">
                            <a:latin typeface="Cambria Math" panose="02040503050406030204" pitchFamily="18" charset="0"/>
                          </a:rPr>
                          <m:t>𝑚</m:t>
                        </m:r>
                      </m:e>
                    </m:d>
                  </m:oMath>
                </a14:m>
                <a:r>
                  <a:rPr lang="en-US" sz="3000" dirty="0">
                    <a:latin typeface="Helvetica" pitchFamily="2" charset="0"/>
                  </a:rPr>
                  <a:t>                                    </a:t>
                </a:r>
              </a:p>
              <a:p>
                <a:pPr marL="457200" indent="-457200">
                  <a:buFont typeface="Arial" panose="020B0604020202020204" pitchFamily="34" charset="0"/>
                  <a:buChar char="•"/>
                </a:pPr>
                <a:r>
                  <a:rPr lang="en-US" sz="3000" dirty="0">
                    <a:latin typeface="Helvetica" pitchFamily="2" charset="0"/>
                  </a:rPr>
                  <a:t>Second Focusing Quad</a:t>
                </a:r>
                <a14:m>
                  <m:oMath xmlns:m="http://schemas.openxmlformats.org/officeDocument/2006/math">
                    <m:r>
                      <a:rPr lang="en-US" sz="3000" i="1">
                        <a:latin typeface="Cambria Math" panose="02040503050406030204" pitchFamily="18" charset="0"/>
                      </a:rPr>
                      <m:t> </m:t>
                    </m:r>
                  </m:oMath>
                </a14:m>
                <a:endParaRPr lang="en-US" sz="3000" i="1" dirty="0">
                  <a:latin typeface="Helvetica" pitchFamily="2" charset="0"/>
                </a:endParaRPr>
              </a:p>
              <a:p>
                <a:pPr marL="972144" lvl="1" indent="-457200">
                  <a:buFont typeface="Arial" panose="020B0604020202020204" pitchFamily="34" charset="0"/>
                  <a:buChar char="•"/>
                </a:pPr>
                <a14:m>
                  <m:oMath xmlns:m="http://schemas.openxmlformats.org/officeDocument/2006/math">
                    <m:r>
                      <a:rPr lang="en-US" sz="3000" i="1">
                        <a:latin typeface="Cambria Math" panose="02040503050406030204" pitchFamily="18" charset="0"/>
                      </a:rPr>
                      <m:t>𝐾</m:t>
                    </m:r>
                    <m:r>
                      <a:rPr lang="en-US" sz="3000" i="1">
                        <a:latin typeface="Cambria Math" panose="02040503050406030204" pitchFamily="18" charset="0"/>
                      </a:rPr>
                      <m:t>= 37.71 </m:t>
                    </m:r>
                    <m:d>
                      <m:dPr>
                        <m:begChr m:val="["/>
                        <m:endChr m:val="]"/>
                        <m:ctrlPr>
                          <a:rPr lang="en-US" sz="3000" i="1">
                            <a:latin typeface="Cambria Math" panose="02040503050406030204" pitchFamily="18" charset="0"/>
                          </a:rPr>
                        </m:ctrlPr>
                      </m:dPr>
                      <m:e>
                        <m:sSup>
                          <m:sSupPr>
                            <m:ctrlPr>
                              <a:rPr lang="en-US" sz="3000" i="1">
                                <a:latin typeface="Cambria Math" panose="02040503050406030204" pitchFamily="18" charset="0"/>
                              </a:rPr>
                            </m:ctrlPr>
                          </m:sSupPr>
                          <m:e>
                            <m:r>
                              <a:rPr lang="en-US" sz="3000" i="1">
                                <a:latin typeface="Cambria Math" panose="02040503050406030204" pitchFamily="18" charset="0"/>
                              </a:rPr>
                              <m:t>𝑚</m:t>
                            </m:r>
                          </m:e>
                          <m:sup>
                            <m:r>
                              <a:rPr lang="en-US" sz="3000" i="1">
                                <a:latin typeface="Cambria Math" panose="02040503050406030204" pitchFamily="18" charset="0"/>
                              </a:rPr>
                              <m:t>−2</m:t>
                            </m:r>
                          </m:sup>
                        </m:sSup>
                      </m:e>
                    </m:d>
                  </m:oMath>
                </a14:m>
                <a:endParaRPr lang="en-US" sz="3000" dirty="0">
                  <a:latin typeface="Helvetica" pitchFamily="2" charset="0"/>
                </a:endParaRPr>
              </a:p>
              <a:p>
                <a:pPr lvl="0"/>
                <a:endParaRPr lang="en-US" sz="3000" dirty="0">
                  <a:latin typeface="Helvetica" pitchFamily="2" charset="0"/>
                  <a:cs typeface="Helvetica"/>
                </a:endParaRPr>
              </a:p>
              <a:p>
                <a:endParaRPr lang="en-US" sz="2800" dirty="0">
                  <a:latin typeface="Helvetica" pitchFamily="2" charset="0"/>
                </a:endParaRPr>
              </a:p>
            </p:txBody>
          </p:sp>
        </mc:Choice>
        <mc:Fallback xmlns="">
          <p:sp>
            <p:nvSpPr>
              <p:cNvPr id="5" name="Text Placeholder 36">
                <a:extLst>
                  <a:ext uri="{FF2B5EF4-FFF2-40B4-BE49-F238E27FC236}">
                    <a16:creationId xmlns:a16="http://schemas.microsoft.com/office/drawing/2014/main" id="{9F9CFE88-F709-4A4C-06FC-30F46ECC4373}"/>
                  </a:ext>
                </a:extLst>
              </p:cNvPr>
              <p:cNvSpPr txBox="1">
                <a:spLocks noRot="1" noChangeAspect="1" noMove="1" noResize="1" noEditPoints="1" noAdjustHandles="1" noChangeArrowheads="1" noChangeShapeType="1" noTextEdit="1"/>
              </p:cNvSpPr>
              <p:nvPr/>
            </p:nvSpPr>
            <p:spPr>
              <a:xfrm>
                <a:off x="16841457" y="19513901"/>
                <a:ext cx="7486329" cy="6677388"/>
              </a:xfrm>
              <a:prstGeom prst="rect">
                <a:avLst/>
              </a:prstGeom>
              <a:blipFill>
                <a:blip r:embed="rId19"/>
                <a:stretch>
                  <a:fillRect l="-1525" t="-949"/>
                </a:stretch>
              </a:blipFill>
              <a:ln>
                <a:noFill/>
              </a:ln>
            </p:spPr>
            <p:txBody>
              <a:bodyPr/>
              <a:lstStyle/>
              <a:p>
                <a:r>
                  <a:rPr lang="en-US">
                    <a:noFill/>
                  </a:rPr>
                  <a:t> </a:t>
                </a:r>
              </a:p>
            </p:txBody>
          </p:sp>
        </mc:Fallback>
      </mc:AlternateContent>
      <p:sp>
        <p:nvSpPr>
          <p:cNvPr id="7" name="Text Placeholder 36">
            <a:extLst>
              <a:ext uri="{FF2B5EF4-FFF2-40B4-BE49-F238E27FC236}">
                <a16:creationId xmlns:a16="http://schemas.microsoft.com/office/drawing/2014/main" id="{BE7F8CAC-14F8-97E9-DB10-5063375B0760}"/>
              </a:ext>
            </a:extLst>
          </p:cNvPr>
          <p:cNvSpPr txBox="1">
            <a:spLocks/>
          </p:cNvSpPr>
          <p:nvPr/>
        </p:nvSpPr>
        <p:spPr>
          <a:xfrm>
            <a:off x="24394238" y="23976296"/>
            <a:ext cx="7313116" cy="1431236"/>
          </a:xfrm>
          <a:prstGeom prst="rect">
            <a:avLst/>
          </a:prstGeom>
          <a:ln>
            <a:noFill/>
          </a:ln>
        </p:spPr>
        <p:txBody>
          <a:bodyPr vert="horz" lIns="102989" tIns="51494" rIns="102989" bIns="51494"/>
          <a:lstStyle>
            <a:lvl1pPr marL="0" indent="0" algn="l" defTabSz="514944" rtl="0" eaLnBrk="1" latinLnBrk="0" hangingPunct="1">
              <a:spcBef>
                <a:spcPct val="20000"/>
              </a:spcBef>
              <a:buFontTx/>
              <a:buNone/>
              <a:defRPr sz="4000" kern="1200" baseline="0">
                <a:solidFill>
                  <a:schemeClr val="tx1"/>
                </a:solidFill>
                <a:latin typeface="Helvetica"/>
                <a:ea typeface="+mn-ea"/>
                <a:cs typeface="+mn-cs"/>
              </a:defRPr>
            </a:lvl1pPr>
            <a:lvl2pPr marL="514944" indent="0" algn="l" defTabSz="514944" rtl="0" eaLnBrk="1" latinLnBrk="0" hangingPunct="1">
              <a:spcBef>
                <a:spcPct val="20000"/>
              </a:spcBef>
              <a:buFontTx/>
              <a:buNone/>
              <a:defRPr sz="4500" kern="1200" baseline="0">
                <a:solidFill>
                  <a:schemeClr val="tx1"/>
                </a:solidFill>
                <a:latin typeface=""/>
                <a:ea typeface="+mn-ea"/>
                <a:cs typeface="+mn-cs"/>
              </a:defRPr>
            </a:lvl2pPr>
            <a:lvl3pPr marL="1029889" indent="0" algn="l" defTabSz="514944" rtl="0" eaLnBrk="1" latinLnBrk="0" hangingPunct="1">
              <a:spcBef>
                <a:spcPct val="20000"/>
              </a:spcBef>
              <a:buFontTx/>
              <a:buNone/>
              <a:defRPr sz="4500" kern="1200" baseline="0">
                <a:solidFill>
                  <a:schemeClr val="tx1"/>
                </a:solidFill>
                <a:latin typeface=""/>
                <a:ea typeface="+mn-ea"/>
                <a:cs typeface="+mn-cs"/>
              </a:defRPr>
            </a:lvl3pPr>
            <a:lvl4pPr marL="1544833" indent="0" algn="l" defTabSz="514944" rtl="0" eaLnBrk="1" latinLnBrk="0" hangingPunct="1">
              <a:spcBef>
                <a:spcPct val="20000"/>
              </a:spcBef>
              <a:buFontTx/>
              <a:buNone/>
              <a:defRPr sz="4500" kern="1200" baseline="0">
                <a:solidFill>
                  <a:schemeClr val="tx1"/>
                </a:solidFill>
                <a:latin typeface=""/>
                <a:ea typeface="+mn-ea"/>
                <a:cs typeface="+mn-cs"/>
              </a:defRPr>
            </a:lvl4pPr>
            <a:lvl5pPr marL="2059777" indent="0" algn="l" defTabSz="514944" rtl="0" eaLnBrk="1" latinLnBrk="0" hangingPunct="1">
              <a:spcBef>
                <a:spcPct val="20000"/>
              </a:spcBef>
              <a:buFontTx/>
              <a:buNone/>
              <a:defRPr sz="4500" kern="1200" baseline="0">
                <a:solidFill>
                  <a:schemeClr val="tx1"/>
                </a:solidFill>
                <a:latin typeface=""/>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lvl="0"/>
            <a:r>
              <a:rPr lang="en-US" sz="2800" b="1" dirty="0">
                <a:latin typeface="Helvetica" pitchFamily="2" charset="0"/>
                <a:cs typeface="Helvetica"/>
              </a:rPr>
              <a:t>Initial analyses indicate successful capture of more muons with larger angles and spot size than the transport ellipse</a:t>
            </a:r>
          </a:p>
          <a:p>
            <a:pPr marL="457200" lvl="0" indent="-457200">
              <a:buFont typeface="Arial" panose="020B0604020202020204" pitchFamily="34" charset="0"/>
              <a:buChar char="•"/>
            </a:pPr>
            <a:endParaRPr lang="en-US" sz="2800" dirty="0">
              <a:latin typeface="Helvetica" pitchFamily="2" charset="0"/>
              <a:cs typeface="Helvetica"/>
            </a:endParaRPr>
          </a:p>
          <a:p>
            <a:endParaRPr lang="en-US" sz="2800" dirty="0">
              <a:latin typeface="Helvetica" pitchFamily="2" charset="0"/>
            </a:endParaRPr>
          </a:p>
        </p:txBody>
      </p:sp>
      <p:sp>
        <p:nvSpPr>
          <p:cNvPr id="3" name="TextBox 2">
            <a:extLst>
              <a:ext uri="{FF2B5EF4-FFF2-40B4-BE49-F238E27FC236}">
                <a16:creationId xmlns:a16="http://schemas.microsoft.com/office/drawing/2014/main" id="{95A650DC-31F7-C671-3CAA-515DD8AAC495}"/>
              </a:ext>
            </a:extLst>
          </p:cNvPr>
          <p:cNvSpPr txBox="1"/>
          <p:nvPr/>
        </p:nvSpPr>
        <p:spPr>
          <a:xfrm>
            <a:off x="9246030" y="34339237"/>
            <a:ext cx="6710089" cy="954107"/>
          </a:xfrm>
          <a:prstGeom prst="rect">
            <a:avLst/>
          </a:prstGeom>
          <a:noFill/>
        </p:spPr>
        <p:txBody>
          <a:bodyPr wrap="square" rtlCol="0">
            <a:spAutoFit/>
          </a:bodyPr>
          <a:lstStyle/>
          <a:p>
            <a:r>
              <a:rPr lang="en-US" sz="2800" dirty="0">
                <a:latin typeface="Helvetica" pitchFamily="2" charset="0"/>
              </a:rPr>
              <a:t>Beta functions from the initial lattice design using MAD8 code</a:t>
            </a:r>
          </a:p>
        </p:txBody>
      </p:sp>
      <p:sp>
        <p:nvSpPr>
          <p:cNvPr id="8" name="TextBox 7">
            <a:extLst>
              <a:ext uri="{FF2B5EF4-FFF2-40B4-BE49-F238E27FC236}">
                <a16:creationId xmlns:a16="http://schemas.microsoft.com/office/drawing/2014/main" id="{075B2FBB-4AC3-6402-CD3E-AA89696D9931}"/>
              </a:ext>
            </a:extLst>
          </p:cNvPr>
          <p:cNvSpPr txBox="1"/>
          <p:nvPr/>
        </p:nvSpPr>
        <p:spPr>
          <a:xfrm>
            <a:off x="17014503" y="32709516"/>
            <a:ext cx="14692851" cy="1384995"/>
          </a:xfrm>
          <a:prstGeom prst="rect">
            <a:avLst/>
          </a:prstGeom>
          <a:noFill/>
        </p:spPr>
        <p:txBody>
          <a:bodyPr wrap="square" rtlCol="0">
            <a:spAutoFit/>
          </a:bodyPr>
          <a:lstStyle/>
          <a:p>
            <a:r>
              <a:rPr lang="en-US" sz="2800" dirty="0">
                <a:latin typeface="Helvetica" pitchFamily="2" charset="0"/>
              </a:rPr>
              <a:t>Spatial scatter plot showing the distribution of </a:t>
            </a:r>
            <a:r>
              <a:rPr lang="en-US" sz="2800" dirty="0" err="1">
                <a:latin typeface="Helvetica" pitchFamily="2" charset="0"/>
              </a:rPr>
              <a:t>pions</a:t>
            </a:r>
            <a:r>
              <a:rPr lang="en-US" sz="2800" dirty="0">
                <a:latin typeface="Helvetica" pitchFamily="2" charset="0"/>
              </a:rPr>
              <a:t> (blue) and muons (red) at the end of the line, with histograms representing the probability density of these distributions on the left , and the phase space at the end of the line on the right.</a:t>
            </a:r>
          </a:p>
        </p:txBody>
      </p:sp>
      <mc:AlternateContent xmlns:mc="http://schemas.openxmlformats.org/markup-compatibility/2006" xmlns:a14="http://schemas.microsoft.com/office/drawing/2010/main">
        <mc:Choice Requires="a14">
          <p:sp>
            <p:nvSpPr>
              <p:cNvPr id="11" name="Text Placeholder 35">
                <a:extLst>
                  <a:ext uri="{FF2B5EF4-FFF2-40B4-BE49-F238E27FC236}">
                    <a16:creationId xmlns:a16="http://schemas.microsoft.com/office/drawing/2014/main" id="{90E1DFFB-8659-FFE7-D840-769D3AFE3299}"/>
                  </a:ext>
                </a:extLst>
              </p:cNvPr>
              <p:cNvSpPr txBox="1">
                <a:spLocks/>
              </p:cNvSpPr>
              <p:nvPr/>
            </p:nvSpPr>
            <p:spPr>
              <a:xfrm flipH="1">
                <a:off x="9188044" y="35435350"/>
                <a:ext cx="6826063" cy="2824367"/>
              </a:xfrm>
              <a:prstGeom prst="rect">
                <a:avLst/>
              </a:prstGeom>
              <a:noFill/>
              <a:ln>
                <a:noFill/>
              </a:ln>
            </p:spPr>
            <p:txBody>
              <a:bodyPr vert="horz" lIns="310896" tIns="308967" rIns="308967" bIns="308967"/>
              <a:lstStyle>
                <a:lvl1pPr marL="0" indent="0" algn="l" defTabSz="514944" rtl="0" eaLnBrk="1" latinLnBrk="0" hangingPunct="1">
                  <a:spcBef>
                    <a:spcPct val="20000"/>
                  </a:spcBef>
                  <a:buFontTx/>
                  <a:buNone/>
                  <a:defRPr sz="2400" b="1" i="0" kern="1200" baseline="0">
                    <a:solidFill>
                      <a:srgbClr val="004C97"/>
                    </a:solidFill>
                    <a:latin typeface="Helvetica"/>
                    <a:ea typeface="+mn-ea"/>
                    <a:cs typeface="+mn-cs"/>
                  </a:defRPr>
                </a:lvl1pPr>
                <a:lvl2pPr marL="514944" indent="0" algn="l" defTabSz="514944" rtl="0" eaLnBrk="1" latinLnBrk="0" hangingPunct="1">
                  <a:spcBef>
                    <a:spcPct val="20000"/>
                  </a:spcBef>
                  <a:buFontTx/>
                  <a:buNone/>
                  <a:defRPr sz="27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27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27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27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marR="0" lvl="0">
                  <a:spcBef>
                    <a:spcPts val="0"/>
                  </a:spcBef>
                  <a:spcAft>
                    <a:spcPts val="0"/>
                  </a:spcAft>
                </a:pPr>
                <a14:m>
                  <m:oMath xmlns:m="http://schemas.openxmlformats.org/officeDocument/2006/math">
                    <m:sSub>
                      <m:sSubPr>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sSub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𝛽</m:t>
                        </m:r>
                      </m:e>
                      <m:sub>
                        <m:func>
                          <m:funcPr>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funcPr>
                          <m:fName>
                            <m:r>
                              <m:rPr>
                                <m:sty m:val="p"/>
                              </m:rPr>
                              <a:rPr lang="en-US" sz="3000" b="0" i="0"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max</m:t>
                            </m:r>
                          </m:fName>
                          <m:e>
                            <m:r>
                              <a:rPr lang="en-US" sz="3000" b="0" i="1" kern="100">
                                <a:solidFill>
                                  <a:schemeClr val="tx1"/>
                                </a:solidFill>
                                <a:latin typeface="Cambria Math" panose="02040503050406030204" pitchFamily="18" charset="0"/>
                                <a:ea typeface="Aptos" panose="020B0004020202020204" pitchFamily="34" charset="0"/>
                                <a:cs typeface="Times New Roman" panose="02020603050405020304" pitchFamily="18" charset="0"/>
                              </a:rPr>
                              <m:t>𝑥</m:t>
                            </m:r>
                            <m:r>
                              <a:rPr lang="en-US" sz="3000" b="0" i="1" kern="100">
                                <a:solidFill>
                                  <a:schemeClr val="tx1"/>
                                </a:solidFill>
                                <a:latin typeface="Cambria Math" panose="02040503050406030204" pitchFamily="18" charset="0"/>
                                <a:ea typeface="Aptos" panose="020B0004020202020204" pitchFamily="34" charset="0"/>
                                <a:cs typeface="Times New Roman" panose="02020603050405020304" pitchFamily="18" charset="0"/>
                              </a:rPr>
                              <m:t>,</m:t>
                            </m:r>
                            <m:r>
                              <a:rPr lang="en-US" sz="3000" b="0" i="1" kern="100">
                                <a:solidFill>
                                  <a:schemeClr val="tx1"/>
                                </a:solidFill>
                                <a:latin typeface="Cambria Math" panose="02040503050406030204" pitchFamily="18" charset="0"/>
                                <a:ea typeface="Aptos" panose="020B0004020202020204" pitchFamily="34" charset="0"/>
                                <a:cs typeface="Times New Roman" panose="02020603050405020304" pitchFamily="18" charset="0"/>
                              </a:rPr>
                              <m:t>𝑦</m:t>
                            </m:r>
                          </m:e>
                        </m:func>
                      </m:sub>
                    </m:sSub>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=3.0 </m:t>
                    </m:r>
                    <m:d>
                      <m:dPr>
                        <m:begChr m:val="["/>
                        <m:endChr m:val="]"/>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d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𝑚</m:t>
                        </m:r>
                      </m:e>
                    </m:d>
                  </m:oMath>
                </a14:m>
                <a:r>
                  <a:rPr lang="en-US" sz="3000" b="0" i="1" kern="100" dirty="0">
                    <a:solidFill>
                      <a:schemeClr val="tx1"/>
                    </a:solidFill>
                    <a:latin typeface="Helvetica" pitchFamily="2" charset="0"/>
                    <a:ea typeface="Aptos" panose="020B0004020202020204" pitchFamily="34" charset="0"/>
                    <a:cs typeface="Times New Roman" panose="02020603050405020304" pitchFamily="18" charset="0"/>
                  </a:rPr>
                  <a:t>		</a:t>
                </a:r>
                <a14:m>
                  <m:oMath xmlns:m="http://schemas.openxmlformats.org/officeDocument/2006/math">
                    <m:sSub>
                      <m:sSubPr>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sSub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𝛽</m:t>
                        </m:r>
                      </m:e>
                      <m:sub>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0 </m:t>
                        </m:r>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𝑥</m:t>
                        </m:r>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m:t>
                        </m:r>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𝑦</m:t>
                        </m:r>
                      </m:sub>
                    </m:sSub>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=0.4 </m:t>
                    </m:r>
                    <m:d>
                      <m:dPr>
                        <m:begChr m:val="["/>
                        <m:endChr m:val="]"/>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d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𝑚</m:t>
                        </m:r>
                      </m:e>
                    </m:d>
                  </m:oMath>
                </a14:m>
                <a:endParaRPr lang="en-US" sz="3000" b="0" i="1" kern="100" dirty="0">
                  <a:solidFill>
                    <a:schemeClr val="tx1"/>
                  </a:solidFill>
                  <a:latin typeface="Helvetica" pitchFamily="2" charset="0"/>
                  <a:ea typeface="Aptos" panose="020B0004020202020204" pitchFamily="34" charset="0"/>
                  <a:cs typeface="Times New Roman" panose="02020603050405020304" pitchFamily="18" charset="0"/>
                </a:endParaRPr>
              </a:p>
              <a:p>
                <a:pPr marR="0" lvl="0">
                  <a:spcBef>
                    <a:spcPts val="0"/>
                  </a:spcBef>
                  <a:spcAft>
                    <a:spcPts val="0"/>
                  </a:spcAft>
                </a:pPr>
                <a:endParaRPr lang="en-US" sz="3000" b="0" i="1" kern="100" dirty="0">
                  <a:solidFill>
                    <a:schemeClr val="tx1"/>
                  </a:solidFill>
                  <a:latin typeface="Helvetica" pitchFamily="2" charset="0"/>
                  <a:ea typeface="Aptos" panose="020B0004020202020204" pitchFamily="34" charset="0"/>
                  <a:cs typeface="Times New Roman" panose="02020603050405020304" pitchFamily="18" charset="0"/>
                </a:endParaRPr>
              </a:p>
              <a:p>
                <a:pPr marR="0" lvl="0">
                  <a:spcBef>
                    <a:spcPts val="0"/>
                  </a:spcBef>
                  <a:spcAft>
                    <a:spcPts val="0"/>
                  </a:spcAft>
                </a:pPr>
                <a14:m>
                  <m:oMathPara xmlns:m="http://schemas.openxmlformats.org/officeDocument/2006/math">
                    <m:oMathParaPr>
                      <m:jc m:val="centerGroup"/>
                    </m:oMathParaPr>
                    <m:oMath xmlns:m="http://schemas.openxmlformats.org/officeDocument/2006/math">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𝜖</m:t>
                      </m:r>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=120 </m:t>
                      </m:r>
                      <m:d>
                        <m:dPr>
                          <m:begChr m:val="["/>
                          <m:endChr m:val="]"/>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d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𝑚𝑚</m:t>
                          </m:r>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 × </m:t>
                          </m:r>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𝑚𝑅𝑎𝑑</m:t>
                          </m:r>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m:t>
                          </m:r>
                        </m:e>
                      </m:d>
                    </m:oMath>
                  </m:oMathPara>
                </a14:m>
                <a:endParaRPr lang="en-US" sz="3000" b="0" i="1" kern="100" dirty="0">
                  <a:solidFill>
                    <a:schemeClr val="tx1"/>
                  </a:solidFill>
                  <a:latin typeface="Helvetica" pitchFamily="2" charset="0"/>
                  <a:ea typeface="Aptos" panose="020B0004020202020204" pitchFamily="34" charset="0"/>
                  <a:cs typeface="Times New Roman" panose="02020603050405020304" pitchFamily="18" charset="0"/>
                </a:endParaRPr>
              </a:p>
              <a:p>
                <a:pPr marR="0" lvl="0">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sSub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𝑥</m:t>
                          </m:r>
                        </m:e>
                        <m:sub>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𝑚𝑎𝑥</m:t>
                          </m:r>
                        </m:sub>
                      </m:sSub>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≈7 </m:t>
                      </m:r>
                      <m:d>
                        <m:dPr>
                          <m:begChr m:val="["/>
                          <m:endChr m:val="]"/>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d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𝑚𝑚</m:t>
                          </m:r>
                        </m:e>
                      </m:d>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⇒5.7 </m:t>
                      </m:r>
                      <m:d>
                        <m:dPr>
                          <m:begChr m:val="["/>
                          <m:endChr m:val="]"/>
                          <m:ctrlP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ctrlPr>
                        </m:dPr>
                        <m:e>
                          <m:r>
                            <a:rPr lang="en-US" sz="3000" b="0" i="1" kern="100" smtClean="0">
                              <a:solidFill>
                                <a:schemeClr val="tx1"/>
                              </a:solidFill>
                              <a:latin typeface="Cambria Math" panose="02040503050406030204" pitchFamily="18" charset="0"/>
                              <a:ea typeface="Aptos" panose="020B0004020202020204" pitchFamily="34" charset="0"/>
                              <a:cs typeface="Times New Roman" panose="02020603050405020304" pitchFamily="18" charset="0"/>
                            </a:rPr>
                            <m:t>𝑚𝑚</m:t>
                          </m:r>
                        </m:e>
                      </m:d>
                    </m:oMath>
                  </m:oMathPara>
                </a14:m>
                <a:endParaRPr lang="en-US" sz="3000" b="0" kern="100" dirty="0">
                  <a:latin typeface="Helvetica" pitchFamily="2" charset="0"/>
                  <a:ea typeface="Aptos" panose="020B0004020202020204" pitchFamily="34" charset="0"/>
                  <a:cs typeface="Times New Roman" panose="02020603050405020304" pitchFamily="18" charset="0"/>
                </a:endParaRPr>
              </a:p>
              <a:p>
                <a:pPr marR="0" lvl="0">
                  <a:spcBef>
                    <a:spcPts val="0"/>
                  </a:spcBef>
                  <a:spcAft>
                    <a:spcPts val="0"/>
                  </a:spcAft>
                </a:pPr>
                <a14:m>
                  <m:oMathPara xmlns:m="http://schemas.openxmlformats.org/officeDocument/2006/math">
                    <m:oMathParaPr>
                      <m:jc m:val="centerGroup"/>
                    </m:oMathParaPr>
                    <m:oMath xmlns:m="http://schemas.openxmlformats.org/officeDocument/2006/math">
                      <m:sSubSup>
                        <m:sSubSupPr>
                          <m:ctrlPr>
                            <a:rPr lang="en-US" sz="3000" b="0" i="1" smtClean="0">
                              <a:solidFill>
                                <a:schemeClr val="tx1"/>
                              </a:solidFill>
                              <a:latin typeface="Cambria Math" panose="02040503050406030204" pitchFamily="18" charset="0"/>
                            </a:rPr>
                          </m:ctrlPr>
                        </m:sSubSupPr>
                        <m:e>
                          <m:r>
                            <a:rPr lang="en-US" sz="3000" b="0" i="1" smtClean="0">
                              <a:solidFill>
                                <a:schemeClr val="tx1"/>
                              </a:solidFill>
                              <a:latin typeface="Cambria Math" panose="02040503050406030204" pitchFamily="18" charset="0"/>
                            </a:rPr>
                            <m:t>𝑥</m:t>
                          </m:r>
                        </m:e>
                        <m:sub>
                          <m:r>
                            <a:rPr lang="en-US" sz="3000" b="0" i="1" smtClean="0">
                              <a:solidFill>
                                <a:schemeClr val="tx1"/>
                              </a:solidFill>
                              <a:latin typeface="Cambria Math" panose="02040503050406030204" pitchFamily="18" charset="0"/>
                            </a:rPr>
                            <m:t>𝑚𝑎𝑥</m:t>
                          </m:r>
                        </m:sub>
                        <m:sup>
                          <m:r>
                            <a:rPr lang="en-US" sz="3000" b="0" i="1" smtClean="0">
                              <a:solidFill>
                                <a:schemeClr val="tx1"/>
                              </a:solidFill>
                              <a:latin typeface="Cambria Math" panose="02040503050406030204" pitchFamily="18" charset="0"/>
                            </a:rPr>
                            <m:t>′</m:t>
                          </m:r>
                        </m:sup>
                      </m:sSubSup>
                      <m:r>
                        <a:rPr lang="en-US" sz="3000" b="0" i="1" smtClean="0">
                          <a:solidFill>
                            <a:schemeClr val="tx1"/>
                          </a:solidFill>
                          <a:latin typeface="Cambria Math" panose="02040503050406030204" pitchFamily="18" charset="0"/>
                        </a:rPr>
                        <m:t>≈17 </m:t>
                      </m:r>
                      <m:d>
                        <m:dPr>
                          <m:begChr m:val="["/>
                          <m:endChr m:val="]"/>
                          <m:ctrlPr>
                            <a:rPr lang="en-US" sz="3000" b="0" i="1" smtClean="0">
                              <a:solidFill>
                                <a:schemeClr val="tx1"/>
                              </a:solidFill>
                              <a:latin typeface="Cambria Math" panose="02040503050406030204" pitchFamily="18" charset="0"/>
                            </a:rPr>
                          </m:ctrlPr>
                        </m:dPr>
                        <m:e>
                          <m:r>
                            <a:rPr lang="en-US" sz="3000" b="0" i="1" smtClean="0">
                              <a:solidFill>
                                <a:schemeClr val="tx1"/>
                              </a:solidFill>
                              <a:latin typeface="Cambria Math" panose="02040503050406030204" pitchFamily="18" charset="0"/>
                            </a:rPr>
                            <m:t>𝑚𝑅𝑎𝑑</m:t>
                          </m:r>
                          <m:r>
                            <a:rPr lang="en-US" sz="3000" b="0" i="1" smtClean="0">
                              <a:solidFill>
                                <a:schemeClr val="tx1"/>
                              </a:solidFill>
                              <a:latin typeface="Cambria Math" panose="02040503050406030204" pitchFamily="18" charset="0"/>
                            </a:rPr>
                            <m:t>.</m:t>
                          </m:r>
                        </m:e>
                      </m:d>
                      <m:r>
                        <a:rPr lang="en-US" sz="3000" b="0" i="1" smtClean="0">
                          <a:solidFill>
                            <a:schemeClr val="tx1"/>
                          </a:solidFill>
                          <a:latin typeface="Cambria Math" panose="02040503050406030204" pitchFamily="18" charset="0"/>
                        </a:rPr>
                        <m:t>⇒14 </m:t>
                      </m:r>
                      <m:d>
                        <m:dPr>
                          <m:begChr m:val="["/>
                          <m:endChr m:val="]"/>
                          <m:ctrlPr>
                            <a:rPr lang="en-US" sz="3000" b="0" i="1" smtClean="0">
                              <a:solidFill>
                                <a:schemeClr val="tx1"/>
                              </a:solidFill>
                              <a:latin typeface="Cambria Math" panose="02040503050406030204" pitchFamily="18" charset="0"/>
                            </a:rPr>
                          </m:ctrlPr>
                        </m:dPr>
                        <m:e>
                          <m:r>
                            <a:rPr lang="en-US" sz="3000" b="0" i="1" smtClean="0">
                              <a:solidFill>
                                <a:schemeClr val="tx1"/>
                              </a:solidFill>
                              <a:latin typeface="Cambria Math" panose="02040503050406030204" pitchFamily="18" charset="0"/>
                            </a:rPr>
                            <m:t>𝑚𝑅𝑎𝑑</m:t>
                          </m:r>
                          <m:r>
                            <a:rPr lang="en-US" sz="3000" b="0" i="1" smtClean="0">
                              <a:solidFill>
                                <a:schemeClr val="tx1"/>
                              </a:solidFill>
                              <a:latin typeface="Cambria Math" panose="02040503050406030204" pitchFamily="18" charset="0"/>
                            </a:rPr>
                            <m:t>.</m:t>
                          </m:r>
                        </m:e>
                      </m:d>
                    </m:oMath>
                  </m:oMathPara>
                </a14:m>
                <a:endParaRPr lang="en-US" sz="3000" b="0" kern="100" dirty="0">
                  <a:latin typeface="Helvetica" pitchFamily="2" charset="0"/>
                  <a:ea typeface="Aptos" panose="020B0004020202020204" pitchFamily="34" charset="0"/>
                  <a:cs typeface="Times New Roman" panose="02020603050405020304" pitchFamily="18" charset="0"/>
                </a:endParaRPr>
              </a:p>
              <a:p>
                <a:pPr marR="0" lvl="0">
                  <a:spcBef>
                    <a:spcPts val="0"/>
                  </a:spcBef>
                  <a:spcAft>
                    <a:spcPts val="0"/>
                  </a:spcAft>
                </a:pPr>
                <a:endParaRPr lang="en-US" sz="3000" b="0" kern="100" dirty="0">
                  <a:latin typeface="Helvetica" pitchFamily="2" charset="0"/>
                  <a:ea typeface="Aptos" panose="020B0004020202020204" pitchFamily="34" charset="0"/>
                  <a:cs typeface="Times New Roman" panose="02020603050405020304" pitchFamily="18" charset="0"/>
                </a:endParaRPr>
              </a:p>
              <a:p>
                <a:pPr>
                  <a:spcBef>
                    <a:spcPts val="0"/>
                  </a:spcBef>
                  <a:spcAft>
                    <a:spcPts val="0"/>
                  </a:spcAft>
                </a:pPr>
                <a:endParaRPr lang="en-US" sz="27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a:p>
                <a:pPr lvl="1">
                  <a:spcBef>
                    <a:spcPts val="0"/>
                  </a:spcBef>
                  <a:spcAft>
                    <a:spcPts val="0"/>
                  </a:spcAft>
                </a:pPr>
                <a:endParaRPr lang="en-US" sz="3000" b="0" dirty="0">
                  <a:solidFill>
                    <a:schemeClr val="tx1"/>
                  </a:solidFill>
                  <a:latin typeface="Helvetica" pitchFamily="2" charset="0"/>
                </a:endParaRPr>
              </a:p>
            </p:txBody>
          </p:sp>
        </mc:Choice>
        <mc:Fallback xmlns="">
          <p:sp>
            <p:nvSpPr>
              <p:cNvPr id="11" name="Text Placeholder 35">
                <a:extLst>
                  <a:ext uri="{FF2B5EF4-FFF2-40B4-BE49-F238E27FC236}">
                    <a16:creationId xmlns:a16="http://schemas.microsoft.com/office/drawing/2014/main" id="{90E1DFFB-8659-FFE7-D840-769D3AFE3299}"/>
                  </a:ext>
                </a:extLst>
              </p:cNvPr>
              <p:cNvSpPr txBox="1">
                <a:spLocks noRot="1" noChangeAspect="1" noMove="1" noResize="1" noEditPoints="1" noAdjustHandles="1" noChangeArrowheads="1" noChangeShapeType="1" noTextEdit="1"/>
              </p:cNvSpPr>
              <p:nvPr/>
            </p:nvSpPr>
            <p:spPr>
              <a:xfrm flipH="1">
                <a:off x="9188044" y="35435350"/>
                <a:ext cx="6826063" cy="2824367"/>
              </a:xfrm>
              <a:prstGeom prst="rect">
                <a:avLst/>
              </a:prstGeom>
              <a:blipFill>
                <a:blip r:embed="rId20"/>
                <a:stretch>
                  <a:fillRect/>
                </a:stretch>
              </a:blipFill>
              <a:ln>
                <a:noFill/>
              </a:ln>
            </p:spPr>
            <p:txBody>
              <a:bodyPr/>
              <a:lstStyle/>
              <a:p>
                <a:r>
                  <a:rPr lang="en-US">
                    <a:noFill/>
                  </a:rPr>
                  <a:t> </a:t>
                </a:r>
              </a:p>
            </p:txBody>
          </p:sp>
        </mc:Fallback>
      </mc:AlternateContent>
      <p:sp>
        <p:nvSpPr>
          <p:cNvPr id="9" name="Text Placeholder 26">
            <a:extLst>
              <a:ext uri="{FF2B5EF4-FFF2-40B4-BE49-F238E27FC236}">
                <a16:creationId xmlns:a16="http://schemas.microsoft.com/office/drawing/2014/main" id="{DD107C75-7D23-72A0-4A69-C12697A18240}"/>
              </a:ext>
            </a:extLst>
          </p:cNvPr>
          <p:cNvSpPr txBox="1">
            <a:spLocks/>
          </p:cNvSpPr>
          <p:nvPr/>
        </p:nvSpPr>
        <p:spPr>
          <a:xfrm>
            <a:off x="21038052" y="3794158"/>
            <a:ext cx="10915066" cy="727785"/>
          </a:xfrm>
          <a:prstGeom prst="rect">
            <a:avLst/>
          </a:prstGeom>
        </p:spPr>
        <p:txBody>
          <a:bodyPr vert="horz" lIns="102989" tIns="51494" rIns="102989" bIns="51494"/>
          <a:lstStyle>
            <a:lvl1pPr marL="0" indent="0" algn="l" defTabSz="514944" rtl="0" eaLnBrk="1" latinLnBrk="0" hangingPunct="1">
              <a:spcBef>
                <a:spcPct val="20000"/>
              </a:spcBef>
              <a:buFontTx/>
              <a:buNone/>
              <a:defRPr sz="11000" b="1" i="0" kern="1200" baseline="0">
                <a:solidFill>
                  <a:schemeClr val="bg1"/>
                </a:solidFill>
                <a:latin typeface="Helvetica"/>
                <a:ea typeface="+mn-ea"/>
                <a:cs typeface="+mn-cs"/>
              </a:defRPr>
            </a:lvl1pPr>
            <a:lvl2pPr marL="514944" indent="0" algn="l" defTabSz="514944" rtl="0" eaLnBrk="1" latinLnBrk="0" hangingPunct="1">
              <a:spcBef>
                <a:spcPct val="20000"/>
              </a:spcBef>
              <a:buFontTx/>
              <a:buNone/>
              <a:defRPr sz="15800" b="1" i="0" kern="1200" baseline="0">
                <a:solidFill>
                  <a:schemeClr val="bg1"/>
                </a:solidFill>
                <a:latin typeface="Helvetica"/>
                <a:ea typeface="+mn-ea"/>
                <a:cs typeface="+mn-cs"/>
              </a:defRPr>
            </a:lvl2pPr>
            <a:lvl3pPr marL="1029889" indent="0" algn="l" defTabSz="514944" rtl="0" eaLnBrk="1" latinLnBrk="0" hangingPunct="1">
              <a:spcBef>
                <a:spcPct val="20000"/>
              </a:spcBef>
              <a:buFontTx/>
              <a:buNone/>
              <a:defRPr sz="15800" b="1" i="0" kern="1200" baseline="0">
                <a:solidFill>
                  <a:schemeClr val="bg1"/>
                </a:solidFill>
                <a:latin typeface="Helvetica"/>
                <a:ea typeface="+mn-ea"/>
                <a:cs typeface="+mn-cs"/>
              </a:defRPr>
            </a:lvl3pPr>
            <a:lvl4pPr marL="1544833" indent="0" algn="l" defTabSz="514944" rtl="0" eaLnBrk="1" latinLnBrk="0" hangingPunct="1">
              <a:spcBef>
                <a:spcPct val="20000"/>
              </a:spcBef>
              <a:buFontTx/>
              <a:buNone/>
              <a:defRPr sz="15800" b="1" i="0" kern="1200" baseline="0">
                <a:solidFill>
                  <a:schemeClr val="bg1"/>
                </a:solidFill>
                <a:latin typeface="Helvetica"/>
                <a:ea typeface="+mn-ea"/>
                <a:cs typeface="+mn-cs"/>
              </a:defRPr>
            </a:lvl4pPr>
            <a:lvl5pPr marL="2059777" indent="0" algn="l" defTabSz="514944" rtl="0" eaLnBrk="1" latinLnBrk="0" hangingPunct="1">
              <a:spcBef>
                <a:spcPct val="20000"/>
              </a:spcBef>
              <a:buFontTx/>
              <a:buNone/>
              <a:defRPr sz="15800" b="1" i="0" kern="1200" baseline="0">
                <a:solidFill>
                  <a:schemeClr val="bg1"/>
                </a:solidFill>
                <a:latin typeface="Helvetica"/>
                <a:ea typeface="+mn-ea"/>
                <a:cs typeface="+mn-cs"/>
              </a:defRPr>
            </a:lvl5pPr>
            <a:lvl6pPr marL="2832194" indent="-257472" algn="l" defTabSz="514944" rtl="0" eaLnBrk="1" latinLnBrk="0" hangingPunct="1">
              <a:spcBef>
                <a:spcPct val="20000"/>
              </a:spcBef>
              <a:buFont typeface="Arial"/>
              <a:buChar char="•"/>
              <a:defRPr sz="2300" kern="1200">
                <a:solidFill>
                  <a:schemeClr val="tx1"/>
                </a:solidFill>
                <a:latin typeface="+mn-lt"/>
                <a:ea typeface="+mn-ea"/>
                <a:cs typeface="+mn-cs"/>
              </a:defRPr>
            </a:lvl6pPr>
            <a:lvl7pPr marL="3347138" indent="-257472" algn="l" defTabSz="514944" rtl="0" eaLnBrk="1" latinLnBrk="0" hangingPunct="1">
              <a:spcBef>
                <a:spcPct val="20000"/>
              </a:spcBef>
              <a:buFont typeface="Arial"/>
              <a:buChar char="•"/>
              <a:defRPr sz="2300" kern="1200">
                <a:solidFill>
                  <a:schemeClr val="tx1"/>
                </a:solidFill>
                <a:latin typeface="+mn-lt"/>
                <a:ea typeface="+mn-ea"/>
                <a:cs typeface="+mn-cs"/>
              </a:defRPr>
            </a:lvl7pPr>
            <a:lvl8pPr marL="3862083" indent="-257472" algn="l" defTabSz="514944" rtl="0" eaLnBrk="1" latinLnBrk="0" hangingPunct="1">
              <a:spcBef>
                <a:spcPct val="20000"/>
              </a:spcBef>
              <a:buFont typeface="Arial"/>
              <a:buChar char="•"/>
              <a:defRPr sz="2300" kern="1200">
                <a:solidFill>
                  <a:schemeClr val="tx1"/>
                </a:solidFill>
                <a:latin typeface="+mn-lt"/>
                <a:ea typeface="+mn-ea"/>
                <a:cs typeface="+mn-cs"/>
              </a:defRPr>
            </a:lvl8pPr>
            <a:lvl9pPr marL="4377027" indent="-257472" algn="l" defTabSz="514944" rtl="0" eaLnBrk="1" latinLnBrk="0" hangingPunct="1">
              <a:spcBef>
                <a:spcPct val="20000"/>
              </a:spcBef>
              <a:buFont typeface="Arial"/>
              <a:buChar char="•"/>
              <a:defRPr sz="2300" kern="1200">
                <a:solidFill>
                  <a:schemeClr val="tx1"/>
                </a:solidFill>
                <a:latin typeface="+mn-lt"/>
                <a:ea typeface="+mn-ea"/>
                <a:cs typeface="+mn-cs"/>
              </a:defRPr>
            </a:lvl9pPr>
          </a:lstStyle>
          <a:p>
            <a:pPr algn="ctr" fontAlgn="auto">
              <a:spcAft>
                <a:spcPts val="0"/>
              </a:spcAft>
            </a:pPr>
            <a:r>
              <a:rPr lang="en-US" sz="4000" b="0" dirty="0">
                <a:latin typeface="Helvetica" pitchFamily="2" charset="0"/>
              </a:rPr>
              <a:t>FERMILAB-POSTER-24-0217-AD-STUDENT</a:t>
            </a:r>
          </a:p>
        </p:txBody>
      </p:sp>
    </p:spTree>
    <p:extLst>
      <p:ext uri="{BB962C8B-B14F-4D97-AF65-F5344CB8AC3E}">
        <p14:creationId xmlns:p14="http://schemas.microsoft.com/office/powerpoint/2010/main" val="2543111131"/>
      </p:ext>
    </p:extLst>
  </p:cSld>
  <p:clrMapOvr>
    <a:masterClrMapping/>
  </p:clrMapOvr>
</p:sld>
</file>

<file path=ppt/theme/theme1.xml><?xml version="1.0" encoding="utf-8"?>
<a:theme xmlns:a="http://schemas.openxmlformats.org/drawingml/2006/main" name="36x48_ScientistPoster_092315_Vertic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2" id="{60AA0A2E-4B31-5F46-95DF-87B137C5DB05}" vid="{666D6501-C720-A444-86D6-E040BFDBD841}"/>
    </a:ext>
  </a:extLst>
</a:theme>
</file>

<file path=docProps/app.xml><?xml version="1.0" encoding="utf-8"?>
<Properties xmlns="http://schemas.openxmlformats.org/officeDocument/2006/extended-properties" xmlns:vt="http://schemas.openxmlformats.org/officeDocument/2006/docPropsVTypes">
  <Template>36x48_ScientistPoster_092315_Vertical</Template>
  <TotalTime>1250</TotalTime>
  <Words>1001</Words>
  <Application>Microsoft Macintosh PowerPoint</Application>
  <PresentationFormat>Custom</PresentationFormat>
  <Paragraphs>131</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Cambria Math</vt:lpstr>
      <vt:lpstr>Helvetica</vt:lpstr>
      <vt:lpstr>Symbol</vt:lpstr>
      <vt:lpstr>36x48_ScientistPoster_092315_Vertical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Wesley Winter (Student)</dc:creator>
  <cp:lastModifiedBy>Wesley Winter (Student)</cp:lastModifiedBy>
  <cp:revision>26</cp:revision>
  <dcterms:created xsi:type="dcterms:W3CDTF">2024-07-26T17:10:27Z</dcterms:created>
  <dcterms:modified xsi:type="dcterms:W3CDTF">2024-08-01T18:32:26Z</dcterms:modified>
</cp:coreProperties>
</file>