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sldIdLst>
    <p:sldId id="269" r:id="rId2"/>
  </p:sldIdLst>
  <p:sldSz cx="32918400" cy="43891200"/>
  <p:notesSz cx="6858000" cy="9144000"/>
  <p:defaultTextStyle>
    <a:defPPr>
      <a:defRPr lang="en-US"/>
    </a:defPPr>
    <a:lvl1pPr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1pPr>
    <a:lvl2pPr marL="2349434" indent="-1834489"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2pPr>
    <a:lvl3pPr marL="4700656" indent="-3670767"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3pPr>
    <a:lvl4pPr marL="7051877" indent="-5507044"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4pPr>
    <a:lvl5pPr marL="9403099" indent="-7343322" algn="l" defTabSz="2349434" rtl="0" fontAlgn="base">
      <a:spcBef>
        <a:spcPct val="0"/>
      </a:spcBef>
      <a:spcAft>
        <a:spcPct val="0"/>
      </a:spcAft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5pPr>
    <a:lvl6pPr marL="2574722" algn="l" defTabSz="514944" rtl="0" eaLnBrk="1" latinLnBrk="0" hangingPunct="1"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6pPr>
    <a:lvl7pPr marL="3089666" algn="l" defTabSz="514944" rtl="0" eaLnBrk="1" latinLnBrk="0" hangingPunct="1"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7pPr>
    <a:lvl8pPr marL="3604611" algn="l" defTabSz="514944" rtl="0" eaLnBrk="1" latinLnBrk="0" hangingPunct="1"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8pPr>
    <a:lvl9pPr marL="4119555" algn="l" defTabSz="514944" rtl="0" eaLnBrk="1" latinLnBrk="0" hangingPunct="1">
      <a:defRPr sz="9200" kern="1200">
        <a:solidFill>
          <a:schemeClr val="tx1"/>
        </a:solidFill>
        <a:latin typeface="Calibri" charset="0"/>
        <a:ea typeface="ＭＳ Ｐゴシック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979">
          <p15:clr>
            <a:srgbClr val="A4A3A4"/>
          </p15:clr>
        </p15:guide>
        <p15:guide id="2" orient="horz" pos="9211">
          <p15:clr>
            <a:srgbClr val="A4A3A4"/>
          </p15:clr>
        </p15:guide>
        <p15:guide id="3" orient="horz" pos="14428">
          <p15:clr>
            <a:srgbClr val="A4A3A4"/>
          </p15:clr>
        </p15:guide>
        <p15:guide id="4" orient="horz" pos="8652">
          <p15:clr>
            <a:srgbClr val="A4A3A4"/>
          </p15:clr>
        </p15:guide>
        <p15:guide id="5" orient="horz" pos="25045">
          <p15:clr>
            <a:srgbClr val="A4A3A4"/>
          </p15:clr>
        </p15:guide>
        <p15:guide id="6" orient="horz" pos="18899">
          <p15:clr>
            <a:srgbClr val="A4A3A4"/>
          </p15:clr>
        </p15:guide>
        <p15:guide id="7" orient="horz" pos="4429">
          <p15:clr>
            <a:srgbClr val="A4A3A4"/>
          </p15:clr>
        </p15:guide>
        <p15:guide id="8" orient="horz" pos="14956">
          <p15:clr>
            <a:srgbClr val="A4A3A4"/>
          </p15:clr>
        </p15:guide>
        <p15:guide id="9" pos="596">
          <p15:clr>
            <a:srgbClr val="A4A3A4"/>
          </p15:clr>
        </p15:guide>
        <p15:guide id="10" pos="20104">
          <p15:clr>
            <a:srgbClr val="A4A3A4"/>
          </p15:clr>
        </p15:guide>
        <p15:guide id="11" pos="9101">
          <p15:clr>
            <a:srgbClr val="A4A3A4"/>
          </p15:clr>
        </p15:guide>
        <p15:guide id="12" pos="14346">
          <p15:clr>
            <a:srgbClr val="A4A3A4"/>
          </p15:clr>
        </p15:guide>
        <p15:guide id="13" pos="13780">
          <p15:clr>
            <a:srgbClr val="A4A3A4"/>
          </p15:clr>
        </p15:guide>
        <p15:guide id="14" pos="96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C97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44" autoAdjust="0"/>
    <p:restoredTop sz="94663"/>
  </p:normalViewPr>
  <p:slideViewPr>
    <p:cSldViewPr snapToGrid="0" snapToObjects="1">
      <p:cViewPr>
        <p:scale>
          <a:sx n="33" d="100"/>
          <a:sy n="33" d="100"/>
        </p:scale>
        <p:origin x="1122" y="30"/>
      </p:cViewPr>
      <p:guideLst>
        <p:guide orient="horz" pos="4979"/>
        <p:guide orient="horz" pos="9211"/>
        <p:guide orient="horz" pos="14428"/>
        <p:guide orient="horz" pos="8652"/>
        <p:guide orient="horz" pos="25045"/>
        <p:guide orient="horz" pos="18899"/>
        <p:guide orient="horz" pos="4429"/>
        <p:guide orient="horz" pos="14956"/>
        <p:guide pos="596"/>
        <p:guide pos="20104"/>
        <p:guide pos="9101"/>
        <p:guide pos="14346"/>
        <p:guide pos="13780"/>
        <p:guide pos="96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7"/>
          <p:cNvSpPr>
            <a:spLocks noGrp="1"/>
          </p:cNvSpPr>
          <p:nvPr>
            <p:ph type="pic" sz="quarter" idx="21"/>
          </p:nvPr>
        </p:nvSpPr>
        <p:spPr>
          <a:xfrm>
            <a:off x="1008660" y="36320006"/>
            <a:ext cx="1417214" cy="147418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7"/>
          <p:cNvSpPr>
            <a:spLocks noGrp="1"/>
          </p:cNvSpPr>
          <p:nvPr>
            <p:ph type="pic" sz="quarter" idx="22"/>
          </p:nvPr>
        </p:nvSpPr>
        <p:spPr>
          <a:xfrm>
            <a:off x="6757440" y="36363453"/>
            <a:ext cx="1417214" cy="147418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37"/>
          <p:cNvSpPr>
            <a:spLocks noGrp="1"/>
          </p:cNvSpPr>
          <p:nvPr>
            <p:ph type="pic" sz="quarter" idx="23"/>
          </p:nvPr>
        </p:nvSpPr>
        <p:spPr>
          <a:xfrm>
            <a:off x="2855349" y="36363453"/>
            <a:ext cx="1417214" cy="147418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37"/>
          <p:cNvSpPr>
            <a:spLocks noGrp="1"/>
          </p:cNvSpPr>
          <p:nvPr>
            <p:ph type="pic" sz="quarter" idx="24"/>
          </p:nvPr>
        </p:nvSpPr>
        <p:spPr>
          <a:xfrm>
            <a:off x="4813819" y="36363453"/>
            <a:ext cx="1417214" cy="147418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45"/>
          <p:cNvSpPr>
            <a:spLocks noGrp="1"/>
          </p:cNvSpPr>
          <p:nvPr>
            <p:ph type="body" sz="quarter" idx="25"/>
          </p:nvPr>
        </p:nvSpPr>
        <p:spPr>
          <a:xfrm>
            <a:off x="1008661" y="984596"/>
            <a:ext cx="30904888" cy="3950161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11000" b="1" i="0" baseline="0">
                <a:solidFill>
                  <a:schemeClr val="bg1"/>
                </a:solidFill>
                <a:latin typeface="Helvetica"/>
              </a:defRPr>
            </a:lvl1pPr>
            <a:lvl2pPr marL="514944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158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6"/>
          <p:cNvSpPr>
            <a:spLocks noGrp="1" noChangeAspect="1"/>
          </p:cNvSpPr>
          <p:nvPr>
            <p:ph type="pic" sz="quarter" idx="34"/>
          </p:nvPr>
        </p:nvSpPr>
        <p:spPr>
          <a:xfrm>
            <a:off x="1008658" y="14736344"/>
            <a:ext cx="7151483" cy="5709030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49"/>
          <p:cNvSpPr>
            <a:spLocks noGrp="1"/>
          </p:cNvSpPr>
          <p:nvPr>
            <p:ph type="body" sz="quarter" idx="39"/>
          </p:nvPr>
        </p:nvSpPr>
        <p:spPr>
          <a:xfrm>
            <a:off x="1008657" y="6526851"/>
            <a:ext cx="14996160" cy="1804349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5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4"/>
          <p:cNvSpPr>
            <a:spLocks noGrp="1"/>
          </p:cNvSpPr>
          <p:nvPr>
            <p:ph type="body" sz="quarter" idx="40"/>
          </p:nvPr>
        </p:nvSpPr>
        <p:spPr>
          <a:xfrm>
            <a:off x="1008659" y="8331200"/>
            <a:ext cx="14996160" cy="5395051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44"/>
          </p:nvPr>
        </p:nvSpPr>
        <p:spPr>
          <a:xfrm>
            <a:off x="21552526" y="22956561"/>
            <a:ext cx="10396280" cy="7890319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6"/>
          <p:cNvSpPr>
            <a:spLocks noGrp="1" noChangeAspect="1"/>
          </p:cNvSpPr>
          <p:nvPr>
            <p:ph type="pic" sz="quarter" idx="46"/>
          </p:nvPr>
        </p:nvSpPr>
        <p:spPr>
          <a:xfrm>
            <a:off x="16979682" y="6526851"/>
            <a:ext cx="10523374" cy="7199400"/>
          </a:xfrm>
          <a:prstGeom prst="rect">
            <a:avLst/>
          </a:prstGeom>
        </p:spPr>
        <p:txBody>
          <a:bodyPr vert="horz" lIns="102989" tIns="51494" rIns="102989" bIns="51494"/>
          <a:lstStyle>
            <a:lvl1pPr>
              <a:defRPr>
                <a:latin typeface="Helvetic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74"/>
          <p:cNvSpPr>
            <a:spLocks noGrp="1"/>
          </p:cNvSpPr>
          <p:nvPr>
            <p:ph type="body" sz="quarter" idx="50"/>
          </p:nvPr>
        </p:nvSpPr>
        <p:spPr>
          <a:xfrm>
            <a:off x="16979682" y="16540254"/>
            <a:ext cx="14996160" cy="5402340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51"/>
          </p:nvPr>
        </p:nvSpPr>
        <p:spPr>
          <a:xfrm>
            <a:off x="1008660" y="22956562"/>
            <a:ext cx="7151483" cy="12308812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59"/>
          <p:cNvSpPr>
            <a:spLocks noGrp="1"/>
          </p:cNvSpPr>
          <p:nvPr>
            <p:ph type="body" sz="quarter" idx="45"/>
          </p:nvPr>
        </p:nvSpPr>
        <p:spPr>
          <a:xfrm>
            <a:off x="9146819" y="22956562"/>
            <a:ext cx="6858000" cy="3979913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9"/>
          <p:cNvSpPr>
            <a:spLocks noGrp="1"/>
          </p:cNvSpPr>
          <p:nvPr>
            <p:ph type="body" sz="quarter" idx="49"/>
          </p:nvPr>
        </p:nvSpPr>
        <p:spPr>
          <a:xfrm>
            <a:off x="16979682" y="22956561"/>
            <a:ext cx="4126043" cy="7890319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9"/>
          <p:cNvSpPr>
            <a:spLocks noGrp="1"/>
          </p:cNvSpPr>
          <p:nvPr>
            <p:ph type="body" sz="quarter" idx="35"/>
          </p:nvPr>
        </p:nvSpPr>
        <p:spPr>
          <a:xfrm>
            <a:off x="1008658" y="20496137"/>
            <a:ext cx="7151483" cy="1406759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9"/>
          <p:cNvSpPr>
            <a:spLocks noGrp="1"/>
          </p:cNvSpPr>
          <p:nvPr>
            <p:ph type="body" sz="quarter" idx="47"/>
          </p:nvPr>
        </p:nvSpPr>
        <p:spPr>
          <a:xfrm>
            <a:off x="27935577" y="6526851"/>
            <a:ext cx="3977971" cy="7199400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7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4"/>
          <p:cNvSpPr>
            <a:spLocks noGrp="1"/>
          </p:cNvSpPr>
          <p:nvPr>
            <p:ph type="body" sz="quarter" idx="52"/>
          </p:nvPr>
        </p:nvSpPr>
        <p:spPr>
          <a:xfrm>
            <a:off x="16979682" y="33633910"/>
            <a:ext cx="14969122" cy="5768539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6"/>
          <p:cNvSpPr>
            <a:spLocks noGrp="1" noChangeAspect="1"/>
          </p:cNvSpPr>
          <p:nvPr>
            <p:ph type="pic" sz="quarter" idx="53"/>
          </p:nvPr>
        </p:nvSpPr>
        <p:spPr>
          <a:xfrm>
            <a:off x="9146819" y="14735905"/>
            <a:ext cx="6858000" cy="5760232"/>
          </a:xfrm>
          <a:prstGeom prst="rect">
            <a:avLst/>
          </a:prstGeom>
        </p:spPr>
        <p:txBody>
          <a:bodyPr vert="horz" lIns="102989" tIns="51494" rIns="102989" bIns="51494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59"/>
          <p:cNvSpPr>
            <a:spLocks noGrp="1"/>
          </p:cNvSpPr>
          <p:nvPr>
            <p:ph type="body" sz="quarter" idx="54"/>
          </p:nvPr>
        </p:nvSpPr>
        <p:spPr>
          <a:xfrm>
            <a:off x="9146819" y="20496137"/>
            <a:ext cx="6858000" cy="1406759"/>
          </a:xfrm>
          <a:prstGeom prst="rect">
            <a:avLst/>
          </a:prstGeom>
          <a:noFill/>
        </p:spPr>
        <p:txBody>
          <a:bodyPr vert="horz" lIns="0" tIns="308967" rIns="308967" bIns="308967"/>
          <a:lstStyle>
            <a:lvl1pPr marL="0" indent="0">
              <a:buFontTx/>
              <a:buNone/>
              <a:defRPr sz="2400" b="1" i="0" baseline="0">
                <a:solidFill>
                  <a:srgbClr val="004C97"/>
                </a:solidFill>
                <a:latin typeface="Helvetica"/>
              </a:defRPr>
            </a:lvl1pPr>
            <a:lvl2pPr marL="514944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2pPr>
            <a:lvl3pPr marL="1029889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3pPr>
            <a:lvl4pPr marL="1544833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4pPr>
            <a:lvl5pPr marL="2059777" indent="0">
              <a:buFontTx/>
              <a:buNone/>
              <a:defRPr sz="2700" b="1" i="0" baseline="0">
                <a:solidFill>
                  <a:schemeClr val="bg1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74"/>
          <p:cNvSpPr>
            <a:spLocks noGrp="1"/>
          </p:cNvSpPr>
          <p:nvPr>
            <p:ph type="body" sz="quarter" idx="55"/>
          </p:nvPr>
        </p:nvSpPr>
        <p:spPr>
          <a:xfrm>
            <a:off x="9146819" y="27832255"/>
            <a:ext cx="6858000" cy="11570195"/>
          </a:xfrm>
          <a:prstGeom prst="rect">
            <a:avLst/>
          </a:prstGeom>
        </p:spPr>
        <p:txBody>
          <a:bodyPr vert="horz" lIns="102989" tIns="51494" rIns="102989" bIns="51494"/>
          <a:lstStyle>
            <a:lvl1pPr marL="0" indent="0">
              <a:buFontTx/>
              <a:buNone/>
              <a:defRPr sz="4000" baseline="0">
                <a:latin typeface="Helvetica"/>
              </a:defRPr>
            </a:lvl1pPr>
            <a:lvl2pPr marL="514944" indent="0">
              <a:buFontTx/>
              <a:buNone/>
              <a:defRPr sz="4500" baseline="0">
                <a:latin typeface=""/>
              </a:defRPr>
            </a:lvl2pPr>
            <a:lvl3pPr marL="1029889" indent="0">
              <a:buFontTx/>
              <a:buNone/>
              <a:defRPr sz="4500" baseline="0">
                <a:latin typeface=""/>
              </a:defRPr>
            </a:lvl3pPr>
            <a:lvl4pPr marL="1544833" indent="0">
              <a:buFontTx/>
              <a:buNone/>
              <a:defRPr sz="4500" baseline="0">
                <a:latin typeface=""/>
              </a:defRPr>
            </a:lvl4pPr>
            <a:lvl5pPr marL="2059777" indent="0">
              <a:buFontTx/>
              <a:buNone/>
              <a:defRPr sz="4500" baseline="0">
                <a:latin typeface="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9"/>
          <p:cNvSpPr>
            <a:spLocks noGrp="1"/>
          </p:cNvSpPr>
          <p:nvPr>
            <p:ph type="body" sz="quarter" idx="56"/>
          </p:nvPr>
        </p:nvSpPr>
        <p:spPr>
          <a:xfrm>
            <a:off x="16952644" y="14735905"/>
            <a:ext cx="14996160" cy="1804349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5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9"/>
          <p:cNvSpPr>
            <a:spLocks noGrp="1"/>
          </p:cNvSpPr>
          <p:nvPr>
            <p:ph type="body" sz="quarter" idx="57"/>
          </p:nvPr>
        </p:nvSpPr>
        <p:spPr>
          <a:xfrm>
            <a:off x="16979682" y="31829562"/>
            <a:ext cx="14996160" cy="1804349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>
              <a:buFontTx/>
              <a:buNone/>
              <a:defRPr sz="5000" b="1" i="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4500" b="0" i="0" baseline="0">
                <a:solidFill>
                  <a:schemeClr val="tx1"/>
                </a:solidFill>
                <a:latin typeface="Helvetica"/>
              </a:defRPr>
            </a:lvl2pPr>
            <a:lvl3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6800" b="1" i="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15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40641207"/>
            <a:ext cx="32944298" cy="3282436"/>
          </a:xfrm>
          <a:prstGeom prst="rect">
            <a:avLst/>
          </a:prstGeom>
          <a:solidFill>
            <a:srgbClr val="004C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989" tIns="51494" rIns="102989" bIns="51494" anchor="ctr"/>
          <a:lstStyle/>
          <a:p>
            <a:pPr algn="ctr" defTabSz="235108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" y="0"/>
            <a:ext cx="32944298" cy="5486400"/>
          </a:xfrm>
          <a:prstGeom prst="rect">
            <a:avLst/>
          </a:prstGeom>
          <a:solidFill>
            <a:srgbClr val="004C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2989" tIns="51494" rIns="102989" bIns="51494" anchor="ctr"/>
          <a:lstStyle/>
          <a:p>
            <a:pPr algn="ctr" defTabSz="235108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FermilabBarDOE_TextInBar_36inches-0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8067"/>
            <a:ext cx="3291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2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51494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6208" indent="-386208" algn="l" defTabSz="51494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6785" indent="-321840" algn="l" defTabSz="514944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361" indent="-257472" algn="l" defTabSz="51494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305" indent="-257472" algn="l" defTabSz="514944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7250" indent="-257472" algn="l" defTabSz="514944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32194" indent="-257472" algn="l" defTabSz="5149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7138" indent="-257472" algn="l" defTabSz="5149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2083" indent="-257472" algn="l" defTabSz="5149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7027" indent="-257472" algn="l" defTabSz="51494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944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889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833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777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4722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9666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4611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55" algn="l" defTabSz="5149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black and white arrow&#10;&#10;Description automatically generated">
            <a:extLst>
              <a:ext uri="{FF2B5EF4-FFF2-40B4-BE49-F238E27FC236}">
                <a16:creationId xmlns:a16="http://schemas.microsoft.com/office/drawing/2014/main" id="{3B0113A5-7217-6574-1A1A-FDD2C5A154F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142" r="1142"/>
          <a:stretch>
            <a:fillRect/>
          </a:stretch>
        </p:blipFill>
        <p:spPr>
          <a:xfrm>
            <a:off x="521225" y="37374513"/>
            <a:ext cx="10146775" cy="3008215"/>
          </a:xfrm>
        </p:spPr>
      </p:pic>
      <p:sp>
        <p:nvSpPr>
          <p:cNvPr id="27" name="Text Placeholder 2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Oscilloscope Data Push Program</a:t>
            </a:r>
          </a:p>
          <a:p>
            <a:r>
              <a:rPr lang="en-US" sz="6000" b="0" dirty="0"/>
              <a:t>Jason Osei-Tutu, Wilbur Wright College—CCI Intern</a:t>
            </a:r>
          </a:p>
          <a:p>
            <a:r>
              <a:rPr lang="en-US" sz="6000" b="0" dirty="0"/>
              <a:t>Jose Berlioz Rivera, Fermi National </a:t>
            </a:r>
            <a:r>
              <a:rPr lang="en-US" sz="6000" b="0"/>
              <a:t>Accelerator Laboratory</a:t>
            </a:r>
            <a:endParaRPr lang="en-US" sz="6000" b="0" dirty="0"/>
          </a:p>
          <a:p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9"/>
          </p:nvPr>
        </p:nvSpPr>
        <p:spPr>
          <a:xfrm>
            <a:off x="521225" y="6526851"/>
            <a:ext cx="9689575" cy="126155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0"/>
          </p:nvPr>
        </p:nvSpPr>
        <p:spPr>
          <a:xfrm>
            <a:off x="521226" y="7788404"/>
            <a:ext cx="9659524" cy="13605827"/>
          </a:xfrm>
        </p:spPr>
        <p:txBody>
          <a:bodyPr/>
          <a:lstStyle/>
          <a:p>
            <a:pPr lvl="0"/>
            <a:r>
              <a:rPr lang="en-US" sz="4000" kern="1200" baseline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+mn-ea"/>
                <a:cs typeface="+mn-cs"/>
              </a:rPr>
              <a:t>Data acquisition (DAQ) is a complex and costly process. Creating DAQ systems for analyzing a system requires expensive electronics and a dedicated team of engineers for support, posing a challenge for users who readily need data.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</a:rPr>
              <a:t>This project is a proof of concept to create a temporary or “one-off” DAQ system using equipment commonly available to every team. We aim to automate the data acquisition process from the Rhode &amp; Schwarz RTO 1044 oscilloscope, convert the acquired binary data into floating point values, and store the results in a csv file format. By developing a Python program, to handle these tasks, we seek to reduce the manual effort involved in data collection, significantly increasing efficiency.</a:t>
            </a:r>
            <a:endParaRPr lang="en-US" dirty="0"/>
          </a:p>
        </p:txBody>
      </p:sp>
      <p:pic>
        <p:nvPicPr>
          <p:cNvPr id="80" name="Picture Placeholder 79" descr="A close-up of a digital device&#10;&#10;Description automatically generated">
            <a:extLst>
              <a:ext uri="{FF2B5EF4-FFF2-40B4-BE49-F238E27FC236}">
                <a16:creationId xmlns:a16="http://schemas.microsoft.com/office/drawing/2014/main" id="{1B18D0CD-B657-57B5-715B-3069C9B434D4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3"/>
          <a:stretch>
            <a:fillRect/>
          </a:stretch>
        </p:blipFill>
        <p:spPr>
          <a:xfrm>
            <a:off x="12193817" y="7599093"/>
            <a:ext cx="5714090" cy="3382748"/>
          </a:xfrm>
        </p:spPr>
      </p:pic>
      <p:pic>
        <p:nvPicPr>
          <p:cNvPr id="24" name="Picture Placeholder 23" descr="A graph of a waveform&#10;&#10;Description automatically generated">
            <a:extLst>
              <a:ext uri="{FF2B5EF4-FFF2-40B4-BE49-F238E27FC236}">
                <a16:creationId xmlns:a16="http://schemas.microsoft.com/office/drawing/2014/main" id="{10F52EE3-BFE8-D5DA-B0FA-FECD92C1DDEB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4"/>
          <a:srcRect t="2967" b="2967"/>
          <a:stretch>
            <a:fillRect/>
          </a:stretch>
        </p:blipFill>
        <p:spPr>
          <a:xfrm>
            <a:off x="26526890" y="11970381"/>
            <a:ext cx="6293908" cy="4305757"/>
          </a:xfrm>
        </p:spPr>
      </p:pic>
      <p:sp>
        <p:nvSpPr>
          <p:cNvPr id="37" name="Text Placeholder 36"/>
          <p:cNvSpPr>
            <a:spLocks noGrp="1"/>
          </p:cNvSpPr>
          <p:nvPr>
            <p:ph type="body" sz="quarter" idx="50"/>
          </p:nvPr>
        </p:nvSpPr>
        <p:spPr>
          <a:xfrm>
            <a:off x="20230357" y="27364283"/>
            <a:ext cx="12166818" cy="570902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Efficiency: </a:t>
            </a:r>
            <a:r>
              <a:rPr lang="en-US" dirty="0"/>
              <a:t>The automation process increases data collection efficiency.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Customization: </a:t>
            </a:r>
            <a:r>
              <a:rPr lang="en-US" dirty="0"/>
              <a:t>The flexibility of the program allows the user to personalize the type of acquired data.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Accuracy:</a:t>
            </a:r>
            <a:r>
              <a:rPr lang="en-US" dirty="0"/>
              <a:t> Ensured precise data conversion from binary to floating points.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Storage: </a:t>
            </a:r>
            <a:r>
              <a:rPr lang="en-US" dirty="0"/>
              <a:t>Storing of data in a desired path by user.</a:t>
            </a:r>
            <a:endParaRPr lang="en-US" b="1" dirty="0"/>
          </a:p>
        </p:txBody>
      </p:sp>
      <p:pic>
        <p:nvPicPr>
          <p:cNvPr id="54" name="Picture Placeholder 53" descr="A screen shot of a computer&#10;&#10;Description automatically generated">
            <a:extLst>
              <a:ext uri="{FF2B5EF4-FFF2-40B4-BE49-F238E27FC236}">
                <a16:creationId xmlns:a16="http://schemas.microsoft.com/office/drawing/2014/main" id="{5D0409EC-25E4-ECFC-7FBA-7ECDF4746455}"/>
              </a:ext>
            </a:extLst>
          </p:cNvPr>
          <p:cNvPicPr>
            <a:picLocks noGrp="1"/>
          </p:cNvPicPr>
          <p:nvPr>
            <p:ph type="pic" sz="quarter" idx="51"/>
          </p:nvPr>
        </p:nvPicPr>
        <p:blipFill>
          <a:blip r:embed="rId5"/>
          <a:stretch>
            <a:fillRect/>
          </a:stretch>
        </p:blipFill>
        <p:spPr>
          <a:xfrm>
            <a:off x="11830683" y="12057588"/>
            <a:ext cx="6440359" cy="3639312"/>
          </a:xfrm>
        </p:spPr>
      </p:pic>
      <p:sp>
        <p:nvSpPr>
          <p:cNvPr id="36" name="Text Placeholder 35"/>
          <p:cNvSpPr>
            <a:spLocks noGrp="1"/>
          </p:cNvSpPr>
          <p:nvPr>
            <p:ph type="body" sz="quarter" idx="49"/>
          </p:nvPr>
        </p:nvSpPr>
        <p:spPr>
          <a:xfrm>
            <a:off x="11804391" y="10261335"/>
            <a:ext cx="5462865" cy="1244576"/>
          </a:xfrm>
        </p:spPr>
        <p:txBody>
          <a:bodyPr/>
          <a:lstStyle/>
          <a:p>
            <a:r>
              <a:rPr lang="en-US" dirty="0"/>
              <a:t>Function Generator With Wave Settings.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5"/>
          </p:nvPr>
        </p:nvSpPr>
        <p:spPr>
          <a:xfrm>
            <a:off x="11388187" y="38313050"/>
            <a:ext cx="8392400" cy="1187669"/>
          </a:xfrm>
        </p:spPr>
        <p:txBody>
          <a:bodyPr/>
          <a:lstStyle/>
          <a:p>
            <a:r>
              <a:rPr lang="en-US" dirty="0"/>
              <a:t>Manual representation of Wave Data Collection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47"/>
          </p:nvPr>
        </p:nvSpPr>
        <p:spPr>
          <a:xfrm>
            <a:off x="22771509" y="21247922"/>
            <a:ext cx="7891447" cy="1095617"/>
          </a:xfrm>
        </p:spPr>
        <p:txBody>
          <a:bodyPr/>
          <a:lstStyle/>
          <a:p>
            <a:r>
              <a:rPr lang="en-US" dirty="0"/>
              <a:t>Images of processed and filtered waveform data.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52"/>
          </p:nvPr>
        </p:nvSpPr>
        <p:spPr>
          <a:xfrm>
            <a:off x="20230354" y="34477324"/>
            <a:ext cx="12166821" cy="599199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Achievements:</a:t>
            </a:r>
          </a:p>
          <a:p>
            <a:pPr marL="1086444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Developed a Python program to automate data acquisition from an R&amp;S oscilloscope.</a:t>
            </a:r>
          </a:p>
          <a:p>
            <a:pPr marL="1086444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Successfully implemented functions for data handling and visualization.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b="1" dirty="0"/>
              <a:t>Future Work:</a:t>
            </a:r>
            <a:r>
              <a:rPr lang="en-US" sz="3500" dirty="0"/>
              <a:t> </a:t>
            </a:r>
          </a:p>
          <a:p>
            <a:pPr marL="1086444" lvl="1" indent="-571500">
              <a:buFont typeface="Arial" panose="020B0604020202020204" pitchFamily="34" charset="0"/>
              <a:buChar char="•"/>
            </a:pPr>
            <a:r>
              <a:rPr lang="en-US" sz="4000" dirty="0"/>
              <a:t>Integrate cloud database storage for continuous data collection.</a:t>
            </a:r>
          </a:p>
          <a:p>
            <a:pPr marL="1601389" lvl="2" indent="-571500">
              <a:buFont typeface="Arial" panose="020B0604020202020204" pitchFamily="34" charset="0"/>
              <a:buChar char="•"/>
            </a:pPr>
            <a:r>
              <a:rPr lang="en-US" sz="4000" dirty="0"/>
              <a:t>Enhance real-time processing capabilities.</a:t>
            </a:r>
          </a:p>
        </p:txBody>
      </p:sp>
      <p:pic>
        <p:nvPicPr>
          <p:cNvPr id="52" name="Picture Placeholder 51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EBAA3B8-FB33-787A-05AA-3E876FDFE9B3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>
          <a:blip r:embed="rId6"/>
          <a:srcRect l="1452" r="1452"/>
          <a:stretch>
            <a:fillRect/>
          </a:stretch>
        </p:blipFill>
        <p:spPr>
          <a:xfrm>
            <a:off x="12397143" y="17778328"/>
            <a:ext cx="5307440" cy="4458495"/>
          </a:xfrm>
        </p:spPr>
      </p:pic>
      <p:sp>
        <p:nvSpPr>
          <p:cNvPr id="41" name="Text Placeholder 40"/>
          <p:cNvSpPr>
            <a:spLocks noGrp="1"/>
          </p:cNvSpPr>
          <p:nvPr>
            <p:ph type="body" sz="quarter" idx="54"/>
          </p:nvPr>
        </p:nvSpPr>
        <p:spPr>
          <a:xfrm>
            <a:off x="12453202" y="21918278"/>
            <a:ext cx="5195320" cy="1206176"/>
          </a:xfrm>
        </p:spPr>
        <p:txBody>
          <a:bodyPr/>
          <a:lstStyle/>
          <a:p>
            <a:r>
              <a:rPr lang="en-US" dirty="0"/>
              <a:t>Python Program containing class structure and algorithm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56"/>
          </p:nvPr>
        </p:nvSpPr>
        <p:spPr>
          <a:xfrm>
            <a:off x="20230357" y="26064434"/>
            <a:ext cx="12144881" cy="1906781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57"/>
          </p:nvPr>
        </p:nvSpPr>
        <p:spPr>
          <a:xfrm>
            <a:off x="20230355" y="33308490"/>
            <a:ext cx="12106783" cy="145669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521225" y="37027193"/>
            <a:ext cx="10146775" cy="0"/>
          </a:xfrm>
          <a:prstGeom prst="line">
            <a:avLst/>
          </a:prstGeom>
          <a:ln w="76200" cmpd="sng"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5A2D1FCB-8536-E536-380F-508D3624D894}"/>
              </a:ext>
            </a:extLst>
          </p:cNvPr>
          <p:cNvSpPr txBox="1">
            <a:spLocks/>
          </p:cNvSpPr>
          <p:nvPr/>
        </p:nvSpPr>
        <p:spPr>
          <a:xfrm>
            <a:off x="521225" y="21294015"/>
            <a:ext cx="9689575" cy="1804349"/>
          </a:xfrm>
          <a:prstGeom prst="rect">
            <a:avLst/>
          </a:prstGeom>
        </p:spPr>
        <p:txBody>
          <a:bodyPr vert="horz" lIns="102989" tIns="51494" rIns="102989" bIns="51494" anchor="ctr" anchorCtr="0"/>
          <a:lstStyle>
            <a:lvl1pPr marL="0" indent="0" algn="l" defTabSz="514944" rtl="0" eaLnBrk="1" latinLnBrk="0" hangingPunct="1">
              <a:spcBef>
                <a:spcPct val="20000"/>
              </a:spcBef>
              <a:buFontTx/>
              <a:buNone/>
              <a:defRPr sz="50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0" indent="0" algn="l" defTabSz="514944" rtl="0" eaLnBrk="1" latinLnBrk="0" hangingPunct="1">
              <a:spcBef>
                <a:spcPct val="20000"/>
              </a:spcBef>
              <a:buFontTx/>
              <a:buNone/>
              <a:defRPr sz="4500" b="0" i="0" kern="1200" baseline="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3pPr>
            <a:lvl4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4pPr>
            <a:lvl5pPr marL="0" indent="0" algn="l" defTabSz="514944" rtl="0" eaLnBrk="1" latinLnBrk="0" hangingPunct="1">
              <a:spcBef>
                <a:spcPct val="20000"/>
              </a:spcBef>
              <a:buFontTx/>
              <a:buNone/>
              <a:defRPr sz="68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5pPr>
            <a:lvl6pPr marL="2832194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7138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62083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7027" indent="-257472" algn="l" defTabSz="514944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873A7B-22D6-54BD-4A91-43C9BE60634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34744" y="22849092"/>
            <a:ext cx="9689575" cy="13605827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/>
              <a:t>Equipment</a:t>
            </a:r>
          </a:p>
          <a:p>
            <a:pPr marL="2920934" lvl="1" indent="-571500">
              <a:buFont typeface="Arial" panose="020B0604020202020204" pitchFamily="34" charset="0"/>
              <a:buChar char="•"/>
            </a:pPr>
            <a:r>
              <a:rPr lang="en-US" sz="4000"/>
              <a:t>Rhode &amp; Schwarz 1044 Oscilloscope</a:t>
            </a:r>
          </a:p>
          <a:p>
            <a:pPr marL="2920934" lvl="1" indent="-571500">
              <a:buFont typeface="Arial" panose="020B0604020202020204" pitchFamily="34" charset="0"/>
              <a:buChar char="•"/>
            </a:pPr>
            <a:r>
              <a:rPr lang="en-US" sz="4000"/>
              <a:t>Computer Connection via Ethernet or USB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/>
              <a:t>Programming Language: </a:t>
            </a:r>
            <a:r>
              <a:rPr lang="en-US" sz="4000"/>
              <a:t>Python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/>
              <a:t>Libraries Used:</a:t>
            </a:r>
            <a:r>
              <a:rPr lang="en-US" sz="4000"/>
              <a:t> PyVisa, RsInstrument, Matplotlib, NumPy.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/>
              <a:t>Development:</a:t>
            </a:r>
            <a:endParaRPr lang="en-US" sz="4000"/>
          </a:p>
          <a:p>
            <a:pPr marL="2920934" lvl="1" indent="-571500">
              <a:buFont typeface="Arial" panose="020B0604020202020204" pitchFamily="34" charset="0"/>
              <a:buChar char="•"/>
            </a:pPr>
            <a:r>
              <a:rPr lang="en-US" sz="4000"/>
              <a:t>Created a Python class for managing data conversion and acquisition.</a:t>
            </a:r>
          </a:p>
          <a:p>
            <a:pPr marL="2920934" lvl="1" indent="-571500">
              <a:buFont typeface="Arial" panose="020B0604020202020204" pitchFamily="34" charset="0"/>
              <a:buChar char="•"/>
            </a:pPr>
            <a:r>
              <a:rPr lang="en-US" sz="4000"/>
              <a:t>Implemented functions to:</a:t>
            </a:r>
          </a:p>
          <a:p>
            <a:pPr marL="5272156" lvl="2" indent="-571500">
              <a:buFont typeface="Arial" panose="020B0604020202020204" pitchFamily="34" charset="0"/>
              <a:buChar char="•"/>
            </a:pPr>
            <a:r>
              <a:rPr lang="en-US" sz="4000"/>
              <a:t>Set trigger options.</a:t>
            </a:r>
          </a:p>
          <a:p>
            <a:pPr marL="5272156" lvl="2" indent="-571500">
              <a:buFont typeface="Arial" panose="020B0604020202020204" pitchFamily="34" charset="0"/>
              <a:buChar char="•"/>
            </a:pPr>
            <a:r>
              <a:rPr lang="en-US" sz="4000"/>
              <a:t>Acquire data from specified channels</a:t>
            </a:r>
          </a:p>
          <a:p>
            <a:pPr marL="5272156" lvl="2" indent="-571500">
              <a:buFont typeface="Arial" panose="020B0604020202020204" pitchFamily="34" charset="0"/>
              <a:buChar char="•"/>
            </a:pPr>
            <a:r>
              <a:rPr lang="en-US" sz="4000"/>
              <a:t>Save waveform data to CSV.</a:t>
            </a:r>
          </a:p>
          <a:p>
            <a:pPr marL="5272156" lvl="2" indent="-571500">
              <a:buFont typeface="Arial" panose="020B0604020202020204" pitchFamily="34" charset="0"/>
              <a:buChar char="•"/>
            </a:pPr>
            <a:r>
              <a:rPr lang="en-US" sz="4000"/>
              <a:t>Plot waveforms</a:t>
            </a:r>
          </a:p>
          <a:p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2A5E70-D3E7-B578-4E0E-85D2580ED51E}"/>
              </a:ext>
            </a:extLst>
          </p:cNvPr>
          <p:cNvSpPr txBox="1"/>
          <p:nvPr/>
        </p:nvSpPr>
        <p:spPr>
          <a:xfrm>
            <a:off x="11804391" y="15696901"/>
            <a:ext cx="2787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C97"/>
                </a:solidFill>
                <a:latin typeface="Helvetica"/>
                <a:ea typeface="+mn-ea"/>
                <a:cs typeface="+mn-cs"/>
              </a:rPr>
              <a:t>Oscilloscope With Wave Data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6E7E6F6-A163-2F5B-8BE2-9CF5AB6CDC64}"/>
              </a:ext>
            </a:extLst>
          </p:cNvPr>
          <p:cNvCxnSpPr>
            <a:cxnSpLocks/>
            <a:stCxn id="52" idx="0"/>
            <a:endCxn id="54" idx="2"/>
          </p:cNvCxnSpPr>
          <p:nvPr/>
        </p:nvCxnSpPr>
        <p:spPr>
          <a:xfrm flipV="1">
            <a:off x="15050863" y="15696900"/>
            <a:ext cx="0" cy="2081428"/>
          </a:xfrm>
          <a:prstGeom prst="straightConnector1">
            <a:avLst/>
          </a:prstGeom>
          <a:ln w="133350">
            <a:headEnd type="oval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03B959BF-0DC0-C48C-B9FD-9C05591BA5EE}"/>
              </a:ext>
            </a:extLst>
          </p:cNvPr>
          <p:cNvCxnSpPr>
            <a:cxnSpLocks/>
            <a:stCxn id="54" idx="1"/>
            <a:endCxn id="52" idx="1"/>
          </p:cNvCxnSpPr>
          <p:nvPr/>
        </p:nvCxnSpPr>
        <p:spPr>
          <a:xfrm rot="10800000" flipH="1" flipV="1">
            <a:off x="11830683" y="13877244"/>
            <a:ext cx="566460" cy="6130332"/>
          </a:xfrm>
          <a:prstGeom prst="curvedConnector3">
            <a:avLst>
              <a:gd name="adj1" fmla="val -255588"/>
            </a:avLst>
          </a:prstGeom>
          <a:ln w="127000">
            <a:headEnd type="oval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90D2379-8075-DAC3-2434-E6AD30AD9D8B}"/>
              </a:ext>
            </a:extLst>
          </p:cNvPr>
          <p:cNvCxnSpPr>
            <a:cxnSpLocks/>
            <a:stCxn id="80" idx="2"/>
            <a:endCxn id="54" idx="0"/>
          </p:cNvCxnSpPr>
          <p:nvPr/>
        </p:nvCxnSpPr>
        <p:spPr>
          <a:xfrm>
            <a:off x="15050862" y="10981841"/>
            <a:ext cx="1" cy="1075747"/>
          </a:xfrm>
          <a:prstGeom prst="straightConnector1">
            <a:avLst/>
          </a:prstGeom>
          <a:ln w="825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Curved 97">
            <a:extLst>
              <a:ext uri="{FF2B5EF4-FFF2-40B4-BE49-F238E27FC236}">
                <a16:creationId xmlns:a16="http://schemas.microsoft.com/office/drawing/2014/main" id="{B300ABA9-C59C-CFCC-0CB0-53FB3D8523E2}"/>
              </a:ext>
            </a:extLst>
          </p:cNvPr>
          <p:cNvCxnSpPr>
            <a:cxnSpLocks/>
            <a:stCxn id="52" idx="3"/>
            <a:endCxn id="103" idx="2"/>
          </p:cNvCxnSpPr>
          <p:nvPr/>
        </p:nvCxnSpPr>
        <p:spPr>
          <a:xfrm flipV="1">
            <a:off x="17704583" y="8705305"/>
            <a:ext cx="4382013" cy="11302271"/>
          </a:xfrm>
          <a:prstGeom prst="curvedConnector3">
            <a:avLst>
              <a:gd name="adj1" fmla="val 50000"/>
            </a:avLst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293DA187-160F-6BB7-D280-9AE8DF510BD8}"/>
              </a:ext>
            </a:extLst>
          </p:cNvPr>
          <p:cNvSpPr/>
          <p:nvPr/>
        </p:nvSpPr>
        <p:spPr>
          <a:xfrm>
            <a:off x="22086596" y="6844241"/>
            <a:ext cx="8454335" cy="3722128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800" dirty="0"/>
              <a:t>Data Acquisition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800" dirty="0"/>
              <a:t>Data Filtering.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r>
              <a:rPr lang="en-US" sz="4800" dirty="0"/>
              <a:t>Data Analysis</a:t>
            </a:r>
          </a:p>
        </p:txBody>
      </p:sp>
      <p:cxnSp>
        <p:nvCxnSpPr>
          <p:cNvPr id="110" name="Connector: Curved 109">
            <a:extLst>
              <a:ext uri="{FF2B5EF4-FFF2-40B4-BE49-F238E27FC236}">
                <a16:creationId xmlns:a16="http://schemas.microsoft.com/office/drawing/2014/main" id="{A463F3CD-6615-6D68-73F8-E6AE01DD3967}"/>
              </a:ext>
            </a:extLst>
          </p:cNvPr>
          <p:cNvCxnSpPr>
            <a:cxnSpLocks/>
            <a:stCxn id="52" idx="3"/>
            <a:endCxn id="111" idx="1"/>
          </p:cNvCxnSpPr>
          <p:nvPr/>
        </p:nvCxnSpPr>
        <p:spPr>
          <a:xfrm>
            <a:off x="17704583" y="20007576"/>
            <a:ext cx="5754631" cy="499930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C4199680-AF3A-308B-4C4B-E369696205DE}"/>
              </a:ext>
            </a:extLst>
          </p:cNvPr>
          <p:cNvSpPr/>
          <p:nvPr/>
        </p:nvSpPr>
        <p:spPr>
          <a:xfrm>
            <a:off x="23459214" y="24053490"/>
            <a:ext cx="6634995" cy="19067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 Data</a:t>
            </a:r>
          </a:p>
        </p:txBody>
      </p:sp>
      <p:cxnSp>
        <p:nvCxnSpPr>
          <p:cNvPr id="129" name="Connector: Curved 128">
            <a:extLst>
              <a:ext uri="{FF2B5EF4-FFF2-40B4-BE49-F238E27FC236}">
                <a16:creationId xmlns:a16="http://schemas.microsoft.com/office/drawing/2014/main" id="{627A7A5A-0FE2-729D-991D-F5F2F6802312}"/>
              </a:ext>
            </a:extLst>
          </p:cNvPr>
          <p:cNvCxnSpPr>
            <a:cxnSpLocks/>
            <a:stCxn id="52" idx="3"/>
          </p:cNvCxnSpPr>
          <p:nvPr/>
        </p:nvCxnSpPr>
        <p:spPr>
          <a:xfrm flipV="1">
            <a:off x="17704583" y="17021908"/>
            <a:ext cx="3279725" cy="2985668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86519A69-E0C0-CA27-1AFC-444F29B4F586}"/>
              </a:ext>
            </a:extLst>
          </p:cNvPr>
          <p:cNvSpPr txBox="1"/>
          <p:nvPr/>
        </p:nvSpPr>
        <p:spPr>
          <a:xfrm>
            <a:off x="-337458" y="40923358"/>
            <a:ext cx="23108967" cy="641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>
              <a:spcBef>
                <a:spcPts val="0"/>
              </a:spcBef>
              <a:spcAft>
                <a:spcPts val="0"/>
              </a:spcAft>
            </a:pPr>
            <a:r>
              <a:rPr lang="en-US" sz="1800" spc="25" dirty="0">
                <a:solidFill>
                  <a:schemeClr val="bg1"/>
                </a:solidFill>
                <a:latin typeface="Arial" panose="020B0604020202020204" pitchFamily="34" charset="0"/>
              </a:rPr>
              <a:t>This manuscript has been authorized by Fermi Research Alliance, LLC under contract No. DE-AC02-07CH11359 with the U.S. Department of Energy, Office of Science, Office of High Energy Physics. This work was supported in part y the U.S. Department of Energy, Office of Science, Office of Workforce Development for Teachers and Scientists (WDTS) under the Community College Internship (CCI)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1" name="Picture Placeholder 20" descr="A graph with blue lines&#10;&#10;Description automatically generated">
            <a:extLst>
              <a:ext uri="{FF2B5EF4-FFF2-40B4-BE49-F238E27FC236}">
                <a16:creationId xmlns:a16="http://schemas.microsoft.com/office/drawing/2014/main" id="{76E3845D-093F-17EC-ADF3-33009E58BA01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7"/>
          <a:srcRect l="2671" r="2671"/>
          <a:stretch>
            <a:fillRect/>
          </a:stretch>
        </p:blipFill>
        <p:spPr>
          <a:xfrm>
            <a:off x="20581899" y="11749060"/>
            <a:ext cx="5754632" cy="4593924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0DB378-BB99-A8CC-4C71-183D3509A1F7}"/>
              </a:ext>
            </a:extLst>
          </p:cNvPr>
          <p:cNvSpPr/>
          <p:nvPr/>
        </p:nvSpPr>
        <p:spPr>
          <a:xfrm>
            <a:off x="13573550" y="25322636"/>
            <a:ext cx="2963806" cy="16778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FCD5EE-22AB-7CF4-00F5-20996AE51136}"/>
              </a:ext>
            </a:extLst>
          </p:cNvPr>
          <p:cNvSpPr/>
          <p:nvPr/>
        </p:nvSpPr>
        <p:spPr>
          <a:xfrm>
            <a:off x="10237837" y="29298127"/>
            <a:ext cx="2963806" cy="16778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Scope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A9B8A5-181F-5569-3C68-29C084C3767F}"/>
              </a:ext>
            </a:extLst>
          </p:cNvPr>
          <p:cNvSpPr/>
          <p:nvPr/>
        </p:nvSpPr>
        <p:spPr>
          <a:xfrm>
            <a:off x="15847758" y="32139336"/>
            <a:ext cx="3932829" cy="16778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Data Processing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6BE6D0E6-1A8A-8F3E-4BE6-7A52F3341EB9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rot="5400000" flipH="1" flipV="1">
            <a:off x="11078354" y="26802930"/>
            <a:ext cx="3136582" cy="1853811"/>
          </a:xfrm>
          <a:prstGeom prst="curvedConnector2">
            <a:avLst/>
          </a:prstGeom>
          <a:ln w="168275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AFAD03-58F7-112B-1B20-A1DBE441DCAC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11719740" y="27000454"/>
            <a:ext cx="3335713" cy="2297673"/>
          </a:xfrm>
          <a:prstGeom prst="straightConnector1">
            <a:avLst/>
          </a:prstGeom>
          <a:ln w="1524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8BF6B9-E8DC-1D43-CE2A-F2E0FE86235D}"/>
              </a:ext>
            </a:extLst>
          </p:cNvPr>
          <p:cNvSpPr/>
          <p:nvPr/>
        </p:nvSpPr>
        <p:spPr>
          <a:xfrm>
            <a:off x="13711703" y="36364917"/>
            <a:ext cx="2963806" cy="167781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37132D1-51E7-D467-6FEC-53C8EBEA72B7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5055453" y="27000454"/>
            <a:ext cx="2758720" cy="5138882"/>
          </a:xfrm>
          <a:prstGeom prst="straightConnector1">
            <a:avLst/>
          </a:prstGeom>
          <a:ln w="152400"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80B12884-69BA-62A0-C3CC-F38D3026CDF0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 rot="5400000">
            <a:off x="15551505" y="34941158"/>
            <a:ext cx="3386672" cy="1138664"/>
          </a:xfrm>
          <a:prstGeom prst="curvedConnector2">
            <a:avLst/>
          </a:prstGeom>
          <a:ln w="161925"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graph of a graph&#10;&#10;Description automatically generated">
            <a:extLst>
              <a:ext uri="{FF2B5EF4-FFF2-40B4-BE49-F238E27FC236}">
                <a16:creationId xmlns:a16="http://schemas.microsoft.com/office/drawing/2014/main" id="{FCF4B33D-5191-7ADF-7163-30B2FC945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38027" y="16821651"/>
            <a:ext cx="6293908" cy="4525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08EA18-304A-5EDB-CB5F-40189A89FD30}"/>
              </a:ext>
            </a:extLst>
          </p:cNvPr>
          <p:cNvSpPr txBox="1"/>
          <p:nvPr/>
        </p:nvSpPr>
        <p:spPr>
          <a:xfrm>
            <a:off x="21864345" y="115062"/>
            <a:ext cx="1051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FERMILAB-SLIDES-24-0204-AD-STUDENT</a:t>
            </a:r>
          </a:p>
        </p:txBody>
      </p:sp>
    </p:spTree>
    <p:extLst>
      <p:ext uri="{BB962C8B-B14F-4D97-AF65-F5344CB8AC3E}">
        <p14:creationId xmlns:p14="http://schemas.microsoft.com/office/powerpoint/2010/main" val="2543111131"/>
      </p:ext>
    </p:extLst>
  </p:cSld>
  <p:clrMapOvr>
    <a:masterClrMapping/>
  </p:clrMapOvr>
</p:sld>
</file>

<file path=ppt/theme/theme1.xml><?xml version="1.0" encoding="utf-8"?>
<a:theme xmlns:a="http://schemas.openxmlformats.org/drawingml/2006/main" name="36x48_ScientistPoster_092315_Vertic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2" id="{60AA0A2E-4B31-5F46-95DF-87B137C5DB05}" vid="{666D6501-C720-A444-86D6-E040BFDBD8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FNAL_Scientific_Poster_36x48_VRT_Nov20</Template>
  <TotalTime>716</TotalTime>
  <Words>432</Words>
  <Application>Microsoft Office PowerPoint</Application>
  <PresentationFormat>Custom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36x48_ScientistPoster_092315_Vertical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Osei-Tutu</dc:creator>
  <cp:lastModifiedBy>Jason Osei-Tutu</cp:lastModifiedBy>
  <cp:revision>11</cp:revision>
  <dcterms:created xsi:type="dcterms:W3CDTF">2024-07-23T21:49:56Z</dcterms:created>
  <dcterms:modified xsi:type="dcterms:W3CDTF">2024-07-26T19:46:50Z</dcterms:modified>
</cp:coreProperties>
</file>