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84" r:id="rId4"/>
    <p:sldId id="388" r:id="rId5"/>
    <p:sldId id="387" r:id="rId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9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8/5/2024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8/5/2024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3" rIns="96645" bIns="483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5" tIns="48323" rIns="96645" bIns="4832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8/5/2024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August 5,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Shipping Posts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August 5,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711519" cy="2213470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Teamcenter Engineering Order Form ED0033225 submitted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Remaining 2 sets of shipping posts/support plates/cover discs. (Req. 354738 / P.O. 712185)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May 10, 2024 promised date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All items received, in QC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Chamfer on all 6 support plates to be corrected at Village Machine Shop.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All bolting hardware for the remainder of the project. (Req. 357424)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Placed on SAM.gov due to vendor error in indicating foreign-sourced material.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A set of bolting hardware for CA-02 has been </a:t>
            </a:r>
            <a:r>
              <a:rPr lang="en-US" sz="1200" dirty="0"/>
              <a:t>ordered (P.O. 714732). June 17 promised date. </a:t>
            </a:r>
            <a:r>
              <a:rPr lang="en-US" sz="1200" dirty="0">
                <a:solidFill>
                  <a:srgbClr val="505050"/>
                </a:solidFill>
              </a:rPr>
              <a:t>Delivered June 20, in QC. </a:t>
            </a: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A25645-7A1A-1337-3000-831B75A1498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589" y="2764168"/>
            <a:ext cx="4723516" cy="33380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DA3ADF-583A-BF1A-68F0-DF112FFE2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04" y="3037947"/>
            <a:ext cx="3166463" cy="268521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62C82D8-A64F-368E-16D7-71AB95A0D970}"/>
              </a:ext>
            </a:extLst>
          </p:cNvPr>
          <p:cNvSpPr/>
          <p:nvPr/>
        </p:nvSpPr>
        <p:spPr>
          <a:xfrm>
            <a:off x="2155371" y="4175153"/>
            <a:ext cx="550507" cy="5088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CA-02 FSI targets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August 5,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711519" cy="2213470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In CERN’s operating experience, signal from FSI targets was lost when cold.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On IB1 Test Stand 4, viewing windows were installed at two FSI locations.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At both locations, the targets became cloudy once cold.</a:t>
            </a:r>
            <a:endParaRPr lang="en-US" sz="1600" strike="sngStrike" dirty="0"/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D63A503-C9E4-A61A-18C8-35ECB74712CC}"/>
              </a:ext>
            </a:extLst>
          </p:cNvPr>
          <p:cNvGrpSpPr/>
          <p:nvPr/>
        </p:nvGrpSpPr>
        <p:grpSpPr>
          <a:xfrm>
            <a:off x="139965" y="2250336"/>
            <a:ext cx="4320073" cy="1944264"/>
            <a:chOff x="0" y="1187874"/>
            <a:chExt cx="4320073" cy="1944264"/>
          </a:xfrm>
        </p:grpSpPr>
        <p:pic>
          <p:nvPicPr>
            <p:cNvPr id="1026" name="Picture 1" descr="A close up of a camera lens&#10;&#10;Description automatically generated with medium confidence">
              <a:extLst>
                <a:ext uri="{FF2B5EF4-FFF2-40B4-BE49-F238E27FC236}">
                  <a16:creationId xmlns:a16="http://schemas.microsoft.com/office/drawing/2014/main" id="{19DC6131-390F-5FD6-7119-07E009DC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87874"/>
              <a:ext cx="4320073" cy="1944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D1F58C8F-B04D-8D9C-9540-B1EF7C57D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964" y="2747404"/>
              <a:ext cx="1404552" cy="26161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Warm (July 12, 2024)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172F46-3067-3910-CECA-014777F8730F}"/>
              </a:ext>
            </a:extLst>
          </p:cNvPr>
          <p:cNvGrpSpPr/>
          <p:nvPr/>
        </p:nvGrpSpPr>
        <p:grpSpPr>
          <a:xfrm>
            <a:off x="139965" y="4320012"/>
            <a:ext cx="4320073" cy="1944263"/>
            <a:chOff x="0" y="4320012"/>
            <a:chExt cx="4320073" cy="1944263"/>
          </a:xfrm>
        </p:grpSpPr>
        <p:pic>
          <p:nvPicPr>
            <p:cNvPr id="1025" name="Picture 5" descr="A close up of a camera lens&#10;&#10;Description automatically generated with low confidence">
              <a:extLst>
                <a:ext uri="{FF2B5EF4-FFF2-40B4-BE49-F238E27FC236}">
                  <a16:creationId xmlns:a16="http://schemas.microsoft.com/office/drawing/2014/main" id="{8EA5D746-9D6D-032E-A9F2-772693C4EF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320012"/>
              <a:ext cx="4320073" cy="194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42D1ED15-233B-B762-99CD-BD7CCE57C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27" y="5855315"/>
              <a:ext cx="2855167" cy="26161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Cold (July 31, 2024; vacuum 2.5 x 10</a:t>
              </a:r>
              <a:r>
                <a:rPr kumimoji="0" lang="en-US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-7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Torr)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7" name="Rectangle 3">
            <a:extLst>
              <a:ext uri="{FF2B5EF4-FFF2-40B4-BE49-F238E27FC236}">
                <a16:creationId xmlns:a16="http://schemas.microsoft.com/office/drawing/2014/main" id="{011254F0-8AB6-539C-9072-21C89A481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23" y="2337945"/>
            <a:ext cx="948208" cy="33855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FSI_IP_4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1" name="Picture 10" descr="A close up of a cd&#10;&#10;Description automatically generated with medium confidence">
            <a:extLst>
              <a:ext uri="{FF2B5EF4-FFF2-40B4-BE49-F238E27FC236}">
                <a16:creationId xmlns:a16="http://schemas.microsoft.com/office/drawing/2014/main" id="{FCDEF843-C65B-B68F-C760-E1073F8A0CD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4061" y="2250336"/>
            <a:ext cx="4320073" cy="1944033"/>
          </a:xfrm>
          <a:prstGeom prst="rect">
            <a:avLst/>
          </a:prstGeom>
        </p:spPr>
      </p:pic>
      <p:pic>
        <p:nvPicPr>
          <p:cNvPr id="12" name="Picture 11" descr="A close up of a camera lens&#10;&#10;Description automatically generated with medium confidence">
            <a:extLst>
              <a:ext uri="{FF2B5EF4-FFF2-40B4-BE49-F238E27FC236}">
                <a16:creationId xmlns:a16="http://schemas.microsoft.com/office/drawing/2014/main" id="{4AD7A5F0-3A1E-6F6F-E57B-BB2994CFDBE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4061" y="4320012"/>
            <a:ext cx="4320073" cy="1943757"/>
          </a:xfrm>
          <a:prstGeom prst="rect">
            <a:avLst/>
          </a:prstGeom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F189F849-F8BD-6352-5F3C-16F27FB3B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641" y="2337945"/>
            <a:ext cx="1349344" cy="33855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FSI_Center_</a:t>
            </a:r>
            <a:r>
              <a:rPr lang="en-US" alt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83821695-6BC4-B01B-DD99-8463B27D1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057" y="3803639"/>
            <a:ext cx="1404552" cy="26161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Warm (July 12, 2024)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F941163D-1C3E-938B-2728-D0B531922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7252" y="5858419"/>
            <a:ext cx="2855167" cy="26161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Cold (July 31, 2024; vacuum 2.5 x 10</a:t>
            </a:r>
            <a:r>
              <a:rPr kumimoji="0" lang="en-US" altLang="en-US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-7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Torr)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60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Cryostating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– CA-02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August 5,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79"/>
            <a:ext cx="8672513" cy="4045353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 CA-02 DRs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13503:  Unidentified surfaced blemishes on LD pipe.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13526:  Contact between IFS capillaries and thermal shield extrusions.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13527:  FSI target installation screws not torqued to specified value to due lack of an appropriately-rated torque wrench.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13545:  Unable to install three studs attached the fixed point support post to the Cold Mass saddle.</a:t>
            </a:r>
            <a:r>
              <a:rPr lang="en-US" sz="1400" dirty="0">
                <a:solidFill>
                  <a:srgbClr val="FF0000"/>
                </a:solidFill>
              </a:rPr>
              <a:t> Closed.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13552:  Thermal shield is ~5 mm too far towards the Non-IP end such that the thermal shield support pieces cannot be installed at the fixed support post.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13575:  IFS-A wired in the wrong orientation. </a:t>
            </a:r>
            <a:r>
              <a:rPr lang="en-US" sz="1400" dirty="0">
                <a:solidFill>
                  <a:srgbClr val="FF0000"/>
                </a:solidFill>
              </a:rPr>
              <a:t>Closed.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13583:  IFS-A RTD miswiring.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13584:  Misalignment between new IFS-A cover and interface ring after welding.</a:t>
            </a:r>
            <a:r>
              <a:rPr lang="en-US" sz="1400" dirty="0">
                <a:solidFill>
                  <a:srgbClr val="FF0000"/>
                </a:solidFill>
              </a:rPr>
              <a:t> Awaiting closure.</a:t>
            </a:r>
          </a:p>
          <a:p>
            <a:pPr lvl="1"/>
            <a:endParaRPr lang="en-US" sz="1400" dirty="0">
              <a:solidFill>
                <a:srgbClr val="FF000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CA-02 NCRs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Cold Mass saddle threads/support post installation (LHC-LQXFA-QN-0006) – WP Evaluation.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Thermal shield misalignment (LHC-LQXFA-QN-0007) – Actions Underway.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Central support post bearing bolts (LHC-LQXFA-QN-0008) – WP Evaluation.</a:t>
            </a:r>
          </a:p>
        </p:txBody>
      </p:sp>
    </p:spTree>
    <p:extLst>
      <p:ext uri="{BB962C8B-B14F-4D97-AF65-F5344CB8AC3E}">
        <p14:creationId xmlns:p14="http://schemas.microsoft.com/office/powerpoint/2010/main" val="132613089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34320</TotalTime>
  <Words>435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FNAL_TemplateMac_060514</vt:lpstr>
      <vt:lpstr>Fermilab: Footer Only</vt:lpstr>
      <vt:lpstr>Cryostat Update</vt:lpstr>
      <vt:lpstr>Cryostat – Shipping Posts</vt:lpstr>
      <vt:lpstr>Cryostat – CA-02 FSI targets</vt:lpstr>
      <vt:lpstr>Cryostating – CA-02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870</cp:revision>
  <cp:lastPrinted>2023-02-17T14:39:17Z</cp:lastPrinted>
  <dcterms:created xsi:type="dcterms:W3CDTF">2017-09-11T13:28:24Z</dcterms:created>
  <dcterms:modified xsi:type="dcterms:W3CDTF">2024-08-05T15:12:26Z</dcterms:modified>
</cp:coreProperties>
</file>