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  <p:sldMasterId id="2147484110" r:id="rId3"/>
  </p:sldMasterIdLst>
  <p:notesMasterIdLst>
    <p:notesMasterId r:id="rId10"/>
  </p:notesMasterIdLst>
  <p:handoutMasterIdLst>
    <p:handoutMasterId r:id="rId11"/>
  </p:handoutMasterIdLst>
  <p:sldIdLst>
    <p:sldId id="265" r:id="rId4"/>
    <p:sldId id="286" r:id="rId5"/>
    <p:sldId id="327" r:id="rId6"/>
    <p:sldId id="331" r:id="rId7"/>
    <p:sldId id="330" r:id="rId8"/>
    <p:sldId id="311" r:id="rId9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DD5483-647A-4871-82F6-421C1F86154A}">
          <p14:sldIdLst>
            <p14:sldId id="265"/>
            <p14:sldId id="286"/>
            <p14:sldId id="327"/>
            <p14:sldId id="331"/>
            <p14:sldId id="330"/>
            <p14:sldId id="311"/>
          </p14:sldIdLst>
        </p14:section>
        <p14:section name="extra slide" id="{2E6BB51E-C3C9-4C98-8127-98C4712D76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8080"/>
    <a:srgbClr val="004C97"/>
    <a:srgbClr val="6600FF"/>
    <a:srgbClr val="CCCC00"/>
    <a:srgbClr val="FF9900"/>
    <a:srgbClr val="33CC33"/>
    <a:srgbClr val="003087"/>
    <a:srgbClr val="FF33CC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5" autoAdjust="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102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56E47BA0-0AD3-421F-955E-9ABE16CAB54E}" type="datetimeFigureOut">
              <a:rPr lang="en-US" altLang="en-US"/>
              <a:pPr>
                <a:defRPr/>
              </a:pPr>
              <a:t>8/9/2024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00481CEC-10F0-4BFB-9E2A-DDF431445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753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8AF37C3B-BC21-42F3-9B27-D758188CB0F8}" type="datetimeFigureOut">
              <a:rPr lang="en-US" altLang="en-US"/>
              <a:pPr>
                <a:defRPr/>
              </a:pPr>
              <a:t>8/9/2024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BB6268FF-779F-4B36-B075-E2ADD364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29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3B6AEA4-AE11-4ED9-9B86-C69C88FA63A3}" type="slidenum">
              <a:rPr lang="en-US" altLang="en-US" sz="1200" smtClean="0">
                <a:latin typeface="Helvetica" panose="020B0604020202020204" pitchFamily="34" charset="0"/>
              </a:rPr>
              <a:pPr/>
              <a:t>1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955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331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8/9/2024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42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8/9/2024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98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8/9/2024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830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8/9/2024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29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8/9/2024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4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8/9/2024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7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8/9/2024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0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8/9/2024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0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8/9/2024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8E6C-9F15-49E5-849D-03416D9FD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27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8/9/2024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EEA0-0676-4D12-B4C2-CD700AE1C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0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8/9/2024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1BB1-4B90-49AD-A740-CEFD4AF17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8/9/2024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4941-45B9-4B94-BF3A-1EC49849D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3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8/9/2024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01" r:id="rId3"/>
    <p:sldLayoutId id="2147484102" r:id="rId4"/>
    <p:sldLayoutId id="2147484103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8/9/2024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E8ECF250-2D3B-4E2F-997C-8D255E14B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8/9/2024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81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Muon Campus Shutdown Report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Jim Morgan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Friday 09:00 Shutdown Meeting 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August 9,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4576-5A42-4024-8B1E-658088B7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Muon Campus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E1D7-718F-4B69-B0BB-E2437D1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8/9/2024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ADB4-F7C8-403F-A498-26D2FD54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311C2-48AE-4864-91BD-D693DB3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2</a:t>
            </a:fld>
            <a:endParaRPr lang="en-US" altLang="en-US" sz="12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ECAAB-82EA-4488-8934-2EA55ACC3947}"/>
              </a:ext>
            </a:extLst>
          </p:cNvPr>
          <p:cNvSpPr txBox="1">
            <a:spLocks/>
          </p:cNvSpPr>
          <p:nvPr/>
        </p:nvSpPr>
        <p:spPr>
          <a:xfrm rot="16200000">
            <a:off x="5171960" y="1658111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Alternative M5 optics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A90B59B-B90A-46DA-8A38-044E39BF583F}"/>
              </a:ext>
            </a:extLst>
          </p:cNvPr>
          <p:cNvSpPr txBox="1">
            <a:spLocks/>
          </p:cNvSpPr>
          <p:nvPr/>
        </p:nvSpPr>
        <p:spPr>
          <a:xfrm rot="16200000">
            <a:off x="5831837" y="1233627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M1-M3 Optics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A65EA-4B2E-4FB1-9BFC-95C554DB4EEA}"/>
              </a:ext>
            </a:extLst>
          </p:cNvPr>
          <p:cNvSpPr txBox="1"/>
          <p:nvPr/>
        </p:nvSpPr>
        <p:spPr>
          <a:xfrm>
            <a:off x="228600" y="795926"/>
            <a:ext cx="8686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Many tunnel jobs still need engineering or planning details before work begins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Injection Kicker horizontal motion-control issue fixed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Bent pin on the upstream motor drive connector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M4 Final Focus LQ’s fiducial work continued, discovered more were needed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Power lead covers block some of the original fiducials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Planning for Power Supply primary wiring and circuit breaker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ESS2 assembly should begin in a week or so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A0 Clean Room deep-cleaning, followed by component cleaning and assembly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Prototype ESS2 will need to be removed from DR prior to running beam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Related to buyback accounting between Mu2e Project and AD spares funds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Hope that operational ESS2 will be ready for installation in early October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Will evaluate options if operational ESS2 is delayed significantly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AP-0 A/C work back on hold after a few days of controls activity two weeks ago</a:t>
            </a:r>
          </a:p>
        </p:txBody>
      </p:sp>
    </p:spTree>
    <p:extLst>
      <p:ext uri="{BB962C8B-B14F-4D97-AF65-F5344CB8AC3E}">
        <p14:creationId xmlns:p14="http://schemas.microsoft.com/office/powerpoint/2010/main" val="227429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CD794-B88A-0C12-01F4-FE959B5D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 Ring Injection Kicker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673B0-2891-EE75-D6E6-E8C2C31D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8/9/2024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631EF-8C10-59DF-862A-F75E2A1F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72DCC-1D50-2B77-98DD-050AAAFE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3</a:t>
            </a:fld>
            <a:endParaRPr lang="en-US" alt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7AF7E0-DDB1-07EF-3780-6BB7CE084E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35" r="4556"/>
          <a:stretch/>
        </p:blipFill>
        <p:spPr>
          <a:xfrm>
            <a:off x="409073" y="843912"/>
            <a:ext cx="8325853" cy="53954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59A7D3-F746-8D90-81A8-B6B2FE78DA1B}"/>
              </a:ext>
            </a:extLst>
          </p:cNvPr>
          <p:cNvSpPr txBox="1"/>
          <p:nvPr/>
        </p:nvSpPr>
        <p:spPr>
          <a:xfrm>
            <a:off x="7786597" y="132094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C6600"/>
                </a:solidFill>
              </a:rPr>
              <a:t>Q301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81E099-410A-8452-B7C8-9F928A4BCF2A}"/>
              </a:ext>
            </a:extLst>
          </p:cNvPr>
          <p:cNvSpPr txBox="1"/>
          <p:nvPr/>
        </p:nvSpPr>
        <p:spPr>
          <a:xfrm>
            <a:off x="373472" y="193902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C6600"/>
                </a:solidFill>
              </a:rPr>
              <a:t>Q202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06F55B-AC24-9409-D0BD-87682F9DC64F}"/>
              </a:ext>
            </a:extLst>
          </p:cNvPr>
          <p:cNvCxnSpPr/>
          <p:nvPr/>
        </p:nvCxnSpPr>
        <p:spPr>
          <a:xfrm flipH="1">
            <a:off x="5869412" y="1603437"/>
            <a:ext cx="1126155" cy="8457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033A293-E2A7-7319-D79D-37029FB9DF0E}"/>
              </a:ext>
            </a:extLst>
          </p:cNvPr>
          <p:cNvSpPr txBox="1"/>
          <p:nvPr/>
        </p:nvSpPr>
        <p:spPr>
          <a:xfrm rot="21352902">
            <a:off x="5773688" y="1333317"/>
            <a:ext cx="1317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Beam direction</a:t>
            </a:r>
          </a:p>
        </p:txBody>
      </p:sp>
    </p:spTree>
    <p:extLst>
      <p:ext uri="{BB962C8B-B14F-4D97-AF65-F5344CB8AC3E}">
        <p14:creationId xmlns:p14="http://schemas.microsoft.com/office/powerpoint/2010/main" val="1719984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CD794-B88A-0C12-01F4-FE959B5D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 Ring Injection Kicker and ESS1&amp;2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673B0-2891-EE75-D6E6-E8C2C31D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8/9/2024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631EF-8C10-59DF-862A-F75E2A1F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72DCC-1D50-2B77-98DD-050AAAFE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4</a:t>
            </a:fld>
            <a:endParaRPr lang="en-US" altLang="en-US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E9B92F-FE3E-8909-4E7D-1680BDCC9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600"/>
            <a:ext cx="8686800" cy="539039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0E148CA-D4C8-53D5-F389-0B4E097FF571}"/>
              </a:ext>
            </a:extLst>
          </p:cNvPr>
          <p:cNvCxnSpPr>
            <a:cxnSpLocks/>
          </p:cNvCxnSpPr>
          <p:nvPr/>
        </p:nvCxnSpPr>
        <p:spPr>
          <a:xfrm flipH="1" flipV="1">
            <a:off x="6400183" y="2478309"/>
            <a:ext cx="1559910" cy="12169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7523AD7-1261-0B05-CE26-AE6DFBAABE70}"/>
              </a:ext>
            </a:extLst>
          </p:cNvPr>
          <p:cNvSpPr txBox="1"/>
          <p:nvPr/>
        </p:nvSpPr>
        <p:spPr>
          <a:xfrm>
            <a:off x="6521334" y="2055730"/>
            <a:ext cx="1317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Beam direction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3822EE-A280-CC15-0066-DFFB0ED142B0}"/>
              </a:ext>
            </a:extLst>
          </p:cNvPr>
          <p:cNvSpPr txBox="1"/>
          <p:nvPr/>
        </p:nvSpPr>
        <p:spPr>
          <a:xfrm>
            <a:off x="8147225" y="4728512"/>
            <a:ext cx="840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Injection</a:t>
            </a:r>
          </a:p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Kicker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B80A33-9246-731D-A73B-EC88082C6E50}"/>
              </a:ext>
            </a:extLst>
          </p:cNvPr>
          <p:cNvSpPr txBox="1"/>
          <p:nvPr/>
        </p:nvSpPr>
        <p:spPr>
          <a:xfrm>
            <a:off x="3073107" y="4081784"/>
            <a:ext cx="532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ESS1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826211-805E-5ED5-FF65-0B6B596332C3}"/>
              </a:ext>
            </a:extLst>
          </p:cNvPr>
          <p:cNvSpPr txBox="1"/>
          <p:nvPr/>
        </p:nvSpPr>
        <p:spPr>
          <a:xfrm>
            <a:off x="1194576" y="3158792"/>
            <a:ext cx="532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ESS2</a:t>
            </a:r>
          </a:p>
        </p:txBody>
      </p:sp>
    </p:spTree>
    <p:extLst>
      <p:ext uri="{BB962C8B-B14F-4D97-AF65-F5344CB8AC3E}">
        <p14:creationId xmlns:p14="http://schemas.microsoft.com/office/powerpoint/2010/main" val="1964092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00F37-0AA7-6CA5-91D1-31C4B6763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 kicker aperture size relative to ESS and beam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B5FA6-99CC-DAF4-A72B-2A0FF0A1E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 dirty="0"/>
              <a:t>8/9/2024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84A8A-9B9E-777C-64D8-8D05BB2B1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7086B-E832-9856-BCFC-7F20ABFB3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5</a:t>
            </a:fld>
            <a:endParaRPr lang="en-US" altLang="en-US" sz="1200" dirty="0"/>
          </a:p>
        </p:txBody>
      </p:sp>
      <p:pic>
        <p:nvPicPr>
          <p:cNvPr id="7" name="Content Placeholder 7" descr="A picture containing knife&#10;&#10;Description automatically generated">
            <a:extLst>
              <a:ext uri="{FF2B5EF4-FFF2-40B4-BE49-F238E27FC236}">
                <a16:creationId xmlns:a16="http://schemas.microsoft.com/office/drawing/2014/main" id="{8A4EA676-2226-363A-7CEB-CBC4A4E78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419" y="896213"/>
            <a:ext cx="8101981" cy="5286874"/>
          </a:xfr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CB6FA9-991A-30C1-26EC-4353F80A30E1}"/>
              </a:ext>
            </a:extLst>
          </p:cNvPr>
          <p:cNvSpPr/>
          <p:nvPr/>
        </p:nvSpPr>
        <p:spPr>
          <a:xfrm>
            <a:off x="3270954" y="3169139"/>
            <a:ext cx="986413" cy="659541"/>
          </a:xfrm>
          <a:prstGeom prst="roundRect">
            <a:avLst/>
          </a:prstGeom>
          <a:gradFill>
            <a:gsLst>
              <a:gs pos="58000">
                <a:srgbClr val="FF3333"/>
              </a:gs>
              <a:gs pos="0">
                <a:srgbClr val="FFEBEB"/>
              </a:gs>
              <a:gs pos="100000">
                <a:srgbClr val="FF0000"/>
              </a:gs>
            </a:gsLst>
            <a:lin ang="0" scaled="0"/>
          </a:gradFill>
          <a:ln w="3175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07FB00-67E6-B685-3396-1E78C87DD97A}"/>
              </a:ext>
            </a:extLst>
          </p:cNvPr>
          <p:cNvCxnSpPr/>
          <p:nvPr/>
        </p:nvCxnSpPr>
        <p:spPr>
          <a:xfrm>
            <a:off x="3466896" y="2851355"/>
            <a:ext cx="0" cy="130769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6D52D9D-D809-7A18-E94A-F69E8D1669FE}"/>
              </a:ext>
            </a:extLst>
          </p:cNvPr>
          <p:cNvSpPr txBox="1"/>
          <p:nvPr/>
        </p:nvSpPr>
        <p:spPr>
          <a:xfrm rot="16200000">
            <a:off x="2304701" y="3248373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-86 kV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EB5C89-1340-D7CB-0804-DBA56A459F5B}"/>
              </a:ext>
            </a:extLst>
          </p:cNvPr>
          <p:cNvSpPr txBox="1"/>
          <p:nvPr/>
        </p:nvSpPr>
        <p:spPr>
          <a:xfrm>
            <a:off x="2276758" y="1819692"/>
            <a:ext cx="1060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Cathode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18E168-D730-1F1F-5342-5266AB5A16E0}"/>
              </a:ext>
            </a:extLst>
          </p:cNvPr>
          <p:cNvSpPr txBox="1"/>
          <p:nvPr/>
        </p:nvSpPr>
        <p:spPr>
          <a:xfrm>
            <a:off x="1824183" y="5026028"/>
            <a:ext cx="1189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Foil Plane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F90CD2-E06A-2317-EDB1-5CE7D96811E0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3013611" y="3918857"/>
            <a:ext cx="453285" cy="1307226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12A3B3C-90BB-9159-83DE-0A9B03DDC309}"/>
              </a:ext>
            </a:extLst>
          </p:cNvPr>
          <p:cNvSpPr txBox="1"/>
          <p:nvPr/>
        </p:nvSpPr>
        <p:spPr>
          <a:xfrm>
            <a:off x="2276758" y="1371311"/>
            <a:ext cx="807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Baffle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832DD4-B192-8A5C-C7F1-48687E61321E}"/>
              </a:ext>
            </a:extLst>
          </p:cNvPr>
          <p:cNvCxnSpPr>
            <a:cxnSpLocks/>
          </p:cNvCxnSpPr>
          <p:nvPr/>
        </p:nvCxnSpPr>
        <p:spPr>
          <a:xfrm>
            <a:off x="3009696" y="1571366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FB74A72-FC35-3163-E4B0-A1D1E4D48DA3}"/>
              </a:ext>
            </a:extLst>
          </p:cNvPr>
          <p:cNvCxnSpPr>
            <a:cxnSpLocks/>
          </p:cNvCxnSpPr>
          <p:nvPr/>
        </p:nvCxnSpPr>
        <p:spPr>
          <a:xfrm>
            <a:off x="3010746" y="2116183"/>
            <a:ext cx="0" cy="365760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FAD78A-F66F-42A9-7F8E-BE66239E118D}"/>
              </a:ext>
            </a:extLst>
          </p:cNvPr>
          <p:cNvCxnSpPr>
            <a:cxnSpLocks/>
          </p:cNvCxnSpPr>
          <p:nvPr/>
        </p:nvCxnSpPr>
        <p:spPr>
          <a:xfrm>
            <a:off x="3466896" y="4159045"/>
            <a:ext cx="0" cy="2143432"/>
          </a:xfrm>
          <a:prstGeom prst="line">
            <a:avLst/>
          </a:prstGeom>
          <a:ln>
            <a:solidFill>
              <a:srgbClr val="0000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8504AE-15D7-0AE2-4EC5-9DF10681C74F}"/>
              </a:ext>
            </a:extLst>
          </p:cNvPr>
          <p:cNvCxnSpPr>
            <a:cxnSpLocks/>
          </p:cNvCxnSpPr>
          <p:nvPr/>
        </p:nvCxnSpPr>
        <p:spPr>
          <a:xfrm>
            <a:off x="3270954" y="4379495"/>
            <a:ext cx="0" cy="1933867"/>
          </a:xfrm>
          <a:prstGeom prst="line">
            <a:avLst/>
          </a:prstGeom>
          <a:ln>
            <a:solidFill>
              <a:srgbClr val="0000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0D06403-EE60-C666-CC69-5E328283DF66}"/>
              </a:ext>
            </a:extLst>
          </p:cNvPr>
          <p:cNvCxnSpPr/>
          <p:nvPr/>
        </p:nvCxnSpPr>
        <p:spPr>
          <a:xfrm>
            <a:off x="2579914" y="6183086"/>
            <a:ext cx="660339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63CD27F-D6EC-09E4-7FB9-CEB92EDA6656}"/>
              </a:ext>
            </a:extLst>
          </p:cNvPr>
          <p:cNvCxnSpPr>
            <a:cxnSpLocks/>
          </p:cNvCxnSpPr>
          <p:nvPr/>
        </p:nvCxnSpPr>
        <p:spPr>
          <a:xfrm flipH="1">
            <a:off x="3466896" y="6183086"/>
            <a:ext cx="811150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EFCBCF6-F746-9B39-7275-EA07EC4B2ADF}"/>
              </a:ext>
            </a:extLst>
          </p:cNvPr>
          <p:cNvSpPr txBox="1"/>
          <p:nvPr/>
        </p:nvSpPr>
        <p:spPr>
          <a:xfrm>
            <a:off x="1813299" y="5977296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12 mm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6CC08C-B7DE-29DF-D0BA-BF1635352F0B}"/>
              </a:ext>
            </a:extLst>
          </p:cNvPr>
          <p:cNvSpPr txBox="1"/>
          <p:nvPr/>
        </p:nvSpPr>
        <p:spPr>
          <a:xfrm>
            <a:off x="3397177" y="3290243"/>
            <a:ext cx="780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Beam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821BDF-9CE5-3734-86F0-1D0830E43CEF}"/>
              </a:ext>
            </a:extLst>
          </p:cNvPr>
          <p:cNvSpPr txBox="1"/>
          <p:nvPr/>
        </p:nvSpPr>
        <p:spPr>
          <a:xfrm>
            <a:off x="835409" y="2970421"/>
            <a:ext cx="1188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HV Stand-off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7083BC-D88B-E1DC-FABC-B3A37748A1CE}"/>
              </a:ext>
            </a:extLst>
          </p:cNvPr>
          <p:cNvSpPr txBox="1"/>
          <p:nvPr/>
        </p:nvSpPr>
        <p:spPr>
          <a:xfrm>
            <a:off x="6867242" y="2081833"/>
            <a:ext cx="1060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Frame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72E409-9077-E827-7392-886CB0D1C25A}"/>
              </a:ext>
            </a:extLst>
          </p:cNvPr>
          <p:cNvSpPr txBox="1"/>
          <p:nvPr/>
        </p:nvSpPr>
        <p:spPr>
          <a:xfrm>
            <a:off x="4634842" y="1173684"/>
            <a:ext cx="2967996" cy="400110"/>
          </a:xfrm>
          <a:prstGeom prst="rect">
            <a:avLst/>
          </a:prstGeom>
          <a:solidFill>
            <a:srgbClr val="99A4A7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Foil Tensioning/Retraction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E1751C-D051-193D-FE9D-98E6AEB81B83}"/>
              </a:ext>
            </a:extLst>
          </p:cNvPr>
          <p:cNvSpPr txBox="1"/>
          <p:nvPr/>
        </p:nvSpPr>
        <p:spPr>
          <a:xfrm>
            <a:off x="6313542" y="5499650"/>
            <a:ext cx="123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/>
              <a:t>S.Werkema</a:t>
            </a:r>
            <a:endParaRPr lang="en-US" sz="1800" i="1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567F602-0E4D-0572-EA32-AA3F4C27F43E}"/>
              </a:ext>
            </a:extLst>
          </p:cNvPr>
          <p:cNvSpPr/>
          <p:nvPr/>
        </p:nvSpPr>
        <p:spPr>
          <a:xfrm>
            <a:off x="3009696" y="2431369"/>
            <a:ext cx="1580030" cy="214110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67848C4-4393-BCEE-27F3-8A98D5EF7D9A}"/>
              </a:ext>
            </a:extLst>
          </p:cNvPr>
          <p:cNvSpPr txBox="1"/>
          <p:nvPr/>
        </p:nvSpPr>
        <p:spPr>
          <a:xfrm>
            <a:off x="4465881" y="2816532"/>
            <a:ext cx="202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Injection Kicker aperture</a:t>
            </a:r>
          </a:p>
        </p:txBody>
      </p:sp>
    </p:spTree>
    <p:extLst>
      <p:ext uri="{BB962C8B-B14F-4D97-AF65-F5344CB8AC3E}">
        <p14:creationId xmlns:p14="http://schemas.microsoft.com/office/powerpoint/2010/main" val="3927169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CD3E-9F56-195B-CEDC-53E499B3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95C3-2685-95EC-BC35-1C389402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897973"/>
            <a:ext cx="8672513" cy="546455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worklist items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AP-0 Dump system will be drained and water lines blown out next week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 fluorinert piping installation from AP-30 to tunnel (week of 8/19)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 rad hard 8Q24 at Q205, send uninstalled 8Q24 to TD for rad hard water lines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Q205 vacuum pipe replacement to simplify vacuum connection to ELAM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Unroll ELAM (was rolled 24 mr to improve g-2 extraction trajectory)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Profilometer extraction profile monitor vacuum Tee installed upstream of ELAM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Several alignment tasks including D30 level run and M4 Final Focus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ESS1 and ESS2 septum stand motion-control improvements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M4 Final Focus vacuum installation, A/C dipole installation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check sizing of all power supply panel breakers, upgrade as necessary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 additional steel shielding above ECMAG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Repair Kirk Key hardware on disconnects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Hope to finish operational ESS2 and install it in tunnel late in shutdown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ESS2 (operational version in A0 Clean Room)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ESS2 cathode will be installed with the small warpage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Three-point cathode support adjustments may reduce the warpage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AP-0 A/C controls work paused; reason unknown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is back from vacation!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C93F9-8CDE-3E29-1E07-2E673A53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 dirty="0"/>
              <a:t>8/9/2024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9D8C-405A-D465-CC22-3C018AAF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6CACC-DD80-F031-9FC7-73C61240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3199939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FermilabTempate</Template>
  <TotalTime>668922</TotalTime>
  <Words>451</Words>
  <Application>Microsoft Office PowerPoint</Application>
  <PresentationFormat>On-screen Show (4:3)</PresentationFormat>
  <Paragraphs>80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Helvetica</vt:lpstr>
      <vt:lpstr>FermilabTempate</vt:lpstr>
      <vt:lpstr>Fermilab: Footer Only</vt:lpstr>
      <vt:lpstr>1_FermilabTempate</vt:lpstr>
      <vt:lpstr>Muon Campus Shutdown Report</vt:lpstr>
      <vt:lpstr> Muon Campus status</vt:lpstr>
      <vt:lpstr>Delivery Ring Injection Kicker</vt:lpstr>
      <vt:lpstr>Delivery Ring Injection Kicker and ESS1&amp;2</vt:lpstr>
      <vt:lpstr>Injection kicker aperture size relative to ESS and beam</vt:lpstr>
      <vt:lpstr>Upcoming work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Ring AIP Update</dc:title>
  <dc:creator>James P. Morgan x5236</dc:creator>
  <cp:lastModifiedBy>James P. Morgan</cp:lastModifiedBy>
  <cp:revision>1192</cp:revision>
  <cp:lastPrinted>2016-10-17T16:36:40Z</cp:lastPrinted>
  <dcterms:created xsi:type="dcterms:W3CDTF">2014-12-17T13:45:40Z</dcterms:created>
  <dcterms:modified xsi:type="dcterms:W3CDTF">2024-08-09T12:45:42Z</dcterms:modified>
</cp:coreProperties>
</file>