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7"/>
  </p:notesMasterIdLst>
  <p:handoutMasterIdLst>
    <p:handoutMasterId r:id="rId8"/>
  </p:handoutMasterIdLst>
  <p:sldIdLst>
    <p:sldId id="294" r:id="rId2"/>
    <p:sldId id="2985" r:id="rId3"/>
    <p:sldId id="299" r:id="rId4"/>
    <p:sldId id="286" r:id="rId5"/>
    <p:sldId id="2986" r:id="rId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505050"/>
    <a:srgbClr val="97D7EB"/>
    <a:srgbClr val="98D7EA"/>
    <a:srgbClr val="98D7EB"/>
    <a:srgbClr val="50504E"/>
    <a:srgbClr val="4E4E4E"/>
    <a:srgbClr val="404040"/>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0" autoAdjust="0"/>
    <p:restoredTop sz="94602"/>
  </p:normalViewPr>
  <p:slideViewPr>
    <p:cSldViewPr snapToGrid="0" snapToObjects="1" showGuides="1">
      <p:cViewPr varScale="1">
        <p:scale>
          <a:sx n="144" d="100"/>
          <a:sy n="144" d="100"/>
        </p:scale>
        <p:origin x="200" y="63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C3366FF-FC5A-AF2F-8982-6C4BF5E49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5"/>
          <a:stretch/>
        </p:blipFill>
        <p:spPr>
          <a:xfrm>
            <a:off x="-17762" y="612759"/>
            <a:ext cx="9189720" cy="2508919"/>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8/9/2024</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Wong-Squires | MSD Project Update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8/9/2024</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M. Wong-Squires | MSD Project Update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8/9/2024</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M. Wong-Squires | MSD Project Update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8874-F147-4402-9226-4D5D12DAF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C1EA6-1F04-42CA-B271-85282F9B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8/9/2024</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M. Wong-Squires | MSD Project Update</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368369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3" name="Picture 2">
            <a:extLst>
              <a:ext uri="{FF2B5EF4-FFF2-40B4-BE49-F238E27FC236}">
                <a16:creationId xmlns:a16="http://schemas.microsoft.com/office/drawing/2014/main" id="{90D440B3-9F17-BFC5-071C-0E749A69DB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7BA6F94-E34F-7970-1C5D-1D7967F7B5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
          <a:stretch/>
        </p:blipFill>
        <p:spPr>
          <a:xfrm>
            <a:off x="-17762" y="612759"/>
            <a:ext cx="9189720" cy="2508919"/>
          </a:xfrm>
          <a:prstGeom prst="rect">
            <a:avLst/>
          </a:prstGeom>
        </p:spPr>
      </p:pic>
    </p:spTree>
    <p:extLst>
      <p:ext uri="{BB962C8B-B14F-4D97-AF65-F5344CB8AC3E}">
        <p14:creationId xmlns:p14="http://schemas.microsoft.com/office/powerpoint/2010/main" val="376391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2DA75D36-F305-4A2D-4B28-9B9D51922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126671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76208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27013" indent="-227013">
              <a:spcBef>
                <a:spcPts val="984"/>
              </a:spcBef>
              <a:buFont typeface="Arial" panose="020B0604020202020204" pitchFamily="34" charset="0"/>
              <a:buChar char="•"/>
              <a:defRPr sz="1600">
                <a:solidFill>
                  <a:srgbClr val="505050"/>
                </a:solidFill>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a:solidFill>
                  <a:srgbClr val="505050"/>
                </a:solidFill>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8/9/2024</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Wong-Squires | MSD Project Update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marL="285750" marR="0" lvl="0" indent="-285750" algn="l" defTabSz="457200" rtl="0" eaLnBrk="1" fontAlgn="base" latinLnBrk="0" hangingPunct="1">
              <a:lnSpc>
                <a:spcPct val="100000"/>
              </a:lnSpc>
              <a:spcBef>
                <a:spcPts val="984"/>
              </a:spcBef>
              <a:spcAft>
                <a:spcPct val="0"/>
              </a:spcAft>
              <a:buClrTx/>
              <a:buSzTx/>
              <a:tabLst/>
              <a:defRPr/>
            </a:pPr>
            <a:r>
              <a:rPr lang="en-US"/>
              <a:t>Click to edit Master text styles</a:t>
            </a:r>
          </a:p>
          <a:p>
            <a:pPr marL="285750" marR="0" lvl="1" indent="-285750" algn="l" defTabSz="457200" rtl="0" eaLnBrk="1" fontAlgn="base" latinLnBrk="0" hangingPunct="1">
              <a:lnSpc>
                <a:spcPct val="100000"/>
              </a:lnSpc>
              <a:spcBef>
                <a:spcPts val="984"/>
              </a:spcBef>
              <a:spcAft>
                <a:spcPct val="0"/>
              </a:spcAft>
              <a:buClrTx/>
              <a:buSzTx/>
              <a:tabLst/>
              <a:defRPr/>
            </a:pPr>
            <a:r>
              <a:rPr lang="en-US"/>
              <a:t>Second level</a:t>
            </a:r>
          </a:p>
          <a:p>
            <a:pPr marL="285750" marR="0" lvl="2" indent="-285750" algn="l" defTabSz="457200" rtl="0" eaLnBrk="1" fontAlgn="base" latinLnBrk="0" hangingPunct="1">
              <a:lnSpc>
                <a:spcPct val="100000"/>
              </a:lnSpc>
              <a:spcBef>
                <a:spcPts val="984"/>
              </a:spcBef>
              <a:spcAft>
                <a:spcPct val="0"/>
              </a:spcAft>
              <a:buClrTx/>
              <a:buSzTx/>
              <a:tabLst/>
              <a:defRPr/>
            </a:pPr>
            <a:r>
              <a:rPr lang="en-US"/>
              <a:t>Third level</a:t>
            </a:r>
          </a:p>
          <a:p>
            <a:pPr marL="285750" marR="0" lvl="3" indent="-285750" algn="l" defTabSz="457200" rtl="0" eaLnBrk="1" fontAlgn="base" latinLnBrk="0" hangingPunct="1">
              <a:lnSpc>
                <a:spcPct val="100000"/>
              </a:lnSpc>
              <a:spcBef>
                <a:spcPts val="984"/>
              </a:spcBef>
              <a:spcAft>
                <a:spcPct val="0"/>
              </a:spcAft>
              <a:buClrTx/>
              <a:buSzTx/>
              <a:tabLst/>
              <a:defRPr/>
            </a:pPr>
            <a:r>
              <a:rPr lang="en-US"/>
              <a:t>Fourth level</a:t>
            </a:r>
          </a:p>
          <a:p>
            <a:pPr marL="285750" marR="0" lvl="4" indent="-285750" algn="l" defTabSz="457200" rtl="0" eaLnBrk="1" fontAlgn="base" latinLnBrk="0" hangingPunct="1">
              <a:lnSpc>
                <a:spcPct val="100000"/>
              </a:lnSpc>
              <a:spcBef>
                <a:spcPts val="984"/>
              </a:spcBef>
              <a:spcAft>
                <a:spcPct val="0"/>
              </a:spcAft>
              <a:buClrTx/>
              <a:buSzTx/>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8/9/2024</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Wong-Squires | MSD Project Update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4165237"/>
            <a:ext cx="3027894" cy="320908"/>
          </a:xfrm>
          <a:prstGeom prst="rect">
            <a:avLst/>
          </a:prstGeom>
        </p:spPr>
        <p:txBody>
          <a:bodyPr lIns="0" tIns="0" rIns="0" bIns="0" anchor="b"/>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85750" marR="0"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4350"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marL="1373188" indent="0">
              <a:spcBef>
                <a:spcPts val="984"/>
              </a:spcBef>
              <a:buFont typeface="Arial" panose="020B0604020202020204" pitchFamily="34" charset="0"/>
              <a:buNone/>
              <a:defRPr sz="1200">
                <a:solidFill>
                  <a:srgbClr val="505050"/>
                </a:solidFill>
              </a:defRPr>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8/9/2024</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M. Wong-Squires | MSD Project Update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228601" y="728664"/>
            <a:ext cx="3027893" cy="3368538"/>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8/9/2024</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Wong-Squires | MSD Project Update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5" r:id="rId3"/>
    <p:sldLayoutId id="2147484132" r:id="rId4"/>
    <p:sldLayoutId id="2147484131" r:id="rId5"/>
    <p:sldLayoutId id="2147484129" r:id="rId6"/>
    <p:sldLayoutId id="2147484104" r:id="rId7"/>
    <p:sldLayoutId id="2147484105" r:id="rId8"/>
    <p:sldLayoutId id="2147484120" r:id="rId9"/>
    <p:sldLayoutId id="2147484103" r:id="rId10"/>
    <p:sldLayoutId id="2147484122" r:id="rId11"/>
    <p:sldLayoutId id="2147484116" r:id="rId12"/>
    <p:sldLayoutId id="2147484133"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Project Activities for MSD</a:t>
            </a:r>
          </a:p>
        </p:txBody>
      </p:sp>
      <p:sp>
        <p:nvSpPr>
          <p:cNvPr id="4" name="Text Placeholder 3"/>
          <p:cNvSpPr>
            <a:spLocks noGrp="1"/>
          </p:cNvSpPr>
          <p:nvPr>
            <p:ph type="body" sz="quarter" idx="10"/>
          </p:nvPr>
        </p:nvSpPr>
        <p:spPr>
          <a:xfrm>
            <a:off x="393964" y="3849336"/>
            <a:ext cx="8499231" cy="935794"/>
          </a:xfrm>
        </p:spPr>
        <p:txBody>
          <a:bodyPr/>
          <a:lstStyle/>
          <a:p>
            <a:r>
              <a:rPr lang="en-US" sz="1400" dirty="0" err="1"/>
              <a:t>Mayling</a:t>
            </a:r>
            <a:r>
              <a:rPr lang="en-US" sz="1400" dirty="0"/>
              <a:t> Wong-Squires		</a:t>
            </a:r>
          </a:p>
          <a:p>
            <a:r>
              <a:rPr lang="en-US" dirty="0"/>
              <a:t>AD Operations Friday 9am Meeting</a:t>
            </a:r>
            <a:endParaRPr lang="en-US" sz="1400" dirty="0"/>
          </a:p>
          <a:p>
            <a:r>
              <a:rPr lang="en-US" dirty="0"/>
              <a:t>9 August 2024</a:t>
            </a:r>
            <a:endParaRPr lang="en-US" sz="1400" dirty="0"/>
          </a:p>
        </p:txBody>
      </p:sp>
    </p:spTree>
    <p:extLst>
      <p:ext uri="{BB962C8B-B14F-4D97-AF65-F5344CB8AC3E}">
        <p14:creationId xmlns:p14="http://schemas.microsoft.com/office/powerpoint/2010/main" val="198959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46BB48-49FF-E369-38C4-885ACFD6B875}"/>
              </a:ext>
            </a:extLst>
          </p:cNvPr>
          <p:cNvSpPr>
            <a:spLocks noGrp="1"/>
          </p:cNvSpPr>
          <p:nvPr>
            <p:ph sz="half" idx="13"/>
          </p:nvPr>
        </p:nvSpPr>
        <p:spPr>
          <a:xfrm>
            <a:off x="228601" y="728663"/>
            <a:ext cx="4206240" cy="3794523"/>
          </a:xfrm>
        </p:spPr>
        <p:txBody>
          <a:bodyPr>
            <a:normAutofit fontScale="77500" lnSpcReduction="20000"/>
          </a:bodyPr>
          <a:lstStyle/>
          <a:p>
            <a:r>
              <a:rPr lang="en-US" sz="1800" dirty="0"/>
              <a:t>Horn B RAW system fabrication drawings are complete. Working on piping support structures in the skid. Below the complete skid model:</a:t>
            </a:r>
          </a:p>
          <a:p>
            <a:r>
              <a:rPr lang="en-US" sz="1800" dirty="0"/>
              <a:t>The testing on C0 LBNF gas prototype is complete. </a:t>
            </a:r>
            <a:r>
              <a:rPr lang="en-US" sz="1800" dirty="0" err="1"/>
              <a:t>Engieneers</a:t>
            </a:r>
            <a:r>
              <a:rPr lang="en-US" sz="1800" dirty="0"/>
              <a:t> are compiling data to create a report and a presentation.</a:t>
            </a:r>
          </a:p>
          <a:p>
            <a:r>
              <a:rPr lang="en-US" sz="1800" dirty="0"/>
              <a:t>Sized the pressure safety valve for Horn C RAW skid spray manifold to keep pressure below 60 Psi.</a:t>
            </a:r>
          </a:p>
          <a:p>
            <a:r>
              <a:rPr lang="en-US" sz="1800" dirty="0"/>
              <a:t>Piping parts for MI-60 FC-40 kicker load are here. </a:t>
            </a:r>
          </a:p>
          <a:p>
            <a:pPr lvl="1"/>
            <a:r>
              <a:rPr lang="en-US" sz="1600" dirty="0"/>
              <a:t>Installation can begin once the load is out there.</a:t>
            </a:r>
          </a:p>
          <a:p>
            <a:r>
              <a:rPr lang="en-US" sz="1800" dirty="0"/>
              <a:t>Ordering a parts for FC-40</a:t>
            </a:r>
            <a:r>
              <a:rPr lang="en-US" sz="1800" dirty="0">
                <a:sym typeface="Wingdings" panose="05000000000000000000" pitchFamily="2" charset="2"/>
              </a:rPr>
              <a:t>/ </a:t>
            </a:r>
            <a:r>
              <a:rPr lang="en-US" sz="1800" dirty="0" err="1">
                <a:sym typeface="Wingdings" panose="05000000000000000000" pitchFamily="2" charset="2"/>
              </a:rPr>
              <a:t>Opticool</a:t>
            </a:r>
            <a:r>
              <a:rPr lang="en-US" sz="1800" dirty="0">
                <a:sym typeface="Wingdings" panose="05000000000000000000" pitchFamily="2" charset="2"/>
              </a:rPr>
              <a:t> swap for the gallery skid.</a:t>
            </a:r>
          </a:p>
          <a:p>
            <a:r>
              <a:rPr lang="en-US" sz="1800" dirty="0">
                <a:sym typeface="Wingdings" panose="05000000000000000000" pitchFamily="2" charset="2"/>
              </a:rPr>
              <a:t>Working with TSD engineer on RAW system piping in Target Utility Corridor(TUC) and Target Bunker(TB) of in the Target Hall.</a:t>
            </a:r>
            <a:endParaRPr lang="en-US" sz="1800" dirty="0"/>
          </a:p>
        </p:txBody>
      </p:sp>
      <p:pic>
        <p:nvPicPr>
          <p:cNvPr id="11" name="Content Placeholder 10" descr="A diagram of a gas prototype&#10;&#10;Description automatically generated">
            <a:extLst>
              <a:ext uri="{FF2B5EF4-FFF2-40B4-BE49-F238E27FC236}">
                <a16:creationId xmlns:a16="http://schemas.microsoft.com/office/drawing/2014/main" id="{C1A50CB4-F3DC-3162-1CDA-08F0B5763C73}"/>
              </a:ext>
            </a:extLst>
          </p:cNvPr>
          <p:cNvPicPr>
            <a:picLocks noGrp="1" noChangeAspect="1"/>
          </p:cNvPicPr>
          <p:nvPr>
            <p:ph sz="half" idx="15"/>
          </p:nvPr>
        </p:nvPicPr>
        <p:blipFill>
          <a:blip r:embed="rId2"/>
          <a:stretch>
            <a:fillRect/>
          </a:stretch>
        </p:blipFill>
        <p:spPr>
          <a:xfrm>
            <a:off x="4474569" y="639750"/>
            <a:ext cx="4616771" cy="3731833"/>
          </a:xfrm>
        </p:spPr>
      </p:pic>
      <p:sp>
        <p:nvSpPr>
          <p:cNvPr id="6" name="Date Placeholder 5">
            <a:extLst>
              <a:ext uri="{FF2B5EF4-FFF2-40B4-BE49-F238E27FC236}">
                <a16:creationId xmlns:a16="http://schemas.microsoft.com/office/drawing/2014/main" id="{A5697033-558A-B155-FFE2-F9FE60D4E50A}"/>
              </a:ext>
            </a:extLst>
          </p:cNvPr>
          <p:cNvSpPr>
            <a:spLocks noGrp="1"/>
          </p:cNvSpPr>
          <p:nvPr>
            <p:ph type="dt" sz="half" idx="2"/>
          </p:nvPr>
        </p:nvSpPr>
        <p:spPr/>
        <p:txBody>
          <a:bodyPr/>
          <a:lstStyle/>
          <a:p>
            <a:pPr>
              <a:defRPr/>
            </a:pPr>
            <a:r>
              <a:rPr lang="en-US"/>
              <a:t>8/9/2024</a:t>
            </a:r>
            <a:endParaRPr lang="en-US" dirty="0"/>
          </a:p>
        </p:txBody>
      </p:sp>
      <p:sp>
        <p:nvSpPr>
          <p:cNvPr id="7" name="Footer Placeholder 6">
            <a:extLst>
              <a:ext uri="{FF2B5EF4-FFF2-40B4-BE49-F238E27FC236}">
                <a16:creationId xmlns:a16="http://schemas.microsoft.com/office/drawing/2014/main" id="{198273A2-BBAA-E504-43DF-D32BA773C36B}"/>
              </a:ext>
            </a:extLst>
          </p:cNvPr>
          <p:cNvSpPr>
            <a:spLocks noGrp="1"/>
          </p:cNvSpPr>
          <p:nvPr>
            <p:ph type="ftr" sz="quarter" idx="3"/>
          </p:nvPr>
        </p:nvSpPr>
        <p:spPr/>
        <p:txBody>
          <a:bodyPr/>
          <a:lstStyle/>
          <a:p>
            <a:pPr>
              <a:defRPr/>
            </a:pPr>
            <a:r>
              <a:rPr lang="en-US"/>
              <a:t>M. Wong-Squires | MSD Project Update</a:t>
            </a:r>
            <a:endParaRPr lang="en-US" b="1" dirty="0"/>
          </a:p>
        </p:txBody>
      </p:sp>
      <p:sp>
        <p:nvSpPr>
          <p:cNvPr id="8" name="Slide Number Placeholder 7">
            <a:extLst>
              <a:ext uri="{FF2B5EF4-FFF2-40B4-BE49-F238E27FC236}">
                <a16:creationId xmlns:a16="http://schemas.microsoft.com/office/drawing/2014/main" id="{15AE10C2-55BB-3327-CF0B-BE5A972928E1}"/>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9" name="Title 8">
            <a:extLst>
              <a:ext uri="{FF2B5EF4-FFF2-40B4-BE49-F238E27FC236}">
                <a16:creationId xmlns:a16="http://schemas.microsoft.com/office/drawing/2014/main" id="{E5E0E211-BC2A-02C2-849F-82E731795339}"/>
              </a:ext>
            </a:extLst>
          </p:cNvPr>
          <p:cNvSpPr>
            <a:spLocks noGrp="1"/>
          </p:cNvSpPr>
          <p:nvPr>
            <p:ph type="title"/>
          </p:nvPr>
        </p:nvSpPr>
        <p:spPr>
          <a:xfrm>
            <a:off x="228600" y="188814"/>
            <a:ext cx="8686800" cy="420026"/>
          </a:xfrm>
        </p:spPr>
        <p:txBody>
          <a:bodyPr/>
          <a:lstStyle/>
          <a:p>
            <a:r>
              <a:rPr lang="en-US" dirty="0"/>
              <a:t>LBNF RAW Updates</a:t>
            </a:r>
            <a:br>
              <a:rPr lang="en-US" sz="1200" dirty="0"/>
            </a:br>
            <a:r>
              <a:rPr lang="en-US" sz="1200" dirty="0"/>
              <a:t>Abhishek Deshpande, Alex </a:t>
            </a:r>
            <a:r>
              <a:rPr lang="en-US" sz="1200" dirty="0" err="1"/>
              <a:t>Humenik</a:t>
            </a:r>
            <a:r>
              <a:rPr lang="en-US" sz="1200" dirty="0"/>
              <a:t>, Freddy Roman</a:t>
            </a:r>
          </a:p>
        </p:txBody>
      </p:sp>
    </p:spTree>
    <p:extLst>
      <p:ext uri="{BB962C8B-B14F-4D97-AF65-F5344CB8AC3E}">
        <p14:creationId xmlns:p14="http://schemas.microsoft.com/office/powerpoint/2010/main" val="172443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D086-B47E-42F4-5BD3-81DB90AD9266}"/>
              </a:ext>
            </a:extLst>
          </p:cNvPr>
          <p:cNvSpPr>
            <a:spLocks noGrp="1"/>
          </p:cNvSpPr>
          <p:nvPr>
            <p:ph type="title"/>
          </p:nvPr>
        </p:nvSpPr>
        <p:spPr>
          <a:xfrm>
            <a:off x="165735" y="66769"/>
            <a:ext cx="7886700" cy="523127"/>
          </a:xfrm>
        </p:spPr>
        <p:txBody>
          <a:bodyPr>
            <a:normAutofit/>
          </a:bodyPr>
          <a:lstStyle/>
          <a:p>
            <a:r>
              <a:rPr lang="en-US" dirty="0"/>
              <a:t>Mu2E LCW Updates</a:t>
            </a:r>
            <a:br>
              <a:rPr lang="en-US" dirty="0"/>
            </a:br>
            <a:r>
              <a:rPr lang="en-US" sz="975" dirty="0"/>
              <a:t>Abhishek Deshpande, Prudhvi Gutta, Will </a:t>
            </a:r>
            <a:r>
              <a:rPr lang="en-US" sz="975" dirty="0" err="1"/>
              <a:t>Derylo</a:t>
            </a:r>
            <a:endParaRPr lang="en-US" sz="975" dirty="0"/>
          </a:p>
        </p:txBody>
      </p:sp>
      <p:sp>
        <p:nvSpPr>
          <p:cNvPr id="3" name="Content Placeholder 2">
            <a:extLst>
              <a:ext uri="{FF2B5EF4-FFF2-40B4-BE49-F238E27FC236}">
                <a16:creationId xmlns:a16="http://schemas.microsoft.com/office/drawing/2014/main" id="{33B0DA35-788D-2FA1-5588-691D0BA0D0DA}"/>
              </a:ext>
            </a:extLst>
          </p:cNvPr>
          <p:cNvSpPr>
            <a:spLocks noGrp="1"/>
          </p:cNvSpPr>
          <p:nvPr>
            <p:ph idx="1"/>
          </p:nvPr>
        </p:nvSpPr>
        <p:spPr>
          <a:xfrm>
            <a:off x="287592" y="740251"/>
            <a:ext cx="3648901" cy="4136813"/>
          </a:xfrm>
        </p:spPr>
        <p:txBody>
          <a:bodyPr>
            <a:normAutofit/>
          </a:bodyPr>
          <a:lstStyle/>
          <a:p>
            <a:pPr marL="171450" lvl="2" indent="-171450">
              <a:lnSpc>
                <a:spcPct val="90000"/>
              </a:lnSpc>
              <a:spcBef>
                <a:spcPts val="750"/>
              </a:spcBef>
              <a:spcAft>
                <a:spcPts val="0"/>
              </a:spcAft>
            </a:pPr>
            <a:r>
              <a:rPr lang="en-US" sz="1275" dirty="0"/>
              <a:t> PO </a:t>
            </a:r>
            <a:r>
              <a:rPr lang="en-US" sz="1200" dirty="0"/>
              <a:t>716855</a:t>
            </a:r>
            <a:r>
              <a:rPr lang="en-US" sz="1275" dirty="0"/>
              <a:t> issued for the FC-40 piping installation work in AP30 and Delivery Ring (Muon Campus). Scheduled for either week of August 19 or September 9.</a:t>
            </a:r>
          </a:p>
        </p:txBody>
      </p:sp>
      <p:sp>
        <p:nvSpPr>
          <p:cNvPr id="5" name="Footer Placeholder 4">
            <a:extLst>
              <a:ext uri="{FF2B5EF4-FFF2-40B4-BE49-F238E27FC236}">
                <a16:creationId xmlns:a16="http://schemas.microsoft.com/office/drawing/2014/main" id="{CA14B75D-A1D9-F1B8-464E-F6DEA3D4D7CB}"/>
              </a:ext>
            </a:extLst>
          </p:cNvPr>
          <p:cNvSpPr>
            <a:spLocks noGrp="1"/>
          </p:cNvSpPr>
          <p:nvPr>
            <p:ph type="ftr" sz="quarter" idx="11"/>
          </p:nvPr>
        </p:nvSpPr>
        <p:spPr/>
        <p:txBody>
          <a:bodyPr/>
          <a:lstStyle/>
          <a:p>
            <a:r>
              <a:rPr lang="en-US"/>
              <a:t>M. Wong-Squires | MSD Project Update</a:t>
            </a:r>
            <a:endParaRPr lang="en-US" dirty="0"/>
          </a:p>
        </p:txBody>
      </p:sp>
      <p:sp>
        <p:nvSpPr>
          <p:cNvPr id="6" name="Slide Number Placeholder 5">
            <a:extLst>
              <a:ext uri="{FF2B5EF4-FFF2-40B4-BE49-F238E27FC236}">
                <a16:creationId xmlns:a16="http://schemas.microsoft.com/office/drawing/2014/main" id="{EA0995A4-1F6C-1818-F44E-3875811B0DCB}"/>
              </a:ext>
            </a:extLst>
          </p:cNvPr>
          <p:cNvSpPr>
            <a:spLocks noGrp="1"/>
          </p:cNvSpPr>
          <p:nvPr>
            <p:ph type="sldNum" sz="quarter" idx="12"/>
          </p:nvPr>
        </p:nvSpPr>
        <p:spPr/>
        <p:txBody>
          <a:bodyPr/>
          <a:lstStyle/>
          <a:p>
            <a:fld id="{EFEA031F-3946-4BBC-949C-5EB2BB7BA03C}" type="slidenum">
              <a:rPr lang="en-US" smtClean="0"/>
              <a:t>3</a:t>
            </a:fld>
            <a:endParaRPr lang="en-US"/>
          </a:p>
        </p:txBody>
      </p:sp>
      <p:pic>
        <p:nvPicPr>
          <p:cNvPr id="7" name="Picture 6">
            <a:extLst>
              <a:ext uri="{FF2B5EF4-FFF2-40B4-BE49-F238E27FC236}">
                <a16:creationId xmlns:a16="http://schemas.microsoft.com/office/drawing/2014/main" id="{0A2E946E-1907-42B4-961D-AA2FE1CADCF7}"/>
              </a:ext>
            </a:extLst>
          </p:cNvPr>
          <p:cNvPicPr>
            <a:picLocks noChangeAspect="1"/>
          </p:cNvPicPr>
          <p:nvPr/>
        </p:nvPicPr>
        <p:blipFill>
          <a:blip r:embed="rId2"/>
          <a:stretch>
            <a:fillRect/>
          </a:stretch>
        </p:blipFill>
        <p:spPr>
          <a:xfrm>
            <a:off x="4471397" y="478622"/>
            <a:ext cx="4368733" cy="2353733"/>
          </a:xfrm>
          <a:prstGeom prst="rect">
            <a:avLst/>
          </a:prstGeom>
        </p:spPr>
      </p:pic>
      <p:cxnSp>
        <p:nvCxnSpPr>
          <p:cNvPr id="10" name="Straight Arrow Connector 9">
            <a:extLst>
              <a:ext uri="{FF2B5EF4-FFF2-40B4-BE49-F238E27FC236}">
                <a16:creationId xmlns:a16="http://schemas.microsoft.com/office/drawing/2014/main" id="{A25030E0-56C5-675F-5C3B-889BD1C9F0D3}"/>
              </a:ext>
            </a:extLst>
          </p:cNvPr>
          <p:cNvCxnSpPr>
            <a:cxnSpLocks/>
          </p:cNvCxnSpPr>
          <p:nvPr/>
        </p:nvCxnSpPr>
        <p:spPr>
          <a:xfrm flipH="1">
            <a:off x="6383655" y="1109475"/>
            <a:ext cx="700659" cy="34442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9EC552C-E389-D250-D0F1-FCFC7E0CE201}"/>
              </a:ext>
            </a:extLst>
          </p:cNvPr>
          <p:cNvCxnSpPr>
            <a:cxnSpLocks/>
          </p:cNvCxnSpPr>
          <p:nvPr/>
        </p:nvCxnSpPr>
        <p:spPr>
          <a:xfrm>
            <a:off x="7351776" y="1109474"/>
            <a:ext cx="700659" cy="6436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FCE6429-CE04-A3CF-EAD4-B74F5BCE3ADD}"/>
              </a:ext>
            </a:extLst>
          </p:cNvPr>
          <p:cNvSpPr txBox="1"/>
          <p:nvPr/>
        </p:nvSpPr>
        <p:spPr>
          <a:xfrm>
            <a:off x="6858000" y="767981"/>
            <a:ext cx="864108" cy="507831"/>
          </a:xfrm>
          <a:prstGeom prst="rect">
            <a:avLst/>
          </a:prstGeom>
          <a:solidFill>
            <a:schemeClr val="bg2"/>
          </a:solidFill>
        </p:spPr>
        <p:txBody>
          <a:bodyPr wrap="square" rtlCol="0">
            <a:spAutoFit/>
          </a:bodyPr>
          <a:lstStyle/>
          <a:p>
            <a:r>
              <a:rPr lang="en-US" sz="900" i="1" dirty="0"/>
              <a:t>TSP RAW system headers</a:t>
            </a:r>
          </a:p>
        </p:txBody>
      </p:sp>
      <p:cxnSp>
        <p:nvCxnSpPr>
          <p:cNvPr id="21" name="Straight Arrow Connector 20">
            <a:extLst>
              <a:ext uri="{FF2B5EF4-FFF2-40B4-BE49-F238E27FC236}">
                <a16:creationId xmlns:a16="http://schemas.microsoft.com/office/drawing/2014/main" id="{54E556B8-2697-D70B-7A1B-29F720F020CD}"/>
              </a:ext>
            </a:extLst>
          </p:cNvPr>
          <p:cNvCxnSpPr>
            <a:cxnSpLocks/>
          </p:cNvCxnSpPr>
          <p:nvPr/>
        </p:nvCxnSpPr>
        <p:spPr>
          <a:xfrm flipH="1">
            <a:off x="5082615" y="913377"/>
            <a:ext cx="166697" cy="30993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ACD58E3-2AA4-6BA4-7BCC-7DDF554DE506}"/>
              </a:ext>
            </a:extLst>
          </p:cNvPr>
          <p:cNvSpPr txBox="1"/>
          <p:nvPr/>
        </p:nvSpPr>
        <p:spPr>
          <a:xfrm>
            <a:off x="4817258" y="567128"/>
            <a:ext cx="864108" cy="369332"/>
          </a:xfrm>
          <a:prstGeom prst="rect">
            <a:avLst/>
          </a:prstGeom>
          <a:solidFill>
            <a:schemeClr val="bg2"/>
          </a:solidFill>
        </p:spPr>
        <p:txBody>
          <a:bodyPr wrap="square" rtlCol="0">
            <a:spAutoFit/>
          </a:bodyPr>
          <a:lstStyle/>
          <a:p>
            <a:r>
              <a:rPr lang="en-US" sz="900" i="1" dirty="0"/>
              <a:t>Horn C RAW piping in TUC</a:t>
            </a:r>
          </a:p>
        </p:txBody>
      </p:sp>
      <p:pic>
        <p:nvPicPr>
          <p:cNvPr id="27" name="Picture 26">
            <a:extLst>
              <a:ext uri="{FF2B5EF4-FFF2-40B4-BE49-F238E27FC236}">
                <a16:creationId xmlns:a16="http://schemas.microsoft.com/office/drawing/2014/main" id="{780EA747-0C22-2348-D75B-DB432785B221}"/>
              </a:ext>
            </a:extLst>
          </p:cNvPr>
          <p:cNvPicPr>
            <a:picLocks noChangeAspect="1"/>
          </p:cNvPicPr>
          <p:nvPr/>
        </p:nvPicPr>
        <p:blipFill>
          <a:blip r:embed="rId3"/>
          <a:stretch>
            <a:fillRect/>
          </a:stretch>
        </p:blipFill>
        <p:spPr>
          <a:xfrm>
            <a:off x="303871" y="2042134"/>
            <a:ext cx="4044101" cy="2552726"/>
          </a:xfrm>
          <a:prstGeom prst="rect">
            <a:avLst/>
          </a:prstGeom>
          <a:ln>
            <a:solidFill>
              <a:schemeClr val="accent1"/>
            </a:solidFill>
          </a:ln>
        </p:spPr>
      </p:pic>
      <p:sp>
        <p:nvSpPr>
          <p:cNvPr id="30" name="TextBox 29">
            <a:extLst>
              <a:ext uri="{FF2B5EF4-FFF2-40B4-BE49-F238E27FC236}">
                <a16:creationId xmlns:a16="http://schemas.microsoft.com/office/drawing/2014/main" id="{C27E5B6C-6059-0366-B4A9-C068B0F2B0E0}"/>
              </a:ext>
            </a:extLst>
          </p:cNvPr>
          <p:cNvSpPr txBox="1"/>
          <p:nvPr/>
        </p:nvSpPr>
        <p:spPr>
          <a:xfrm>
            <a:off x="458120" y="2966293"/>
            <a:ext cx="1084930" cy="784830"/>
          </a:xfrm>
          <a:prstGeom prst="rect">
            <a:avLst/>
          </a:prstGeom>
          <a:solidFill>
            <a:schemeClr val="bg2"/>
          </a:solidFill>
        </p:spPr>
        <p:txBody>
          <a:bodyPr wrap="square" rtlCol="0">
            <a:spAutoFit/>
          </a:bodyPr>
          <a:lstStyle/>
          <a:p>
            <a:r>
              <a:rPr lang="en-US" sz="900" i="1" dirty="0"/>
              <a:t>FC-40 piping for ESS in AP30 and Delivery Ring</a:t>
            </a:r>
          </a:p>
          <a:p>
            <a:r>
              <a:rPr lang="en-US" sz="900" i="1" dirty="0"/>
              <a:t>(Credit: Prudhvi and Will D</a:t>
            </a:r>
          </a:p>
        </p:txBody>
      </p:sp>
      <p:sp>
        <p:nvSpPr>
          <p:cNvPr id="31" name="Date Placeholder 3">
            <a:extLst>
              <a:ext uri="{FF2B5EF4-FFF2-40B4-BE49-F238E27FC236}">
                <a16:creationId xmlns:a16="http://schemas.microsoft.com/office/drawing/2014/main" id="{0586E3A9-C4B4-E2CF-2ACA-5F6F688AB219}"/>
              </a:ext>
            </a:extLst>
          </p:cNvPr>
          <p:cNvSpPr>
            <a:spLocks noGrp="1"/>
          </p:cNvSpPr>
          <p:nvPr>
            <p:ph type="dt" sz="half" idx="10"/>
          </p:nvPr>
        </p:nvSpPr>
        <p:spPr>
          <a:xfrm>
            <a:off x="867488" y="4904794"/>
            <a:ext cx="828675" cy="140589"/>
          </a:xfrm>
        </p:spPr>
        <p:txBody>
          <a:bodyPr/>
          <a:lstStyle/>
          <a:p>
            <a:r>
              <a:rPr lang="en-US"/>
              <a:t>8/9/2024</a:t>
            </a:r>
            <a:endParaRPr lang="en-US" dirty="0"/>
          </a:p>
        </p:txBody>
      </p:sp>
    </p:spTree>
    <p:extLst>
      <p:ext uri="{BB962C8B-B14F-4D97-AF65-F5344CB8AC3E}">
        <p14:creationId xmlns:p14="http://schemas.microsoft.com/office/powerpoint/2010/main" val="2970149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p:txBody>
          <a:bodyPr/>
          <a:lstStyle/>
          <a:p>
            <a:r>
              <a:rPr lang="en-US" dirty="0"/>
              <a:t> </a:t>
            </a:r>
          </a:p>
        </p:txBody>
      </p:sp>
      <p:sp>
        <p:nvSpPr>
          <p:cNvPr id="4" name="Date Placeholder 3">
            <a:extLst>
              <a:ext uri="{FF2B5EF4-FFF2-40B4-BE49-F238E27FC236}">
                <a16:creationId xmlns:a16="http://schemas.microsoft.com/office/drawing/2014/main" id="{44C8E1D7-718F-4B69-B0BB-E2437D16E595}"/>
              </a:ext>
            </a:extLst>
          </p:cNvPr>
          <p:cNvSpPr>
            <a:spLocks noGrp="1"/>
          </p:cNvSpPr>
          <p:nvPr>
            <p:ph type="dt" sz="half" idx="10"/>
          </p:nvPr>
        </p:nvSpPr>
        <p:spPr/>
        <p:txBody>
          <a:bodyPr/>
          <a:lstStyle/>
          <a:p>
            <a:pPr>
              <a:defRPr/>
            </a:pPr>
            <a:r>
              <a:rPr lang="en-US" altLang="en-US"/>
              <a:t>8/9/2024</a:t>
            </a:r>
            <a:endParaRPr lang="en-US" altLang="en-US" dirty="0"/>
          </a:p>
        </p:txBody>
      </p:sp>
      <p:sp>
        <p:nvSpPr>
          <p:cNvPr id="5" name="Footer Placeholder 4">
            <a:extLst>
              <a:ext uri="{FF2B5EF4-FFF2-40B4-BE49-F238E27FC236}">
                <a16:creationId xmlns:a16="http://schemas.microsoft.com/office/drawing/2014/main" id="{3B77ADB4-F7C8-403F-A498-26D2FD547F96}"/>
              </a:ext>
            </a:extLst>
          </p:cNvPr>
          <p:cNvSpPr>
            <a:spLocks noGrp="1"/>
          </p:cNvSpPr>
          <p:nvPr>
            <p:ph type="ftr" sz="quarter" idx="11"/>
          </p:nvPr>
        </p:nvSpPr>
        <p:spPr>
          <a:xfrm>
            <a:off x="1722899" y="4886325"/>
            <a:ext cx="4030266" cy="180975"/>
          </a:xfrm>
        </p:spPr>
        <p:txBody>
          <a:bodyPr/>
          <a:lstStyle/>
          <a:p>
            <a:pPr>
              <a:defRPr/>
            </a:pPr>
            <a:r>
              <a:rPr lang="en-US"/>
              <a:t>M. Wong-Squires | MSD Project Update</a:t>
            </a:r>
            <a:endParaRPr lang="en-US" b="1" dirty="0"/>
          </a:p>
        </p:txBody>
      </p:sp>
      <p:sp>
        <p:nvSpPr>
          <p:cNvPr id="6" name="Slide Number Placeholder 5">
            <a:extLst>
              <a:ext uri="{FF2B5EF4-FFF2-40B4-BE49-F238E27FC236}">
                <a16:creationId xmlns:a16="http://schemas.microsoft.com/office/drawing/2014/main" id="{689311C2-48AE-4864-91BD-D693DB329AA9}"/>
              </a:ext>
            </a:extLst>
          </p:cNvPr>
          <p:cNvSpPr>
            <a:spLocks noGrp="1"/>
          </p:cNvSpPr>
          <p:nvPr>
            <p:ph type="sldNum" sz="quarter" idx="12"/>
          </p:nvPr>
        </p:nvSpPr>
        <p:spPr/>
        <p:txBody>
          <a:bodyPr/>
          <a:lstStyle/>
          <a:p>
            <a:pPr>
              <a:defRPr/>
            </a:pPr>
            <a:fld id="{3AF74FF3-8DB7-4100-87D3-F2EE5BDF41D5}" type="slidenum">
              <a:rPr lang="en-US" altLang="en-US" smtClean="0"/>
              <a:pPr>
                <a:defRPr/>
              </a:pPr>
              <a:t>4</a:t>
            </a:fld>
            <a:endParaRPr lang="en-US" altLang="en-US"/>
          </a:p>
        </p:txBody>
      </p:sp>
      <p:sp>
        <p:nvSpPr>
          <p:cNvPr id="3" name="Content Placeholder 2">
            <a:extLst>
              <a:ext uri="{FF2B5EF4-FFF2-40B4-BE49-F238E27FC236}">
                <a16:creationId xmlns:a16="http://schemas.microsoft.com/office/drawing/2014/main" id="{75B8314C-A771-4F09-8217-50D2607032C5}"/>
              </a:ext>
            </a:extLst>
          </p:cNvPr>
          <p:cNvSpPr>
            <a:spLocks noGrp="1"/>
          </p:cNvSpPr>
          <p:nvPr>
            <p:ph idx="1"/>
          </p:nvPr>
        </p:nvSpPr>
        <p:spPr>
          <a:xfrm>
            <a:off x="4549393" y="1728904"/>
            <a:ext cx="1550393" cy="373340"/>
          </a:xfrm>
        </p:spPr>
        <p:txBody>
          <a:bodyPr/>
          <a:lstStyle/>
          <a:p>
            <a:pPr marL="0" indent="0">
              <a:buNone/>
            </a:pPr>
            <a:endParaRPr lang="en-US" sz="1200" dirty="0">
              <a:solidFill>
                <a:schemeClr val="bg1"/>
              </a:solidFill>
            </a:endParaRPr>
          </a:p>
          <a:p>
            <a:pPr marL="0" indent="0">
              <a:buNone/>
            </a:pPr>
            <a:r>
              <a:rPr lang="en-US" sz="900" dirty="0">
                <a:solidFill>
                  <a:schemeClr val="bg1"/>
                </a:solidFill>
              </a:rPr>
              <a:t>KPS5A PFL  Repair</a:t>
            </a:r>
          </a:p>
        </p:txBody>
      </p:sp>
      <p:sp>
        <p:nvSpPr>
          <p:cNvPr id="13" name="Content Placeholder 2">
            <a:extLst>
              <a:ext uri="{FF2B5EF4-FFF2-40B4-BE49-F238E27FC236}">
                <a16:creationId xmlns:a16="http://schemas.microsoft.com/office/drawing/2014/main" id="{472C2581-ACFD-4344-BDD5-B799229E1A83}"/>
              </a:ext>
            </a:extLst>
          </p:cNvPr>
          <p:cNvSpPr txBox="1">
            <a:spLocks/>
          </p:cNvSpPr>
          <p:nvPr/>
        </p:nvSpPr>
        <p:spPr>
          <a:xfrm>
            <a:off x="4092688" y="3011314"/>
            <a:ext cx="1138481" cy="149184"/>
          </a:xfrm>
          <a:prstGeom prst="rect">
            <a:avLst/>
          </a:prstGeom>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00" dirty="0">
                <a:solidFill>
                  <a:schemeClr val="bg1"/>
                </a:solidFill>
              </a:rPr>
              <a:t>Intentional Accelerator </a:t>
            </a:r>
          </a:p>
          <a:p>
            <a:pPr marL="0" indent="0">
              <a:buNone/>
            </a:pPr>
            <a:r>
              <a:rPr lang="en-US" sz="900" dirty="0">
                <a:solidFill>
                  <a:schemeClr val="bg1"/>
                </a:solidFill>
              </a:rPr>
              <a:t>Standby Period</a:t>
            </a:r>
          </a:p>
        </p:txBody>
      </p:sp>
      <p:sp>
        <p:nvSpPr>
          <p:cNvPr id="15" name="Content Placeholder 2">
            <a:extLst>
              <a:ext uri="{FF2B5EF4-FFF2-40B4-BE49-F238E27FC236}">
                <a16:creationId xmlns:a16="http://schemas.microsoft.com/office/drawing/2014/main" id="{90A51B29-A5F2-453C-B600-9F742CAF0C89}"/>
              </a:ext>
            </a:extLst>
          </p:cNvPr>
          <p:cNvSpPr txBox="1">
            <a:spLocks/>
          </p:cNvSpPr>
          <p:nvPr/>
        </p:nvSpPr>
        <p:spPr>
          <a:xfrm rot="16200000">
            <a:off x="5680799" y="1763236"/>
            <a:ext cx="1280834" cy="373340"/>
          </a:xfrm>
          <a:prstGeom prst="rect">
            <a:avLst/>
          </a:prstGeom>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00" dirty="0">
              <a:solidFill>
                <a:schemeClr val="bg1"/>
              </a:solidFill>
            </a:endParaRPr>
          </a:p>
          <a:p>
            <a:pPr marL="0" indent="0">
              <a:buNone/>
            </a:pPr>
            <a:r>
              <a:rPr lang="en-US" sz="900" dirty="0">
                <a:solidFill>
                  <a:schemeClr val="bg1"/>
                </a:solidFill>
              </a:rPr>
              <a:t>MC-1 Controlled Access</a:t>
            </a:r>
          </a:p>
        </p:txBody>
      </p:sp>
      <p:sp>
        <p:nvSpPr>
          <p:cNvPr id="14" name="Content Placeholder 2">
            <a:extLst>
              <a:ext uri="{FF2B5EF4-FFF2-40B4-BE49-F238E27FC236}">
                <a16:creationId xmlns:a16="http://schemas.microsoft.com/office/drawing/2014/main" id="{8C1ECAAB-82EA-4488-8934-2EA55ACC3947}"/>
              </a:ext>
            </a:extLst>
          </p:cNvPr>
          <p:cNvSpPr txBox="1">
            <a:spLocks/>
          </p:cNvSpPr>
          <p:nvPr/>
        </p:nvSpPr>
        <p:spPr>
          <a:xfrm rot="16200000">
            <a:off x="5021970" y="1243583"/>
            <a:ext cx="1875309" cy="373340"/>
          </a:xfrm>
          <a:prstGeom prst="rect">
            <a:avLst/>
          </a:prstGeom>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00" dirty="0">
              <a:solidFill>
                <a:schemeClr val="bg1"/>
              </a:solidFill>
            </a:endParaRPr>
          </a:p>
          <a:p>
            <a:pPr marL="0" indent="0">
              <a:buNone/>
            </a:pPr>
            <a:r>
              <a:rPr lang="en-US" sz="900" dirty="0">
                <a:solidFill>
                  <a:schemeClr val="bg1"/>
                </a:solidFill>
              </a:rPr>
              <a:t>Study – Alternative M5 optics</a:t>
            </a:r>
          </a:p>
        </p:txBody>
      </p:sp>
      <p:sp>
        <p:nvSpPr>
          <p:cNvPr id="30" name="Content Placeholder 2">
            <a:extLst>
              <a:ext uri="{FF2B5EF4-FFF2-40B4-BE49-F238E27FC236}">
                <a16:creationId xmlns:a16="http://schemas.microsoft.com/office/drawing/2014/main" id="{2897469C-900D-48CA-A845-EB27EF05CC65}"/>
              </a:ext>
            </a:extLst>
          </p:cNvPr>
          <p:cNvSpPr txBox="1">
            <a:spLocks/>
          </p:cNvSpPr>
          <p:nvPr/>
        </p:nvSpPr>
        <p:spPr>
          <a:xfrm rot="16200000">
            <a:off x="6127049" y="2586048"/>
            <a:ext cx="887866" cy="195875"/>
          </a:xfrm>
          <a:prstGeom prst="rect">
            <a:avLst/>
          </a:prstGeom>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00" dirty="0">
                <a:solidFill>
                  <a:schemeClr val="bg1"/>
                </a:solidFill>
              </a:rPr>
              <a:t>G-2 Trolley Run</a:t>
            </a:r>
          </a:p>
        </p:txBody>
      </p:sp>
      <p:sp>
        <p:nvSpPr>
          <p:cNvPr id="23" name="Content Placeholder 2">
            <a:extLst>
              <a:ext uri="{FF2B5EF4-FFF2-40B4-BE49-F238E27FC236}">
                <a16:creationId xmlns:a16="http://schemas.microsoft.com/office/drawing/2014/main" id="{A645234F-2652-4435-B9EF-645C09FBEDD2}"/>
              </a:ext>
            </a:extLst>
          </p:cNvPr>
          <p:cNvSpPr txBox="1">
            <a:spLocks/>
          </p:cNvSpPr>
          <p:nvPr/>
        </p:nvSpPr>
        <p:spPr>
          <a:xfrm>
            <a:off x="5426471" y="4013869"/>
            <a:ext cx="2004797" cy="373340"/>
          </a:xfrm>
          <a:prstGeom prst="rect">
            <a:avLst/>
          </a:prstGeom>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00" dirty="0">
              <a:solidFill>
                <a:schemeClr val="bg1"/>
              </a:solidFill>
            </a:endParaRPr>
          </a:p>
          <a:p>
            <a:pPr marL="0" indent="0">
              <a:buNone/>
            </a:pPr>
            <a:r>
              <a:rPr lang="en-US" sz="900" dirty="0">
                <a:solidFill>
                  <a:schemeClr val="bg1"/>
                </a:solidFill>
              </a:rPr>
              <a:t>&lt;------------Week Days -------------------</a:t>
            </a:r>
            <a:r>
              <a:rPr lang="en-US" sz="900" dirty="0">
                <a:solidFill>
                  <a:schemeClr val="bg1"/>
                </a:solidFill>
                <a:sym typeface="Wingdings" panose="05000000000000000000" pitchFamily="2" charset="2"/>
              </a:rPr>
              <a:t></a:t>
            </a:r>
            <a:endParaRPr lang="en-US" sz="900" dirty="0">
              <a:solidFill>
                <a:schemeClr val="bg1"/>
              </a:solidFill>
            </a:endParaRPr>
          </a:p>
        </p:txBody>
      </p:sp>
      <p:sp>
        <p:nvSpPr>
          <p:cNvPr id="31" name="Content Placeholder 2">
            <a:extLst>
              <a:ext uri="{FF2B5EF4-FFF2-40B4-BE49-F238E27FC236}">
                <a16:creationId xmlns:a16="http://schemas.microsoft.com/office/drawing/2014/main" id="{1A90B59B-B90A-46DA-8A38-044E39BF583F}"/>
              </a:ext>
            </a:extLst>
          </p:cNvPr>
          <p:cNvSpPr txBox="1">
            <a:spLocks/>
          </p:cNvSpPr>
          <p:nvPr/>
        </p:nvSpPr>
        <p:spPr>
          <a:xfrm rot="16200000">
            <a:off x="5516878" y="925220"/>
            <a:ext cx="1875309" cy="373340"/>
          </a:xfrm>
          <a:prstGeom prst="rect">
            <a:avLst/>
          </a:prstGeom>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00" dirty="0">
              <a:solidFill>
                <a:schemeClr val="bg1"/>
              </a:solidFill>
            </a:endParaRPr>
          </a:p>
          <a:p>
            <a:pPr marL="0" indent="0">
              <a:buNone/>
            </a:pPr>
            <a:r>
              <a:rPr lang="en-US" sz="900" dirty="0">
                <a:solidFill>
                  <a:schemeClr val="bg1"/>
                </a:solidFill>
              </a:rPr>
              <a:t>Study – M1-M3 Optics</a:t>
            </a:r>
          </a:p>
        </p:txBody>
      </p:sp>
      <p:sp>
        <p:nvSpPr>
          <p:cNvPr id="7" name="TextBox 6">
            <a:extLst>
              <a:ext uri="{FF2B5EF4-FFF2-40B4-BE49-F238E27FC236}">
                <a16:creationId xmlns:a16="http://schemas.microsoft.com/office/drawing/2014/main" id="{E6FA65EA-4B2E-4FB1-9BFC-95C554DB4EEA}"/>
              </a:ext>
            </a:extLst>
          </p:cNvPr>
          <p:cNvSpPr txBox="1"/>
          <p:nvPr/>
        </p:nvSpPr>
        <p:spPr>
          <a:xfrm>
            <a:off x="292964" y="777100"/>
            <a:ext cx="5680548" cy="1546577"/>
          </a:xfrm>
          <a:prstGeom prst="rect">
            <a:avLst/>
          </a:prstGeom>
          <a:noFill/>
        </p:spPr>
        <p:txBody>
          <a:bodyPr wrap="square" rtlCol="0">
            <a:spAutoFit/>
          </a:bodyPr>
          <a:lstStyle/>
          <a:p>
            <a:pPr marL="257175" indent="-257175">
              <a:buFont typeface="Arial" panose="020B0604020202020204" pitchFamily="34" charset="0"/>
              <a:buChar char="•"/>
            </a:pPr>
            <a:r>
              <a:rPr lang="en-US" sz="1350" dirty="0"/>
              <a:t>Fabrication of plumbing for girder three has been started.</a:t>
            </a:r>
          </a:p>
          <a:p>
            <a:pPr marL="257175" indent="-257175">
              <a:buFont typeface="Arial" panose="020B0604020202020204" pitchFamily="34" charset="0"/>
              <a:buChar char="•"/>
            </a:pPr>
            <a:r>
              <a:rPr lang="en-US" sz="1350" dirty="0"/>
              <a:t>The center castings for the new cavity tuners have been welded.</a:t>
            </a:r>
          </a:p>
          <a:p>
            <a:pPr marL="257175" indent="-257175">
              <a:buFont typeface="Arial" panose="020B0604020202020204" pitchFamily="34" charset="0"/>
              <a:buChar char="•"/>
            </a:pPr>
            <a:r>
              <a:rPr lang="en-US" sz="1350" dirty="0"/>
              <a:t>The center casting and main outer shell components have been welded and sanded smooth.   </a:t>
            </a:r>
          </a:p>
          <a:p>
            <a:pPr marL="257175" indent="-257175">
              <a:buFont typeface="Arial" panose="020B0604020202020204" pitchFamily="34" charset="0"/>
              <a:buChar char="•"/>
            </a:pPr>
            <a:r>
              <a:rPr lang="en-US" sz="1350" dirty="0"/>
              <a:t>The bus bars for the inner packing of the new tuners have been prepped and shipped for brazing.</a:t>
            </a:r>
          </a:p>
          <a:p>
            <a:pPr marL="257175" indent="-257175">
              <a:buFont typeface="Arial" panose="020B0604020202020204" pitchFamily="34" charset="0"/>
              <a:buChar char="•"/>
            </a:pPr>
            <a:r>
              <a:rPr lang="en-US" sz="1350" dirty="0"/>
              <a:t>Inspection of the new tuner ferrites is underway.</a:t>
            </a:r>
          </a:p>
        </p:txBody>
      </p:sp>
      <p:sp>
        <p:nvSpPr>
          <p:cNvPr id="20" name="TextBox 19">
            <a:extLst>
              <a:ext uri="{FF2B5EF4-FFF2-40B4-BE49-F238E27FC236}">
                <a16:creationId xmlns:a16="http://schemas.microsoft.com/office/drawing/2014/main" id="{91F34B72-140F-3EAC-CE51-8BEA30133857}"/>
              </a:ext>
            </a:extLst>
          </p:cNvPr>
          <p:cNvSpPr txBox="1"/>
          <p:nvPr/>
        </p:nvSpPr>
        <p:spPr>
          <a:xfrm>
            <a:off x="5014653" y="966355"/>
            <a:ext cx="2350424" cy="646331"/>
          </a:xfrm>
          <a:prstGeom prst="rect">
            <a:avLst/>
          </a:prstGeom>
          <a:noFill/>
        </p:spPr>
        <p:txBody>
          <a:bodyPr wrap="square" rtlCol="0">
            <a:spAutoFit/>
          </a:bodyPr>
          <a:lstStyle/>
          <a:p>
            <a:endParaRPr lang="en-US" sz="1800" dirty="0"/>
          </a:p>
          <a:p>
            <a:endParaRPr lang="en-US" sz="1800" dirty="0"/>
          </a:p>
        </p:txBody>
      </p:sp>
      <p:pic>
        <p:nvPicPr>
          <p:cNvPr id="24" name="Picture 23">
            <a:extLst>
              <a:ext uri="{FF2B5EF4-FFF2-40B4-BE49-F238E27FC236}">
                <a16:creationId xmlns:a16="http://schemas.microsoft.com/office/drawing/2014/main" id="{6D83FD34-2F75-8F6B-1801-163BFE18FDCD}"/>
              </a:ext>
            </a:extLst>
          </p:cNvPr>
          <p:cNvPicPr>
            <a:picLocks noChangeAspect="1"/>
          </p:cNvPicPr>
          <p:nvPr/>
        </p:nvPicPr>
        <p:blipFill>
          <a:blip r:embed="rId2"/>
          <a:srcRect/>
          <a:stretch/>
        </p:blipFill>
        <p:spPr>
          <a:xfrm>
            <a:off x="5215279" y="2683986"/>
            <a:ext cx="2602562" cy="1951921"/>
          </a:xfrm>
          <a:prstGeom prst="rect">
            <a:avLst/>
          </a:prstGeom>
        </p:spPr>
      </p:pic>
      <p:pic>
        <p:nvPicPr>
          <p:cNvPr id="28" name="Picture 27">
            <a:extLst>
              <a:ext uri="{FF2B5EF4-FFF2-40B4-BE49-F238E27FC236}">
                <a16:creationId xmlns:a16="http://schemas.microsoft.com/office/drawing/2014/main" id="{14AE9599-B273-F411-CE57-3E78A7C2E0D6}"/>
              </a:ext>
            </a:extLst>
          </p:cNvPr>
          <p:cNvPicPr>
            <a:picLocks noChangeAspect="1"/>
          </p:cNvPicPr>
          <p:nvPr/>
        </p:nvPicPr>
        <p:blipFill>
          <a:blip r:embed="rId3"/>
          <a:srcRect/>
          <a:stretch/>
        </p:blipFill>
        <p:spPr>
          <a:xfrm rot="5400000">
            <a:off x="3063461" y="2927979"/>
            <a:ext cx="1951922" cy="1463941"/>
          </a:xfrm>
          <a:prstGeom prst="rect">
            <a:avLst/>
          </a:prstGeom>
        </p:spPr>
      </p:pic>
      <p:pic>
        <p:nvPicPr>
          <p:cNvPr id="9" name="Picture 8">
            <a:extLst>
              <a:ext uri="{FF2B5EF4-FFF2-40B4-BE49-F238E27FC236}">
                <a16:creationId xmlns:a16="http://schemas.microsoft.com/office/drawing/2014/main" id="{8993534A-C187-772E-F5D5-8787D3E23A2D}"/>
              </a:ext>
            </a:extLst>
          </p:cNvPr>
          <p:cNvPicPr>
            <a:picLocks noChangeAspect="1"/>
          </p:cNvPicPr>
          <p:nvPr/>
        </p:nvPicPr>
        <p:blipFill>
          <a:blip r:embed="rId4"/>
          <a:srcRect/>
          <a:stretch/>
        </p:blipFill>
        <p:spPr>
          <a:xfrm rot="5400000">
            <a:off x="6017924" y="777537"/>
            <a:ext cx="2067191" cy="1550393"/>
          </a:xfrm>
          <a:prstGeom prst="rect">
            <a:avLst/>
          </a:prstGeom>
        </p:spPr>
      </p:pic>
      <p:pic>
        <p:nvPicPr>
          <p:cNvPr id="10" name="Picture 9">
            <a:extLst>
              <a:ext uri="{FF2B5EF4-FFF2-40B4-BE49-F238E27FC236}">
                <a16:creationId xmlns:a16="http://schemas.microsoft.com/office/drawing/2014/main" id="{77D31CDE-97D1-2DA9-CE2E-4F63861DB2B9}"/>
              </a:ext>
            </a:extLst>
          </p:cNvPr>
          <p:cNvPicPr>
            <a:picLocks noChangeAspect="1"/>
          </p:cNvPicPr>
          <p:nvPr/>
        </p:nvPicPr>
        <p:blipFill>
          <a:blip r:embed="rId5"/>
          <a:srcRect/>
          <a:stretch/>
        </p:blipFill>
        <p:spPr>
          <a:xfrm rot="5400000">
            <a:off x="881942" y="2927977"/>
            <a:ext cx="1951922" cy="1463941"/>
          </a:xfrm>
          <a:prstGeom prst="rect">
            <a:avLst/>
          </a:prstGeom>
        </p:spPr>
      </p:pic>
      <p:sp>
        <p:nvSpPr>
          <p:cNvPr id="8" name="Title 6">
            <a:extLst>
              <a:ext uri="{FF2B5EF4-FFF2-40B4-BE49-F238E27FC236}">
                <a16:creationId xmlns:a16="http://schemas.microsoft.com/office/drawing/2014/main" id="{7C239DA9-B643-BCED-C2A5-FE82AF1FF9F5}"/>
              </a:ext>
            </a:extLst>
          </p:cNvPr>
          <p:cNvSpPr txBox="1">
            <a:spLocks/>
          </p:cNvSpPr>
          <p:nvPr/>
        </p:nvSpPr>
        <p:spPr>
          <a:xfrm>
            <a:off x="228600" y="188813"/>
            <a:ext cx="8686800" cy="420421"/>
          </a:xfr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PIP-II RF Booster Cavity Updates</a:t>
            </a:r>
            <a:br>
              <a:rPr lang="en-US" dirty="0"/>
            </a:br>
            <a:r>
              <a:rPr lang="en-US" sz="1200" dirty="0"/>
              <a:t>Patrick Minton, MSD’s RF Cavity Group</a:t>
            </a:r>
          </a:p>
        </p:txBody>
      </p:sp>
    </p:spTree>
    <p:extLst>
      <p:ext uri="{BB962C8B-B14F-4D97-AF65-F5344CB8AC3E}">
        <p14:creationId xmlns:p14="http://schemas.microsoft.com/office/powerpoint/2010/main" val="227429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BBCDF-2F92-2C30-702E-669229F04B3F}"/>
              </a:ext>
            </a:extLst>
          </p:cNvPr>
          <p:cNvSpPr>
            <a:spLocks noGrp="1"/>
          </p:cNvSpPr>
          <p:nvPr>
            <p:ph sz="half" idx="13"/>
          </p:nvPr>
        </p:nvSpPr>
        <p:spPr>
          <a:xfrm>
            <a:off x="228601" y="728663"/>
            <a:ext cx="4206240" cy="3794523"/>
          </a:xfrm>
        </p:spPr>
        <p:txBody>
          <a:bodyPr>
            <a:normAutofit fontScale="92500" lnSpcReduction="10000"/>
          </a:bodyPr>
          <a:lstStyle/>
          <a:p>
            <a:r>
              <a:rPr lang="en-US" dirty="0"/>
              <a:t>The leak testing procedure, authored by AD and APS-TD personnel, was formally approved by CERN in April.</a:t>
            </a:r>
          </a:p>
          <a:p>
            <a:r>
              <a:rPr lang="en-US" dirty="0"/>
              <a:t>Cryo-assembly #2 (CA02) leak tests began in June. Completed two of the four leak checks. Schedule needs necessitated CA02 be sent to IB1 for cryogenic testing. Further CA02 leak testing is on hold for now.</a:t>
            </a:r>
          </a:p>
          <a:p>
            <a:r>
              <a:rPr lang="en-US" dirty="0"/>
              <a:t>APS-TD personnel completed the initial leak tests of CA02 using the approved leak testing procedure and vacuum equipment procured for this task.</a:t>
            </a:r>
          </a:p>
          <a:p>
            <a:r>
              <a:rPr lang="en-US" dirty="0"/>
              <a:t>Remaining tasks include completing CA02 leak tests, vacuum equipment maintenance and upkeep between tests, and overseeing CA03-CA10 tests. CA03 starts October ‘24</a:t>
            </a:r>
          </a:p>
          <a:p>
            <a:endParaRPr lang="en-US" dirty="0"/>
          </a:p>
          <a:p>
            <a:endParaRPr lang="en-US" dirty="0"/>
          </a:p>
        </p:txBody>
      </p:sp>
      <p:sp>
        <p:nvSpPr>
          <p:cNvPr id="10" name="Text Placeholder 9">
            <a:extLst>
              <a:ext uri="{FF2B5EF4-FFF2-40B4-BE49-F238E27FC236}">
                <a16:creationId xmlns:a16="http://schemas.microsoft.com/office/drawing/2014/main" id="{EB815C87-4308-B12B-9E96-6B112A6172EC}"/>
              </a:ext>
            </a:extLst>
          </p:cNvPr>
          <p:cNvSpPr>
            <a:spLocks noGrp="1"/>
          </p:cNvSpPr>
          <p:nvPr>
            <p:ph type="body" sz="half" idx="19"/>
          </p:nvPr>
        </p:nvSpPr>
        <p:spPr/>
        <p:txBody>
          <a:bodyPr/>
          <a:lstStyle/>
          <a:p>
            <a:r>
              <a:rPr lang="en-US" dirty="0"/>
              <a:t>Cryo-assembly built at APS-TD’s ICBA building for CERN</a:t>
            </a:r>
          </a:p>
        </p:txBody>
      </p:sp>
      <p:sp>
        <p:nvSpPr>
          <p:cNvPr id="4" name="Date Placeholder 3">
            <a:extLst>
              <a:ext uri="{FF2B5EF4-FFF2-40B4-BE49-F238E27FC236}">
                <a16:creationId xmlns:a16="http://schemas.microsoft.com/office/drawing/2014/main" id="{2DED19EF-8BEB-2EA0-9D7C-DCE5C58F687D}"/>
              </a:ext>
            </a:extLst>
          </p:cNvPr>
          <p:cNvSpPr>
            <a:spLocks noGrp="1"/>
          </p:cNvSpPr>
          <p:nvPr>
            <p:ph type="dt" sz="half" idx="2"/>
          </p:nvPr>
        </p:nvSpPr>
        <p:spPr/>
        <p:txBody>
          <a:bodyPr/>
          <a:lstStyle/>
          <a:p>
            <a:pPr>
              <a:defRPr/>
            </a:pPr>
            <a:r>
              <a:rPr lang="en-US"/>
              <a:t>8/9/2024</a:t>
            </a:r>
            <a:endParaRPr lang="en-US" dirty="0"/>
          </a:p>
        </p:txBody>
      </p:sp>
      <p:sp>
        <p:nvSpPr>
          <p:cNvPr id="5" name="Footer Placeholder 4">
            <a:extLst>
              <a:ext uri="{FF2B5EF4-FFF2-40B4-BE49-F238E27FC236}">
                <a16:creationId xmlns:a16="http://schemas.microsoft.com/office/drawing/2014/main" id="{03457E14-F54D-2B91-AB5E-E9335847F1D8}"/>
              </a:ext>
            </a:extLst>
          </p:cNvPr>
          <p:cNvSpPr>
            <a:spLocks noGrp="1"/>
          </p:cNvSpPr>
          <p:nvPr>
            <p:ph type="ftr" sz="quarter" idx="3"/>
          </p:nvPr>
        </p:nvSpPr>
        <p:spPr/>
        <p:txBody>
          <a:bodyPr/>
          <a:lstStyle/>
          <a:p>
            <a:pPr>
              <a:defRPr/>
            </a:pPr>
            <a:r>
              <a:rPr lang="en-US"/>
              <a:t>M. Wong-Squires | MSD Project Update</a:t>
            </a:r>
            <a:endParaRPr lang="en-US" b="1" dirty="0"/>
          </a:p>
        </p:txBody>
      </p:sp>
      <p:sp>
        <p:nvSpPr>
          <p:cNvPr id="6" name="Slide Number Placeholder 5">
            <a:extLst>
              <a:ext uri="{FF2B5EF4-FFF2-40B4-BE49-F238E27FC236}">
                <a16:creationId xmlns:a16="http://schemas.microsoft.com/office/drawing/2014/main" id="{0A92F41C-70FE-A674-1658-2758E8499DFF}"/>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itle 6">
            <a:extLst>
              <a:ext uri="{FF2B5EF4-FFF2-40B4-BE49-F238E27FC236}">
                <a16:creationId xmlns:a16="http://schemas.microsoft.com/office/drawing/2014/main" id="{68E432F1-CF50-9258-8AC2-8362B128A50F}"/>
              </a:ext>
            </a:extLst>
          </p:cNvPr>
          <p:cNvSpPr>
            <a:spLocks noGrp="1"/>
          </p:cNvSpPr>
          <p:nvPr>
            <p:ph type="title"/>
          </p:nvPr>
        </p:nvSpPr>
        <p:spPr>
          <a:xfrm>
            <a:off x="228600" y="188813"/>
            <a:ext cx="8686800" cy="420421"/>
          </a:xfrm>
        </p:spPr>
        <p:txBody>
          <a:bodyPr/>
          <a:lstStyle/>
          <a:p>
            <a:r>
              <a:rPr lang="en-US" dirty="0"/>
              <a:t>Hi-</a:t>
            </a:r>
            <a:r>
              <a:rPr lang="en-US" dirty="0" err="1"/>
              <a:t>LuMI</a:t>
            </a:r>
            <a:r>
              <a:rPr lang="en-US" dirty="0"/>
              <a:t> LHC Accelerator Upgrade – Updates</a:t>
            </a:r>
            <a:br>
              <a:rPr lang="en-US" dirty="0"/>
            </a:br>
            <a:r>
              <a:rPr lang="en-US" sz="1200" dirty="0"/>
              <a:t>Bob Steinberg, Alex Chen, James Williams</a:t>
            </a:r>
          </a:p>
        </p:txBody>
      </p:sp>
      <p:pic>
        <p:nvPicPr>
          <p:cNvPr id="11" name="Content Placeholder 7" descr="A blue and white machine&#10;&#10;Description automatically generated">
            <a:extLst>
              <a:ext uri="{FF2B5EF4-FFF2-40B4-BE49-F238E27FC236}">
                <a16:creationId xmlns:a16="http://schemas.microsoft.com/office/drawing/2014/main" id="{BACF163A-0CC6-0090-336B-00B7CADAD2B6}"/>
              </a:ext>
            </a:extLst>
          </p:cNvPr>
          <p:cNvPicPr>
            <a:picLocks noGrp="1" noChangeAspect="1"/>
          </p:cNvPicPr>
          <p:nvPr>
            <p:ph sz="half" idx="15"/>
          </p:nvPr>
        </p:nvPicPr>
        <p:blipFill>
          <a:blip r:embed="rId2"/>
          <a:stretch>
            <a:fillRect/>
          </a:stretch>
        </p:blipFill>
        <p:spPr>
          <a:xfrm>
            <a:off x="4692650" y="997926"/>
            <a:ext cx="4214813" cy="2187210"/>
          </a:xfrm>
        </p:spPr>
      </p:pic>
    </p:spTree>
    <p:extLst>
      <p:ext uri="{BB962C8B-B14F-4D97-AF65-F5344CB8AC3E}">
        <p14:creationId xmlns:p14="http://schemas.microsoft.com/office/powerpoint/2010/main" val="350259985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FNAL_Powerpoint_16x9_103023" id="{E1BB9EEB-EE7F-6A45-902D-2FAAA9CEF802}" vid="{7D1E3761-D559-8944-983C-6FB4DBA43E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401</TotalTime>
  <Words>497</Words>
  <Application>Microsoft Macintosh PowerPoint</Application>
  <PresentationFormat>On-screen Show (16:9)</PresentationFormat>
  <Paragraphs>56</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Helvetica</vt:lpstr>
      <vt:lpstr>Wingdings</vt:lpstr>
      <vt:lpstr>Fermilab_PPT_090915</vt:lpstr>
      <vt:lpstr>PowerPoint Presentation</vt:lpstr>
      <vt:lpstr>LBNF RAW Updates Abhishek Deshpande, Alex Humenik, Freddy Roman</vt:lpstr>
      <vt:lpstr>Mu2E LCW Updates Abhishek Deshpande, Prudhvi Gutta, Will Derylo</vt:lpstr>
      <vt:lpstr> </vt:lpstr>
      <vt:lpstr>Hi-LuMI LHC Accelerator Upgrade – Updates Bob Steinberg, Alex Chen, James Williams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Mayling L Wong-Squires</dc:creator>
  <cp:lastModifiedBy>Mayling L Wong-Squires</cp:lastModifiedBy>
  <cp:revision>44</cp:revision>
  <cp:lastPrinted>2014-01-20T19:40:21Z</cp:lastPrinted>
  <dcterms:created xsi:type="dcterms:W3CDTF">2023-11-30T22:05:45Z</dcterms:created>
  <dcterms:modified xsi:type="dcterms:W3CDTF">2024-08-09T13:53:59Z</dcterms:modified>
</cp:coreProperties>
</file>