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70"/>
  </p:notesMasterIdLst>
  <p:handoutMasterIdLst>
    <p:handoutMasterId r:id="rId171"/>
  </p:handoutMasterIdLst>
  <p:sldIdLst>
    <p:sldId id="263" r:id="rId2"/>
    <p:sldId id="529" r:id="rId3"/>
    <p:sldId id="407" r:id="rId4"/>
    <p:sldId id="378" r:id="rId5"/>
    <p:sldId id="455" r:id="rId6"/>
    <p:sldId id="457" r:id="rId7"/>
    <p:sldId id="381" r:id="rId8"/>
    <p:sldId id="385" r:id="rId9"/>
    <p:sldId id="386" r:id="rId10"/>
    <p:sldId id="390" r:id="rId11"/>
    <p:sldId id="672" r:id="rId12"/>
    <p:sldId id="387" r:id="rId13"/>
    <p:sldId id="388" r:id="rId14"/>
    <p:sldId id="389" r:id="rId15"/>
    <p:sldId id="380" r:id="rId16"/>
    <p:sldId id="543" r:id="rId17"/>
    <p:sldId id="544" r:id="rId18"/>
    <p:sldId id="530" r:id="rId19"/>
    <p:sldId id="392" r:id="rId20"/>
    <p:sldId id="394" r:id="rId21"/>
    <p:sldId id="395" r:id="rId22"/>
    <p:sldId id="559" r:id="rId23"/>
    <p:sldId id="393" r:id="rId24"/>
    <p:sldId id="542" r:id="rId25"/>
    <p:sldId id="397" r:id="rId26"/>
    <p:sldId id="399" r:id="rId27"/>
    <p:sldId id="444" r:id="rId28"/>
    <p:sldId id="398" r:id="rId29"/>
    <p:sldId id="445" r:id="rId30"/>
    <p:sldId id="617" r:id="rId31"/>
    <p:sldId id="618" r:id="rId32"/>
    <p:sldId id="401" r:id="rId33"/>
    <p:sldId id="400" r:id="rId34"/>
    <p:sldId id="558" r:id="rId35"/>
    <p:sldId id="2107" r:id="rId36"/>
    <p:sldId id="2108" r:id="rId37"/>
    <p:sldId id="405" r:id="rId38"/>
    <p:sldId id="531" r:id="rId39"/>
    <p:sldId id="408" r:id="rId40"/>
    <p:sldId id="2090" r:id="rId41"/>
    <p:sldId id="2053" r:id="rId42"/>
    <p:sldId id="2091" r:id="rId43"/>
    <p:sldId id="2057" r:id="rId44"/>
    <p:sldId id="2081" r:id="rId45"/>
    <p:sldId id="2114" r:id="rId46"/>
    <p:sldId id="2115" r:id="rId47"/>
    <p:sldId id="2092" r:id="rId48"/>
    <p:sldId id="2093" r:id="rId49"/>
    <p:sldId id="2094" r:id="rId50"/>
    <p:sldId id="2095" r:id="rId51"/>
    <p:sldId id="2096" r:id="rId52"/>
    <p:sldId id="2097" r:id="rId53"/>
    <p:sldId id="2098" r:id="rId54"/>
    <p:sldId id="2080" r:id="rId55"/>
    <p:sldId id="2100" r:id="rId56"/>
    <p:sldId id="2101" r:id="rId57"/>
    <p:sldId id="2102" r:id="rId58"/>
    <p:sldId id="2103" r:id="rId59"/>
    <p:sldId id="2104" r:id="rId60"/>
    <p:sldId id="2105" r:id="rId61"/>
    <p:sldId id="2106" r:id="rId62"/>
    <p:sldId id="1910" r:id="rId63"/>
    <p:sldId id="1911" r:id="rId64"/>
    <p:sldId id="2055" r:id="rId65"/>
    <p:sldId id="1986" r:id="rId66"/>
    <p:sldId id="1997" r:id="rId67"/>
    <p:sldId id="415" r:id="rId68"/>
    <p:sldId id="416" r:id="rId69"/>
    <p:sldId id="413" r:id="rId70"/>
    <p:sldId id="532" r:id="rId71"/>
    <p:sldId id="555" r:id="rId72"/>
    <p:sldId id="556" r:id="rId73"/>
    <p:sldId id="545" r:id="rId74"/>
    <p:sldId id="592" r:id="rId75"/>
    <p:sldId id="2126" r:id="rId76"/>
    <p:sldId id="2127" r:id="rId77"/>
    <p:sldId id="582" r:id="rId78"/>
    <p:sldId id="583" r:id="rId79"/>
    <p:sldId id="584" r:id="rId80"/>
    <p:sldId id="2109" r:id="rId81"/>
    <p:sldId id="2110" r:id="rId82"/>
    <p:sldId id="2111" r:id="rId83"/>
    <p:sldId id="2112" r:id="rId84"/>
    <p:sldId id="2113" r:id="rId85"/>
    <p:sldId id="590" r:id="rId86"/>
    <p:sldId id="541" r:id="rId87"/>
    <p:sldId id="2056" r:id="rId88"/>
    <p:sldId id="2116" r:id="rId89"/>
    <p:sldId id="348" r:id="rId90"/>
    <p:sldId id="430" r:id="rId91"/>
    <p:sldId id="391" r:id="rId92"/>
    <p:sldId id="467" r:id="rId93"/>
    <p:sldId id="431" r:id="rId94"/>
    <p:sldId id="441" r:id="rId95"/>
    <p:sldId id="567" r:id="rId96"/>
    <p:sldId id="421" r:id="rId97"/>
    <p:sldId id="422" r:id="rId98"/>
    <p:sldId id="423" r:id="rId99"/>
    <p:sldId id="424" r:id="rId100"/>
    <p:sldId id="425" r:id="rId101"/>
    <p:sldId id="426" r:id="rId102"/>
    <p:sldId id="427" r:id="rId103"/>
    <p:sldId id="2117" r:id="rId104"/>
    <p:sldId id="432" r:id="rId105"/>
    <p:sldId id="2118" r:id="rId106"/>
    <p:sldId id="569" r:id="rId107"/>
    <p:sldId id="604" r:id="rId108"/>
    <p:sldId id="605" r:id="rId109"/>
    <p:sldId id="570" r:id="rId110"/>
    <p:sldId id="581" r:id="rId111"/>
    <p:sldId id="571" r:id="rId112"/>
    <p:sldId id="593" r:id="rId113"/>
    <p:sldId id="561" r:id="rId114"/>
    <p:sldId id="562" r:id="rId115"/>
    <p:sldId id="606" r:id="rId116"/>
    <p:sldId id="2119" r:id="rId117"/>
    <p:sldId id="458" r:id="rId118"/>
    <p:sldId id="2120" r:id="rId119"/>
    <p:sldId id="446" r:id="rId120"/>
    <p:sldId id="2121" r:id="rId121"/>
    <p:sldId id="572" r:id="rId122"/>
    <p:sldId id="573" r:id="rId123"/>
    <p:sldId id="459" r:id="rId124"/>
    <p:sldId id="435" r:id="rId125"/>
    <p:sldId id="447" r:id="rId126"/>
    <p:sldId id="2122" r:id="rId127"/>
    <p:sldId id="607" r:id="rId128"/>
    <p:sldId id="608" r:id="rId129"/>
    <p:sldId id="479" r:id="rId130"/>
    <p:sldId id="452" r:id="rId131"/>
    <p:sldId id="448" r:id="rId132"/>
    <p:sldId id="585" r:id="rId133"/>
    <p:sldId id="609" r:id="rId134"/>
    <p:sldId id="610" r:id="rId135"/>
    <p:sldId id="480" r:id="rId136"/>
    <p:sldId id="437" r:id="rId137"/>
    <p:sldId id="2123" r:id="rId138"/>
    <p:sldId id="586" r:id="rId139"/>
    <p:sldId id="611" r:id="rId140"/>
    <p:sldId id="612" r:id="rId141"/>
    <p:sldId id="481" r:id="rId142"/>
    <p:sldId id="438" r:id="rId143"/>
    <p:sldId id="587" r:id="rId144"/>
    <p:sldId id="596" r:id="rId145"/>
    <p:sldId id="597" r:id="rId146"/>
    <p:sldId id="505" r:id="rId147"/>
    <p:sldId id="613" r:id="rId148"/>
    <p:sldId id="2124" r:id="rId149"/>
    <p:sldId id="2015" r:id="rId150"/>
    <p:sldId id="2035" r:id="rId151"/>
    <p:sldId id="2045" r:id="rId152"/>
    <p:sldId id="2036" r:id="rId153"/>
    <p:sldId id="2038" r:id="rId154"/>
    <p:sldId id="2067" r:id="rId155"/>
    <p:sldId id="2041" r:id="rId156"/>
    <p:sldId id="2042" r:id="rId157"/>
    <p:sldId id="2044" r:id="rId158"/>
    <p:sldId id="2068" r:id="rId159"/>
    <p:sldId id="2046" r:id="rId160"/>
    <p:sldId id="2047" r:id="rId161"/>
    <p:sldId id="2048" r:id="rId162"/>
    <p:sldId id="2125" r:id="rId163"/>
    <p:sldId id="2070" r:id="rId164"/>
    <p:sldId id="2049" r:id="rId165"/>
    <p:sldId id="2050" r:id="rId166"/>
    <p:sldId id="2051" r:id="rId167"/>
    <p:sldId id="2052" r:id="rId168"/>
    <p:sldId id="2069" r:id="rId169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0">
          <p15:clr>
            <a:srgbClr val="A4A3A4"/>
          </p15:clr>
        </p15:guide>
        <p15:guide id="2" pos="2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Jan Petrik" initials="JP" lastIdx="1" clrIdx="0">
    <p:extLst>
      <p:ext uri="{19B8F6BF-5375-455C-9EA6-DF929625EA0E}">
        <p15:presenceInfo xmlns:p15="http://schemas.microsoft.com/office/powerpoint/2012/main" userId="S-1-5-21-1526224874-1540688658-1361462980-67829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3BE"/>
    <a:srgbClr val="08A0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/>
  </p:normalViewPr>
  <p:slideViewPr>
    <p:cSldViewPr snapToObjects="1" showGuides="1">
      <p:cViewPr varScale="1">
        <p:scale>
          <a:sx n="159" d="100"/>
          <a:sy n="159" d="100"/>
        </p:scale>
        <p:origin x="4290" y="144"/>
      </p:cViewPr>
      <p:guideLst>
        <p:guide orient="horz" pos="4080"/>
        <p:guide pos="2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41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notesMaster" Target="notesMasters/notesMaster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handoutMaster" Target="handoutMasters/handoutMaster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2" Type="http://schemas.openxmlformats.org/officeDocument/2006/relationships/commentAuthors" Target="commentAuthor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theme" Target="theme/theme1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tableStyles" Target="tableStyle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16/08/2024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08341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16/08/2024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04104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 dirty="0"/>
              <a:t>Presentation title - line 1 - Arial 30pt - bold </a:t>
            </a:r>
            <a:r>
              <a:rPr lang="en-GB" noProof="0" dirty="0" err="1"/>
              <a:t>HiLumi</a:t>
            </a:r>
            <a:r>
              <a:rPr lang="en-GB" noProof="0" dirty="0"/>
              <a:t> dark grey - line 2</a:t>
            </a:r>
            <a:br>
              <a:rPr lang="en-GB" noProof="0" dirty="0"/>
            </a:br>
            <a:r>
              <a:rPr lang="en-GB" noProof="0" dirty="0"/>
              <a:t>line 3</a:t>
            </a:r>
            <a:br>
              <a:rPr lang="en-GB" noProof="0" dirty="0"/>
            </a:br>
            <a:r>
              <a:rPr lang="en-GB" noProof="0" dirty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371600" y="6356350"/>
            <a:ext cx="6309000" cy="360000"/>
          </a:xfrm>
        </p:spPr>
        <p:txBody>
          <a:bodyPr lIns="0" tIns="0" rIns="0" bIns="0" anchor="b" anchorCtr="0"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it-IT" noProof="0"/>
              <a:t>Paolo Ferracin</a:t>
            </a:r>
            <a:endParaRPr lang="en-GB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1600" y="990097"/>
            <a:ext cx="2664380" cy="1080000"/>
          </a:xfrm>
          <a:prstGeom prst="rect">
            <a:avLst/>
          </a:prstGeom>
        </p:spPr>
      </p:pic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 dirty="0"/>
          </a:p>
        </p:txBody>
      </p:sp>
      <p:grpSp>
        <p:nvGrpSpPr>
          <p:cNvPr id="10" name="Grouper 9"/>
          <p:cNvGrpSpPr/>
          <p:nvPr userDrawn="1"/>
        </p:nvGrpSpPr>
        <p:grpSpPr>
          <a:xfrm>
            <a:off x="457200" y="6071400"/>
            <a:ext cx="457200" cy="457200"/>
            <a:chOff x="1462200" y="4620913"/>
            <a:chExt cx="457200" cy="45720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ZoneTexte 12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278"/>
          <a:stretch/>
        </p:blipFill>
        <p:spPr>
          <a:xfrm>
            <a:off x="4186086" y="987640"/>
            <a:ext cx="2546154" cy="1080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13AF7AA-DCC1-49D7-AFC9-CFF742A0907F}"/>
              </a:ext>
            </a:extLst>
          </p:cNvPr>
          <p:cNvGrpSpPr/>
          <p:nvPr userDrawn="1"/>
        </p:nvGrpSpPr>
        <p:grpSpPr>
          <a:xfrm>
            <a:off x="6807360" y="908720"/>
            <a:ext cx="1365040" cy="1128708"/>
            <a:chOff x="1691680" y="1628800"/>
            <a:chExt cx="2016224" cy="166715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8B860F3-BE17-4AB8-B617-E1B00E3AA39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4187" t="13254" r="66503" b="15381"/>
            <a:stretch/>
          </p:blipFill>
          <p:spPr>
            <a:xfrm>
              <a:off x="1691680" y="1628800"/>
              <a:ext cx="2016224" cy="1481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4F68E5C-C7D6-4A83-942F-BB5226300F1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35347" t="61432" r="4963" b="15266"/>
            <a:stretch/>
          </p:blipFill>
          <p:spPr>
            <a:xfrm>
              <a:off x="1767191" y="3073805"/>
              <a:ext cx="1886227" cy="222147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0"/>
            <a:ext cx="7920000" cy="4906963"/>
          </a:xfrm>
        </p:spPr>
        <p:txBody>
          <a:bodyPr lIns="0" tIns="0" rIns="0" bIns="0"/>
          <a:lstStyle>
            <a:lvl1pPr marL="342900" indent="-342900">
              <a:buClr>
                <a:schemeClr val="bg2"/>
              </a:buClr>
              <a:buFont typeface="Arial" panose="020B0604020202020204" pitchFamily="34" charset="0"/>
              <a:buChar char="•"/>
              <a:defRPr/>
            </a:lvl1pPr>
            <a:lvl2pPr marL="742950" indent="-285750">
              <a:buClr>
                <a:schemeClr val="bg2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chemeClr val="bg2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buClr>
                <a:schemeClr val="bg2"/>
              </a:buClr>
              <a:buFont typeface="Arial" panose="020B0604020202020204" pitchFamily="34" charset="0"/>
              <a:buChar char="•"/>
              <a:defRPr/>
            </a:lvl4pPr>
            <a:lvl5pPr marL="2057400" indent="-228600">
              <a:buClr>
                <a:schemeClr val="bg2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73022" y="6265363"/>
            <a:ext cx="5458977" cy="36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 dirty="0"/>
              <a:t>Paolo Ferracin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91926" y="6261306"/>
            <a:ext cx="360000" cy="36000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33"/>
          <a:stretch/>
        </p:blipFill>
        <p:spPr>
          <a:xfrm>
            <a:off x="1259632" y="6263451"/>
            <a:ext cx="1168023" cy="504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725F039-B72D-46E3-A5CC-8271924F0810}"/>
              </a:ext>
            </a:extLst>
          </p:cNvPr>
          <p:cNvGrpSpPr/>
          <p:nvPr userDrawn="1"/>
        </p:nvGrpSpPr>
        <p:grpSpPr>
          <a:xfrm>
            <a:off x="2435669" y="6261306"/>
            <a:ext cx="597356" cy="493935"/>
            <a:chOff x="1691680" y="1628800"/>
            <a:chExt cx="2016224" cy="166715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5B86FA9-7466-46B3-B1E3-60149E2FBBD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4187" t="13254" r="66503" b="15381"/>
            <a:stretch/>
          </p:blipFill>
          <p:spPr>
            <a:xfrm>
              <a:off x="1691680" y="1628800"/>
              <a:ext cx="2016224" cy="1481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7E30BA7-A8A1-4AD8-B62D-1EF4E527141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35347" t="61432" r="4963" b="15266"/>
            <a:stretch/>
          </p:blipFill>
          <p:spPr>
            <a:xfrm>
              <a:off x="1767191" y="3073805"/>
              <a:ext cx="1886227" cy="222147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 marL="457200" indent="-457200">
              <a:buClr>
                <a:schemeClr val="bg2"/>
              </a:buClr>
              <a:buFont typeface="Arial" panose="020B0604020202020204" pitchFamily="34" charset="0"/>
              <a:buChar char="•"/>
              <a:defRPr sz="2400"/>
            </a:lvl1pPr>
            <a:lvl2pPr marL="914400" indent="-457200">
              <a:buClr>
                <a:schemeClr val="bg2"/>
              </a:buClr>
              <a:buFont typeface="Arial" panose="020B0604020202020204" pitchFamily="34" charset="0"/>
              <a:buChar char="•"/>
              <a:defRPr sz="2000"/>
            </a:lvl2pPr>
            <a:lvl3pPr marL="1257300" indent="-342900">
              <a:buClr>
                <a:schemeClr val="bg2"/>
              </a:buClr>
              <a:buFont typeface="Arial" panose="020B0604020202020204" pitchFamily="34" charset="0"/>
              <a:buChar char="•"/>
              <a:defRPr sz="1800"/>
            </a:lvl3pPr>
            <a:lvl4pPr marL="1714500" indent="-342900">
              <a:buClr>
                <a:schemeClr val="bg2"/>
              </a:buClr>
              <a:buFont typeface="Arial" panose="020B0604020202020204" pitchFamily="34" charset="0"/>
              <a:buChar char="•"/>
              <a:defRPr sz="1600"/>
            </a:lvl4pPr>
            <a:lvl5pPr marL="2171700" indent="-342900">
              <a:buClr>
                <a:schemeClr val="bg2"/>
              </a:buClr>
              <a:buFont typeface="Arial" panose="020B0604020202020204" pitchFamily="34" charset="0"/>
              <a:buChar char="•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215232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5" y="2057400"/>
            <a:ext cx="4041775" cy="3951288"/>
          </a:xfrm>
        </p:spPr>
        <p:txBody>
          <a:bodyPr/>
          <a:lstStyle>
            <a:lvl1pPr marL="342900" indent="-342900">
              <a:buClr>
                <a:schemeClr val="bg2"/>
              </a:buClr>
              <a:buFont typeface="Arial" panose="020B0604020202020204" pitchFamily="34" charset="0"/>
              <a:buChar char="•"/>
              <a:defRPr sz="2400"/>
            </a:lvl1pPr>
            <a:lvl2pPr marL="800100" indent="-342900">
              <a:buClr>
                <a:schemeClr val="bg2"/>
              </a:buClr>
              <a:buFont typeface="Arial" panose="020B0604020202020204" pitchFamily="34" charset="0"/>
              <a:buChar char="•"/>
              <a:defRPr sz="2000"/>
            </a:lvl2pPr>
            <a:lvl3pPr marL="1200150" indent="-285750">
              <a:buClr>
                <a:schemeClr val="bg2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Clr>
                <a:schemeClr val="bg2"/>
              </a:buClr>
              <a:buFont typeface="Arial" panose="020B0604020202020204" pitchFamily="34" charset="0"/>
              <a:buChar char="•"/>
              <a:defRPr sz="1600"/>
            </a:lvl4pPr>
            <a:lvl5pPr marL="2114550" indent="-285750">
              <a:buClr>
                <a:schemeClr val="bg2"/>
              </a:buClr>
              <a:buFont typeface="Arial" panose="020B0604020202020204" pitchFamily="34" charset="0"/>
              <a:buChar char="•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6627000" cy="36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/>
              <a:t>Paolo Ferracin</a:t>
            </a:r>
            <a:endParaRPr lang="en-GB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14" name="Image 7" descr="Logo-APO-LAR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0918" y="6263451"/>
            <a:ext cx="432770" cy="5151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6627000" cy="36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/>
              <a:t>Paolo Ferracin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10" name="Image 7" descr="Logo-APO-LAR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0918" y="6263451"/>
            <a:ext cx="432770" cy="5151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981200" y="6356350"/>
            <a:ext cx="6553200" cy="360000"/>
          </a:xfrm>
        </p:spPr>
        <p:txBody>
          <a:bodyPr/>
          <a:lstStyle/>
          <a:p>
            <a:r>
              <a:rPr lang="it-IT" noProof="0"/>
              <a:t>Paolo Ferracin</a:t>
            </a:r>
            <a:endParaRPr lang="en-GB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8" name="ZoneTexte 7"/>
          <p:cNvSpPr txBox="1"/>
          <p:nvPr userDrawn="1"/>
        </p:nvSpPr>
        <p:spPr>
          <a:xfrm>
            <a:off x="1463700" y="6349251"/>
            <a:ext cx="3810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900" dirty="0"/>
              <a:t>logo</a:t>
            </a:r>
          </a:p>
          <a:p>
            <a:pPr algn="ctr"/>
            <a:r>
              <a:rPr lang="en-GB" sz="900" dirty="0"/>
              <a:t>are</a:t>
            </a:r>
          </a:p>
        </p:txBody>
      </p:sp>
      <p:pic>
        <p:nvPicPr>
          <p:cNvPr id="9" name="Image 7" descr="Logo-APO-LAR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0918" y="6263451"/>
            <a:ext cx="432770" cy="5151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981200" y="6356350"/>
            <a:ext cx="6550800" cy="36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/>
              <a:t>Paolo Ferracin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4648200"/>
            <a:ext cx="7918450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pic>
        <p:nvPicPr>
          <p:cNvPr id="13" name="Image 7" descr="Logo-APO-LAR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0918" y="6263451"/>
            <a:ext cx="432770" cy="5151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351800" y="2709000"/>
            <a:ext cx="6440400" cy="1634400"/>
          </a:xfrm>
        </p:spPr>
        <p:txBody>
          <a:bodyPr/>
          <a:lstStyle>
            <a:lvl1pPr>
              <a:defRPr b="1" i="1"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Thank you message....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351800" y="6356350"/>
            <a:ext cx="6440400" cy="36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1600" y="673710"/>
            <a:ext cx="3785364" cy="1534388"/>
          </a:xfrm>
          <a:prstGeom prst="rect">
            <a:avLst/>
          </a:prstGeom>
        </p:spPr>
      </p:pic>
      <p:sp>
        <p:nvSpPr>
          <p:cNvPr id="8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1351800" y="4953000"/>
            <a:ext cx="6440400" cy="1219200"/>
          </a:xfrm>
        </p:spPr>
        <p:txBody>
          <a:bodyPr anchor="b">
            <a:noAutofit/>
          </a:bodyPr>
          <a:lstStyle>
            <a:lvl1pPr>
              <a:buFontTx/>
              <a:buNone/>
              <a:defRPr sz="1200" baseline="0">
                <a:solidFill>
                  <a:schemeClr val="tx2"/>
                </a:solidFill>
              </a:defRPr>
            </a:lvl1pPr>
            <a:lvl2pPr>
              <a:buFontTx/>
              <a:buNone/>
              <a:defRPr sz="1400"/>
            </a:lvl2pPr>
            <a:lvl3pPr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en-GB" noProof="0"/>
              <a:t>Credits if needed: reference 1, reference 2 ...</a:t>
            </a:r>
          </a:p>
        </p:txBody>
      </p:sp>
      <p:pic>
        <p:nvPicPr>
          <p:cNvPr id="13" name="Image 7" descr="Logo-APO-LARP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6822" y="6263451"/>
            <a:ext cx="432770" cy="51510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0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it-IT" noProof="0"/>
              <a:t>Paolo Ferracin</a:t>
            </a:r>
            <a:endParaRPr lang="en-GB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  <p:sldLayoutId id="2147483658" r:id="rId7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png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png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MQXFA18 magnet specifications</a:t>
            </a:r>
            <a:br>
              <a:rPr lang="en-GB" dirty="0"/>
            </a:br>
            <a:endParaRPr lang="en-GB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4005064"/>
            <a:ext cx="6480000" cy="1498104"/>
          </a:xfrm>
        </p:spPr>
        <p:txBody>
          <a:bodyPr>
            <a:normAutofit lnSpcReduction="10000"/>
          </a:bodyPr>
          <a:lstStyle/>
          <a:p>
            <a:r>
              <a:rPr lang="en-GB" dirty="0"/>
              <a:t>P. Ferracin, D. Cheng, J. Doyle, L. Garcia Fajardo, S. Prestemon, K. Ray, G. Sabbi, M. Solis, G. Vallone, X. Wang</a:t>
            </a:r>
          </a:p>
          <a:p>
            <a:endParaRPr lang="en-GB" altLang="en-US" dirty="0">
              <a:solidFill>
                <a:schemeClr val="bg2"/>
              </a:solidFill>
            </a:endParaRPr>
          </a:p>
          <a:p>
            <a:r>
              <a:rPr lang="en-US" altLang="en-US" dirty="0">
                <a:solidFill>
                  <a:schemeClr val="bg2"/>
                </a:solidFill>
              </a:rPr>
              <a:t>on behalf of the MQXF collaboration</a:t>
            </a:r>
          </a:p>
          <a:p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1371600" y="5899149"/>
            <a:ext cx="6480000" cy="74851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MQXFA Spec meeting</a:t>
            </a:r>
          </a:p>
          <a:p>
            <a:r>
              <a:rPr lang="en-US" dirty="0"/>
              <a:t>August 16</a:t>
            </a:r>
            <a:r>
              <a:rPr lang="en-US" baseline="30000" dirty="0"/>
              <a:t>th</a:t>
            </a:r>
            <a:r>
              <a:rPr lang="en-US" dirty="0"/>
              <a:t>, 2024</a:t>
            </a:r>
            <a:endParaRPr lang="en-GB" dirty="0"/>
          </a:p>
          <a:p>
            <a:r>
              <a:rPr lang="en-GB" dirty="0"/>
              <a:t>LBNL, Berkeley, CA, USA</a:t>
            </a:r>
          </a:p>
        </p:txBody>
      </p:sp>
      <p:sp>
        <p:nvSpPr>
          <p:cNvPr id="5" name="Rectangle 4"/>
          <p:cNvSpPr/>
          <p:nvPr/>
        </p:nvSpPr>
        <p:spPr>
          <a:xfrm>
            <a:off x="323528" y="5949280"/>
            <a:ext cx="648072" cy="6983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D6E7672-287D-4538-BBDE-B085AD844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148" y="2341842"/>
            <a:ext cx="4572000" cy="33171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B797E4-77A6-48FB-9F7C-A6ABEA80C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Shell-yoke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0CAC3-2045-43B3-812D-8ED785624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2"/>
            <a:ext cx="7920000" cy="1088558"/>
          </a:xfrm>
        </p:spPr>
        <p:txBody>
          <a:bodyPr>
            <a:normAutofit fontScale="85000" lnSpcReduction="10000"/>
          </a:bodyPr>
          <a:lstStyle/>
          <a:p>
            <a:r>
              <a:rPr lang="en-US" u="sng" dirty="0"/>
              <a:t>For the shell axial strain after shell-yoke sub-assembly: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shell strain in the axial direction after shell-yoke sub-assembly shall be within </a:t>
            </a:r>
            <a:r>
              <a:rPr lang="en-US" b="1" i="1" dirty="0">
                <a:solidFill>
                  <a:schemeClr val="bg2"/>
                </a:solidFill>
              </a:rPr>
              <a:t>-150/+50 micro-strain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1D0E33-0910-472D-82D4-90DB14E7E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CA6EE5-9903-46E9-B56A-41FC1E091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D3AA702-4D39-4803-9C25-570628EC766B}"/>
              </a:ext>
            </a:extLst>
          </p:cNvPr>
          <p:cNvSpPr txBox="1">
            <a:spLocks/>
          </p:cNvSpPr>
          <p:nvPr/>
        </p:nvSpPr>
        <p:spPr>
          <a:xfrm>
            <a:off x="395536" y="5805264"/>
            <a:ext cx="7920000" cy="360000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One gauge per quadrant on 3 shells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CD9CDB-618C-452A-A185-38A77CA1F93C}"/>
              </a:ext>
            </a:extLst>
          </p:cNvPr>
          <p:cNvSpPr/>
          <p:nvPr/>
        </p:nvSpPr>
        <p:spPr>
          <a:xfrm>
            <a:off x="6250405" y="2378324"/>
            <a:ext cx="234616" cy="304857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22895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66FB7-3AD4-4432-BAC8-79F32A6E3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Impregnated coil dimensional tolerances</a:t>
            </a:r>
            <a:br>
              <a:rPr lang="en-US" dirty="0"/>
            </a:br>
            <a:r>
              <a:rPr lang="en-US" dirty="0"/>
              <a:t>“Pole” inner radius profile deviation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357D2-8316-43EF-877A-8A79332B1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7920000" cy="278586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The impregnated coil is accepted for use in MQXFA if its </a:t>
            </a:r>
            <a:r>
              <a:rPr lang="en-US" dirty="0">
                <a:solidFill>
                  <a:schemeClr val="bg2"/>
                </a:solidFill>
              </a:rPr>
              <a:t>“pole” inner radius profile deviations </a:t>
            </a:r>
            <a:r>
              <a:rPr lang="en-US" dirty="0"/>
              <a:t>(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C-E and D-F in </a:t>
            </a:r>
            <a:r>
              <a:rPr lang="en-US" dirty="0"/>
              <a:t>next slide) along the straight section are within the following tolerances: </a:t>
            </a:r>
            <a:r>
              <a:rPr lang="en-US" b="1" dirty="0">
                <a:solidFill>
                  <a:schemeClr val="bg2"/>
                </a:solidFill>
              </a:rPr>
              <a:t>+0.000/-0.250 mm</a:t>
            </a:r>
            <a:r>
              <a:rPr lang="en-US" dirty="0">
                <a:solidFill>
                  <a:schemeClr val="bg2"/>
                </a:solidFill>
              </a:rPr>
              <a:t>*</a:t>
            </a:r>
          </a:p>
          <a:p>
            <a:pPr lvl="0"/>
            <a:r>
              <a:rPr lang="en-US" dirty="0"/>
              <a:t>The </a:t>
            </a:r>
            <a:r>
              <a:rPr lang="en-US" dirty="0">
                <a:solidFill>
                  <a:schemeClr val="bg2"/>
                </a:solidFill>
              </a:rPr>
              <a:t>“pole” inner radius profile deviations</a:t>
            </a:r>
            <a:r>
              <a:rPr lang="en-US" b="1" dirty="0"/>
              <a:t>, </a:t>
            </a:r>
            <a:r>
              <a:rPr lang="en-US" dirty="0"/>
              <a:t>which is given by the variation of each point on the inner radius with respect to the nominal radius, is determined by fitting </a:t>
            </a:r>
            <a:r>
              <a:rPr lang="en-US" i="1" dirty="0"/>
              <a:t>outer radius and mid-planes points with the nominal profile, with equal weighting and imposing as symmetrical the two mid-planes offsets</a:t>
            </a:r>
            <a:r>
              <a:rPr lang="en-US" dirty="0"/>
              <a:t>. </a:t>
            </a:r>
            <a:r>
              <a:rPr lang="en-US" u="sng" dirty="0"/>
              <a:t>Positive deviation indicates more material than nominal, negative indicates less material than nominal.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5A3CC2-0414-4452-BA8E-C399A13CF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EA12A0-4A34-4366-A9CC-DB913B204CA8}"/>
              </a:ext>
            </a:extLst>
          </p:cNvPr>
          <p:cNvPicPr/>
          <p:nvPr/>
        </p:nvPicPr>
        <p:blipFill rotWithShape="1">
          <a:blip r:embed="rId2"/>
          <a:srcRect l="3195" t="21944" r="3611" b="7604"/>
          <a:stretch/>
        </p:blipFill>
        <p:spPr bwMode="auto">
          <a:xfrm>
            <a:off x="2123728" y="3940674"/>
            <a:ext cx="5400600" cy="22966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816959-FA55-4E87-A945-8AA5DA432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954816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05905-2CFB-4EEF-B28B-17221F496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Impregnated coil dimensional tolerances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FD78A-F593-45CE-873E-5619DCE0C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5330654"/>
            <a:ext cx="7920000" cy="934709"/>
          </a:xfrm>
        </p:spPr>
        <p:txBody>
          <a:bodyPr>
            <a:normAutofit fontScale="62500" lnSpcReduction="20000"/>
          </a:bodyPr>
          <a:lstStyle/>
          <a:p>
            <a:r>
              <a:rPr lang="en-US" i="1"/>
              <a:t>*</a:t>
            </a:r>
            <a:r>
              <a:rPr lang="en-US"/>
              <a:t> </a:t>
            </a:r>
            <a:r>
              <a:rPr lang="en-US" i="1"/>
              <a:t>Cross-section measurements shall be taken</a:t>
            </a:r>
            <a:r>
              <a:rPr lang="en-US"/>
              <a:t> </a:t>
            </a:r>
            <a:r>
              <a:rPr lang="en-US" i="1"/>
              <a:t>close to all possible bumper locations. In addition, data shall be taken on the surface surrounding the pole holes where bumpers are inserted and projected on the closest measured cross-section.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18B9B6-5F0F-4D31-A639-34C107CAB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404A3F-0701-4E73-B3DE-C1037065D32D}"/>
              </a:ext>
            </a:extLst>
          </p:cNvPr>
          <p:cNvPicPr/>
          <p:nvPr/>
        </p:nvPicPr>
        <p:blipFill rotWithShape="1">
          <a:blip r:embed="rId2"/>
          <a:srcRect l="7005" t="22658" r="21131" b="7342"/>
          <a:stretch/>
        </p:blipFill>
        <p:spPr bwMode="auto">
          <a:xfrm>
            <a:off x="383334" y="836712"/>
            <a:ext cx="8148665" cy="44644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5EB15C-DEFD-49EC-9CC0-70D94D31E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172951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66FB7-3AD4-4432-BAC8-79F32A6E3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Impregnated coil dimensional tolerances</a:t>
            </a:r>
            <a:br>
              <a:rPr lang="en-US" dirty="0"/>
            </a:br>
            <a:r>
              <a:rPr lang="en-US" dirty="0"/>
              <a:t>Pole key slot mis-alignment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357D2-8316-43EF-877A-8A79332B1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7920000" cy="278586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The impregnated coil is accepted for use in MQXFA if its </a:t>
            </a:r>
            <a:r>
              <a:rPr lang="en-US" dirty="0">
                <a:solidFill>
                  <a:schemeClr val="bg2"/>
                </a:solidFill>
              </a:rPr>
              <a:t>pole key slot mis-alignment </a:t>
            </a:r>
            <a:r>
              <a:rPr lang="en-US" dirty="0"/>
              <a:t>along the straight section are within the following tolerances: </a:t>
            </a:r>
            <a:r>
              <a:rPr lang="en-US" b="1" dirty="0">
                <a:solidFill>
                  <a:schemeClr val="bg2"/>
                </a:solidFill>
              </a:rPr>
              <a:t>+0.250/-0.250 mm </a:t>
            </a:r>
            <a:endParaRPr lang="en-US" dirty="0">
              <a:solidFill>
                <a:schemeClr val="bg2"/>
              </a:solidFill>
            </a:endParaRPr>
          </a:p>
          <a:p>
            <a:pPr lvl="0"/>
            <a:r>
              <a:rPr lang="en-US" dirty="0"/>
              <a:t>The </a:t>
            </a:r>
            <a:r>
              <a:rPr lang="en-US" dirty="0">
                <a:solidFill>
                  <a:schemeClr val="bg2"/>
                </a:solidFill>
              </a:rPr>
              <a:t>pole key slot mis-alignment</a:t>
            </a:r>
            <a:r>
              <a:rPr lang="en-US" dirty="0"/>
              <a:t>, which is the misalignment of the center of the pole key slot with respect to the nominal position, is determined by fitting outer radius and mid-planes points with the nominal profile, with equal weighting and imposing as symmetrical the two mid-planes offsets.</a:t>
            </a:r>
          </a:p>
          <a:p>
            <a:pPr lvl="1"/>
            <a:r>
              <a:rPr lang="en-US" dirty="0"/>
              <a:t>View from LE, positive shift towards left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5A3CC2-0414-4452-BA8E-C399A13CF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EA12A0-4A34-4366-A9CC-DB913B204CA8}"/>
              </a:ext>
            </a:extLst>
          </p:cNvPr>
          <p:cNvPicPr/>
          <p:nvPr/>
        </p:nvPicPr>
        <p:blipFill rotWithShape="1">
          <a:blip r:embed="rId2"/>
          <a:srcRect l="3195" t="21944" r="3611" b="7604"/>
          <a:stretch/>
        </p:blipFill>
        <p:spPr bwMode="auto">
          <a:xfrm>
            <a:off x="2123728" y="3940674"/>
            <a:ext cx="5400600" cy="22966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0BC11-B2E2-4B3A-A5CE-D4F5927E9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161419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DBF3-BED8-4711-8C9F-7D3B2CA6E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Best-fit outer radius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D9CC5C-335F-4B99-8132-B9824B5397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4752088" cy="4586063"/>
          </a:xfrm>
        </p:spPr>
        <p:txBody>
          <a:bodyPr>
            <a:normAutofit/>
          </a:bodyPr>
          <a:lstStyle/>
          <a:p>
            <a:pPr lvl="0"/>
            <a:endParaRPr lang="en-US" dirty="0"/>
          </a:p>
          <a:p>
            <a:pPr lvl="0"/>
            <a:r>
              <a:rPr lang="en-US" dirty="0"/>
              <a:t>The </a:t>
            </a:r>
            <a:r>
              <a:rPr lang="en-US" dirty="0">
                <a:solidFill>
                  <a:schemeClr val="bg2"/>
                </a:solidFill>
              </a:rPr>
              <a:t>best-fit outer radius </a:t>
            </a:r>
            <a:r>
              <a:rPr lang="en-US" dirty="0"/>
              <a:t>is determined by best-fitting only the outer radius points.</a:t>
            </a:r>
          </a:p>
          <a:p>
            <a:r>
              <a:rPr lang="en-US" u="sng" dirty="0"/>
              <a:t>No tolerance is specified</a:t>
            </a:r>
          </a:p>
          <a:p>
            <a:pPr lvl="1"/>
            <a:r>
              <a:rPr lang="en-US" dirty="0"/>
              <a:t>Used to monitor coil-to-collar contact surfaces (“LQ effect”)</a:t>
            </a:r>
          </a:p>
          <a:p>
            <a:pPr marL="0" lv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012815-7FC7-4220-B7B2-177889F6F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2EF4FD-F428-40F3-A66A-9F4FE22C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52" r="14846"/>
          <a:stretch/>
        </p:blipFill>
        <p:spPr>
          <a:xfrm>
            <a:off x="5724128" y="1700808"/>
            <a:ext cx="2775366" cy="362628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7E16AD-333A-4094-84EA-8CE7C2270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999340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BC6AA-635D-423C-9980-1F01F7EA5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6E8BB-5181-4886-9F7E-AA9012B25E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 taking and processing</a:t>
            </a:r>
          </a:p>
          <a:p>
            <a:r>
              <a:rPr lang="en-US" dirty="0"/>
              <a:t>Impregnated coil dimensional tolerances </a:t>
            </a:r>
          </a:p>
          <a:p>
            <a:r>
              <a:rPr lang="en-US" dirty="0">
                <a:solidFill>
                  <a:schemeClr val="bg2"/>
                </a:solidFill>
              </a:rPr>
              <a:t>Results (straight section)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Arc length excess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Delta arc length excess straight section - ends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Outer radius profile deviation</a:t>
            </a:r>
          </a:p>
          <a:p>
            <a:pPr lvl="1"/>
            <a:r>
              <a:rPr lang="en-US" dirty="0"/>
              <a:t>Inner radial deviations (coil blocks)</a:t>
            </a:r>
          </a:p>
          <a:p>
            <a:pPr lvl="1"/>
            <a:r>
              <a:rPr lang="en-US" dirty="0"/>
              <a:t>Inner radial deviations (pole)</a:t>
            </a:r>
          </a:p>
          <a:p>
            <a:pPr lvl="1"/>
            <a:r>
              <a:rPr lang="en-US" dirty="0"/>
              <a:t>Key slot deviations</a:t>
            </a:r>
          </a:p>
          <a:p>
            <a:pPr lvl="1"/>
            <a:r>
              <a:rPr lang="en-US" dirty="0"/>
              <a:t>Best-fit outer radius</a:t>
            </a:r>
          </a:p>
          <a:p>
            <a:r>
              <a:rPr lang="en-US" dirty="0"/>
              <a:t>Appendix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7A3D17-11CE-47A4-894A-FFD011A8F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98F5FB-47C5-465C-9893-A15E95315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877976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6990C-F87B-4F4D-870D-3DD2B2F5D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 length excess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AD52EF3-E5CE-43CE-84E9-D7D479A619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2775" y="2113707"/>
            <a:ext cx="7918450" cy="3117949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491450-E8EB-4AAE-B801-A35063C5C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E3DBED6-10C6-49B3-829E-A71ADC021D92}"/>
              </a:ext>
            </a:extLst>
          </p:cNvPr>
          <p:cNvCxnSpPr/>
          <p:nvPr/>
        </p:nvCxnSpPr>
        <p:spPr>
          <a:xfrm flipV="1">
            <a:off x="1691680" y="4414435"/>
            <a:ext cx="432048" cy="360040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2A514D3-3893-47B2-9357-6F253398FCD8}"/>
              </a:ext>
            </a:extLst>
          </p:cNvPr>
          <p:cNvCxnSpPr>
            <a:cxnSpLocks/>
          </p:cNvCxnSpPr>
          <p:nvPr/>
        </p:nvCxnSpPr>
        <p:spPr>
          <a:xfrm flipH="1" flipV="1">
            <a:off x="7236296" y="4365328"/>
            <a:ext cx="432048" cy="360040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EEA21543-41CD-4562-9EDD-D31CB5FDC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12045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66FB7-3AD4-4432-BAC8-79F32A6E3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Impregnated coil dimensional tolerances</a:t>
            </a:r>
            <a:br>
              <a:rPr lang="en-US" dirty="0"/>
            </a:br>
            <a:r>
              <a:rPr lang="en-US" dirty="0"/>
              <a:t>Arc length excess (straight section)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357D2-8316-43EF-877A-8A79332B1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256984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The impregnated coil is accepted for use in MQXFA if its </a:t>
            </a:r>
            <a:r>
              <a:rPr lang="en-US" dirty="0">
                <a:solidFill>
                  <a:schemeClr val="bg2"/>
                </a:solidFill>
              </a:rPr>
              <a:t>arc length excesses</a:t>
            </a:r>
            <a:r>
              <a:rPr lang="en-US" dirty="0"/>
              <a:t> along the straight section are within the following tolerances: </a:t>
            </a:r>
            <a:r>
              <a:rPr lang="en-US" b="1" dirty="0">
                <a:solidFill>
                  <a:schemeClr val="bg2"/>
                </a:solidFill>
              </a:rPr>
              <a:t>+0.150/-0.250 mm</a:t>
            </a:r>
          </a:p>
          <a:p>
            <a:r>
              <a:rPr lang="en-US" dirty="0"/>
              <a:t>The </a:t>
            </a:r>
            <a:r>
              <a:rPr lang="en-US" dirty="0">
                <a:solidFill>
                  <a:schemeClr val="bg2"/>
                </a:solidFill>
              </a:rPr>
              <a:t>arc length excess</a:t>
            </a:r>
            <a:r>
              <a:rPr lang="en-US" b="1" dirty="0"/>
              <a:t>, </a:t>
            </a:r>
            <a:r>
              <a:rPr lang="en-US" dirty="0"/>
              <a:t>which</a:t>
            </a:r>
            <a:r>
              <a:rPr lang="en-US" b="1" dirty="0"/>
              <a:t> </a:t>
            </a:r>
            <a:r>
              <a:rPr lang="en-US" dirty="0"/>
              <a:t>is difference between the measured coil arc length and the nominal one, is determined by fitting </a:t>
            </a:r>
            <a:r>
              <a:rPr lang="en-US" i="1" dirty="0"/>
              <a:t>outer radius and mid-planes points with the nominal profile, with equal weighting and imposing as symmetrical the two mid-planes offsets</a:t>
            </a:r>
            <a:r>
              <a:rPr lang="en-US" dirty="0"/>
              <a:t>. The sum of the two measured mid-plane offsets provides the arc length excess</a:t>
            </a:r>
          </a:p>
          <a:p>
            <a:endParaRPr lang="en-US" b="1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5A3CC2-0414-4452-BA8E-C399A13CF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EA12A0-4A34-4366-A9CC-DB913B204CA8}"/>
              </a:ext>
            </a:extLst>
          </p:cNvPr>
          <p:cNvPicPr/>
          <p:nvPr/>
        </p:nvPicPr>
        <p:blipFill rotWithShape="1">
          <a:blip r:embed="rId2"/>
          <a:srcRect l="3195" t="20741" r="3611" b="6420"/>
          <a:stretch/>
        </p:blipFill>
        <p:spPr bwMode="auto">
          <a:xfrm>
            <a:off x="1810660" y="3820747"/>
            <a:ext cx="5494020" cy="24155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9C552-EECE-40ED-95F7-BB360A2A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962369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9C742-C7DC-40FC-8E93-0F08952D0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 length excess straight section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9FF76E-906A-4DAA-BA19-4E5BCEC41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C7CE7BA-C987-43DF-AAE1-E2B2614B1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107</a:t>
            </a:fld>
            <a:endParaRPr lang="fr-FR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DD602C9-95C7-4AC9-B9E3-7159F3578F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0431" y="1219200"/>
            <a:ext cx="6763137" cy="490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59365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F3A42-D5BA-4B20-95E1-B02994125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 length excess straight section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CED7E5-FDE1-4C57-95FF-37CD964AA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0E3734C-BFCE-4966-AE30-C1C3AFC68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108</a:t>
            </a:fld>
            <a:endParaRPr lang="fr-FR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78CB0B9-796C-42C3-A01D-BD2D54B068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0431" y="1219200"/>
            <a:ext cx="6763137" cy="490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72882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3886E-2E60-454D-8631-A7D316615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 length excess straight section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3C8AC-ECD1-481C-AA47-2E29F7B75B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  <a:p>
            <a:pPr lvl="1"/>
            <a:r>
              <a:rPr lang="en-US" dirty="0"/>
              <a:t>Coils 246 and 244 with several points out of spec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Action items</a:t>
            </a:r>
          </a:p>
          <a:p>
            <a:pPr lvl="1"/>
            <a:r>
              <a:rPr lang="en-US" dirty="0"/>
              <a:t>The coils will be shimmed on the mid-plane to compensate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7F7605-0F60-4A47-82FD-C23832BC6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D1F36A-521E-48C8-B9DA-4D1574FE2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9315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0A278-F41B-45C6-86CA-C4DE34DD6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 inner radius dimensions and sensitivity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871F0-D0A9-4D58-9FC8-592CF36471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850880-89EF-48AD-85EE-1E7A5829D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CC4D56-2BB2-45E8-89DC-BCB73F93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589FC5-E8FA-455D-A1CB-801B5A3B5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1944836"/>
            <a:ext cx="4572000" cy="331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5453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BC6AA-635D-423C-9980-1F01F7EA5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6E8BB-5181-4886-9F7E-AA9012B25E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 taking and processing</a:t>
            </a:r>
          </a:p>
          <a:p>
            <a:r>
              <a:rPr lang="en-US" dirty="0"/>
              <a:t>Impregnated coil dimensional tolerances </a:t>
            </a:r>
          </a:p>
          <a:p>
            <a:r>
              <a:rPr lang="en-US" dirty="0">
                <a:solidFill>
                  <a:schemeClr val="bg2"/>
                </a:solidFill>
              </a:rPr>
              <a:t>Results (straight section)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Arc length excess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Delta arc length excess straight section - ends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Outer radius profile deviation</a:t>
            </a:r>
          </a:p>
          <a:p>
            <a:pPr lvl="1"/>
            <a:r>
              <a:rPr lang="en-US" dirty="0"/>
              <a:t>Inner radial deviations (coil blocks)</a:t>
            </a:r>
          </a:p>
          <a:p>
            <a:pPr lvl="1"/>
            <a:r>
              <a:rPr lang="en-US" dirty="0"/>
              <a:t>Inner radial deviations (pole)</a:t>
            </a:r>
          </a:p>
          <a:p>
            <a:pPr lvl="1"/>
            <a:r>
              <a:rPr lang="en-US" dirty="0"/>
              <a:t>Key slot deviations</a:t>
            </a:r>
          </a:p>
          <a:p>
            <a:pPr lvl="1"/>
            <a:r>
              <a:rPr lang="en-US" dirty="0"/>
              <a:t>Best-fit outer radius</a:t>
            </a:r>
          </a:p>
          <a:p>
            <a:r>
              <a:rPr lang="en-US" dirty="0"/>
              <a:t>Appendix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7A3D17-11CE-47A4-894A-FFD011A8F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98F5FB-47C5-465C-9893-A15E95315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402948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66FB7-3AD4-4432-BAC8-79F32A6E3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Impregnated coil dimensional tolerances</a:t>
            </a:r>
            <a:br>
              <a:rPr lang="en-US" dirty="0"/>
            </a:br>
            <a:r>
              <a:rPr lang="en-US" dirty="0"/>
              <a:t>Arc length excess (ends)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357D2-8316-43EF-877A-8A79332B1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256984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At </a:t>
            </a:r>
            <a:r>
              <a:rPr lang="en-US" dirty="0">
                <a:solidFill>
                  <a:schemeClr val="bg2"/>
                </a:solidFill>
              </a:rPr>
              <a:t>260 and 300 mm </a:t>
            </a:r>
            <a:r>
              <a:rPr lang="en-US" dirty="0"/>
              <a:t>(for the </a:t>
            </a:r>
            <a:r>
              <a:rPr lang="en-US" dirty="0">
                <a:solidFill>
                  <a:schemeClr val="bg2"/>
                </a:solidFill>
              </a:rPr>
              <a:t>lead end</a:t>
            </a:r>
            <a:r>
              <a:rPr lang="en-US" dirty="0"/>
              <a:t>) and at </a:t>
            </a:r>
            <a:r>
              <a:rPr lang="en-US" dirty="0">
                <a:solidFill>
                  <a:schemeClr val="bg2"/>
                </a:solidFill>
              </a:rPr>
              <a:t>4340 and 4380 mm</a:t>
            </a:r>
            <a:r>
              <a:rPr lang="en-US" dirty="0"/>
              <a:t> (for the </a:t>
            </a:r>
            <a:r>
              <a:rPr lang="en-US" dirty="0">
                <a:solidFill>
                  <a:schemeClr val="bg2"/>
                </a:solidFill>
              </a:rPr>
              <a:t>return end</a:t>
            </a:r>
            <a:r>
              <a:rPr lang="en-US" dirty="0"/>
              <a:t>) the absolute value of the coil </a:t>
            </a:r>
            <a:r>
              <a:rPr lang="en-US" b="1" dirty="0">
                <a:solidFill>
                  <a:schemeClr val="bg2"/>
                </a:solidFill>
              </a:rPr>
              <a:t>delta arc-length </a:t>
            </a:r>
            <a:r>
              <a:rPr lang="en-US" dirty="0"/>
              <a:t>must not exceed </a:t>
            </a:r>
            <a:r>
              <a:rPr lang="en-US" b="1" dirty="0">
                <a:solidFill>
                  <a:schemeClr val="bg2"/>
                </a:solidFill>
              </a:rPr>
              <a:t>210 mm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The coil </a:t>
            </a:r>
            <a:r>
              <a:rPr lang="en-US" dirty="0">
                <a:solidFill>
                  <a:schemeClr val="bg2"/>
                </a:solidFill>
              </a:rPr>
              <a:t>delta arc-length </a:t>
            </a:r>
            <a:r>
              <a:rPr lang="en-US" dirty="0"/>
              <a:t>is the difference between the coil arc length at each location in the ends and the average coil arc-length in the straight section. </a:t>
            </a:r>
          </a:p>
          <a:p>
            <a:endParaRPr lang="en-US" b="1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5A3CC2-0414-4452-BA8E-C399A13CF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EA12A0-4A34-4366-A9CC-DB913B204CA8}"/>
              </a:ext>
            </a:extLst>
          </p:cNvPr>
          <p:cNvPicPr/>
          <p:nvPr/>
        </p:nvPicPr>
        <p:blipFill rotWithShape="1">
          <a:blip r:embed="rId2"/>
          <a:srcRect l="3195" t="20741" r="3611" b="6420"/>
          <a:stretch/>
        </p:blipFill>
        <p:spPr bwMode="auto">
          <a:xfrm>
            <a:off x="1810660" y="3820747"/>
            <a:ext cx="5494020" cy="24155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9C552-EECE-40ED-95F7-BB360A2A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463560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9C742-C7DC-40FC-8E93-0F08952D0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 length excess full length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9FF76E-906A-4DAA-BA19-4E5BCEC41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C7CE7BA-C987-43DF-AAE1-E2B2614B1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112</a:t>
            </a:fld>
            <a:endParaRPr lang="fr-FR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9474396-FD99-4674-8661-20C6E860D3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4604" y="1219200"/>
            <a:ext cx="6754792" cy="490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79549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9C742-C7DC-40FC-8E93-0F08952D0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 length excess 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9FF76E-906A-4DAA-BA19-4E5BCEC41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C7CE7BA-C987-43DF-AAE1-E2B2614B1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113</a:t>
            </a:fld>
            <a:endParaRPr lang="fr-FR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3D88DBD-551C-48A1-88AD-A782B33352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4604" y="1219200"/>
            <a:ext cx="6754792" cy="490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0447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9C742-C7DC-40FC-8E93-0F08952D0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 length excess 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9FF76E-906A-4DAA-BA19-4E5BCEC41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C7CE7BA-C987-43DF-AAE1-E2B2614B1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114</a:t>
            </a:fld>
            <a:endParaRPr lang="fr-FR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B9B1F83-E748-417E-A498-8FBDAABEDD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4604" y="1219200"/>
            <a:ext cx="6754792" cy="490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2842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10ACF-0303-4998-8E39-43DD704CC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Delta between arc length excess straight section and spacer-wedge transition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ED061E-2D82-42C5-8D57-B706FEAB0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00399E-D510-4608-974C-74EAC80EB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115</a:t>
            </a:fld>
            <a:endParaRPr lang="fr-FR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261F4D6-DF59-42FE-813A-74532D5A3F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0431" y="1219200"/>
            <a:ext cx="6763137" cy="49069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6CA2CA-274B-4747-8327-5FD460E9404C}"/>
              </a:ext>
            </a:extLst>
          </p:cNvPr>
          <p:cNvSpPr txBox="1"/>
          <p:nvPr/>
        </p:nvSpPr>
        <p:spPr>
          <a:xfrm>
            <a:off x="3347864" y="5582259"/>
            <a:ext cx="4443845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Red</a:t>
            </a:r>
            <a:r>
              <a:rPr lang="en-US" sz="1000" dirty="0"/>
              <a:t> &amp; </a:t>
            </a:r>
            <a:r>
              <a:rPr lang="en-US" sz="1000" dirty="0">
                <a:solidFill>
                  <a:schemeClr val="tx2"/>
                </a:solidFill>
              </a:rPr>
              <a:t>dark blue </a:t>
            </a:r>
            <a:r>
              <a:rPr lang="en-US" sz="1000" dirty="0"/>
              <a:t>markers: measured at 207 mm and 4426 mm</a:t>
            </a:r>
          </a:p>
          <a:p>
            <a:r>
              <a:rPr lang="en-US" sz="1000" dirty="0">
                <a:solidFill>
                  <a:srgbClr val="FFC000"/>
                </a:solidFill>
              </a:rPr>
              <a:t>Orange</a:t>
            </a:r>
            <a:r>
              <a:rPr lang="en-US" sz="1000" dirty="0"/>
              <a:t> &amp; </a:t>
            </a:r>
            <a:r>
              <a:rPr lang="en-US" sz="10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light blue </a:t>
            </a:r>
            <a:r>
              <a:rPr lang="en-US" sz="1000" dirty="0"/>
              <a:t>markers: measured at 260-300 mm and 4340-4380 mm</a:t>
            </a:r>
          </a:p>
        </p:txBody>
      </p:sp>
    </p:spTree>
    <p:extLst>
      <p:ext uri="{BB962C8B-B14F-4D97-AF65-F5344CB8AC3E}">
        <p14:creationId xmlns:p14="http://schemas.microsoft.com/office/powerpoint/2010/main" val="203870574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9389D-FB57-4D6C-976E-8B805E4F2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Delta between arc length excess straight section and spacer-wedge transition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98B1DCA-EBFE-40EB-A61C-4C6E05BB1D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680" y="2262064"/>
            <a:ext cx="5325785" cy="386409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34E8DF-C2A1-4D40-AF82-79A15462D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8045B4-6794-4049-8A5F-A27E8A6B1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116</a:t>
            </a:fld>
            <a:endParaRPr lang="fr-FR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49687CC-98C1-48D8-AAAA-D9CEE42E5B09}"/>
              </a:ext>
            </a:extLst>
          </p:cNvPr>
          <p:cNvSpPr txBox="1">
            <a:spLocks/>
          </p:cNvSpPr>
          <p:nvPr/>
        </p:nvSpPr>
        <p:spPr>
          <a:xfrm>
            <a:off x="612000" y="1219201"/>
            <a:ext cx="7920000" cy="120168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“min 240-260 mm </a:t>
            </a:r>
            <a:r>
              <a:rPr lang="en-US"/>
              <a:t>is in </a:t>
            </a:r>
            <a:r>
              <a:rPr lang="en-US" dirty="0"/>
              <a:t>average 0.021 mm smaller than the 207 </a:t>
            </a:r>
            <a:r>
              <a:rPr lang="en-US"/>
              <a:t>mm value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92948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3886E-2E60-454D-8631-A7D316615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Delta arc length excess straight section - ends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3C8AC-ECD1-481C-AA47-2E29F7B75B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  <a:p>
            <a:pPr lvl="1"/>
            <a:r>
              <a:rPr lang="en-US" dirty="0"/>
              <a:t>Coils 244, 161, 246 Out of spec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Action items</a:t>
            </a:r>
          </a:p>
          <a:p>
            <a:pPr lvl="1"/>
            <a:r>
              <a:rPr lang="en-US" dirty="0"/>
              <a:t>“If Delta arc-length is slightly above 210 um, disposition may be to set minimum magnet preload  &gt; 80+ MPa”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7F7605-0F60-4A47-82FD-C23832BC6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D1F36A-521E-48C8-B9DA-4D1574FE2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835045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BC6AA-635D-423C-9980-1F01F7EA5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6E8BB-5181-4886-9F7E-AA9012B25E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 taking and processing</a:t>
            </a:r>
          </a:p>
          <a:p>
            <a:r>
              <a:rPr lang="en-US" dirty="0"/>
              <a:t>Impregnated coil dimensional tolerances </a:t>
            </a:r>
          </a:p>
          <a:p>
            <a:r>
              <a:rPr lang="en-US" dirty="0">
                <a:solidFill>
                  <a:schemeClr val="bg2"/>
                </a:solidFill>
              </a:rPr>
              <a:t>Results (straight section)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Arc length excess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Delta arc length excess straight section - ends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Outer radius profile deviation</a:t>
            </a:r>
          </a:p>
          <a:p>
            <a:pPr lvl="1"/>
            <a:r>
              <a:rPr lang="en-US" dirty="0"/>
              <a:t>Inner radial deviations (coil blocks)</a:t>
            </a:r>
          </a:p>
          <a:p>
            <a:pPr lvl="1"/>
            <a:r>
              <a:rPr lang="en-US" dirty="0"/>
              <a:t>Inner radial deviations (pole)</a:t>
            </a:r>
          </a:p>
          <a:p>
            <a:pPr lvl="1"/>
            <a:r>
              <a:rPr lang="en-US" dirty="0"/>
              <a:t>Key slot deviations</a:t>
            </a:r>
          </a:p>
          <a:p>
            <a:pPr lvl="1"/>
            <a:r>
              <a:rPr lang="en-US" dirty="0"/>
              <a:t>Best-fit outer radius</a:t>
            </a:r>
          </a:p>
          <a:p>
            <a:r>
              <a:rPr lang="en-US" dirty="0"/>
              <a:t>Appendix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7A3D17-11CE-47A4-894A-FFD011A8F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98F5FB-47C5-465C-9893-A15E95315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786192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6990C-F87B-4F4D-870D-3DD2B2F5D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Outer radius profile deviation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AD52EF3-E5CE-43CE-84E9-D7D479A619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2775" y="2113707"/>
            <a:ext cx="7918450" cy="3117949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491450-E8EB-4AAE-B801-A35063C5C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722A3D7-BE89-4AE9-8530-6C393F40898E}"/>
              </a:ext>
            </a:extLst>
          </p:cNvPr>
          <p:cNvCxnSpPr>
            <a:cxnSpLocks/>
          </p:cNvCxnSpPr>
          <p:nvPr/>
        </p:nvCxnSpPr>
        <p:spPr>
          <a:xfrm>
            <a:off x="2403911" y="2293221"/>
            <a:ext cx="360040" cy="517159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C709709-6D32-4ED7-8476-851B962AE70D}"/>
              </a:ext>
            </a:extLst>
          </p:cNvPr>
          <p:cNvCxnSpPr>
            <a:cxnSpLocks/>
          </p:cNvCxnSpPr>
          <p:nvPr/>
        </p:nvCxnSpPr>
        <p:spPr>
          <a:xfrm flipH="1">
            <a:off x="6732240" y="2350509"/>
            <a:ext cx="360040" cy="512260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FA4C579-21E1-4C94-828F-3B2C1975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51171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F02E6-A753-46B2-A120-0EDFDE7D0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Shell-yoke sub-assembly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244F5-5589-4EDB-906B-950E39635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5184136" cy="49069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1 mm axial </a:t>
            </a:r>
            <a:r>
              <a:rPr lang="en-US" dirty="0">
                <a:solidFill>
                  <a:schemeClr val="bg2"/>
                </a:solidFill>
              </a:rPr>
              <a:t>protrusion</a:t>
            </a:r>
            <a:r>
              <a:rPr lang="en-US" dirty="0"/>
              <a:t> yoke stacks from shell edges on the bottom (from tooling)</a:t>
            </a:r>
          </a:p>
          <a:p>
            <a:pPr lvl="1"/>
            <a:r>
              <a:rPr lang="en-US" dirty="0"/>
              <a:t>Bottom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chemeClr val="bg2"/>
                </a:solidFill>
                <a:sym typeface="Wingdings" panose="05000000000000000000" pitchFamily="2" charset="2"/>
              </a:rPr>
              <a:t>center of the magnet</a:t>
            </a:r>
            <a:endParaRPr lang="en-US" dirty="0">
              <a:solidFill>
                <a:schemeClr val="bg2"/>
              </a:solidFill>
            </a:endParaRPr>
          </a:p>
          <a:p>
            <a:pPr lvl="2"/>
            <a:r>
              <a:rPr lang="en-US" dirty="0"/>
              <a:t>Yoke to yoke contact guaranteed when 2 modules are combined</a:t>
            </a:r>
          </a:p>
          <a:p>
            <a:endParaRPr lang="en-US" dirty="0"/>
          </a:p>
          <a:p>
            <a:r>
              <a:rPr lang="en-US" dirty="0"/>
              <a:t>After insertion of yoke key </a:t>
            </a:r>
            <a:r>
              <a:rPr lang="en-US" dirty="0">
                <a:sym typeface="Wingdings" panose="05000000000000000000" pitchFamily="2" charset="2"/>
              </a:rPr>
              <a:t> dimensional measurements</a:t>
            </a:r>
          </a:p>
          <a:p>
            <a:pPr lvl="1"/>
            <a:r>
              <a:rPr lang="en-US" dirty="0">
                <a:solidFill>
                  <a:schemeClr val="bg2"/>
                </a:solidFill>
                <a:sym typeface="Wingdings" panose="05000000000000000000" pitchFamily="2" charset="2"/>
              </a:rPr>
              <a:t>Protrusion</a:t>
            </a:r>
            <a:r>
              <a:rPr lang="en-US" dirty="0">
                <a:sym typeface="Wingdings" panose="05000000000000000000" pitchFamily="2" charset="2"/>
              </a:rPr>
              <a:t> of the yoke stacks on the RE and LE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Size</a:t>
            </a:r>
            <a:r>
              <a:rPr lang="en-US" dirty="0"/>
              <a:t> of yoke cavity</a:t>
            </a:r>
          </a:p>
          <a:p>
            <a:endParaRPr lang="en-US" dirty="0"/>
          </a:p>
          <a:p>
            <a:r>
              <a:rPr lang="en-US" dirty="0"/>
              <a:t>Check of yoke, stacks, and shell dimensions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4B6EE3-73B1-465E-AAB4-F81E24A93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F32DCA-2746-43A1-9F58-9A7873703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12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8E56A4-FF1D-42FD-BF33-B73DCFFDDA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20" r="17520" b="10951"/>
          <a:stretch/>
        </p:blipFill>
        <p:spPr>
          <a:xfrm>
            <a:off x="5931000" y="4282399"/>
            <a:ext cx="3213000" cy="197890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64487F-0009-4E66-B130-0FB1443D03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75" t="2553" r="21650" b="5344"/>
          <a:stretch/>
        </p:blipFill>
        <p:spPr>
          <a:xfrm>
            <a:off x="5931001" y="974529"/>
            <a:ext cx="3213000" cy="321300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5916998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66FB7-3AD4-4432-BAC8-79F32A6E3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Impregnated coil dimensional tolerances</a:t>
            </a:r>
            <a:br>
              <a:rPr lang="en-US" dirty="0"/>
            </a:br>
            <a:r>
              <a:rPr lang="en-US" dirty="0"/>
              <a:t>Outer radius profile deviation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357D2-8316-43EF-877A-8A79332B1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256984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The impregnated coil is accepted for use in MQXFA if its </a:t>
            </a:r>
            <a:r>
              <a:rPr lang="en-US" dirty="0">
                <a:solidFill>
                  <a:schemeClr val="bg2"/>
                </a:solidFill>
              </a:rPr>
              <a:t>outer radius profile deviations</a:t>
            </a:r>
            <a:r>
              <a:rPr lang="en-US" dirty="0"/>
              <a:t> along the straight section are within the following tolerances: </a:t>
            </a:r>
            <a:r>
              <a:rPr lang="en-US" b="1" dirty="0">
                <a:solidFill>
                  <a:schemeClr val="bg2"/>
                </a:solidFill>
              </a:rPr>
              <a:t>+0.200/-0.250 mm</a:t>
            </a:r>
            <a:endParaRPr lang="en-US" dirty="0">
              <a:solidFill>
                <a:schemeClr val="bg2"/>
              </a:solidFill>
            </a:endParaRPr>
          </a:p>
          <a:p>
            <a:pPr lvl="0"/>
            <a:r>
              <a:rPr lang="en-US" dirty="0"/>
              <a:t>The </a:t>
            </a:r>
            <a:r>
              <a:rPr lang="en-US" dirty="0">
                <a:solidFill>
                  <a:schemeClr val="bg2"/>
                </a:solidFill>
              </a:rPr>
              <a:t>outer radius profile deviation</a:t>
            </a:r>
            <a:r>
              <a:rPr lang="en-US" b="1" dirty="0"/>
              <a:t>, </a:t>
            </a:r>
            <a:r>
              <a:rPr lang="en-US" dirty="0"/>
              <a:t>which is given by the variation of each point on the outer radius with respect to the nominal outer radius, is determined by fitting </a:t>
            </a:r>
            <a:r>
              <a:rPr lang="en-US" i="1" dirty="0"/>
              <a:t>outer radius and mid-planes points with the nominal profile, with equal weighting and imposing as symmetrical the two mid-planes offsets</a:t>
            </a:r>
            <a:r>
              <a:rPr lang="en-US" dirty="0"/>
              <a:t>. </a:t>
            </a:r>
            <a:r>
              <a:rPr lang="en-US" u="sng" dirty="0"/>
              <a:t>Positive deviation indicates more material than nominal, negative indicates less material than nominal.</a:t>
            </a:r>
            <a:endParaRPr lang="en-US" b="1" u="sng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5A3CC2-0414-4452-BA8E-C399A13CF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EA12A0-4A34-4366-A9CC-DB913B204CA8}"/>
              </a:ext>
            </a:extLst>
          </p:cNvPr>
          <p:cNvPicPr/>
          <p:nvPr/>
        </p:nvPicPr>
        <p:blipFill rotWithShape="1">
          <a:blip r:embed="rId2"/>
          <a:srcRect l="3195" t="20741" r="3611" b="6420"/>
          <a:stretch/>
        </p:blipFill>
        <p:spPr bwMode="auto">
          <a:xfrm>
            <a:off x="1810660" y="3820747"/>
            <a:ext cx="5494020" cy="24155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6EB338-AE8F-4252-9F11-A4A3B6CB7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370336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2C1C6-971F-4EC2-B9D7-0EEAEDDAD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Outer radius profile deviations straight section (min-max)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13DA42-3FBE-4919-9210-55EA5C76B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44F9B501-DB78-4D71-8E09-6DD3E5DC8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121</a:t>
            </a:fld>
            <a:endParaRPr lang="fr-FR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B0E1EFB-EB7A-4255-B73B-D71BED5B57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1331" y="1219200"/>
            <a:ext cx="6761338" cy="490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25628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2C1C6-971F-4EC2-B9D7-0EEAEDDAD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Outer radius profile deviations straight section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13DA42-3FBE-4919-9210-55EA5C76B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575CAA-4BDA-4C60-B7C3-E53097D1D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122</a:t>
            </a:fld>
            <a:endParaRPr lang="fr-FR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F11438E-98AB-4A58-8D0F-A86115053D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4604" y="1219200"/>
            <a:ext cx="6754792" cy="490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55251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3886E-2E60-454D-8631-A7D316615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Outer radius profile deviations straight section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3C8AC-ECD1-481C-AA47-2E29F7B75B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  <a:p>
            <a:pPr lvl="1"/>
            <a:r>
              <a:rPr lang="en-US" dirty="0"/>
              <a:t>All coils within spec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Action items</a:t>
            </a:r>
          </a:p>
          <a:p>
            <a:pPr lvl="1"/>
            <a:r>
              <a:rPr lang="en-US" dirty="0"/>
              <a:t>No action items</a:t>
            </a:r>
          </a:p>
          <a:p>
            <a:pPr lvl="1"/>
            <a:endParaRPr lang="en-US" dirty="0"/>
          </a:p>
          <a:p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7F7605-0F60-4A47-82FD-C23832BC6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D90BE7-B4E6-4F1C-B8FD-8E7D84BAC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053647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BC6AA-635D-423C-9980-1F01F7EA5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6E8BB-5181-4886-9F7E-AA9012B25E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 taking and processing</a:t>
            </a:r>
          </a:p>
          <a:p>
            <a:r>
              <a:rPr lang="en-US" dirty="0"/>
              <a:t>Impregnated coil dimensional tolerances </a:t>
            </a:r>
          </a:p>
          <a:p>
            <a:r>
              <a:rPr lang="en-US" dirty="0"/>
              <a:t>Results (straight section)</a:t>
            </a:r>
          </a:p>
          <a:p>
            <a:pPr lvl="1"/>
            <a:r>
              <a:rPr lang="en-US" dirty="0"/>
              <a:t>Arc length excess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Delta arc length excess straight section - ends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Outer radius profile deviation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Inner radial deviations (coil blocks)</a:t>
            </a:r>
          </a:p>
          <a:p>
            <a:pPr lvl="1"/>
            <a:r>
              <a:rPr lang="en-US" dirty="0"/>
              <a:t>Inner radial deviations (pole)</a:t>
            </a:r>
          </a:p>
          <a:p>
            <a:pPr lvl="1"/>
            <a:r>
              <a:rPr lang="en-US" dirty="0"/>
              <a:t>Key slot deviations</a:t>
            </a:r>
          </a:p>
          <a:p>
            <a:pPr lvl="1"/>
            <a:r>
              <a:rPr lang="en-US" dirty="0"/>
              <a:t>Best-fit outer radius</a:t>
            </a:r>
          </a:p>
          <a:p>
            <a:r>
              <a:rPr lang="en-US" dirty="0"/>
              <a:t>Appendix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7A3D17-11CE-47A4-894A-FFD011A8F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B9A6CD-5DB6-4059-BBE9-99BCD891D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69798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6990C-F87B-4F4D-870D-3DD2B2F5D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Inner radial deviations (coil blocks)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AD52EF3-E5CE-43CE-84E9-D7D479A619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2775" y="2113707"/>
            <a:ext cx="7918450" cy="3117949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491450-E8EB-4AAE-B801-A35063C5C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1680867-0956-41DC-AF99-5A74580A525A}"/>
              </a:ext>
            </a:extLst>
          </p:cNvPr>
          <p:cNvCxnSpPr>
            <a:cxnSpLocks/>
          </p:cNvCxnSpPr>
          <p:nvPr/>
        </p:nvCxnSpPr>
        <p:spPr>
          <a:xfrm flipH="1" flipV="1">
            <a:off x="3563888" y="4504643"/>
            <a:ext cx="360040" cy="456970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BD01B92-7AA8-44FF-8D85-5C47D403C197}"/>
              </a:ext>
            </a:extLst>
          </p:cNvPr>
          <p:cNvCxnSpPr>
            <a:cxnSpLocks/>
          </p:cNvCxnSpPr>
          <p:nvPr/>
        </p:nvCxnSpPr>
        <p:spPr>
          <a:xfrm flipV="1">
            <a:off x="5446040" y="4504642"/>
            <a:ext cx="360040" cy="508534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CBF64E2-B0E0-46CA-B3CD-0341C3907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240526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66FB7-3AD4-4432-BAC8-79F32A6E3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Impregnated coil dimensional tolerances</a:t>
            </a:r>
            <a:br>
              <a:rPr lang="en-US" dirty="0"/>
            </a:br>
            <a:r>
              <a:rPr lang="en-US" dirty="0"/>
              <a:t>“Coil blocks” inner radius profile deviation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357D2-8316-43EF-877A-8A79332B1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7920000" cy="278586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The impregnated coil is accepted for use in MQXFA if its </a:t>
            </a:r>
            <a:r>
              <a:rPr lang="en-US" dirty="0">
                <a:solidFill>
                  <a:schemeClr val="bg2"/>
                </a:solidFill>
              </a:rPr>
              <a:t>“coil blocks” inner radius profile deviations </a:t>
            </a:r>
            <a:r>
              <a:rPr lang="en-US" dirty="0"/>
              <a:t>(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E-F in </a:t>
            </a:r>
            <a:r>
              <a:rPr lang="en-US" dirty="0"/>
              <a:t>next slide) along the straight section are within the following tolerances: </a:t>
            </a:r>
            <a:r>
              <a:rPr lang="en-US" b="1" dirty="0">
                <a:solidFill>
                  <a:schemeClr val="bg2"/>
                </a:solidFill>
              </a:rPr>
              <a:t>+0.150/-0.250 mm</a:t>
            </a:r>
            <a:endParaRPr lang="en-US" dirty="0">
              <a:solidFill>
                <a:schemeClr val="bg2"/>
              </a:solidFill>
            </a:endParaRPr>
          </a:p>
          <a:p>
            <a:pPr lvl="0"/>
            <a:r>
              <a:rPr lang="en-US" dirty="0"/>
              <a:t>The </a:t>
            </a:r>
            <a:r>
              <a:rPr lang="en-US" dirty="0">
                <a:solidFill>
                  <a:schemeClr val="bg2"/>
                </a:solidFill>
              </a:rPr>
              <a:t>“coil blocks” inner radius profile deviations</a:t>
            </a:r>
            <a:r>
              <a:rPr lang="en-US" b="1" dirty="0"/>
              <a:t>, </a:t>
            </a:r>
            <a:r>
              <a:rPr lang="en-US" dirty="0"/>
              <a:t>which is given by the variation of each point on the inner radius with respect to the nominal radius, is determined by fitting </a:t>
            </a:r>
            <a:r>
              <a:rPr lang="en-US" i="1" dirty="0"/>
              <a:t>outer radius and mid-planes points with the nominal profile, with equal weighting and imposing as symmetrical the two mid-planes offsets</a:t>
            </a:r>
            <a:r>
              <a:rPr lang="en-US" dirty="0"/>
              <a:t>. </a:t>
            </a:r>
            <a:r>
              <a:rPr lang="en-US" u="sng" dirty="0"/>
              <a:t>Positive deviation indicates more material than nominal, negative indicates less material than nominal.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5A3CC2-0414-4452-BA8E-C399A13CF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EA12A0-4A34-4366-A9CC-DB913B204CA8}"/>
              </a:ext>
            </a:extLst>
          </p:cNvPr>
          <p:cNvPicPr/>
          <p:nvPr/>
        </p:nvPicPr>
        <p:blipFill rotWithShape="1">
          <a:blip r:embed="rId2"/>
          <a:srcRect l="3195" t="21944" r="3611" b="7604"/>
          <a:stretch/>
        </p:blipFill>
        <p:spPr bwMode="auto">
          <a:xfrm>
            <a:off x="2123728" y="3940674"/>
            <a:ext cx="5400600" cy="22966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9ACC52-E9E2-4AE5-946D-03B29159B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158298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B4958-4B3C-449C-98B2-4A2C019B5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 blocks inner radial deviations straight section (min-max)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AC44E5-AB6D-45CA-A7D1-BDA49F0FE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1D19264-E0D5-4C7C-90F5-CC6F87C3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127</a:t>
            </a:fld>
            <a:endParaRPr lang="fr-FR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64EBA50-01CA-43E3-A68F-41FDD7F3FA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0431" y="1219200"/>
            <a:ext cx="6763137" cy="490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48095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B4958-4B3C-449C-98B2-4A2C019B5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 blocks inner radial deviations straight section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AC44E5-AB6D-45CA-A7D1-BDA49F0FE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543696F-75BB-405B-B618-585BDD084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128</a:t>
            </a:fld>
            <a:endParaRPr lang="fr-FR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2CBB99E-B57F-4B94-A43F-156CACA716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0431" y="1219200"/>
            <a:ext cx="6763137" cy="490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63186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3886E-2E60-454D-8631-A7D316615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 blocks inner radial deviations straight section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3C8AC-ECD1-481C-AA47-2E29F7B75B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Conclusions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All coils in spec</a:t>
            </a:r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r>
              <a:rPr lang="fr-FR" dirty="0"/>
              <a:t>Action items</a:t>
            </a:r>
          </a:p>
          <a:p>
            <a:pPr lvl="1"/>
            <a:r>
              <a:rPr lang="en-US" dirty="0"/>
              <a:t>No action items</a:t>
            </a:r>
          </a:p>
          <a:p>
            <a:pPr marL="457200" lvl="1" indent="0">
              <a:buNone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2"/>
            <a:endParaRPr lang="fr-FR" dirty="0"/>
          </a:p>
          <a:p>
            <a:pPr lvl="1"/>
            <a:endParaRPr lang="fr-FR" dirty="0"/>
          </a:p>
          <a:p>
            <a:pPr lvl="2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7F7605-0F60-4A47-82FD-C23832BC6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8961E2-CE83-43DE-91BB-1931666FE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2121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797E4-77A6-48FB-9F7C-A6ABEA80C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Shell-yoke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0CAC3-2045-43B3-812D-8ED785624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8439926" cy="1417711"/>
          </a:xfrm>
        </p:spPr>
        <p:txBody>
          <a:bodyPr>
            <a:normAutofit fontScale="92500"/>
          </a:bodyPr>
          <a:lstStyle/>
          <a:p>
            <a:r>
              <a:rPr lang="en-US" u="sng" dirty="0"/>
              <a:t>For the yoke cavity size after shell-yoke sub-assembly: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variation of yoke cavity dimension with respect to nominal shall be within </a:t>
            </a:r>
            <a:r>
              <a:rPr lang="en-US" b="1" i="1" dirty="0">
                <a:solidFill>
                  <a:schemeClr val="bg2"/>
                </a:solidFill>
              </a:rPr>
              <a:t>+0.100/+0.400 mm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1D0E33-0910-472D-82D4-90DB14E7E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CA6EE5-9903-46E9-B56A-41FC1E091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12FAA7-6625-4F4B-804B-AFE53984DFD4}"/>
              </a:ext>
            </a:extLst>
          </p:cNvPr>
          <p:cNvSpPr txBox="1">
            <a:spLocks/>
          </p:cNvSpPr>
          <p:nvPr/>
        </p:nvSpPr>
        <p:spPr>
          <a:xfrm>
            <a:off x="395536" y="5733256"/>
            <a:ext cx="7920000" cy="528050"/>
          </a:xfrm>
          <a:prstGeom prst="rect">
            <a:avLst/>
          </a:prstGeom>
        </p:spPr>
        <p:txBody>
          <a:bodyPr vert="horz" lIns="0" tIns="0" rIns="0" bIns="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Two horizontal and two vertical measurements taken on both side of the two modules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C4ADCD-E74F-4C11-B126-34E9B40F0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2321605"/>
            <a:ext cx="4572000" cy="331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4116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BC6AA-635D-423C-9980-1F01F7EA5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6E8BB-5181-4886-9F7E-AA9012B25E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 taking and processing</a:t>
            </a:r>
          </a:p>
          <a:p>
            <a:r>
              <a:rPr lang="en-US" dirty="0"/>
              <a:t>Impregnated coil dimensional tolerances </a:t>
            </a:r>
          </a:p>
          <a:p>
            <a:r>
              <a:rPr lang="en-US" dirty="0"/>
              <a:t>Results (straight section)</a:t>
            </a:r>
          </a:p>
          <a:p>
            <a:pPr lvl="1"/>
            <a:r>
              <a:rPr lang="en-US" dirty="0"/>
              <a:t>Arc length excess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Delta arc length excess straight section - ends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Outer radius profile deviation</a:t>
            </a:r>
          </a:p>
          <a:p>
            <a:pPr lvl="1"/>
            <a:r>
              <a:rPr lang="en-US" dirty="0"/>
              <a:t>Inner radial deviations (coil blocks)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Inner radial deviations (pole)</a:t>
            </a:r>
          </a:p>
          <a:p>
            <a:pPr lvl="1"/>
            <a:r>
              <a:rPr lang="en-US" dirty="0"/>
              <a:t>Key slot deviations</a:t>
            </a:r>
          </a:p>
          <a:p>
            <a:pPr lvl="1"/>
            <a:r>
              <a:rPr lang="en-US" dirty="0"/>
              <a:t>Best-fit outer radius</a:t>
            </a:r>
          </a:p>
          <a:p>
            <a:r>
              <a:rPr lang="en-US" dirty="0"/>
              <a:t>Appendix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7A3D17-11CE-47A4-894A-FFD011A8F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544BE6-C4AF-4697-9E32-426E6BC00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567788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6990C-F87B-4F4D-870D-3DD2B2F5D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Inner radial deviations (pole)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AD52EF3-E5CE-43CE-84E9-D7D479A619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2775" y="2113707"/>
            <a:ext cx="7918450" cy="3117949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491450-E8EB-4AAE-B801-A35063C5C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211F333-0AFC-464B-8ED1-51F8800B0702}"/>
              </a:ext>
            </a:extLst>
          </p:cNvPr>
          <p:cNvCxnSpPr>
            <a:cxnSpLocks/>
          </p:cNvCxnSpPr>
          <p:nvPr/>
        </p:nvCxnSpPr>
        <p:spPr>
          <a:xfrm flipV="1">
            <a:off x="4683765" y="4197235"/>
            <a:ext cx="0" cy="720080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2243DD-7E38-49CD-9132-08F40A375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547099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66FB7-3AD4-4432-BAC8-79F32A6E3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Impregnated coil dimensional tolerances</a:t>
            </a:r>
            <a:br>
              <a:rPr lang="en-US" dirty="0"/>
            </a:br>
            <a:r>
              <a:rPr lang="en-US" dirty="0"/>
              <a:t>“Pole” inner radius profile deviation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357D2-8316-43EF-877A-8A79332B1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7920000" cy="278586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The impregnated coil is accepted for use in MQXFA if its </a:t>
            </a:r>
            <a:r>
              <a:rPr lang="en-US" dirty="0">
                <a:solidFill>
                  <a:schemeClr val="bg2"/>
                </a:solidFill>
              </a:rPr>
              <a:t>“pole” inner radius profile deviations </a:t>
            </a:r>
            <a:r>
              <a:rPr lang="en-US" dirty="0"/>
              <a:t>(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C-E and D-F in </a:t>
            </a:r>
            <a:r>
              <a:rPr lang="en-US" dirty="0"/>
              <a:t>next slide) along the straight section are within the following tolerances: </a:t>
            </a:r>
            <a:r>
              <a:rPr lang="en-US" b="1" dirty="0">
                <a:solidFill>
                  <a:schemeClr val="bg2"/>
                </a:solidFill>
              </a:rPr>
              <a:t>+0.000/-0.250 mm</a:t>
            </a:r>
            <a:r>
              <a:rPr lang="en-US" dirty="0">
                <a:solidFill>
                  <a:schemeClr val="bg2"/>
                </a:solidFill>
              </a:rPr>
              <a:t>*</a:t>
            </a:r>
          </a:p>
          <a:p>
            <a:pPr lvl="0"/>
            <a:r>
              <a:rPr lang="en-US" dirty="0"/>
              <a:t>The </a:t>
            </a:r>
            <a:r>
              <a:rPr lang="en-US" dirty="0">
                <a:solidFill>
                  <a:schemeClr val="bg2"/>
                </a:solidFill>
              </a:rPr>
              <a:t>“pole” inner radius profile deviations</a:t>
            </a:r>
            <a:r>
              <a:rPr lang="en-US" b="1" dirty="0"/>
              <a:t>, </a:t>
            </a:r>
            <a:r>
              <a:rPr lang="en-US" dirty="0"/>
              <a:t>which is given by the variation of each point on the inner radius with respect to the nominal radius, is determined by fitting </a:t>
            </a:r>
            <a:r>
              <a:rPr lang="en-US" i="1" dirty="0"/>
              <a:t>outer radius and mid-planes points with the nominal profile, with equal weighting and imposing as symmetrical the two mid-planes offsets</a:t>
            </a:r>
            <a:r>
              <a:rPr lang="en-US" dirty="0"/>
              <a:t>. </a:t>
            </a:r>
            <a:r>
              <a:rPr lang="en-US" u="sng" dirty="0"/>
              <a:t>Positive deviation indicates more material than nominal, negative indicates less material than nominal.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5A3CC2-0414-4452-BA8E-C399A13CF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EA12A0-4A34-4366-A9CC-DB913B204CA8}"/>
              </a:ext>
            </a:extLst>
          </p:cNvPr>
          <p:cNvPicPr/>
          <p:nvPr/>
        </p:nvPicPr>
        <p:blipFill rotWithShape="1">
          <a:blip r:embed="rId2"/>
          <a:srcRect l="3195" t="21944" r="3611" b="7604"/>
          <a:stretch/>
        </p:blipFill>
        <p:spPr bwMode="auto">
          <a:xfrm>
            <a:off x="2123728" y="3940674"/>
            <a:ext cx="5400600" cy="22966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816959-FA55-4E87-A945-8AA5DA432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9200072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B4958-4B3C-449C-98B2-4A2C019B5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Pole inner radial deviations straight section</a:t>
            </a:r>
            <a:br>
              <a:rPr lang="en-US" dirty="0"/>
            </a:br>
            <a:r>
              <a:rPr lang="en-US" dirty="0"/>
              <a:t>(min-max)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AC44E5-AB6D-45CA-A7D1-BDA49F0FE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6816346-FE84-4CE9-95A3-C350D2902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133</a:t>
            </a:fld>
            <a:endParaRPr lang="fr-FR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CE8BF0A-271F-4C82-8226-9BE906EFCA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0431" y="1219200"/>
            <a:ext cx="6763137" cy="490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5810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B4958-4B3C-449C-98B2-4A2C019B5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Pole inner radial deviations straight section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AC44E5-AB6D-45CA-A7D1-BDA49F0FE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D14D29-86AF-41CB-9D45-5FAD2CA67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134</a:t>
            </a:fld>
            <a:endParaRPr lang="fr-FR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BB7861D-A353-43FC-B375-E13EFC2EBC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0431" y="1219200"/>
            <a:ext cx="6763137" cy="490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30236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3886E-2E60-454D-8631-A7D316615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Pole inner radial deviations straight section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3C8AC-ECD1-481C-AA47-2E29F7B75B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Conclusions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Several out of spec positions, in all coils, </a:t>
            </a:r>
          </a:p>
          <a:p>
            <a:pPr lvl="2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Coil bumper thickness to be corrected to compensate</a:t>
            </a:r>
            <a:endParaRPr lang="fr-FR" dirty="0"/>
          </a:p>
          <a:p>
            <a:pPr lvl="1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fr-FR" dirty="0"/>
              <a:t>Action items</a:t>
            </a:r>
          </a:p>
          <a:p>
            <a:pPr lvl="2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Coil bumper thickness to be corrected to compensate</a:t>
            </a:r>
            <a:endParaRPr lang="fr-FR" dirty="0"/>
          </a:p>
          <a:p>
            <a:pPr lvl="2"/>
            <a:endParaRPr lang="fr-FR" dirty="0"/>
          </a:p>
          <a:p>
            <a:pPr lvl="1"/>
            <a:endParaRPr lang="fr-FR" dirty="0"/>
          </a:p>
          <a:p>
            <a:pPr lvl="2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7F7605-0F60-4A47-82FD-C23832BC6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8961E2-CE83-43DE-91BB-1931666FE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9729866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BC6AA-635D-423C-9980-1F01F7EA5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6E8BB-5181-4886-9F7E-AA9012B25E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 taking and processing</a:t>
            </a:r>
          </a:p>
          <a:p>
            <a:r>
              <a:rPr lang="en-US" dirty="0"/>
              <a:t>Impregnated coil dimensional tolerances </a:t>
            </a:r>
          </a:p>
          <a:p>
            <a:r>
              <a:rPr lang="en-US" dirty="0"/>
              <a:t>Results (straight section)</a:t>
            </a:r>
          </a:p>
          <a:p>
            <a:pPr lvl="1"/>
            <a:r>
              <a:rPr lang="en-US" dirty="0"/>
              <a:t>Arc length excess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Delta arc length excess straight section - ends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Outer radius profile deviation</a:t>
            </a:r>
          </a:p>
          <a:p>
            <a:pPr lvl="1"/>
            <a:r>
              <a:rPr lang="en-US" dirty="0"/>
              <a:t>Inner radial deviations (coil blocks)</a:t>
            </a:r>
          </a:p>
          <a:p>
            <a:pPr lvl="1"/>
            <a:r>
              <a:rPr lang="en-US" dirty="0"/>
              <a:t>Inner radial deviations (pole)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Key slot deviations</a:t>
            </a:r>
          </a:p>
          <a:p>
            <a:pPr lvl="1"/>
            <a:r>
              <a:rPr lang="en-US" dirty="0"/>
              <a:t>Best-fit outer radius</a:t>
            </a:r>
          </a:p>
          <a:p>
            <a:r>
              <a:rPr lang="en-US" dirty="0"/>
              <a:t>Appendix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7A3D17-11CE-47A4-894A-FFD011A8F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7AE324-F755-4610-A517-237560B96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3490270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6990C-F87B-4F4D-870D-3DD2B2F5D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slot deviations*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AD52EF3-E5CE-43CE-84E9-D7D479A619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2775" y="2113707"/>
            <a:ext cx="7918450" cy="3117949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491450-E8EB-4AAE-B801-A35063C5C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211F333-0AFC-464B-8ED1-51F8800B0702}"/>
              </a:ext>
            </a:extLst>
          </p:cNvPr>
          <p:cNvCxnSpPr>
            <a:cxnSpLocks/>
          </p:cNvCxnSpPr>
          <p:nvPr/>
        </p:nvCxnSpPr>
        <p:spPr>
          <a:xfrm>
            <a:off x="3912042" y="2711394"/>
            <a:ext cx="507546" cy="13874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4B159EC-32F0-484D-A0E9-8421287C6D5B}"/>
              </a:ext>
            </a:extLst>
          </p:cNvPr>
          <p:cNvCxnSpPr>
            <a:cxnSpLocks/>
          </p:cNvCxnSpPr>
          <p:nvPr/>
        </p:nvCxnSpPr>
        <p:spPr>
          <a:xfrm flipH="1">
            <a:off x="4937748" y="2726594"/>
            <a:ext cx="455468" cy="0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46DA3D6-9CE4-4AF6-8EE4-CF3B46723D63}"/>
              </a:ext>
            </a:extLst>
          </p:cNvPr>
          <p:cNvSpPr txBox="1"/>
          <p:nvPr/>
        </p:nvSpPr>
        <p:spPr>
          <a:xfrm>
            <a:off x="0" y="5301208"/>
            <a:ext cx="4745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dirty="0">
                <a:solidFill>
                  <a:schemeClr val="bg2"/>
                </a:solidFill>
              </a:rPr>
              <a:t>*View from LE, positive shift towards left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B6604B5-1D5B-4A54-A023-0CFCC1732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5827325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66FB7-3AD4-4432-BAC8-79F32A6E3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Impregnated coil dimensional tolerances</a:t>
            </a:r>
            <a:br>
              <a:rPr lang="en-US" dirty="0"/>
            </a:br>
            <a:r>
              <a:rPr lang="en-US" dirty="0"/>
              <a:t>Pole key slot mis-alignment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357D2-8316-43EF-877A-8A79332B1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7920000" cy="278586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The impregnated coil is accepted for use in MQXFA if its </a:t>
            </a:r>
            <a:r>
              <a:rPr lang="en-US" dirty="0">
                <a:solidFill>
                  <a:schemeClr val="bg2"/>
                </a:solidFill>
              </a:rPr>
              <a:t>pole key slot mis-alignment </a:t>
            </a:r>
            <a:r>
              <a:rPr lang="en-US" dirty="0"/>
              <a:t>along the straight section are within the following tolerances: </a:t>
            </a:r>
            <a:r>
              <a:rPr lang="en-US" b="1" dirty="0">
                <a:solidFill>
                  <a:schemeClr val="bg2"/>
                </a:solidFill>
              </a:rPr>
              <a:t>+0.250/-0.250 mm </a:t>
            </a:r>
            <a:endParaRPr lang="en-US" dirty="0">
              <a:solidFill>
                <a:schemeClr val="bg2"/>
              </a:solidFill>
            </a:endParaRPr>
          </a:p>
          <a:p>
            <a:pPr lvl="0"/>
            <a:r>
              <a:rPr lang="en-US" dirty="0"/>
              <a:t>The </a:t>
            </a:r>
            <a:r>
              <a:rPr lang="en-US" dirty="0">
                <a:solidFill>
                  <a:schemeClr val="bg2"/>
                </a:solidFill>
              </a:rPr>
              <a:t>pole key slot mis-alignment</a:t>
            </a:r>
            <a:r>
              <a:rPr lang="en-US" dirty="0"/>
              <a:t>, which is the misalignment of the center of the pole key slot with respect to the nominal position, is determined by fitting outer radius and mid-planes points with the nominal profile, with equal weighting and imposing as symmetrical the two mid-planes offsets.</a:t>
            </a:r>
          </a:p>
          <a:p>
            <a:pPr lvl="1"/>
            <a:r>
              <a:rPr lang="en-US" dirty="0"/>
              <a:t>View from LE, positive shift towards left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5A3CC2-0414-4452-BA8E-C399A13CF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EA12A0-4A34-4366-A9CC-DB913B204CA8}"/>
              </a:ext>
            </a:extLst>
          </p:cNvPr>
          <p:cNvPicPr/>
          <p:nvPr/>
        </p:nvPicPr>
        <p:blipFill rotWithShape="1">
          <a:blip r:embed="rId2"/>
          <a:srcRect l="3195" t="21944" r="3611" b="7604"/>
          <a:stretch/>
        </p:blipFill>
        <p:spPr bwMode="auto">
          <a:xfrm>
            <a:off x="2123728" y="3940674"/>
            <a:ext cx="5400600" cy="22966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0BC11-B2E2-4B3A-A5CE-D4F5927E9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6751153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6E2B3-447D-44CD-931F-B1A35E9F7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slot deviations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27C52E-48DA-476A-9F7D-75E4AD6F3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155CE2-D0E5-470D-BC68-44DFFFDB2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139</a:t>
            </a:fld>
            <a:endParaRPr lang="fr-FR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9990C6B-5011-4D64-88E4-D12CA1E426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1331" y="1219200"/>
            <a:ext cx="6761338" cy="490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5842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797E4-77A6-48FB-9F7C-A6ABEA80C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Shell-yoke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0CAC3-2045-43B3-812D-8ED785624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417711"/>
          </a:xfrm>
        </p:spPr>
        <p:txBody>
          <a:bodyPr>
            <a:normAutofit fontScale="92500"/>
          </a:bodyPr>
          <a:lstStyle/>
          <a:p>
            <a:r>
              <a:rPr lang="en-US" u="sng" dirty="0"/>
              <a:t>For the yoke protrusion with respect to the shell: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yoke protrusion with respect to the shell shall be within </a:t>
            </a:r>
            <a:r>
              <a:rPr lang="en-US" b="1" i="1" dirty="0">
                <a:solidFill>
                  <a:schemeClr val="bg2"/>
                </a:solidFill>
              </a:rPr>
              <a:t>+0.600/+1.200 mm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1D0E33-0910-472D-82D4-90DB14E7E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CA6EE5-9903-46E9-B56A-41FC1E091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35BDB08-989A-4EB0-87DF-06AC226EA371}"/>
              </a:ext>
            </a:extLst>
          </p:cNvPr>
          <p:cNvSpPr txBox="1">
            <a:spLocks/>
          </p:cNvSpPr>
          <p:nvPr/>
        </p:nvSpPr>
        <p:spPr>
          <a:xfrm>
            <a:off x="395536" y="5691226"/>
            <a:ext cx="7920000" cy="570080"/>
          </a:xfrm>
          <a:prstGeom prst="rect">
            <a:avLst/>
          </a:prstGeom>
        </p:spPr>
        <p:txBody>
          <a:bodyPr vert="horz" lIns="0" tIns="0" rIns="0" bIns="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Two measurements are taken per each quadrant on the “coil end” side of each module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431D19-49BB-4CAB-8978-D9706F633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2320723"/>
            <a:ext cx="4572000" cy="331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61499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6E2B3-447D-44CD-931F-B1A35E9F7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slot deviations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27C52E-48DA-476A-9F7D-75E4AD6F3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155CE2-D0E5-470D-BC68-44DFFFDB2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140</a:t>
            </a:fld>
            <a:endParaRPr lang="fr-FR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C438F00-136D-4004-A874-8D9DCAE0BB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0431" y="1219200"/>
            <a:ext cx="6763137" cy="490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82792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3886E-2E60-454D-8631-A7D316615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slot deviations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3C8AC-ECD1-481C-AA47-2E29F7B75B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Conclusions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Coil 161 marginally out of spec</a:t>
            </a:r>
            <a:endParaRPr lang="fr-FR" dirty="0"/>
          </a:p>
          <a:p>
            <a:pPr lvl="2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2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2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2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2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*See LBNL note and Record of Decision in Docdb-2844</a:t>
            </a:r>
            <a:endParaRPr lang="fr-FR" sz="1800" dirty="0"/>
          </a:p>
          <a:p>
            <a:pPr lvl="2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7F7605-0F60-4A47-82FD-C23832BC6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369DD5-D792-4902-9540-390DAF94C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141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5C25BB-FE7B-43E9-9709-6F412DA466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00" t="13460" r="31100" b="70160"/>
          <a:stretch/>
        </p:blipFill>
        <p:spPr>
          <a:xfrm>
            <a:off x="2195736" y="5019954"/>
            <a:ext cx="4569940" cy="123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494166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BC6AA-635D-423C-9980-1F01F7EA5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6E8BB-5181-4886-9F7E-AA9012B25E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Data taking and processing</a:t>
            </a:r>
          </a:p>
          <a:p>
            <a:r>
              <a:rPr lang="en-US" dirty="0"/>
              <a:t>Impregnated coil dimensional tolerances </a:t>
            </a:r>
          </a:p>
          <a:p>
            <a:r>
              <a:rPr lang="en-US" dirty="0"/>
              <a:t>Results (straight section)</a:t>
            </a:r>
          </a:p>
          <a:p>
            <a:pPr lvl="1"/>
            <a:r>
              <a:rPr lang="en-US" dirty="0"/>
              <a:t>Arc length excess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Delta arc length excess straight section - ends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Outer radius profile deviation</a:t>
            </a:r>
          </a:p>
          <a:p>
            <a:pPr lvl="1"/>
            <a:r>
              <a:rPr lang="en-US" dirty="0"/>
              <a:t>Inner radial deviations (coil blocks)</a:t>
            </a:r>
          </a:p>
          <a:p>
            <a:pPr lvl="1"/>
            <a:r>
              <a:rPr lang="en-US" dirty="0"/>
              <a:t>Inner radial deviations (pole)</a:t>
            </a:r>
          </a:p>
          <a:p>
            <a:pPr lvl="1"/>
            <a:r>
              <a:rPr lang="en-US" dirty="0"/>
              <a:t>Key slot deviations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Best-fit outer radius</a:t>
            </a:r>
          </a:p>
          <a:p>
            <a:r>
              <a:rPr lang="en-US" dirty="0"/>
              <a:t>Appendix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7A3D17-11CE-47A4-894A-FFD011A8F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174370-8108-4BBB-B6C2-F42B991A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8040784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FDBF3-BED8-4711-8C9F-7D3B2CA6E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Best-fit outer radius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D9CC5C-335F-4B99-8132-B9824B5397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4752088" cy="4586063"/>
          </a:xfrm>
        </p:spPr>
        <p:txBody>
          <a:bodyPr>
            <a:normAutofit/>
          </a:bodyPr>
          <a:lstStyle/>
          <a:p>
            <a:pPr lvl="0"/>
            <a:endParaRPr lang="en-US" dirty="0"/>
          </a:p>
          <a:p>
            <a:pPr lvl="0"/>
            <a:r>
              <a:rPr lang="en-US" dirty="0"/>
              <a:t>The </a:t>
            </a:r>
            <a:r>
              <a:rPr lang="en-US" dirty="0">
                <a:solidFill>
                  <a:schemeClr val="bg2"/>
                </a:solidFill>
              </a:rPr>
              <a:t>best-fit outer radius </a:t>
            </a:r>
            <a:r>
              <a:rPr lang="en-US" dirty="0"/>
              <a:t>is determined by best-fitting only the outer radius points.</a:t>
            </a:r>
          </a:p>
          <a:p>
            <a:r>
              <a:rPr lang="en-US" u="sng" dirty="0"/>
              <a:t>No tolerance is specified</a:t>
            </a:r>
          </a:p>
          <a:p>
            <a:pPr lvl="1"/>
            <a:r>
              <a:rPr lang="en-US" dirty="0"/>
              <a:t>Used to monitor coil-to-collar contact surfaces (“LQ effect”)</a:t>
            </a:r>
          </a:p>
          <a:p>
            <a:pPr marL="0" lv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012815-7FC7-4220-B7B2-177889F6F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2EF4FD-F428-40F3-A66A-9F4FE22C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52" r="14846"/>
          <a:stretch/>
        </p:blipFill>
        <p:spPr>
          <a:xfrm>
            <a:off x="5724128" y="1700808"/>
            <a:ext cx="2775366" cy="362628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7E16AD-333A-4094-84EA-8CE7C2270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2704733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93A4B-F092-499F-B1E7-B79D9C39E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Best-fit outer radius deviations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C47954-2E95-4992-BCAD-096A8339A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DA78C0-7ED1-4B25-962C-F25ACE238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144</a:t>
            </a:fld>
            <a:endParaRPr lang="fr-FR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C4B7820-B470-41E7-8F19-23BAB688FE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0431" y="1219200"/>
            <a:ext cx="6763137" cy="490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911109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21017-7CD4-4228-A4F6-E1E75980B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Best-fit outer radius deviations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33CB9A-65D1-4B1C-BE6B-A226FB557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920D83-9B5E-4363-8D15-8AACDBEC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145</a:t>
            </a:fld>
            <a:endParaRPr lang="fr-FR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05AB632-374C-4AF8-8954-D1CE46428F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4604" y="1219200"/>
            <a:ext cx="6754792" cy="490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168084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3886E-2E60-454D-8631-A7D316615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Best-fit outer radius deviations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3C8AC-ECD1-481C-AA47-2E29F7B75B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Conclusions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Data consistent with previous magnets</a:t>
            </a:r>
          </a:p>
          <a:p>
            <a:pPr lvl="2"/>
            <a:endParaRPr lang="fr-FR" dirty="0"/>
          </a:p>
          <a:p>
            <a:pPr lvl="1"/>
            <a:endParaRPr lang="fr-FR" dirty="0"/>
          </a:p>
          <a:p>
            <a:pPr lvl="2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7F7605-0F60-4A47-82FD-C23832BC6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8961E2-CE83-43DE-91BB-1931666FE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6738235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7E6BD-F556-4A2D-AC64-4251C5B33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 of specs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143F09-4D93-48EA-ABFA-1157FF94C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7920000" cy="490696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Arc length excess</a:t>
            </a:r>
          </a:p>
          <a:p>
            <a:pPr lvl="1"/>
            <a:r>
              <a:rPr lang="en-US" dirty="0"/>
              <a:t>Coils 246 and 244 with several points out of spec</a:t>
            </a:r>
          </a:p>
          <a:p>
            <a:pPr lvl="2"/>
            <a:r>
              <a:rPr lang="en-US" dirty="0"/>
              <a:t>The coils will be shimmed on the mid-plane to compensate</a:t>
            </a:r>
          </a:p>
          <a:p>
            <a:r>
              <a:rPr lang="en-US" dirty="0"/>
              <a:t>Delta arc length excess straight section – ends</a:t>
            </a:r>
          </a:p>
          <a:p>
            <a:pPr lvl="1"/>
            <a:r>
              <a:rPr lang="en-US" dirty="0"/>
              <a:t>Coils 244, 161, 246 Out of spec</a:t>
            </a:r>
          </a:p>
          <a:p>
            <a:pPr lvl="2"/>
            <a:r>
              <a:rPr lang="en-US" dirty="0"/>
              <a:t>“If Delta arc-length is slightly above 210 um, disposition may be to set minimum magnet preload  &gt; 80+ MPa”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Outer radius profile deviation</a:t>
            </a:r>
          </a:p>
          <a:p>
            <a:pPr lvl="1"/>
            <a:r>
              <a:rPr lang="en-US" dirty="0"/>
              <a:t>All coils within spec</a:t>
            </a:r>
          </a:p>
          <a:p>
            <a:r>
              <a:rPr lang="en-US" dirty="0"/>
              <a:t>Inner radial deviations (coil blocks)</a:t>
            </a:r>
          </a:p>
          <a:p>
            <a:pPr lvl="1"/>
            <a:r>
              <a:rPr lang="en-US" dirty="0"/>
              <a:t>All coils within spec</a:t>
            </a:r>
          </a:p>
          <a:p>
            <a:r>
              <a:rPr lang="en-US" dirty="0"/>
              <a:t>Inner radial deviations (pole)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Several out of spec positions, in all coils, </a:t>
            </a:r>
          </a:p>
          <a:p>
            <a:pPr lvl="2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Coil bumper thickness to be corrected to compensate</a:t>
            </a:r>
            <a:endParaRPr lang="fr-FR" dirty="0"/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Key slot deviations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Coil 161 marginally out of spec</a:t>
            </a:r>
            <a:endParaRPr lang="en-US" dirty="0"/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Best-fit outer radius deviations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Data consistent with previous magnets</a:t>
            </a:r>
            <a:endParaRPr lang="fr-FR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A88A46-5E92-4F44-BAC5-A81081DCF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B26E5D-D50D-4E0E-891B-217B9C66A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3391018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Loading shim proposal for A18</a:t>
            </a:r>
            <a:br>
              <a:rPr lang="en-GB" dirty="0"/>
            </a:br>
            <a:endParaRPr lang="en-GB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86186" y="3861048"/>
            <a:ext cx="6858222" cy="1123578"/>
          </a:xfrm>
        </p:spPr>
        <p:txBody>
          <a:bodyPr>
            <a:normAutofit fontScale="85000" lnSpcReduction="10000"/>
          </a:bodyPr>
          <a:lstStyle/>
          <a:p>
            <a:endParaRPr lang="en-GB" dirty="0"/>
          </a:p>
          <a:p>
            <a:r>
              <a:rPr lang="en-GB" dirty="0"/>
              <a:t>Paolo Ferracin, Dan Cheng, Laura Garcia Fajardo, Giorgio Vallone</a:t>
            </a:r>
          </a:p>
          <a:p>
            <a:endParaRPr lang="en-US" altLang="en-US" dirty="0">
              <a:solidFill>
                <a:schemeClr val="bg2"/>
              </a:solidFill>
            </a:endParaRPr>
          </a:p>
          <a:p>
            <a:r>
              <a:rPr lang="en-US" altLang="en-US" dirty="0">
                <a:solidFill>
                  <a:schemeClr val="bg2"/>
                </a:solidFill>
              </a:rPr>
              <a:t>on behalf of the MQXF collaboration</a:t>
            </a:r>
          </a:p>
          <a:p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1385646" y="5281613"/>
            <a:ext cx="4860000" cy="56138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MQXFA18 Structure &amp; Shims Review</a:t>
            </a:r>
          </a:p>
          <a:p>
            <a:r>
              <a:rPr lang="en-US" dirty="0"/>
              <a:t>LBNL, USA</a:t>
            </a:r>
          </a:p>
          <a:p>
            <a:r>
              <a:rPr lang="en-US" dirty="0"/>
              <a:t>May 14</a:t>
            </a:r>
            <a:r>
              <a:rPr lang="en-US" baseline="30000" dirty="0"/>
              <a:t>th</a:t>
            </a:r>
            <a:r>
              <a:rPr lang="en-US" dirty="0"/>
              <a:t>, 2024 </a:t>
            </a:r>
            <a:endParaRPr lang="en-GB" dirty="0"/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C802C-9685-4D0E-992C-8412265F4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A1BA6-952F-407A-8F0C-7B9F934D5D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A14b and A05 and A13 quench performance</a:t>
            </a:r>
          </a:p>
          <a:p>
            <a:endParaRPr lang="en-US" dirty="0"/>
          </a:p>
          <a:p>
            <a:r>
              <a:rPr lang="en-US" dirty="0"/>
              <a:t>Computation radial build-up in A14b and A05</a:t>
            </a:r>
          </a:p>
          <a:p>
            <a:endParaRPr lang="en-US" dirty="0"/>
          </a:p>
          <a:p>
            <a:r>
              <a:rPr lang="en-US" dirty="0"/>
              <a:t>Target loading shim size in A18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2CD424-686B-4B9F-AEF3-B87038D3F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BCF63E-0C45-4A58-B72C-70689D4EF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91259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53DE3-8FF0-4ADA-9AEB-94F86DB9F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Shell-yoke sub-assembly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BBB02-57B6-4002-85BF-57056F1E8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292988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When both half-length sub-assembly modules are joined together, the short yoke tension rods are replaced with full-length ones. </a:t>
            </a:r>
          </a:p>
          <a:p>
            <a:endParaRPr lang="en-US" u="sng" dirty="0"/>
          </a:p>
          <a:p>
            <a:r>
              <a:rPr lang="en-US" u="sng" dirty="0"/>
              <a:t>For the pre-tension of the full-length tie rods of the yoke: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piston (RSM 200 cylinder with effective area of 4.43 in</a:t>
            </a:r>
            <a:r>
              <a:rPr lang="en-US" b="1" i="1" baseline="30000" dirty="0"/>
              <a:t>2</a:t>
            </a:r>
            <a:r>
              <a:rPr lang="en-US" b="1" i="1" dirty="0"/>
              <a:t>) shall be pressurized to </a:t>
            </a:r>
            <a:r>
              <a:rPr lang="en-US" b="1" i="1" dirty="0">
                <a:solidFill>
                  <a:schemeClr val="bg2"/>
                </a:solidFill>
              </a:rPr>
              <a:t>4100 ± 200 PSI </a:t>
            </a:r>
            <a:r>
              <a:rPr lang="en-US" b="1" i="1" dirty="0"/>
              <a:t>and the nuts shall turned to contact.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3BF7D4-FB8B-4502-8948-F4205DAAF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EA233D-E5AF-49EB-A38B-9BF44AABB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15</a:t>
            </a:fld>
            <a:endParaRPr lang="fr-FR"/>
          </a:p>
        </p:txBody>
      </p:sp>
      <p:pic>
        <p:nvPicPr>
          <p:cNvPr id="11" name="Picture 10" descr=":::::::Library:Containers:com.apple.mail:Data:Library:Mail Downloads:C1B992A8-3ACA-473D-9644-3BA9A00EAFBD:IMG_4047.jpeg">
            <a:extLst>
              <a:ext uri="{FF2B5EF4-FFF2-40B4-BE49-F238E27FC236}">
                <a16:creationId xmlns:a16="http://schemas.microsoft.com/office/drawing/2014/main" id="{9BB3C343-809C-4342-934C-A99B4C88630A}"/>
              </a:ext>
            </a:extLst>
          </p:cNvPr>
          <p:cNvPicPr/>
          <p:nvPr/>
        </p:nvPicPr>
        <p:blipFill>
          <a:blip r:embed="rId2"/>
          <a:srcRect t="27363" b="23391"/>
          <a:stretch>
            <a:fillRect/>
          </a:stretch>
        </p:blipFill>
        <p:spPr bwMode="auto">
          <a:xfrm>
            <a:off x="971600" y="4250507"/>
            <a:ext cx="5072086" cy="187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:::::::Library:Containers:com.apple.mail:Data:Library:Mail Downloads:3C6542A2-2A91-4B7C-A33B-40C05769474F:IMG_4125.jpeg">
            <a:extLst>
              <a:ext uri="{FF2B5EF4-FFF2-40B4-BE49-F238E27FC236}">
                <a16:creationId xmlns:a16="http://schemas.microsoft.com/office/drawing/2014/main" id="{CC121D7A-37D7-45D6-AD43-F198C84A7DA5}"/>
              </a:ext>
            </a:extLst>
          </p:cNvPr>
          <p:cNvPicPr/>
          <p:nvPr/>
        </p:nvPicPr>
        <p:blipFill>
          <a:blip r:embed="rId3"/>
          <a:srcRect l="14103" r="5926"/>
          <a:stretch>
            <a:fillRect/>
          </a:stretch>
        </p:blipFill>
        <p:spPr bwMode="auto">
          <a:xfrm>
            <a:off x="6156176" y="4250507"/>
            <a:ext cx="2002436" cy="187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64475552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171E6-8B45-4A51-BF93-BF1D5B29A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960791"/>
            <a:ext cx="7920000" cy="540000"/>
          </a:xfrm>
        </p:spPr>
        <p:txBody>
          <a:bodyPr/>
          <a:lstStyle/>
          <a:p>
            <a:r>
              <a:rPr lang="en-US" dirty="0"/>
              <a:t>Quench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AD5F2-0E0D-4C47-B1D9-B32833045E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After the test of A13, we focused on the analysis of the pre-load in A14b and A05</a:t>
            </a:r>
          </a:p>
          <a:p>
            <a:pPr lvl="1"/>
            <a:r>
              <a:rPr lang="en-US" dirty="0"/>
              <a:t>At that time, they had the fewest training quenches up to the acceptance current, and both of them met requirements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A08532-BD47-4544-ABA4-38DB57F16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B967D3-5001-4168-92AE-860694F72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150</a:t>
            </a:fld>
            <a:endParaRPr lang="fr-FR"/>
          </a:p>
        </p:txBody>
      </p:sp>
      <p:pic>
        <p:nvPicPr>
          <p:cNvPr id="6" name="Picture 22">
            <a:extLst>
              <a:ext uri="{FF2B5EF4-FFF2-40B4-BE49-F238E27FC236}">
                <a16:creationId xmlns:a16="http://schemas.microsoft.com/office/drawing/2014/main" id="{26943990-19B0-4D4C-91FD-9EFB66FD9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61" y="3423828"/>
            <a:ext cx="3184568" cy="204011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4FB0E39D-8E47-4093-BD9A-3E2CA6DF52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134"/>
          <a:stretch/>
        </p:blipFill>
        <p:spPr>
          <a:xfrm>
            <a:off x="3420899" y="3423828"/>
            <a:ext cx="2703944" cy="2057400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59F92D6-F1FA-4347-85A5-1135277C3A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799"/>
          <a:stretch/>
        </p:blipFill>
        <p:spPr>
          <a:xfrm>
            <a:off x="6177027" y="3423827"/>
            <a:ext cx="2715453" cy="2057401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09FF806-9797-4091-A982-5077D0337BCC}"/>
              </a:ext>
            </a:extLst>
          </p:cNvPr>
          <p:cNvSpPr txBox="1"/>
          <p:nvPr/>
        </p:nvSpPr>
        <p:spPr>
          <a:xfrm>
            <a:off x="1515316" y="3068065"/>
            <a:ext cx="588623" cy="30008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A14b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B4DAD0-C2C9-4D93-A66A-810B737AE6A5}"/>
              </a:ext>
            </a:extLst>
          </p:cNvPr>
          <p:cNvSpPr txBox="1"/>
          <p:nvPr/>
        </p:nvSpPr>
        <p:spPr>
          <a:xfrm>
            <a:off x="4501643" y="3074275"/>
            <a:ext cx="492443" cy="30008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A05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6D6ECF-EE0D-4C2E-9828-03031F6BFA67}"/>
              </a:ext>
            </a:extLst>
          </p:cNvPr>
          <p:cNvSpPr txBox="1"/>
          <p:nvPr/>
        </p:nvSpPr>
        <p:spPr>
          <a:xfrm>
            <a:off x="7311616" y="3068065"/>
            <a:ext cx="492443" cy="30008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A13</a:t>
            </a:r>
          </a:p>
        </p:txBody>
      </p:sp>
    </p:spTree>
    <p:extLst>
      <p:ext uri="{BB962C8B-B14F-4D97-AF65-F5344CB8AC3E}">
        <p14:creationId xmlns:p14="http://schemas.microsoft.com/office/powerpoint/2010/main" val="1974073741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C802C-9685-4D0E-992C-8412265F4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A1BA6-952F-407A-8F0C-7B9F934D5D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A14b and A05 and A13 quench performance</a:t>
            </a:r>
          </a:p>
          <a:p>
            <a:endParaRPr lang="en-US" dirty="0"/>
          </a:p>
          <a:p>
            <a:r>
              <a:rPr lang="en-US" dirty="0">
                <a:solidFill>
                  <a:schemeClr val="bg2"/>
                </a:solidFill>
              </a:rPr>
              <a:t>Computation radial build-up in A14b and A05</a:t>
            </a:r>
          </a:p>
          <a:p>
            <a:endParaRPr lang="en-US" dirty="0"/>
          </a:p>
          <a:p>
            <a:r>
              <a:rPr lang="en-US" dirty="0"/>
              <a:t>Target loading shim size in A12b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2CD424-686B-4B9F-AEF3-B87038D3F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BCF63E-0C45-4A58-B72C-70689D4EF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6222985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D5565-FE79-4CFD-A913-FE12B1EE7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Room temperature pre-stress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349C0C-669B-4004-BDFF-F1ABE8633A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final coil and shell pre-load achieved at the end of the bladder and key operation is determined by the </a:t>
            </a:r>
            <a:r>
              <a:rPr lang="en-US" dirty="0">
                <a:solidFill>
                  <a:schemeClr val="bg2"/>
                </a:solidFill>
              </a:rPr>
              <a:t>combination</a:t>
            </a:r>
            <a:r>
              <a:rPr lang="en-US" dirty="0"/>
              <a:t> of</a:t>
            </a:r>
          </a:p>
          <a:p>
            <a:pPr lvl="1"/>
            <a:r>
              <a:rPr lang="en-US" dirty="0"/>
              <a:t>the size of the load key shim </a:t>
            </a:r>
          </a:p>
          <a:p>
            <a:pPr lvl="1"/>
            <a:r>
              <a:rPr lang="en-US" dirty="0"/>
              <a:t>the radial dimensions of the shimmed coil pack </a:t>
            </a:r>
          </a:p>
          <a:p>
            <a:pPr lvl="2"/>
            <a:r>
              <a:rPr lang="en-US" dirty="0"/>
              <a:t>(under the assumption that collars, pads, masters, yoke, and shell have nominal dimensions).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0D9DC7-872E-4844-B386-C5EEFD834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0C6565-C983-40AC-B6F6-D3227ADA3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152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74D5F0-7E68-404B-831F-8EEEF77DCC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24" y="3861048"/>
            <a:ext cx="7728953" cy="1467070"/>
          </a:xfrm>
          <a:prstGeom prst="rect">
            <a:avLst/>
          </a:prstGeom>
          <a:noFill/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6A313D3-5C92-4EE2-99B7-02E036C821CF}"/>
              </a:ext>
            </a:extLst>
          </p:cNvPr>
          <p:cNvSpPr/>
          <p:nvPr/>
        </p:nvSpPr>
        <p:spPr>
          <a:xfrm>
            <a:off x="2627784" y="3861048"/>
            <a:ext cx="1944216" cy="146707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440980174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84045-E745-4614-889C-FF265E242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Size of the load key shim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77170-1746-450D-A865-6B5B47E148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1800D8-6EF7-4C4D-AE08-CD1BEC4AC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7830D1-5539-4F08-A0AA-ABDFB93B9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153</a:t>
            </a:fld>
            <a:endParaRPr lang="fr-FR"/>
          </a:p>
        </p:txBody>
      </p:sp>
      <p:pic>
        <p:nvPicPr>
          <p:cNvPr id="6" name="Picture 22">
            <a:extLst>
              <a:ext uri="{FF2B5EF4-FFF2-40B4-BE49-F238E27FC236}">
                <a16:creationId xmlns:a16="http://schemas.microsoft.com/office/drawing/2014/main" id="{C52A58D8-4F24-40E3-AD3D-7009E135A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18" y="1697850"/>
            <a:ext cx="2886607" cy="184923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BE9714-C6DA-4B5B-BCEC-6B44FCB71374}"/>
              </a:ext>
            </a:extLst>
          </p:cNvPr>
          <p:cNvSpPr txBox="1"/>
          <p:nvPr/>
        </p:nvSpPr>
        <p:spPr>
          <a:xfrm>
            <a:off x="3713820" y="2306781"/>
            <a:ext cx="588623" cy="30008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A14b</a:t>
            </a: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ED4B12DE-2769-4E3B-834E-56BED56229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134"/>
          <a:stretch/>
        </p:blipFill>
        <p:spPr>
          <a:xfrm>
            <a:off x="996149" y="3611762"/>
            <a:ext cx="2503376" cy="1904790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544255-3949-44A4-AFD0-5301ACB3AD30}"/>
              </a:ext>
            </a:extLst>
          </p:cNvPr>
          <p:cNvSpPr txBox="1"/>
          <p:nvPr/>
        </p:nvSpPr>
        <p:spPr>
          <a:xfrm>
            <a:off x="3761911" y="4287157"/>
            <a:ext cx="446276" cy="50783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A05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0E6FB9-0F48-49F0-AC20-519FF8485A69}"/>
              </a:ext>
            </a:extLst>
          </p:cNvPr>
          <p:cNvSpPr txBox="1"/>
          <p:nvPr/>
        </p:nvSpPr>
        <p:spPr>
          <a:xfrm>
            <a:off x="4734018" y="2202907"/>
            <a:ext cx="3079689" cy="5078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/>
              <a:t>Loading shim size: 43 mils, 1.092 mm</a:t>
            </a:r>
          </a:p>
          <a:p>
            <a:r>
              <a:rPr lang="en-US" sz="1350" dirty="0"/>
              <a:t>Total key size: 13.84 mm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3C8FCE-404D-4E8C-91DF-CC3CC8B86621}"/>
              </a:ext>
            </a:extLst>
          </p:cNvPr>
          <p:cNvSpPr txBox="1"/>
          <p:nvPr/>
        </p:nvSpPr>
        <p:spPr>
          <a:xfrm>
            <a:off x="4680012" y="4165567"/>
            <a:ext cx="3079689" cy="5078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/>
              <a:t>Loading shim size: 41 mils, 1.041 mm</a:t>
            </a:r>
          </a:p>
          <a:p>
            <a:r>
              <a:rPr lang="en-US" sz="1350" dirty="0"/>
              <a:t>Total key size: 13.79 mm</a:t>
            </a:r>
          </a:p>
        </p:txBody>
      </p:sp>
    </p:spTree>
    <p:extLst>
      <p:ext uri="{BB962C8B-B14F-4D97-AF65-F5344CB8AC3E}">
        <p14:creationId xmlns:p14="http://schemas.microsoft.com/office/powerpoint/2010/main" val="3550368090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40C8D-E1FB-470A-8DFF-482E49FC6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Size of the load key shim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0E84F-4C98-4039-94B8-0225D1EFF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3150408"/>
            <a:ext cx="7920000" cy="2301466"/>
          </a:xfrm>
        </p:spPr>
        <p:txBody>
          <a:bodyPr/>
          <a:lstStyle/>
          <a:p>
            <a:r>
              <a:rPr lang="en-US" dirty="0"/>
              <a:t>A portion of the total key/shim is to create contact (contact key/shim), and a portion to produce the pre-load (</a:t>
            </a:r>
            <a:r>
              <a:rPr lang="en-US" dirty="0" err="1"/>
              <a:t>interf</a:t>
            </a:r>
            <a:r>
              <a:rPr lang="en-US" dirty="0"/>
              <a:t>. Key/shim)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2D8DC2-66EC-4153-98B4-9C44940C4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973237-6BE6-46EF-AAE9-73325D810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154</a:t>
            </a:fld>
            <a:endParaRPr lang="fr-F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13167D-70AA-4BC5-82EF-0596FF173F08}"/>
              </a:ext>
            </a:extLst>
          </p:cNvPr>
          <p:cNvSpPr txBox="1"/>
          <p:nvPr/>
        </p:nvSpPr>
        <p:spPr>
          <a:xfrm>
            <a:off x="1283550" y="1862826"/>
            <a:ext cx="588623" cy="30008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A14b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A185C3-A986-481C-969D-10F280D71F75}"/>
              </a:ext>
            </a:extLst>
          </p:cNvPr>
          <p:cNvSpPr txBox="1"/>
          <p:nvPr/>
        </p:nvSpPr>
        <p:spPr>
          <a:xfrm>
            <a:off x="1283550" y="2564904"/>
            <a:ext cx="446276" cy="50783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A05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943D4C-0315-4429-A452-0D66F492E664}"/>
              </a:ext>
            </a:extLst>
          </p:cNvPr>
          <p:cNvSpPr txBox="1"/>
          <p:nvPr/>
        </p:nvSpPr>
        <p:spPr>
          <a:xfrm>
            <a:off x="1979712" y="1771651"/>
            <a:ext cx="3079689" cy="5078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/>
              <a:t>Loading shim size: 43 mils, 1.092 mm</a:t>
            </a:r>
          </a:p>
          <a:p>
            <a:r>
              <a:rPr lang="en-US" sz="1350" dirty="0"/>
              <a:t>Total key size: 13.84 mm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B3E4EC-DEA7-4F52-B90C-AF7890F3B086}"/>
              </a:ext>
            </a:extLst>
          </p:cNvPr>
          <p:cNvSpPr txBox="1"/>
          <p:nvPr/>
        </p:nvSpPr>
        <p:spPr>
          <a:xfrm>
            <a:off x="1925706" y="2461030"/>
            <a:ext cx="3079689" cy="5078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/>
              <a:t>Loading shim size: 41 mils, 1.041 mm</a:t>
            </a:r>
          </a:p>
          <a:p>
            <a:r>
              <a:rPr lang="en-US" sz="1350" dirty="0"/>
              <a:t>Total key size: 13.79 mm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ADD904-D4E8-4459-AFCA-A1492F04DEDC}"/>
              </a:ext>
            </a:extLst>
          </p:cNvPr>
          <p:cNvSpPr txBox="1"/>
          <p:nvPr/>
        </p:nvSpPr>
        <p:spPr>
          <a:xfrm>
            <a:off x="591687" y="4502443"/>
            <a:ext cx="2714205" cy="5078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/>
              <a:t>contact shim : 22 mils, 0.483 mm</a:t>
            </a:r>
          </a:p>
          <a:p>
            <a:r>
              <a:rPr lang="en-US" sz="1350" dirty="0"/>
              <a:t>contact key size: 13.31 mm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3337B8-FF9B-4086-A905-5B54805C33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33" t="47608" r="11750" b="27162"/>
          <a:stretch/>
        </p:blipFill>
        <p:spPr bwMode="auto">
          <a:xfrm>
            <a:off x="3459977" y="4185084"/>
            <a:ext cx="5395078" cy="11680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51082965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66F06-521F-4B07-9E93-11785F4BD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Radial dimensions of the shimmed coil pack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FCF89-F8BA-4558-9267-830A2D4D1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771651"/>
            <a:ext cx="7920000" cy="2251415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The coil arc-length is usually undersized</a:t>
            </a:r>
          </a:p>
          <a:p>
            <a:r>
              <a:rPr lang="en-US" dirty="0"/>
              <a:t>With the mid-plane shim we bring the coil </a:t>
            </a:r>
            <a:r>
              <a:rPr lang="en-US" dirty="0">
                <a:solidFill>
                  <a:schemeClr val="bg2"/>
                </a:solidFill>
              </a:rPr>
              <a:t>“almost” </a:t>
            </a:r>
            <a:r>
              <a:rPr lang="en-US" dirty="0"/>
              <a:t>to the nominal dimensions</a:t>
            </a:r>
          </a:p>
          <a:p>
            <a:pPr lvl="1"/>
            <a:r>
              <a:rPr lang="en-US" dirty="0"/>
              <a:t>In reality </a:t>
            </a:r>
            <a:r>
              <a:rPr lang="en-US" dirty="0">
                <a:solidFill>
                  <a:schemeClr val="bg2"/>
                </a:solidFill>
              </a:rPr>
              <a:t>1) </a:t>
            </a:r>
            <a:r>
              <a:rPr lang="en-US" dirty="0"/>
              <a:t>shim has finite given thickness and </a:t>
            </a:r>
            <a:r>
              <a:rPr lang="en-US" dirty="0">
                <a:solidFill>
                  <a:schemeClr val="bg2"/>
                </a:solidFill>
              </a:rPr>
              <a:t>2) </a:t>
            </a:r>
            <a:r>
              <a:rPr lang="en-US" dirty="0"/>
              <a:t>coil has size variations along the length (and shim is full length with constant thickness)</a:t>
            </a:r>
          </a:p>
          <a:p>
            <a:r>
              <a:rPr lang="en-US" dirty="0"/>
              <a:t>So, we can produce a </a:t>
            </a:r>
            <a:r>
              <a:rPr lang="en-US" dirty="0">
                <a:solidFill>
                  <a:schemeClr val="bg2"/>
                </a:solidFill>
              </a:rPr>
              <a:t>radial deviation </a:t>
            </a:r>
            <a:r>
              <a:rPr lang="en-US" dirty="0"/>
              <a:t>resulting from the final shimmed </a:t>
            </a:r>
            <a:r>
              <a:rPr lang="en-US" dirty="0">
                <a:solidFill>
                  <a:schemeClr val="bg2"/>
                </a:solidFill>
              </a:rPr>
              <a:t>azimuthal deviation </a:t>
            </a:r>
            <a:r>
              <a:rPr lang="en-US" dirty="0"/>
              <a:t>(average of the  coils)</a:t>
            </a:r>
          </a:p>
          <a:p>
            <a:pPr lvl="1"/>
            <a:r>
              <a:rPr lang="en-US" dirty="0">
                <a:sym typeface="Symbol" panose="05050102010706020507" pitchFamily="18" charset="2"/>
              </a:rPr>
              <a:t></a:t>
            </a:r>
            <a:r>
              <a:rPr lang="en-US" dirty="0" err="1">
                <a:sym typeface="Symbol" panose="05050102010706020507" pitchFamily="18" charset="2"/>
              </a:rPr>
              <a:t>r</a:t>
            </a:r>
            <a:r>
              <a:rPr lang="en-US" baseline="-25000" dirty="0" err="1">
                <a:sym typeface="Symbol" panose="05050102010706020507" pitchFamily="18" charset="2"/>
              </a:rPr>
              <a:t>_ave</a:t>
            </a:r>
            <a:r>
              <a:rPr lang="en-US" dirty="0">
                <a:sym typeface="Symbol" panose="05050102010706020507" pitchFamily="18" charset="2"/>
              </a:rPr>
              <a:t> = _arc-</a:t>
            </a:r>
            <a:r>
              <a:rPr lang="en-US" dirty="0" err="1">
                <a:sym typeface="Symbol" panose="05050102010706020507" pitchFamily="18" charset="2"/>
              </a:rPr>
              <a:t>length</a:t>
            </a:r>
            <a:r>
              <a:rPr lang="en-US" baseline="-25000" dirty="0" err="1">
                <a:sym typeface="Symbol" panose="05050102010706020507" pitchFamily="18" charset="2"/>
              </a:rPr>
              <a:t>_ave</a:t>
            </a:r>
            <a:r>
              <a:rPr lang="en-US" dirty="0">
                <a:sym typeface="Symbol" panose="05050102010706020507" pitchFamily="18" charset="2"/>
              </a:rPr>
              <a:t> * 2/  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BAC8EC-80E8-4DEE-BA68-087A616AE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3C72E0-26AC-45D1-907B-FFDF7770E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155</a:t>
            </a:fld>
            <a:endParaRPr lang="fr-FR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57873C3-1AF2-413F-AD62-9B0DE9618F93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788024" y="4211658"/>
          <a:ext cx="3012566" cy="10087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0980">
                  <a:extLst>
                    <a:ext uri="{9D8B030D-6E8A-4147-A177-3AD203B41FA5}">
                      <a16:colId xmlns:a16="http://schemas.microsoft.com/office/drawing/2014/main" val="2242769847"/>
                    </a:ext>
                  </a:extLst>
                </a:gridCol>
                <a:gridCol w="976481">
                  <a:extLst>
                    <a:ext uri="{9D8B030D-6E8A-4147-A177-3AD203B41FA5}">
                      <a16:colId xmlns:a16="http://schemas.microsoft.com/office/drawing/2014/main" val="97543352"/>
                    </a:ext>
                  </a:extLst>
                </a:gridCol>
                <a:gridCol w="747553">
                  <a:extLst>
                    <a:ext uri="{9D8B030D-6E8A-4147-A177-3AD203B41FA5}">
                      <a16:colId xmlns:a16="http://schemas.microsoft.com/office/drawing/2014/main" val="4188740844"/>
                    </a:ext>
                  </a:extLst>
                </a:gridCol>
                <a:gridCol w="747553">
                  <a:extLst>
                    <a:ext uri="{9D8B030D-6E8A-4147-A177-3AD203B41FA5}">
                      <a16:colId xmlns:a16="http://schemas.microsoft.com/office/drawing/2014/main" val="2112604968"/>
                    </a:ext>
                  </a:extLst>
                </a:gridCol>
              </a:tblGrid>
              <a:tr h="25217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Ave ss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LE min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RE min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22864459"/>
                  </a:ext>
                </a:extLst>
              </a:tr>
              <a:tr h="25217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60058100"/>
                  </a:ext>
                </a:extLst>
              </a:tr>
              <a:tr h="2521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A14b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-0.007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-0.129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-0.107</a:t>
                      </a: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3180876526"/>
                  </a:ext>
                </a:extLst>
              </a:tr>
              <a:tr h="2521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A5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-0.025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-0.154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-0.105</a:t>
                      </a: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014159987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A1C70224-7B75-4FCB-85F7-078B9388D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08" y="4066517"/>
            <a:ext cx="1888107" cy="1371600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0C87FA-945A-4E70-A673-33CC24637FB0}"/>
              </a:ext>
            </a:extLst>
          </p:cNvPr>
          <p:cNvSpPr txBox="1"/>
          <p:nvPr/>
        </p:nvSpPr>
        <p:spPr>
          <a:xfrm>
            <a:off x="467545" y="4123967"/>
            <a:ext cx="588623" cy="30008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A14b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A24E42-CA95-4B91-BE79-96034BC9D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7328" y="4066090"/>
            <a:ext cx="1890440" cy="1371600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88D6061-368C-4791-ACCA-33A8214D11BC}"/>
              </a:ext>
            </a:extLst>
          </p:cNvPr>
          <p:cNvSpPr txBox="1"/>
          <p:nvPr/>
        </p:nvSpPr>
        <p:spPr>
          <a:xfrm>
            <a:off x="2849884" y="4123967"/>
            <a:ext cx="492443" cy="30008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A05</a:t>
            </a:r>
          </a:p>
        </p:txBody>
      </p:sp>
    </p:spTree>
    <p:extLst>
      <p:ext uri="{BB962C8B-B14F-4D97-AF65-F5344CB8AC3E}">
        <p14:creationId xmlns:p14="http://schemas.microsoft.com/office/powerpoint/2010/main" val="2641853820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0E761-D401-4280-AA21-EBA694F00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Radial dimensions of the shimmed coil pack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AC093-C4B3-49F2-9490-5BAF56BAF2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is also a radial deviation due to </a:t>
            </a:r>
            <a:r>
              <a:rPr lang="en-US" dirty="0" err="1"/>
              <a:t>OR+mid-plane</a:t>
            </a:r>
            <a:r>
              <a:rPr lang="en-US" dirty="0"/>
              <a:t> fit of the coil dimensional measurement data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24A7-C1F4-415F-BF2C-B3E908516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2BC8C6-896A-426B-A534-1E8FA9D37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156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D1E286-D5BA-4B56-91B0-E5F3717CB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5767" y="3287064"/>
            <a:ext cx="2300048" cy="1669964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7B647C-2306-4D3A-A638-6B4EAA8E1E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08" y="3296343"/>
            <a:ext cx="2214246" cy="1660685"/>
          </a:xfrm>
          <a:prstGeom prst="rect">
            <a:avLst/>
          </a:prstGeom>
          <a:ln>
            <a:solidFill>
              <a:schemeClr val="bg2"/>
            </a:solidFill>
          </a:ln>
        </p:spPr>
      </p:pic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0D129C48-A9A8-4BD0-B3FC-6CC6E5D0792D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058054" y="3707300"/>
          <a:ext cx="3834427" cy="10087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8565">
                  <a:extLst>
                    <a:ext uri="{9D8B030D-6E8A-4147-A177-3AD203B41FA5}">
                      <a16:colId xmlns:a16="http://schemas.microsoft.com/office/drawing/2014/main" val="2242769847"/>
                    </a:ext>
                  </a:extLst>
                </a:gridCol>
                <a:gridCol w="1242875">
                  <a:extLst>
                    <a:ext uri="{9D8B030D-6E8A-4147-A177-3AD203B41FA5}">
                      <a16:colId xmlns:a16="http://schemas.microsoft.com/office/drawing/2014/main" val="97543352"/>
                    </a:ext>
                  </a:extLst>
                </a:gridCol>
                <a:gridCol w="951494">
                  <a:extLst>
                    <a:ext uri="{9D8B030D-6E8A-4147-A177-3AD203B41FA5}">
                      <a16:colId xmlns:a16="http://schemas.microsoft.com/office/drawing/2014/main" val="4188740844"/>
                    </a:ext>
                  </a:extLst>
                </a:gridCol>
                <a:gridCol w="951494">
                  <a:extLst>
                    <a:ext uri="{9D8B030D-6E8A-4147-A177-3AD203B41FA5}">
                      <a16:colId xmlns:a16="http://schemas.microsoft.com/office/drawing/2014/main" val="2112604968"/>
                    </a:ext>
                  </a:extLst>
                </a:gridCol>
              </a:tblGrid>
              <a:tr h="25217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OR Ave ss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OR LE min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OR RE min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22864459"/>
                  </a:ext>
                </a:extLst>
              </a:tr>
              <a:tr h="252179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60058100"/>
                  </a:ext>
                </a:extLst>
              </a:tr>
              <a:tr h="2521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A14b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-0.029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-0.056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-0.050</a:t>
                      </a: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3180876526"/>
                  </a:ext>
                </a:extLst>
              </a:tr>
              <a:tr h="2521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A5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-0.025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-0.050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-0.050</a:t>
                      </a: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0141599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4342499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5302D-7D99-4A0E-8474-CC7BE94D7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Radial build-up of the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CC4325-4421-40B9-8D59-64A599826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“under the assumption that collars, pads, masters, yoke, and shell have nominal dimensions”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82FFB4-C855-4E0F-B43E-DA1F0AD5F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70D178-2A8C-4463-926C-81412D5E5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157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F28593-90C8-4CB0-B0E2-3474D3EE3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2888940"/>
            <a:ext cx="2901054" cy="21054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2783C8-5931-46CC-A216-CBF39DA33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8255" y="2885441"/>
            <a:ext cx="2832161" cy="2057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627926-100E-4810-94A4-9E7C8B228B74}"/>
              </a:ext>
            </a:extLst>
          </p:cNvPr>
          <p:cNvSpPr txBox="1"/>
          <p:nvPr/>
        </p:nvSpPr>
        <p:spPr>
          <a:xfrm>
            <a:off x="2294915" y="2595354"/>
            <a:ext cx="588623" cy="30008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A14b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328D88-A3DF-4A79-89DF-4E796985A277}"/>
              </a:ext>
            </a:extLst>
          </p:cNvPr>
          <p:cNvSpPr txBox="1"/>
          <p:nvPr/>
        </p:nvSpPr>
        <p:spPr>
          <a:xfrm>
            <a:off x="6051196" y="2595354"/>
            <a:ext cx="446276" cy="50783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A05</a:t>
            </a:r>
          </a:p>
        </p:txBody>
      </p:sp>
    </p:spTree>
    <p:extLst>
      <p:ext uri="{BB962C8B-B14F-4D97-AF65-F5344CB8AC3E}">
        <p14:creationId xmlns:p14="http://schemas.microsoft.com/office/powerpoint/2010/main" val="1904334060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874C9-BDA9-40E0-8CC2-462099D8B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F527E-7A25-4A87-87A0-64FE3FD80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771651"/>
            <a:ext cx="7920000" cy="73924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By adding up the </a:t>
            </a:r>
            <a:r>
              <a:rPr lang="en-US" dirty="0" err="1"/>
              <a:t>interf</a:t>
            </a:r>
            <a:r>
              <a:rPr lang="en-US" dirty="0"/>
              <a:t>. Shim and the coil radial size……</a:t>
            </a:r>
          </a:p>
          <a:p>
            <a:pPr lvl="1"/>
            <a:r>
              <a:rPr lang="en-US" dirty="0"/>
              <a:t>We get an upper bound (A14b) and a lower bound (A05)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D679DA-5AF2-40C6-8425-6B23ACBF0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72E4DB-6427-4977-9757-D4E94F9B1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158</a:t>
            </a:fld>
            <a:endParaRPr lang="fr-FR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4C73903B-E71F-4173-84DB-4AFBEBE01C1D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59931" y="2888940"/>
          <a:ext cx="8786558" cy="9889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009">
                  <a:extLst>
                    <a:ext uri="{9D8B030D-6E8A-4147-A177-3AD203B41FA5}">
                      <a16:colId xmlns:a16="http://schemas.microsoft.com/office/drawing/2014/main" val="2242769847"/>
                    </a:ext>
                  </a:extLst>
                </a:gridCol>
                <a:gridCol w="712999">
                  <a:extLst>
                    <a:ext uri="{9D8B030D-6E8A-4147-A177-3AD203B41FA5}">
                      <a16:colId xmlns:a16="http://schemas.microsoft.com/office/drawing/2014/main" val="97543352"/>
                    </a:ext>
                  </a:extLst>
                </a:gridCol>
                <a:gridCol w="545843">
                  <a:extLst>
                    <a:ext uri="{9D8B030D-6E8A-4147-A177-3AD203B41FA5}">
                      <a16:colId xmlns:a16="http://schemas.microsoft.com/office/drawing/2014/main" val="2701065354"/>
                    </a:ext>
                  </a:extLst>
                </a:gridCol>
                <a:gridCol w="545843">
                  <a:extLst>
                    <a:ext uri="{9D8B030D-6E8A-4147-A177-3AD203B41FA5}">
                      <a16:colId xmlns:a16="http://schemas.microsoft.com/office/drawing/2014/main" val="4188740844"/>
                    </a:ext>
                  </a:extLst>
                </a:gridCol>
                <a:gridCol w="545843">
                  <a:extLst>
                    <a:ext uri="{9D8B030D-6E8A-4147-A177-3AD203B41FA5}">
                      <a16:colId xmlns:a16="http://schemas.microsoft.com/office/drawing/2014/main" val="2037440231"/>
                    </a:ext>
                  </a:extLst>
                </a:gridCol>
                <a:gridCol w="545843">
                  <a:extLst>
                    <a:ext uri="{9D8B030D-6E8A-4147-A177-3AD203B41FA5}">
                      <a16:colId xmlns:a16="http://schemas.microsoft.com/office/drawing/2014/main" val="2112604968"/>
                    </a:ext>
                  </a:extLst>
                </a:gridCol>
                <a:gridCol w="545843">
                  <a:extLst>
                    <a:ext uri="{9D8B030D-6E8A-4147-A177-3AD203B41FA5}">
                      <a16:colId xmlns:a16="http://schemas.microsoft.com/office/drawing/2014/main" val="3544931164"/>
                    </a:ext>
                  </a:extLst>
                </a:gridCol>
                <a:gridCol w="545843">
                  <a:extLst>
                    <a:ext uri="{9D8B030D-6E8A-4147-A177-3AD203B41FA5}">
                      <a16:colId xmlns:a16="http://schemas.microsoft.com/office/drawing/2014/main" val="590137937"/>
                    </a:ext>
                  </a:extLst>
                </a:gridCol>
                <a:gridCol w="545843">
                  <a:extLst>
                    <a:ext uri="{9D8B030D-6E8A-4147-A177-3AD203B41FA5}">
                      <a16:colId xmlns:a16="http://schemas.microsoft.com/office/drawing/2014/main" val="1884167653"/>
                    </a:ext>
                  </a:extLst>
                </a:gridCol>
                <a:gridCol w="427887">
                  <a:extLst>
                    <a:ext uri="{9D8B030D-6E8A-4147-A177-3AD203B41FA5}">
                      <a16:colId xmlns:a16="http://schemas.microsoft.com/office/drawing/2014/main" val="3901448853"/>
                    </a:ext>
                  </a:extLst>
                </a:gridCol>
                <a:gridCol w="663797">
                  <a:extLst>
                    <a:ext uri="{9D8B030D-6E8A-4147-A177-3AD203B41FA5}">
                      <a16:colId xmlns:a16="http://schemas.microsoft.com/office/drawing/2014/main" val="3947179992"/>
                    </a:ext>
                  </a:extLst>
                </a:gridCol>
                <a:gridCol w="545843">
                  <a:extLst>
                    <a:ext uri="{9D8B030D-6E8A-4147-A177-3AD203B41FA5}">
                      <a16:colId xmlns:a16="http://schemas.microsoft.com/office/drawing/2014/main" val="249853986"/>
                    </a:ext>
                  </a:extLst>
                </a:gridCol>
                <a:gridCol w="545843">
                  <a:extLst>
                    <a:ext uri="{9D8B030D-6E8A-4147-A177-3AD203B41FA5}">
                      <a16:colId xmlns:a16="http://schemas.microsoft.com/office/drawing/2014/main" val="1578161662"/>
                    </a:ext>
                  </a:extLst>
                </a:gridCol>
                <a:gridCol w="713298">
                  <a:extLst>
                    <a:ext uri="{9D8B030D-6E8A-4147-A177-3AD203B41FA5}">
                      <a16:colId xmlns:a16="http://schemas.microsoft.com/office/drawing/2014/main" val="1211009324"/>
                    </a:ext>
                  </a:extLst>
                </a:gridCol>
                <a:gridCol w="480493">
                  <a:extLst>
                    <a:ext uri="{9D8B030D-6E8A-4147-A177-3AD203B41FA5}">
                      <a16:colId xmlns:a16="http://schemas.microsoft.com/office/drawing/2014/main" val="2484923224"/>
                    </a:ext>
                  </a:extLst>
                </a:gridCol>
                <a:gridCol w="480493">
                  <a:extLst>
                    <a:ext uri="{9D8B030D-6E8A-4147-A177-3AD203B41FA5}">
                      <a16:colId xmlns:a16="http://schemas.microsoft.com/office/drawing/2014/main" val="1479396039"/>
                    </a:ext>
                  </a:extLst>
                </a:gridCol>
              </a:tblGrid>
              <a:tr h="258604"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Ave ss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OR_Ave</a:t>
                      </a:r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ss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Sum_ss</a:t>
                      </a:r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LE min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OR_LE_min</a:t>
                      </a:r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Sum_LE</a:t>
                      </a:r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RE min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OR_RE_min</a:t>
                      </a:r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Sum_RE</a:t>
                      </a:r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Key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Shim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Shim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Ave ss + </a:t>
                      </a:r>
                      <a:r>
                        <a:rPr lang="en-US" sz="8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ishim</a:t>
                      </a:r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LE + </a:t>
                      </a:r>
                      <a:r>
                        <a:rPr lang="en-US" sz="8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ishim</a:t>
                      </a:r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RE + </a:t>
                      </a:r>
                      <a:r>
                        <a:rPr lang="en-US" sz="8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ishim</a:t>
                      </a:r>
                      <a:endParaRPr lang="en-US" sz="8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2522864459"/>
                  </a:ext>
                </a:extLst>
              </a:tr>
              <a:tr h="243443"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mils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4260058100"/>
                  </a:ext>
                </a:extLst>
              </a:tr>
              <a:tr h="2434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A14b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-0.007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-0.037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-0.056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-0.185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-0.107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-0.157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13.84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1.092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0.497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0.348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0.377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80876526"/>
                  </a:ext>
                </a:extLst>
              </a:tr>
              <a:tr h="2434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-0.025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-0.050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-0.179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-0.105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-0.050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-0.155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13.79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1.041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0.433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0.303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0.327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14159987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8217DDDE-BB3F-454D-B643-F36095972D56}"/>
              </a:ext>
            </a:extLst>
          </p:cNvPr>
          <p:cNvSpPr/>
          <p:nvPr/>
        </p:nvSpPr>
        <p:spPr>
          <a:xfrm>
            <a:off x="612000" y="2888940"/>
            <a:ext cx="1728192" cy="973773"/>
          </a:xfrm>
          <a:prstGeom prst="rect">
            <a:avLst/>
          </a:prstGeom>
          <a:noFill/>
          <a:ln w="762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D1301E-7CE9-4DB6-AB35-6A8FA2E289EF}"/>
              </a:ext>
            </a:extLst>
          </p:cNvPr>
          <p:cNvSpPr/>
          <p:nvPr/>
        </p:nvSpPr>
        <p:spPr>
          <a:xfrm>
            <a:off x="2340192" y="2879558"/>
            <a:ext cx="1629105" cy="973773"/>
          </a:xfrm>
          <a:prstGeom prst="rect">
            <a:avLst/>
          </a:prstGeom>
          <a:noFill/>
          <a:ln w="762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697F43-E65D-4CD9-95CA-CB69A6A2B6F9}"/>
              </a:ext>
            </a:extLst>
          </p:cNvPr>
          <p:cNvSpPr/>
          <p:nvPr/>
        </p:nvSpPr>
        <p:spPr>
          <a:xfrm>
            <a:off x="3969297" y="2879558"/>
            <a:ext cx="1574811" cy="973773"/>
          </a:xfrm>
          <a:prstGeom prst="rect">
            <a:avLst/>
          </a:prstGeom>
          <a:noFill/>
          <a:ln w="762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E73EE6-488F-44B1-9B0B-0C0CE804EEB6}"/>
              </a:ext>
            </a:extLst>
          </p:cNvPr>
          <p:cNvSpPr/>
          <p:nvPr/>
        </p:nvSpPr>
        <p:spPr>
          <a:xfrm>
            <a:off x="5544108" y="2881329"/>
            <a:ext cx="1709307" cy="973773"/>
          </a:xfrm>
          <a:prstGeom prst="rect">
            <a:avLst/>
          </a:prstGeom>
          <a:noFill/>
          <a:ln w="762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3AD496-0A5F-49C8-9D9B-EA71CBF86C81}"/>
              </a:ext>
            </a:extLst>
          </p:cNvPr>
          <p:cNvSpPr/>
          <p:nvPr/>
        </p:nvSpPr>
        <p:spPr>
          <a:xfrm>
            <a:off x="7271269" y="2884377"/>
            <a:ext cx="1675220" cy="97377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526150851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C802C-9685-4D0E-992C-8412265F4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A1BA6-952F-407A-8F0C-7B9F934D5D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A14b and A05 and A13 quench performance</a:t>
            </a:r>
          </a:p>
          <a:p>
            <a:endParaRPr lang="en-US" dirty="0"/>
          </a:p>
          <a:p>
            <a:r>
              <a:rPr lang="en-US" dirty="0"/>
              <a:t>Computation radial build-up in A14b and A05</a:t>
            </a:r>
          </a:p>
          <a:p>
            <a:endParaRPr lang="en-US" dirty="0"/>
          </a:p>
          <a:p>
            <a:r>
              <a:rPr lang="en-US" dirty="0">
                <a:solidFill>
                  <a:schemeClr val="bg2"/>
                </a:solidFill>
              </a:rPr>
              <a:t>Target loading shim size in A18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2CD424-686B-4B9F-AEF3-B87038D3F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BCF63E-0C45-4A58-B72C-70689D4EF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91586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8073D-7A4B-47BE-A66A-ED048303A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Shell-yoke sub-assembly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E48E9-BBDA-464A-8342-75F96CC80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3743976" cy="3865983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The shell-yoke sub-assembly straightness is monitored by measuring</a:t>
            </a:r>
          </a:p>
          <a:p>
            <a:pPr lvl="1"/>
            <a:r>
              <a:rPr lang="en-US" dirty="0"/>
              <a:t>vertical and horizontal absolute position of fiducial in the </a:t>
            </a:r>
          </a:p>
          <a:p>
            <a:pPr lvl="2"/>
            <a:r>
              <a:rPr lang="en-US" dirty="0"/>
              <a:t>mid-plane shell cut-outs (one side, either left of right from the lead end view) </a:t>
            </a:r>
          </a:p>
          <a:p>
            <a:pPr lvl="2"/>
            <a:r>
              <a:rPr lang="en-US" dirty="0"/>
              <a:t>and in the top shell cut-outs.</a:t>
            </a:r>
          </a:p>
          <a:p>
            <a:pPr lvl="1"/>
            <a:r>
              <a:rPr lang="en-US" dirty="0"/>
              <a:t>Measurements are taken in 7 longitudinal locations (in between shell segments). </a:t>
            </a:r>
          </a:p>
          <a:p>
            <a:r>
              <a:rPr lang="en-US" dirty="0"/>
              <a:t>The fiducials are placed in contact with the yoke laminations, which are accessible through the cut-outs. 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61084C-4B92-4565-A5B1-B0F2A4A4A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AE5B18-7013-43EA-B3CB-8DABF002F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16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A03564-0060-46F1-A4D6-951C701AC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941168"/>
            <a:ext cx="8230744" cy="11223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C60611-9E43-4F9D-9E91-D99B78ECCA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75" t="2553" r="21650" b="5344"/>
          <a:stretch/>
        </p:blipFill>
        <p:spPr>
          <a:xfrm>
            <a:off x="5076056" y="1314083"/>
            <a:ext cx="3213000" cy="321300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28592574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F3EA8-628D-4F7C-A9E3-401F1DD9A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mid-plane shim for A18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91DB4-8751-4AD3-9EAD-3ECA730200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0D7ABA-73BC-4296-BD22-4407A10E7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6E4D18-FBC8-411A-9510-22AA2CEC5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160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EA2005-FE7B-4BFB-BE36-F40EB6926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748" y="1837982"/>
            <a:ext cx="4730079" cy="354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643283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76385-4305-455E-9E52-87DDCA492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Radial deviations of 18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458AF-D5F8-4FC9-9CDA-262147BCB9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F14CD2-15BB-4B71-8332-4C0871A9F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D2CAD2-5D64-4E58-9D19-1C9DC2C7E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161</a:t>
            </a:fld>
            <a:endParaRPr lang="fr-FR"/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2086D914-73B0-45B9-98CD-2DCE28FFD19D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12000" y="2056887"/>
          <a:ext cx="7919999" cy="730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4019">
                  <a:extLst>
                    <a:ext uri="{9D8B030D-6E8A-4147-A177-3AD203B41FA5}">
                      <a16:colId xmlns:a16="http://schemas.microsoft.com/office/drawing/2014/main" val="2242769847"/>
                    </a:ext>
                  </a:extLst>
                </a:gridCol>
                <a:gridCol w="1054166">
                  <a:extLst>
                    <a:ext uri="{9D8B030D-6E8A-4147-A177-3AD203B41FA5}">
                      <a16:colId xmlns:a16="http://schemas.microsoft.com/office/drawing/2014/main" val="97543352"/>
                    </a:ext>
                  </a:extLst>
                </a:gridCol>
                <a:gridCol w="807026">
                  <a:extLst>
                    <a:ext uri="{9D8B030D-6E8A-4147-A177-3AD203B41FA5}">
                      <a16:colId xmlns:a16="http://schemas.microsoft.com/office/drawing/2014/main" val="2701065354"/>
                    </a:ext>
                  </a:extLst>
                </a:gridCol>
                <a:gridCol w="807026">
                  <a:extLst>
                    <a:ext uri="{9D8B030D-6E8A-4147-A177-3AD203B41FA5}">
                      <a16:colId xmlns:a16="http://schemas.microsoft.com/office/drawing/2014/main" val="4188740844"/>
                    </a:ext>
                  </a:extLst>
                </a:gridCol>
                <a:gridCol w="807026">
                  <a:extLst>
                    <a:ext uri="{9D8B030D-6E8A-4147-A177-3AD203B41FA5}">
                      <a16:colId xmlns:a16="http://schemas.microsoft.com/office/drawing/2014/main" val="2037440231"/>
                    </a:ext>
                  </a:extLst>
                </a:gridCol>
                <a:gridCol w="807026">
                  <a:extLst>
                    <a:ext uri="{9D8B030D-6E8A-4147-A177-3AD203B41FA5}">
                      <a16:colId xmlns:a16="http://schemas.microsoft.com/office/drawing/2014/main" val="2112604968"/>
                    </a:ext>
                  </a:extLst>
                </a:gridCol>
                <a:gridCol w="807026">
                  <a:extLst>
                    <a:ext uri="{9D8B030D-6E8A-4147-A177-3AD203B41FA5}">
                      <a16:colId xmlns:a16="http://schemas.microsoft.com/office/drawing/2014/main" val="3544931164"/>
                    </a:ext>
                  </a:extLst>
                </a:gridCol>
                <a:gridCol w="807026">
                  <a:extLst>
                    <a:ext uri="{9D8B030D-6E8A-4147-A177-3AD203B41FA5}">
                      <a16:colId xmlns:a16="http://schemas.microsoft.com/office/drawing/2014/main" val="590137937"/>
                    </a:ext>
                  </a:extLst>
                </a:gridCol>
                <a:gridCol w="807026">
                  <a:extLst>
                    <a:ext uri="{9D8B030D-6E8A-4147-A177-3AD203B41FA5}">
                      <a16:colId xmlns:a16="http://schemas.microsoft.com/office/drawing/2014/main" val="1884167653"/>
                    </a:ext>
                  </a:extLst>
                </a:gridCol>
                <a:gridCol w="632630">
                  <a:extLst>
                    <a:ext uri="{9D8B030D-6E8A-4147-A177-3AD203B41FA5}">
                      <a16:colId xmlns:a16="http://schemas.microsoft.com/office/drawing/2014/main" val="3901448853"/>
                    </a:ext>
                  </a:extLst>
                </a:gridCol>
              </a:tblGrid>
              <a:tr h="243443"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Ave ss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OR_Ave</a:t>
                      </a: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ss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Sum_ss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LE min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OR_LE_min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Sum_LE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RE min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OR_RE_min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Sum_RE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2522864459"/>
                  </a:ext>
                </a:extLst>
              </a:tr>
              <a:tr h="243443"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7144" marR="7144" marT="71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7144" marR="7144" marT="7144" marB="0" anchor="ctr"/>
                </a:tc>
                <a:extLst>
                  <a:ext uri="{0D108BD9-81ED-4DB2-BD59-A6C34878D82A}">
                    <a16:rowId xmlns:a16="http://schemas.microsoft.com/office/drawing/2014/main" val="4260058100"/>
                  </a:ext>
                </a:extLst>
              </a:tr>
              <a:tr h="2434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A18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-0.032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-0.115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-0.052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-0.167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-0.063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-0.043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-0.106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80876526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88B0842E-8584-4438-BF46-74AF6DBCFBF0}"/>
              </a:ext>
            </a:extLst>
          </p:cNvPr>
          <p:cNvSpPr/>
          <p:nvPr/>
        </p:nvSpPr>
        <p:spPr>
          <a:xfrm>
            <a:off x="1223628" y="2056887"/>
            <a:ext cx="2646294" cy="730330"/>
          </a:xfrm>
          <a:prstGeom prst="rect">
            <a:avLst/>
          </a:prstGeom>
          <a:noFill/>
          <a:ln w="762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723BDB-D991-4BBD-8773-69EDC80B0B5A}"/>
              </a:ext>
            </a:extLst>
          </p:cNvPr>
          <p:cNvSpPr/>
          <p:nvPr/>
        </p:nvSpPr>
        <p:spPr>
          <a:xfrm>
            <a:off x="3878796" y="2056887"/>
            <a:ext cx="2421396" cy="730330"/>
          </a:xfrm>
          <a:prstGeom prst="rect">
            <a:avLst/>
          </a:prstGeom>
          <a:noFill/>
          <a:ln w="762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934AC1-125B-4B19-894E-4D13667FABFE}"/>
              </a:ext>
            </a:extLst>
          </p:cNvPr>
          <p:cNvSpPr/>
          <p:nvPr/>
        </p:nvSpPr>
        <p:spPr>
          <a:xfrm>
            <a:off x="6300192" y="2056887"/>
            <a:ext cx="2240681" cy="730330"/>
          </a:xfrm>
          <a:prstGeom prst="rect">
            <a:avLst/>
          </a:prstGeom>
          <a:noFill/>
          <a:ln w="762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7ADC05F-38C7-4797-B491-2F8C09591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99" y="2962225"/>
            <a:ext cx="3429000" cy="24896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B6D756-5E00-4737-89D4-79D8085E8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0042" y="2963316"/>
            <a:ext cx="3429000" cy="248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137863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2D4ED-F3F8-49E4-8673-41B00573D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loading key shim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7BDCD-5616-419A-8DDA-5DF42641C0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u="sng" dirty="0"/>
              <a:t>For final loading key shim size reached during the pre-load operations, the following </a:t>
            </a:r>
            <a:r>
              <a:rPr lang="en-US" u="sng" dirty="0">
                <a:solidFill>
                  <a:schemeClr val="bg2"/>
                </a:solidFill>
              </a:rPr>
              <a:t>target </a:t>
            </a:r>
            <a:r>
              <a:rPr lang="en-US" u="sng" dirty="0"/>
              <a:t>is set:</a:t>
            </a:r>
            <a:endParaRPr lang="en-US" dirty="0"/>
          </a:p>
          <a:p>
            <a:pPr lvl="0"/>
            <a:r>
              <a:rPr lang="en-US" b="1" i="1" dirty="0"/>
              <a:t>At the end of the pre-loading operation, the sum of the loading shim size and the coil-pack radial dimension deviations in straight section, LE and RE shall be </a:t>
            </a:r>
            <a:r>
              <a:rPr lang="en-US" b="1" i="1" dirty="0">
                <a:solidFill>
                  <a:schemeClr val="bg2"/>
                </a:solidFill>
              </a:rPr>
              <a:t>within</a:t>
            </a:r>
            <a:r>
              <a:rPr lang="en-US" b="1" i="1" dirty="0"/>
              <a:t> the range achieved in magnets </a:t>
            </a:r>
            <a:r>
              <a:rPr lang="en-US" b="1" i="1" dirty="0">
                <a:solidFill>
                  <a:schemeClr val="bg2"/>
                </a:solidFill>
              </a:rPr>
              <a:t>MQXFA14b and MQXFA05</a:t>
            </a:r>
            <a:endParaRPr lang="en-US" dirty="0">
              <a:solidFill>
                <a:schemeClr val="bg2"/>
              </a:solidFill>
            </a:endParaRPr>
          </a:p>
          <a:p>
            <a:pPr lvl="1"/>
            <a:r>
              <a:rPr lang="en-US" dirty="0"/>
              <a:t>If, with such load key shim, the coil stress measured in </a:t>
            </a:r>
            <a:r>
              <a:rPr lang="en-US" dirty="0">
                <a:solidFill>
                  <a:schemeClr val="bg2"/>
                </a:solidFill>
              </a:rPr>
              <a:t>2+ strain gauges </a:t>
            </a:r>
            <a:r>
              <a:rPr lang="en-US" dirty="0"/>
              <a:t>at the end of the loading or during bladder inflation is above the coil stress spec., </a:t>
            </a:r>
            <a:r>
              <a:rPr lang="en-US" dirty="0">
                <a:solidFill>
                  <a:schemeClr val="bg2"/>
                </a:solidFill>
              </a:rPr>
              <a:t>priority</a:t>
            </a:r>
            <a:r>
              <a:rPr lang="en-US" dirty="0"/>
              <a:t> should be given to keeping the </a:t>
            </a:r>
            <a:r>
              <a:rPr lang="en-US" dirty="0">
                <a:solidFill>
                  <a:schemeClr val="bg2"/>
                </a:solidFill>
              </a:rPr>
              <a:t>coil stress </a:t>
            </a:r>
            <a:r>
              <a:rPr lang="en-US" dirty="0"/>
              <a:t>within the specs.  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1D77B1-54B2-4494-BDC6-50969B3AD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3BCB5F-EC98-49C9-8259-3D4DA3C70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4522779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90902F9-750D-473A-8096-E3E017B51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4090" y="2373743"/>
            <a:ext cx="3086100" cy="22418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5D617B-AD4E-49F1-B8EF-B618A77DF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" y="2382970"/>
            <a:ext cx="3086100" cy="22418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7757E0-391D-42EC-99B6-791477A4E8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7265" y="2373742"/>
            <a:ext cx="3086100" cy="22418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80ECED-8BD7-47CF-8668-2CCA967C9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of all magnets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FC524B-0927-42C3-8677-612CF6DDF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075B68-575C-4ECA-B25C-2DFE5DFE0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163</a:t>
            </a:fld>
            <a:endParaRPr lang="fr-FR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A08E81-AFD4-434D-8E0D-42555B938193}"/>
              </a:ext>
            </a:extLst>
          </p:cNvPr>
          <p:cNvSpPr txBox="1"/>
          <p:nvPr/>
        </p:nvSpPr>
        <p:spPr>
          <a:xfrm>
            <a:off x="953598" y="2091901"/>
            <a:ext cx="1377300" cy="3000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/>
              <a:t>Straight section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DBD63B-A9A8-40A7-846C-444B2B9F88C9}"/>
              </a:ext>
            </a:extLst>
          </p:cNvPr>
          <p:cNvSpPr txBox="1"/>
          <p:nvPr/>
        </p:nvSpPr>
        <p:spPr>
          <a:xfrm>
            <a:off x="4572000" y="2119006"/>
            <a:ext cx="396262" cy="3000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/>
              <a:t>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3237CC-A195-4FB0-A74E-15401391971B}"/>
              </a:ext>
            </a:extLst>
          </p:cNvPr>
          <p:cNvSpPr txBox="1"/>
          <p:nvPr/>
        </p:nvSpPr>
        <p:spPr>
          <a:xfrm>
            <a:off x="7704348" y="2081665"/>
            <a:ext cx="425116" cy="3000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/>
              <a:t>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D90362-BAA0-48D1-9618-F1F18E208C00}"/>
              </a:ext>
            </a:extLst>
          </p:cNvPr>
          <p:cNvSpPr/>
          <p:nvPr/>
        </p:nvSpPr>
        <p:spPr>
          <a:xfrm>
            <a:off x="3028951" y="2024845"/>
            <a:ext cx="3028949" cy="248427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4213816638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AF4E7-F0A1-4CD2-95A4-E5B8A295F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straight section</a:t>
            </a:r>
            <a:br>
              <a:rPr lang="en-US" dirty="0"/>
            </a:br>
            <a:r>
              <a:rPr lang="en-US" dirty="0"/>
              <a:t>Coil radial (shimmed) deviation + key/shim size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2EDEF-AB64-4E45-82F2-4A55103EF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E9B85E-3C68-46FC-B1EE-8254765F7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69615B-B701-432C-A7A4-B1F2656E0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164</a:t>
            </a:fld>
            <a:endParaRPr lang="fr-FR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C06B73C0-568A-4B85-B867-689F4371E705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91579" y="2570100"/>
          <a:ext cx="7740419" cy="16276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8952">
                  <a:extLst>
                    <a:ext uri="{9D8B030D-6E8A-4147-A177-3AD203B41FA5}">
                      <a16:colId xmlns:a16="http://schemas.microsoft.com/office/drawing/2014/main" val="2242769847"/>
                    </a:ext>
                  </a:extLst>
                </a:gridCol>
                <a:gridCol w="1676780">
                  <a:extLst>
                    <a:ext uri="{9D8B030D-6E8A-4147-A177-3AD203B41FA5}">
                      <a16:colId xmlns:a16="http://schemas.microsoft.com/office/drawing/2014/main" val="97543352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590137937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1884167653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3901448853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980227323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Ave ss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Shim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Ishim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Ave ss + ishim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2286445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mils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60058100"/>
                  </a:ext>
                </a:extLst>
              </a:tr>
              <a:tr h="2369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A18 up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13.84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0.533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0.508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5642095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A18 low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13.79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0.483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0.457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2488995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A14b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-0.037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13.84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0.533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0.497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8087652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13.79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0.483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0.433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141599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4315975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AF4E7-F0A1-4CD2-95A4-E5B8A295F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LE</a:t>
            </a:r>
            <a:br>
              <a:rPr lang="en-US" dirty="0"/>
            </a:br>
            <a:r>
              <a:rPr lang="en-US" dirty="0"/>
              <a:t>Coil radial (shimmed) deviation + key/shim size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2EDEF-AB64-4E45-82F2-4A55103EF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E9B85E-3C68-46FC-B1EE-8254765F7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69615B-B701-432C-A7A4-B1F2656E0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165</a:t>
            </a:fld>
            <a:endParaRPr lang="fr-FR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C06B73C0-568A-4B85-B867-689F4371E705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91579" y="2570100"/>
          <a:ext cx="7740419" cy="16276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8952">
                  <a:extLst>
                    <a:ext uri="{9D8B030D-6E8A-4147-A177-3AD203B41FA5}">
                      <a16:colId xmlns:a16="http://schemas.microsoft.com/office/drawing/2014/main" val="2242769847"/>
                    </a:ext>
                  </a:extLst>
                </a:gridCol>
                <a:gridCol w="1676780">
                  <a:extLst>
                    <a:ext uri="{9D8B030D-6E8A-4147-A177-3AD203B41FA5}">
                      <a16:colId xmlns:a16="http://schemas.microsoft.com/office/drawing/2014/main" val="97543352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590137937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1884167653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3901448853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980227323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Shim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Ishim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 + Ishim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2286445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mils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60058100"/>
                  </a:ext>
                </a:extLst>
              </a:tr>
              <a:tr h="2369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A18 up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-0.167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13.82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0.508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0.341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5642095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A18 low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-0.167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13.79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0.483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0.315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2488995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A14b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-0.185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13.840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0.533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0.348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8087652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-0.179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13.790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0.483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0.303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141599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177029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AF4E7-F0A1-4CD2-95A4-E5B8A295F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RE</a:t>
            </a:r>
            <a:br>
              <a:rPr lang="en-US" dirty="0"/>
            </a:br>
            <a:r>
              <a:rPr lang="en-US" dirty="0"/>
              <a:t>Coil radial (shimmed) deviation + key/shim size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2EDEF-AB64-4E45-82F2-4A55103EF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E9B85E-3C68-46FC-B1EE-8254765F7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69615B-B701-432C-A7A4-B1F2656E0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166</a:t>
            </a:fld>
            <a:endParaRPr lang="fr-FR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C06B73C0-568A-4B85-B867-689F4371E705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91579" y="2570100"/>
          <a:ext cx="7740419" cy="16276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8952">
                  <a:extLst>
                    <a:ext uri="{9D8B030D-6E8A-4147-A177-3AD203B41FA5}">
                      <a16:colId xmlns:a16="http://schemas.microsoft.com/office/drawing/2014/main" val="2242769847"/>
                    </a:ext>
                  </a:extLst>
                </a:gridCol>
                <a:gridCol w="1676780">
                  <a:extLst>
                    <a:ext uri="{9D8B030D-6E8A-4147-A177-3AD203B41FA5}">
                      <a16:colId xmlns:a16="http://schemas.microsoft.com/office/drawing/2014/main" val="97543352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590137937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1884167653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3901448853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980227323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Shim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Ishim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 + Ishim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2286445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mils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60058100"/>
                  </a:ext>
                </a:extLst>
              </a:tr>
              <a:tr h="2369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A18 up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-0.106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13.79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0.483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0.376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5642095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A18 low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-0.106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13.74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0.432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0.326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2488995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A14b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-0.157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13.84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0.533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0.377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8087652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-0.155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13.79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0.483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0.327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141599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9787755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2DBB6-75AE-47AF-BF94-C761CA3F6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proposal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EEE5C-3D88-43BA-BE03-4BD316801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4725144"/>
            <a:ext cx="7920000" cy="766561"/>
          </a:xfrm>
        </p:spPr>
        <p:txBody>
          <a:bodyPr>
            <a:normAutofit/>
          </a:bodyPr>
          <a:lstStyle/>
          <a:p>
            <a:r>
              <a:rPr lang="en-US" dirty="0"/>
              <a:t>Proposed target: </a:t>
            </a:r>
            <a:r>
              <a:rPr lang="en-US" dirty="0">
                <a:solidFill>
                  <a:schemeClr val="bg2"/>
                </a:solidFill>
              </a:rPr>
              <a:t>41-43 mils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E3D90F-8306-4C6E-88AB-E2C14593B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9DE70A-6EE6-4AC7-85D7-023ED10FD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167</a:t>
            </a:fld>
            <a:endParaRPr lang="fr-FR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AE5AA65-BE14-427C-BFBB-DC1D6EBD71E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11981" y="1430779"/>
          <a:ext cx="7740419" cy="10713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8952">
                  <a:extLst>
                    <a:ext uri="{9D8B030D-6E8A-4147-A177-3AD203B41FA5}">
                      <a16:colId xmlns:a16="http://schemas.microsoft.com/office/drawing/2014/main" val="1505515652"/>
                    </a:ext>
                  </a:extLst>
                </a:gridCol>
                <a:gridCol w="1676780">
                  <a:extLst>
                    <a:ext uri="{9D8B030D-6E8A-4147-A177-3AD203B41FA5}">
                      <a16:colId xmlns:a16="http://schemas.microsoft.com/office/drawing/2014/main" val="3622635103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3989579918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3076636547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799934318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84532337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Ave ss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Shim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Ishim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Ave ss + ishim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9421551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mils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00240546"/>
                  </a:ext>
                </a:extLst>
              </a:tr>
              <a:tr h="2369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A18 up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13.84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0.533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0.508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9741437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A18 low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13.79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0.483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0.457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20140733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0AD3464-EB6E-4058-91BF-21F0061DDB2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12000" y="2502162"/>
          <a:ext cx="7740419" cy="10713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8952">
                  <a:extLst>
                    <a:ext uri="{9D8B030D-6E8A-4147-A177-3AD203B41FA5}">
                      <a16:colId xmlns:a16="http://schemas.microsoft.com/office/drawing/2014/main" val="4263390206"/>
                    </a:ext>
                  </a:extLst>
                </a:gridCol>
                <a:gridCol w="1676780">
                  <a:extLst>
                    <a:ext uri="{9D8B030D-6E8A-4147-A177-3AD203B41FA5}">
                      <a16:colId xmlns:a16="http://schemas.microsoft.com/office/drawing/2014/main" val="1780597740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1016483933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822949590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1375393441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2123384288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Shim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Ishim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 + Ishim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136513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mils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6567645"/>
                  </a:ext>
                </a:extLst>
              </a:tr>
              <a:tr h="2369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A18 up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-0.167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13.82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0.508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0.341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1814832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A18 low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-0.167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13.79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0.483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0.315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18013994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BAF5097-9267-4552-904A-BCC7D396CD1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12000" y="3573545"/>
          <a:ext cx="7740419" cy="10713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8952">
                  <a:extLst>
                    <a:ext uri="{9D8B030D-6E8A-4147-A177-3AD203B41FA5}">
                      <a16:colId xmlns:a16="http://schemas.microsoft.com/office/drawing/2014/main" val="1490269595"/>
                    </a:ext>
                  </a:extLst>
                </a:gridCol>
                <a:gridCol w="1676780">
                  <a:extLst>
                    <a:ext uri="{9D8B030D-6E8A-4147-A177-3AD203B41FA5}">
                      <a16:colId xmlns:a16="http://schemas.microsoft.com/office/drawing/2014/main" val="1640607911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4164872991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3198860776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4159628006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2129886228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Shim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Ishim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 + Ishim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453323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mils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39000279"/>
                  </a:ext>
                </a:extLst>
              </a:tr>
              <a:tr h="2369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A18 up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-0.106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13.79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0.483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0.376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9898795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A18 low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-0.106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13.74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0.432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0.326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917323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8684659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C8040-FC30-439C-8020-BFC2D2C78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Tapered load shim (TLS)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7D7FF1-3698-43B9-B59D-C21E4C8DD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771651"/>
            <a:ext cx="7920000" cy="1190575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Distance from coil end to 0.050 mm TLS end: 439 mm</a:t>
            </a:r>
          </a:p>
          <a:p>
            <a:r>
              <a:rPr lang="en-US" dirty="0"/>
              <a:t>Distance from coil end to 0.100 mm TLS end: 363 mm</a:t>
            </a:r>
          </a:p>
          <a:p>
            <a:r>
              <a:rPr lang="en-US" dirty="0">
                <a:sym typeface="Symbol" panose="05050102010706020507" pitchFamily="18" charset="2"/>
              </a:rPr>
              <a:t></a:t>
            </a:r>
            <a:r>
              <a:rPr lang="en-US" dirty="0" err="1">
                <a:sym typeface="Symbol" panose="05050102010706020507" pitchFamily="18" charset="2"/>
              </a:rPr>
              <a:t>r</a:t>
            </a:r>
            <a:r>
              <a:rPr lang="en-US" baseline="-25000" dirty="0" err="1">
                <a:sym typeface="Symbol" panose="05050102010706020507" pitchFamily="18" charset="2"/>
              </a:rPr>
              <a:t>_ave</a:t>
            </a:r>
            <a:r>
              <a:rPr lang="en-US" dirty="0">
                <a:sym typeface="Symbol" panose="05050102010706020507" pitchFamily="18" charset="2"/>
              </a:rPr>
              <a:t> = _arc-</a:t>
            </a:r>
            <a:r>
              <a:rPr lang="en-US" dirty="0" err="1">
                <a:sym typeface="Symbol" panose="05050102010706020507" pitchFamily="18" charset="2"/>
              </a:rPr>
              <a:t>length</a:t>
            </a:r>
            <a:r>
              <a:rPr lang="en-US" baseline="-25000" dirty="0" err="1">
                <a:sym typeface="Symbol" panose="05050102010706020507" pitchFamily="18" charset="2"/>
              </a:rPr>
              <a:t>_ave</a:t>
            </a:r>
            <a:r>
              <a:rPr lang="en-US" dirty="0">
                <a:sym typeface="Symbol" panose="05050102010706020507" pitchFamily="18" charset="2"/>
              </a:rPr>
              <a:t> * 2/  </a:t>
            </a:r>
          </a:p>
          <a:p>
            <a:r>
              <a:rPr lang="en-US" dirty="0">
                <a:sym typeface="Symbol" panose="05050102010706020507" pitchFamily="18" charset="2"/>
              </a:rPr>
              <a:t>_arc-</a:t>
            </a:r>
            <a:r>
              <a:rPr lang="en-US" dirty="0" err="1">
                <a:sym typeface="Symbol" panose="05050102010706020507" pitchFamily="18" charset="2"/>
              </a:rPr>
              <a:t>length</a:t>
            </a:r>
            <a:r>
              <a:rPr lang="en-US" baseline="-25000" dirty="0" err="1">
                <a:sym typeface="Symbol" panose="05050102010706020507" pitchFamily="18" charset="2"/>
              </a:rPr>
              <a:t>_ave</a:t>
            </a:r>
            <a:r>
              <a:rPr lang="en-US" baseline="-25000" dirty="0">
                <a:sym typeface="Symbol" panose="05050102010706020507" pitchFamily="18" charset="2"/>
              </a:rPr>
              <a:t> </a:t>
            </a:r>
            <a:r>
              <a:rPr lang="en-US" dirty="0">
                <a:sym typeface="Symbol" panose="05050102010706020507" pitchFamily="18" charset="2"/>
              </a:rPr>
              <a:t> = </a:t>
            </a:r>
            <a:r>
              <a:rPr lang="en-US" dirty="0" err="1">
                <a:sym typeface="Symbol" panose="05050102010706020507" pitchFamily="18" charset="2"/>
              </a:rPr>
              <a:t>r</a:t>
            </a:r>
            <a:r>
              <a:rPr lang="en-US" baseline="-25000" dirty="0" err="1">
                <a:sym typeface="Symbol" panose="05050102010706020507" pitchFamily="18" charset="2"/>
              </a:rPr>
              <a:t>_ave</a:t>
            </a:r>
            <a:r>
              <a:rPr lang="en-US" dirty="0">
                <a:sym typeface="Symbol" panose="05050102010706020507" pitchFamily="18" charset="2"/>
              </a:rPr>
              <a:t> * /2 </a:t>
            </a:r>
            <a:r>
              <a:rPr lang="en-US" dirty="0">
                <a:sym typeface="Wingdings" panose="05000000000000000000" pitchFamily="2" charset="2"/>
              </a:rPr>
              <a:t> 0.100 mm rad = 0.157 mm </a:t>
            </a:r>
            <a:r>
              <a:rPr lang="en-US" dirty="0" err="1">
                <a:sym typeface="Wingdings" panose="05000000000000000000" pitchFamily="2" charset="2"/>
              </a:rPr>
              <a:t>arc_length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The max arc-length excess will be +0.100 mm at 300 mm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91B7B7-37A9-44D1-B6DC-1B10303FD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28C835-2008-45DB-963D-F91353092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168</a:t>
            </a:fld>
            <a:endParaRPr lang="fr-FR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E7C237F-F897-4627-A4C1-5100F591A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580" y="2962225"/>
            <a:ext cx="3429000" cy="24896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7A2663-198B-4D90-AC3A-65327D482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3422" y="2962225"/>
            <a:ext cx="3429000" cy="248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6587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2F2FE-DA2E-44A3-BC36-46C654EB4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Shell-yoke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45A959-3C37-4DA8-BDDC-10770185B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2"/>
            <a:ext cx="7920000" cy="1728086"/>
          </a:xfrm>
        </p:spPr>
        <p:txBody>
          <a:bodyPr>
            <a:normAutofit fontScale="62500" lnSpcReduction="20000"/>
          </a:bodyPr>
          <a:lstStyle/>
          <a:p>
            <a:r>
              <a:rPr lang="en-US" u="sng" dirty="0"/>
              <a:t>For the straightness of the shell-yoke sub-assembly, the following specifications are set: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maximum spread (max – min) of the vertical and horizontal position of the fiducials in the top shell cut-outs along 7 longitudinal locations shall be </a:t>
            </a:r>
            <a:r>
              <a:rPr lang="en-US" b="1" i="1" dirty="0">
                <a:solidFill>
                  <a:schemeClr val="bg2"/>
                </a:solidFill>
                <a:sym typeface="Symbol" panose="05050102010706020507" pitchFamily="18" charset="2"/>
              </a:rPr>
              <a:t></a:t>
            </a:r>
            <a:r>
              <a:rPr lang="en-US" b="1" i="1" dirty="0">
                <a:solidFill>
                  <a:schemeClr val="bg2"/>
                </a:solidFill>
              </a:rPr>
              <a:t> 0.250 mm</a:t>
            </a:r>
            <a:r>
              <a:rPr lang="en-US" b="1" i="1" dirty="0"/>
              <a:t>. </a:t>
            </a:r>
            <a:endParaRPr lang="en-US" dirty="0"/>
          </a:p>
          <a:p>
            <a:pPr lvl="1"/>
            <a:r>
              <a:rPr lang="en-US" b="1" i="1" dirty="0"/>
              <a:t>The maximum spread (max – min) of the vertical and horizontal position of the fiducials in one side of the mid-plane shell cut-outs along 7 longitudinal locations shall be </a:t>
            </a:r>
            <a:r>
              <a:rPr lang="en-US" b="1" i="1" dirty="0">
                <a:solidFill>
                  <a:schemeClr val="bg2"/>
                </a:solidFill>
                <a:sym typeface="Symbol" panose="05050102010706020507" pitchFamily="18" charset="2"/>
              </a:rPr>
              <a:t></a:t>
            </a:r>
            <a:r>
              <a:rPr lang="en-US" b="1" i="1" dirty="0">
                <a:solidFill>
                  <a:schemeClr val="bg2"/>
                </a:solidFill>
              </a:rPr>
              <a:t> 0.250 mm</a:t>
            </a:r>
            <a:r>
              <a:rPr lang="en-US" b="1" i="1" dirty="0"/>
              <a:t>.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8DBA2F-9DC5-40B7-A5BF-CB37F6C16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E73D68-CD01-4DB1-9342-B86CA85B1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17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BE43BE-DDD1-4FCE-AA16-A633A2136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2940015"/>
            <a:ext cx="4572000" cy="332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4667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D02FA-5724-4CCE-A8E1-54F849DB6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228CC-81C4-433B-BA06-EDB19EC418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endParaRPr lang="en-US" dirty="0"/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Shell-yoke sub-assembly specs</a:t>
            </a:r>
          </a:p>
          <a:p>
            <a:endParaRPr lang="en-US" dirty="0"/>
          </a:p>
          <a:p>
            <a:r>
              <a:rPr lang="en-US" dirty="0">
                <a:solidFill>
                  <a:schemeClr val="bg2"/>
                </a:solidFill>
              </a:rPr>
              <a:t>Coil-pack sub-assembly specs</a:t>
            </a:r>
          </a:p>
          <a:p>
            <a:endParaRPr lang="en-US" dirty="0"/>
          </a:p>
          <a:p>
            <a:r>
              <a:rPr lang="en-US" dirty="0"/>
              <a:t>Magnet assembly and loading specs</a:t>
            </a:r>
          </a:p>
          <a:p>
            <a:endParaRPr lang="en-US" dirty="0"/>
          </a:p>
          <a:p>
            <a:r>
              <a:rPr lang="en-US" dirty="0"/>
              <a:t>Assembled magnet specs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84FB52-CFB5-41C7-9C68-61DCC2C20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0851DE-F9C2-4E64-A96F-3FDD058BF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10304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326FF-BD68-45E0-831B-EA319BB4A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F848D-191C-4584-A753-3ADF6B6AA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5256144" cy="4906963"/>
          </a:xfrm>
        </p:spPr>
        <p:txBody>
          <a:bodyPr>
            <a:normAutofit fontScale="92500"/>
          </a:bodyPr>
          <a:lstStyle/>
          <a:p>
            <a:r>
              <a:rPr lang="en-US" dirty="0"/>
              <a:t>Assembly of the </a:t>
            </a:r>
            <a:r>
              <a:rPr lang="en-US" dirty="0">
                <a:solidFill>
                  <a:schemeClr val="bg2"/>
                </a:solidFill>
              </a:rPr>
              <a:t>coils, collars and pads</a:t>
            </a:r>
          </a:p>
          <a:p>
            <a:r>
              <a:rPr lang="en-US" dirty="0"/>
              <a:t>Starts by placing the bottom pad-collar stack, then the two-side pad-collar stacks, and the top</a:t>
            </a:r>
          </a:p>
          <a:p>
            <a:r>
              <a:rPr lang="en-US" dirty="0"/>
              <a:t>What we monitor (with </a:t>
            </a:r>
            <a:r>
              <a:rPr lang="en-US" dirty="0">
                <a:solidFill>
                  <a:schemeClr val="bg2"/>
                </a:solidFill>
              </a:rPr>
              <a:t>specs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Insulated Coil OR and radial shims</a:t>
            </a:r>
          </a:p>
          <a:p>
            <a:pPr lvl="1"/>
            <a:r>
              <a:rPr lang="en-US" dirty="0"/>
              <a:t>Dimensional uniformity and squareness </a:t>
            </a:r>
          </a:p>
          <a:p>
            <a:pPr lvl="1"/>
            <a:r>
              <a:rPr lang="en-US" dirty="0"/>
              <a:t>Pole key gap</a:t>
            </a:r>
          </a:p>
          <a:p>
            <a:pPr lvl="1"/>
            <a:r>
              <a:rPr lang="en-US" dirty="0"/>
              <a:t>Field quality</a:t>
            </a:r>
          </a:p>
          <a:p>
            <a:pPr lvl="1"/>
            <a:r>
              <a:rPr lang="en-US" dirty="0"/>
              <a:t>Electrical integrity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712A94-0FDF-460D-BA1C-0DCDDBF07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3CB3BD-3134-477A-A19D-3FE82E643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19</a:t>
            </a:fld>
            <a:endParaRPr lang="fr-FR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7CEDF134-F67E-469A-8D6C-C71DF35C0F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02" t="1975" r="8857" b="8250"/>
          <a:stretch/>
        </p:blipFill>
        <p:spPr>
          <a:xfrm>
            <a:off x="5908104" y="1073598"/>
            <a:ext cx="3200400" cy="232478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CDE443-A98D-4399-A9A6-E51E6B0398DE}"/>
              </a:ext>
            </a:extLst>
          </p:cNvPr>
          <p:cNvSpPr txBox="1"/>
          <p:nvPr/>
        </p:nvSpPr>
        <p:spPr>
          <a:xfrm>
            <a:off x="6012160" y="1219200"/>
            <a:ext cx="12241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Subscale version, identical design as MQXFA</a:t>
            </a:r>
          </a:p>
        </p:txBody>
      </p:sp>
      <p:pic>
        <p:nvPicPr>
          <p:cNvPr id="8" name="Picture 7" descr=":images:Pro_ENGINEER - SU-1007-4131.jpg">
            <a:extLst>
              <a:ext uri="{FF2B5EF4-FFF2-40B4-BE49-F238E27FC236}">
                <a16:creationId xmlns:a16="http://schemas.microsoft.com/office/drawing/2014/main" id="{7DDD1FA0-F939-431D-BAAB-F9E86BED24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100"/>
          <a:stretch/>
        </p:blipFill>
        <p:spPr bwMode="auto">
          <a:xfrm>
            <a:off x="5908104" y="3454474"/>
            <a:ext cx="3200400" cy="2612016"/>
          </a:xfrm>
          <a:prstGeom prst="rect">
            <a:avLst/>
          </a:prstGeom>
          <a:ln w="6350" cap="sq">
            <a:solidFill>
              <a:schemeClr val="tx1"/>
            </a:solidFill>
            <a:prstDash val="solid"/>
            <a:miter lim="800000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31504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D02FA-5724-4CCE-A8E1-54F849DB6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228CC-81C4-433B-BA06-EDB19EC418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endParaRPr lang="en-US" dirty="0"/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Shell-yoke sub-assembly specs</a:t>
            </a:r>
          </a:p>
          <a:p>
            <a:endParaRPr lang="en-US" dirty="0"/>
          </a:p>
          <a:p>
            <a:r>
              <a:rPr lang="en-US" dirty="0"/>
              <a:t>Coil-pack sub-assembly specs</a:t>
            </a:r>
          </a:p>
          <a:p>
            <a:endParaRPr lang="en-US" dirty="0"/>
          </a:p>
          <a:p>
            <a:r>
              <a:rPr lang="en-US" dirty="0"/>
              <a:t>Magnet assembly and loading specs</a:t>
            </a:r>
          </a:p>
          <a:p>
            <a:endParaRPr lang="en-US" dirty="0"/>
          </a:p>
          <a:p>
            <a:r>
              <a:rPr lang="en-US" dirty="0"/>
              <a:t>Assembled magnet specs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84FB52-CFB5-41C7-9C68-61DCC2C20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0851DE-F9C2-4E64-A96F-3FDD058BF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51430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BC993-6523-44D2-BD87-C4A6446ED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Coil OR and radial shims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1B86D-9AF3-4F16-A0FB-ABE8AE0E4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5616184" cy="49069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Nominal radial gap coil to collars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0.624 mm </a:t>
            </a:r>
            <a:r>
              <a:rPr lang="en-US" dirty="0"/>
              <a:t>(GPI + radial shims)</a:t>
            </a:r>
          </a:p>
          <a:p>
            <a:endParaRPr lang="en-US" dirty="0"/>
          </a:p>
          <a:p>
            <a:r>
              <a:rPr lang="en-US" dirty="0"/>
              <a:t>Final layers of radial shims depend on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Coil size</a:t>
            </a:r>
            <a:r>
              <a:rPr lang="en-US" dirty="0"/>
              <a:t>: larger/smaller coils after mid-plane shimming can be compensated by less/more radial shims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Missing shims </a:t>
            </a:r>
            <a:r>
              <a:rPr lang="en-US" dirty="0"/>
              <a:t>for “LQ effect”</a:t>
            </a:r>
          </a:p>
          <a:p>
            <a:pPr lvl="2"/>
            <a:r>
              <a:rPr lang="en-US" dirty="0"/>
              <a:t>0.125 remove from radial shims </a:t>
            </a:r>
          </a:p>
          <a:p>
            <a:endParaRPr lang="en-US" dirty="0"/>
          </a:p>
          <a:p>
            <a:r>
              <a:rPr lang="en-US" dirty="0"/>
              <a:t>So, from 0.624 mm to 0.500 mm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6EBE59-B259-4449-8457-555ED2862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4F20C1-0FBA-4F9F-86C4-F739805F3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20</a:t>
            </a:fld>
            <a:endParaRPr lang="fr-FR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D0AFC9E9-82B9-4A6A-B34E-5DCD2E7368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47" t="21224" r="32706" b="19151"/>
          <a:stretch/>
        </p:blipFill>
        <p:spPr>
          <a:xfrm>
            <a:off x="6228184" y="1033774"/>
            <a:ext cx="2880320" cy="288032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7" name="Picture 6" descr=":images:Pro_ENGINEER - SU-1007-4131.jpg">
            <a:extLst>
              <a:ext uri="{FF2B5EF4-FFF2-40B4-BE49-F238E27FC236}">
                <a16:creationId xmlns:a16="http://schemas.microsoft.com/office/drawing/2014/main" id="{9DA97A08-A6AC-432C-989D-FF52E6D367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100"/>
          <a:stretch/>
        </p:blipFill>
        <p:spPr bwMode="auto">
          <a:xfrm>
            <a:off x="6228184" y="3958538"/>
            <a:ext cx="2880320" cy="2350782"/>
          </a:xfrm>
          <a:prstGeom prst="rect">
            <a:avLst/>
          </a:prstGeom>
          <a:ln w="6350" cap="sq">
            <a:solidFill>
              <a:schemeClr val="tx1"/>
            </a:solidFill>
            <a:prstDash val="solid"/>
            <a:miter lim="800000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491712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951CE-72E9-4367-8AB9-7D35E8C05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“LQ effect”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C9502-72D5-47DD-8EF1-30431568A1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249FE5-60AA-47CD-A8CB-8246134BF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FC220D-4271-474B-9168-D3A96D10B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21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773B8B-9799-497B-9536-0758B1835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7" y="1200095"/>
            <a:ext cx="2952328" cy="221424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A97836-56C8-4D64-8D5F-E1E0D65DE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023" y="1196752"/>
            <a:ext cx="2952328" cy="221424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929600-373F-445B-8F67-53F62DA2A8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37400" r="22050" b="39920"/>
          <a:stretch/>
        </p:blipFill>
        <p:spPr>
          <a:xfrm>
            <a:off x="6096279" y="3501008"/>
            <a:ext cx="2947671" cy="149489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045E68-D158-4FDF-A65D-0289D489E0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225" t="34880" r="24801" b="31351"/>
          <a:stretch/>
        </p:blipFill>
        <p:spPr>
          <a:xfrm>
            <a:off x="6096279" y="5040310"/>
            <a:ext cx="2947671" cy="119700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A7DBC7-CAF7-44F8-9F5F-2C37584A9C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000" t="14139" r="14563" b="57559"/>
          <a:stretch/>
        </p:blipFill>
        <p:spPr>
          <a:xfrm>
            <a:off x="1835492" y="4717706"/>
            <a:ext cx="4181641" cy="103540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FCDCB7-B910-49B8-9835-697D8CB6369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775" t="16207" r="15350" b="57560"/>
          <a:stretch/>
        </p:blipFill>
        <p:spPr>
          <a:xfrm>
            <a:off x="467544" y="3543100"/>
            <a:ext cx="4397138" cy="101719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04B489-61AA-4A34-8E24-2AC7D68BAC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4168" y="1203588"/>
            <a:ext cx="2947671" cy="221075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081565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5D31B-F2D9-4FB6-80B6-4B5A4F937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D0253-0B41-4876-B652-9D92788B0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2"/>
            <a:ext cx="7920000" cy="1358376"/>
          </a:xfrm>
        </p:spPr>
        <p:txBody>
          <a:bodyPr>
            <a:normAutofit fontScale="85000" lnSpcReduction="20000"/>
          </a:bodyPr>
          <a:lstStyle/>
          <a:p>
            <a:r>
              <a:rPr lang="en-US" u="sng" dirty="0"/>
              <a:t>For the gap between collars and insulated coils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variation along the longitudinal direction of the gap between collars and insulated coils, considering for each z location the average among the four coils, shall be </a:t>
            </a:r>
            <a:r>
              <a:rPr lang="en-US" b="1" i="1" dirty="0">
                <a:solidFill>
                  <a:schemeClr val="bg2"/>
                </a:solidFill>
              </a:rPr>
              <a:t>-0.125 mm  -0.100 / +0.050 mm.</a:t>
            </a:r>
            <a:endParaRPr lang="en-US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B9CD68-874C-4CCC-9136-491D2C3A7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3CA68A-5150-4B73-A807-49B6A89B0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22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13C6CB-7FF1-4913-8E2A-C4E647C08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2992183"/>
            <a:ext cx="2769882" cy="2926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DA83F8-9621-4077-A65A-D4ABBF09F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2190" y="3823027"/>
            <a:ext cx="2880320" cy="21602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B2A1F6-14AA-42D8-A34B-C1F9AD762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9322" y="3789040"/>
            <a:ext cx="2957113" cy="221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5082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5D31B-F2D9-4FB6-80B6-4B5A4F937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D0253-0B41-4876-B652-9D92788B0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2"/>
            <a:ext cx="7920000" cy="1358376"/>
          </a:xfrm>
        </p:spPr>
        <p:txBody>
          <a:bodyPr>
            <a:normAutofit fontScale="85000" lnSpcReduction="20000"/>
          </a:bodyPr>
          <a:lstStyle/>
          <a:p>
            <a:r>
              <a:rPr lang="en-US" u="sng" dirty="0"/>
              <a:t>For the gap between collars and insulated coils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variation along the longitudinal direction of the gap between collars and insulated coils, considering for each z location the average among the four coils, shall be </a:t>
            </a:r>
            <a:r>
              <a:rPr lang="en-US" b="1" i="1" dirty="0">
                <a:solidFill>
                  <a:schemeClr val="bg2"/>
                </a:solidFill>
              </a:rPr>
              <a:t>-0.125 mm  -0.100 / +0.050 mm.</a:t>
            </a:r>
            <a:endParaRPr lang="en-US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B9CD68-874C-4CCC-9136-491D2C3A7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3CA68A-5150-4B73-A807-49B6A89B0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0879B38-832F-4D38-AC49-1906C7BF670E}"/>
              </a:ext>
            </a:extLst>
          </p:cNvPr>
          <p:cNvSpPr txBox="1">
            <a:spLocks/>
          </p:cNvSpPr>
          <p:nvPr/>
        </p:nvSpPr>
        <p:spPr>
          <a:xfrm>
            <a:off x="395536" y="5805264"/>
            <a:ext cx="8064896" cy="720000"/>
          </a:xfrm>
          <a:prstGeom prst="rect">
            <a:avLst/>
          </a:prstGeom>
        </p:spPr>
        <p:txBody>
          <a:bodyPr vert="horz" lIns="0" tIns="0" rIns="0" bIns="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Insulated coil OR based on coil dimensions meas. and mid-plane shims </a:t>
            </a:r>
          </a:p>
          <a:p>
            <a:pPr lvl="1"/>
            <a:r>
              <a:rPr lang="en-US" dirty="0">
                <a:sym typeface="Symbol" panose="05050102010706020507" pitchFamily="18" charset="2"/>
              </a:rPr>
              <a:t></a:t>
            </a:r>
            <a:r>
              <a:rPr lang="en-US" dirty="0" err="1"/>
              <a:t>R</a:t>
            </a:r>
            <a:r>
              <a:rPr lang="en-US" baseline="-25000" dirty="0" err="1"/>
              <a:t>coil</a:t>
            </a:r>
            <a:r>
              <a:rPr lang="en-US" dirty="0"/>
              <a:t> = (</a:t>
            </a:r>
            <a:r>
              <a:rPr lang="en-US" dirty="0" err="1"/>
              <a:t>arc_length_excess</a:t>
            </a:r>
            <a:r>
              <a:rPr lang="en-US" dirty="0"/>
              <a:t> + 2*</a:t>
            </a:r>
            <a:r>
              <a:rPr lang="en-US" dirty="0" err="1"/>
              <a:t>midplane_shim</a:t>
            </a:r>
            <a:r>
              <a:rPr lang="en-US" dirty="0"/>
              <a:t>) *2/</a:t>
            </a:r>
            <a:r>
              <a:rPr lang="en-US" dirty="0">
                <a:sym typeface="Symbol" panose="05050102010706020507" pitchFamily="18" charset="2"/>
              </a:rPr>
              <a:t></a:t>
            </a:r>
            <a:endParaRPr lang="en-US" b="1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1FCBCC-9556-43C2-A8CF-91A82488B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2510577"/>
            <a:ext cx="4572000" cy="332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6669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5D31B-F2D9-4FB6-80B6-4B5A4F937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D0253-0B41-4876-B652-9D92788B0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2"/>
            <a:ext cx="7920000" cy="1358376"/>
          </a:xfrm>
        </p:spPr>
        <p:txBody>
          <a:bodyPr>
            <a:normAutofit fontScale="85000" lnSpcReduction="20000"/>
          </a:bodyPr>
          <a:lstStyle/>
          <a:p>
            <a:r>
              <a:rPr lang="en-US" u="sng" dirty="0"/>
              <a:t>For the gap between collars and insulated coils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variation along the longitudinal direction of the gap between collars and insulated coils, considering for each z location the average among the four coils, shall be </a:t>
            </a:r>
            <a:r>
              <a:rPr lang="en-US" b="1" i="1" dirty="0">
                <a:solidFill>
                  <a:schemeClr val="bg2"/>
                </a:solidFill>
              </a:rPr>
              <a:t>-0.125 mm  -0.100 / +0.050 mm.</a:t>
            </a:r>
            <a:endParaRPr lang="en-US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B9CD68-874C-4CCC-9136-491D2C3A7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3CA68A-5150-4B73-A807-49B6A89B0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24</a:t>
            </a:fld>
            <a:endParaRPr lang="fr-FR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0879B38-832F-4D38-AC49-1906C7BF670E}"/>
              </a:ext>
            </a:extLst>
          </p:cNvPr>
          <p:cNvSpPr txBox="1">
            <a:spLocks/>
          </p:cNvSpPr>
          <p:nvPr/>
        </p:nvSpPr>
        <p:spPr>
          <a:xfrm>
            <a:off x="395536" y="5805264"/>
            <a:ext cx="8064896" cy="720000"/>
          </a:xfrm>
          <a:prstGeom prst="rect">
            <a:avLst/>
          </a:prstGeom>
        </p:spPr>
        <p:txBody>
          <a:bodyPr vert="horz" lIns="0" tIns="0" rIns="0" bIns="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Insulated coil OR based on coil dimensions meas. and mid-plane shims </a:t>
            </a:r>
          </a:p>
          <a:p>
            <a:pPr lvl="1"/>
            <a:r>
              <a:rPr lang="en-US" dirty="0">
                <a:sym typeface="Symbol" panose="05050102010706020507" pitchFamily="18" charset="2"/>
              </a:rPr>
              <a:t></a:t>
            </a:r>
            <a:r>
              <a:rPr lang="en-US" dirty="0" err="1"/>
              <a:t>R</a:t>
            </a:r>
            <a:r>
              <a:rPr lang="en-US" baseline="-25000" dirty="0" err="1"/>
              <a:t>coil</a:t>
            </a:r>
            <a:r>
              <a:rPr lang="en-US" dirty="0"/>
              <a:t> = (</a:t>
            </a:r>
            <a:r>
              <a:rPr lang="en-US" dirty="0" err="1"/>
              <a:t>arc_length_excess</a:t>
            </a:r>
            <a:r>
              <a:rPr lang="en-US" dirty="0"/>
              <a:t> + 2*</a:t>
            </a:r>
            <a:r>
              <a:rPr lang="en-US" dirty="0" err="1"/>
              <a:t>midplane_shim</a:t>
            </a:r>
            <a:r>
              <a:rPr lang="en-US" dirty="0"/>
              <a:t>) *2/</a:t>
            </a:r>
            <a:r>
              <a:rPr lang="en-US" dirty="0">
                <a:sym typeface="Symbol" panose="05050102010706020507" pitchFamily="18" charset="2"/>
              </a:rPr>
              <a:t></a:t>
            </a:r>
            <a:endParaRPr lang="en-US" b="1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23E24A-ED7E-46B4-B83B-B2FBB3A7A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2483973"/>
            <a:ext cx="4572000" cy="332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8871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AA47D-EC48-40D7-924A-CCD4FC9EC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Coil pack dimensional measurements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832AF-38C0-443C-B9D0-7BD8A2B39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7920000" cy="2528809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Coil pack dimensions measured on 11 locations</a:t>
            </a:r>
          </a:p>
          <a:p>
            <a:pPr lvl="1"/>
            <a:r>
              <a:rPr lang="en-US" dirty="0"/>
              <a:t>Two horizontal and two vertical meas.</a:t>
            </a:r>
          </a:p>
          <a:p>
            <a:r>
              <a:rPr lang="en-US" dirty="0">
                <a:solidFill>
                  <a:schemeClr val="bg2"/>
                </a:solidFill>
              </a:rPr>
              <a:t>Uniformity</a:t>
            </a:r>
          </a:p>
          <a:p>
            <a:pPr lvl="1"/>
            <a:r>
              <a:rPr lang="en-US" dirty="0"/>
              <a:t>The difference of the average of the two meas. in each cross-section with respect to the average of the entire coil pack  </a:t>
            </a:r>
          </a:p>
          <a:p>
            <a:pPr lvl="0"/>
            <a:r>
              <a:rPr lang="en-US" dirty="0">
                <a:solidFill>
                  <a:schemeClr val="bg2"/>
                </a:solidFill>
              </a:rPr>
              <a:t>Squareness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The difference of the of the two meas. in each cross-section.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B08E16-6E2F-445B-ACB6-F14229A3D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CD4795-2ACE-4967-BF3E-0E79A7BDC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25</a:t>
            </a:fld>
            <a:endParaRPr lang="fr-FR"/>
          </a:p>
        </p:txBody>
      </p:sp>
      <p:pic>
        <p:nvPicPr>
          <p:cNvPr id="6" name="Content Placeholder 19">
            <a:extLst>
              <a:ext uri="{FF2B5EF4-FFF2-40B4-BE49-F238E27FC236}">
                <a16:creationId xmlns:a16="http://schemas.microsoft.com/office/drawing/2014/main" id="{DA46F3AD-3CB5-4C7B-97BD-CB075BBA6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3624585"/>
            <a:ext cx="5614988" cy="252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3612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BA94E-E613-4C45-8A40-15A4F9768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E4FFB-FA03-40C3-8634-52960C780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489720"/>
          </a:xfrm>
        </p:spPr>
        <p:txBody>
          <a:bodyPr>
            <a:normAutofit lnSpcReduction="10000"/>
          </a:bodyPr>
          <a:lstStyle/>
          <a:p>
            <a:r>
              <a:rPr lang="en-US" u="sng" dirty="0"/>
              <a:t>For the coil-pack uniformity: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uniformity of the vertical and horizontal dimensions along the z axis shall be within </a:t>
            </a:r>
            <a:r>
              <a:rPr lang="en-US" b="1" i="1" dirty="0">
                <a:solidFill>
                  <a:schemeClr val="bg2"/>
                </a:solidFill>
              </a:rPr>
              <a:t>±0.200 mm</a:t>
            </a:r>
            <a:endParaRPr lang="en-US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16E27C-A872-4443-B419-FB85C18C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55F1C-76C8-4C22-BA1B-5F8C9ECE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26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DAD39F-7165-45A4-8ED3-0C8214BD2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479" y="2672695"/>
            <a:ext cx="4572000" cy="33212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5415D1-27D1-4843-88C8-F6DBFF49E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7480" y="2674743"/>
            <a:ext cx="4572000" cy="331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971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BA94E-E613-4C45-8A40-15A4F9768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E4FFB-FA03-40C3-8634-52960C780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489720"/>
          </a:xfrm>
        </p:spPr>
        <p:txBody>
          <a:bodyPr>
            <a:normAutofit lnSpcReduction="10000"/>
          </a:bodyPr>
          <a:lstStyle/>
          <a:p>
            <a:r>
              <a:rPr lang="en-US" u="sng" dirty="0"/>
              <a:t>For the coil-pack uniformity: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uniformity of the vertical and horizontal dimensions along the z axis shall be within </a:t>
            </a:r>
            <a:r>
              <a:rPr lang="en-US" b="1" i="1" dirty="0">
                <a:solidFill>
                  <a:schemeClr val="bg2"/>
                </a:solidFill>
              </a:rPr>
              <a:t>±0.200 mm</a:t>
            </a:r>
            <a:endParaRPr lang="en-US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16E27C-A872-4443-B419-FB85C18C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55F1C-76C8-4C22-BA1B-5F8C9ECE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27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3602DF-BB47-4FED-895E-0F89A4F98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11643"/>
            <a:ext cx="4572000" cy="33195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4F4280-8F5E-42AF-A035-1C62356B7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708921"/>
            <a:ext cx="4572000" cy="331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1399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BA94E-E613-4C45-8A40-15A4F9768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E4FFB-FA03-40C3-8634-52960C780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561728"/>
          </a:xfrm>
        </p:spPr>
        <p:txBody>
          <a:bodyPr>
            <a:normAutofit lnSpcReduction="10000"/>
          </a:bodyPr>
          <a:lstStyle/>
          <a:p>
            <a:r>
              <a:rPr lang="en-US" u="sng" dirty="0"/>
              <a:t>For the coil-pack squareness: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squareness of the vertical and horizontal dimensions along the z axis shall be within </a:t>
            </a:r>
            <a:r>
              <a:rPr lang="en-US" b="1" i="1" dirty="0">
                <a:solidFill>
                  <a:schemeClr val="bg2"/>
                </a:solidFill>
              </a:rPr>
              <a:t>+0.900 mm</a:t>
            </a:r>
            <a:endParaRPr lang="en-US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16E27C-A872-4443-B419-FB85C18C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55F1C-76C8-4C22-BA1B-5F8C9ECE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28</a:t>
            </a:fld>
            <a:endParaRPr lang="fr-F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670797-B336-4E01-A455-5567C9150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974" y="2926711"/>
            <a:ext cx="4572000" cy="33171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5AD755-D13C-465D-90F8-28627A3E8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945833"/>
            <a:ext cx="4572000" cy="331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8867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BA94E-E613-4C45-8A40-15A4F9768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E4FFB-FA03-40C3-8634-52960C780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561728"/>
          </a:xfrm>
        </p:spPr>
        <p:txBody>
          <a:bodyPr>
            <a:normAutofit lnSpcReduction="10000"/>
          </a:bodyPr>
          <a:lstStyle/>
          <a:p>
            <a:r>
              <a:rPr lang="en-US" u="sng" dirty="0"/>
              <a:t>For the coil-pack squareness: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squareness of the vertical and horizontal dimensions along the z axis shall be within </a:t>
            </a:r>
            <a:r>
              <a:rPr lang="en-US" b="1" i="1" dirty="0">
                <a:solidFill>
                  <a:schemeClr val="bg2"/>
                </a:solidFill>
              </a:rPr>
              <a:t>+0.900 mm</a:t>
            </a:r>
            <a:endParaRPr lang="en-US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16E27C-A872-4443-B419-FB85C18C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55F1C-76C8-4C22-BA1B-5F8C9ECE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29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6FAF22-27F0-4A1C-882B-56058E25A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92788"/>
            <a:ext cx="4572000" cy="33212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4C0FDA-859F-470A-8F60-214EE3577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794836"/>
            <a:ext cx="4572000" cy="331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56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9F8A4-057A-4FAE-8B59-12E5A200B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55A40-2BAF-41B0-8821-D77DE5E3EC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D12D5B-1E3A-4281-8A94-26CEC990A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B6DFDD-80A6-4548-81D7-506FA4D38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09311A-07FD-410C-A16F-BCDC1D9C1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196751"/>
            <a:ext cx="6590402" cy="494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5164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A7603-96E0-4DB8-802D-72AE4BDAF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vertical and horizontal dimension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02131-5C24-4914-A0D8-359F19FEC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E944E4-EB76-4A27-BDB3-EED629880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356BAD-51F7-467C-95A1-95A3E307E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30</a:t>
            </a:fld>
            <a:endParaRPr lang="fr-F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DB2305-E50F-4BC1-B61B-3F0B561C99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01815"/>
            <a:ext cx="4572000" cy="33212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258135-DE67-4250-A6CC-F1601B60A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300155"/>
            <a:ext cx="4572000" cy="332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6703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A7603-96E0-4DB8-802D-72AE4BDAF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vertical and horizontal squareness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02131-5C24-4914-A0D8-359F19FEC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E944E4-EB76-4A27-BDB3-EED629880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356BAD-51F7-467C-95A1-95A3E307E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31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D9E911-0816-45B9-8AFD-A5ECD3D5E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7505"/>
            <a:ext cx="4572000" cy="33212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24EE7B-B48F-4CF7-98F8-30869B4C4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317505"/>
            <a:ext cx="4572000" cy="332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100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42B3E-9650-4009-A7C8-FE803E006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Pole key gap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370CB-CDA6-4AD5-A44A-59106905D0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80469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According to computations, a </a:t>
            </a:r>
            <a:r>
              <a:rPr lang="en-US" dirty="0">
                <a:solidFill>
                  <a:schemeClr val="bg2"/>
                </a:solidFill>
              </a:rPr>
              <a:t>gap of 0.200 mm </a:t>
            </a:r>
            <a:r>
              <a:rPr lang="en-US" dirty="0"/>
              <a:t>per side at the end of coil-pack bolting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contact collar to pole-key at 1.9 K. </a:t>
            </a:r>
          </a:p>
          <a:p>
            <a:pPr lvl="1"/>
            <a:r>
              <a:rPr lang="en-US" dirty="0"/>
              <a:t>1.9 K, </a:t>
            </a:r>
            <a:r>
              <a:rPr lang="en-US" dirty="0">
                <a:solidFill>
                  <a:schemeClr val="bg2"/>
                </a:solidFill>
              </a:rPr>
              <a:t>no force interception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</a:t>
            </a:r>
            <a:r>
              <a:rPr lang="en-US" dirty="0"/>
              <a:t> </a:t>
            </a:r>
            <a:r>
              <a:rPr lang="en-US" dirty="0">
                <a:solidFill>
                  <a:schemeClr val="bg2"/>
                </a:solidFill>
              </a:rPr>
              <a:t>azimuthal alignment </a:t>
            </a:r>
            <a:r>
              <a:rPr lang="en-US" dirty="0"/>
              <a:t>between collars and coil guaranteed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13A353-BAD6-4C57-8219-824EC03D5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5C379E-8F43-458C-818E-FE1693077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32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628833-9580-4810-BD40-5544BDF57133}"/>
              </a:ext>
            </a:extLst>
          </p:cNvPr>
          <p:cNvPicPr/>
          <p:nvPr/>
        </p:nvPicPr>
        <p:blipFill rotWithShape="1">
          <a:blip r:embed="rId2"/>
          <a:srcRect l="33648" t="39221" r="37329" b="31312"/>
          <a:stretch/>
        </p:blipFill>
        <p:spPr bwMode="auto">
          <a:xfrm>
            <a:off x="395536" y="3129284"/>
            <a:ext cx="3708412" cy="2117888"/>
          </a:xfrm>
          <a:prstGeom prst="rect">
            <a:avLst/>
          </a:prstGeom>
          <a:ln w="63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FAAF12-0491-48EE-AED0-FEB9E3A4EDDF}"/>
              </a:ext>
            </a:extLst>
          </p:cNvPr>
          <p:cNvSpPr txBox="1"/>
          <p:nvPr/>
        </p:nvSpPr>
        <p:spPr>
          <a:xfrm>
            <a:off x="431062" y="4895558"/>
            <a:ext cx="907621" cy="24622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/>
              <a:t>By E. Takala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DCD5DE-CCF6-4E39-847E-31CF32E23F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143820"/>
            <a:ext cx="4572000" cy="304191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ECBC02-37D8-4FD4-B99F-BE84898705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01" t="16401" r="12201" b="52800"/>
          <a:stretch/>
        </p:blipFill>
        <p:spPr>
          <a:xfrm>
            <a:off x="395536" y="5315460"/>
            <a:ext cx="3708412" cy="84984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442586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BA94E-E613-4C45-8A40-15A4F9768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E4FFB-FA03-40C3-8634-52960C780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56172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For the pole key gap, the following specifications are set: </a:t>
            </a:r>
          </a:p>
          <a:p>
            <a:pPr lvl="1"/>
            <a:r>
              <a:rPr lang="en-US" b="1" i="1" dirty="0"/>
              <a:t>The pole key gap, average per side and all quadrants, shall be </a:t>
            </a:r>
            <a:r>
              <a:rPr lang="en-US" b="1" i="1" dirty="0">
                <a:solidFill>
                  <a:schemeClr val="bg2"/>
                </a:solidFill>
              </a:rPr>
              <a:t>+0.400 ±0.050 mm </a:t>
            </a:r>
            <a:r>
              <a:rPr lang="en-US" b="1" i="1" dirty="0"/>
              <a:t>in each longitudinal locations.</a:t>
            </a:r>
          </a:p>
          <a:p>
            <a:pPr lvl="1"/>
            <a:r>
              <a:rPr lang="en-US" b="1" i="1" dirty="0"/>
              <a:t>The minimum pole key gap, average per side, shall be </a:t>
            </a:r>
            <a:r>
              <a:rPr lang="en-US" b="1" i="1" dirty="0">
                <a:solidFill>
                  <a:schemeClr val="bg2"/>
                </a:solidFill>
                <a:sym typeface="Symbol" panose="05050102010706020507" pitchFamily="18" charset="2"/>
              </a:rPr>
              <a:t></a:t>
            </a:r>
            <a:r>
              <a:rPr lang="en-US" b="1" i="1" dirty="0">
                <a:solidFill>
                  <a:schemeClr val="bg2"/>
                </a:solidFill>
              </a:rPr>
              <a:t>0.300 mm </a:t>
            </a:r>
            <a:r>
              <a:rPr lang="en-US" b="1" i="1" dirty="0"/>
              <a:t>in each quadrant and in each longitudinal location. 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16E27C-A872-4443-B419-FB85C18C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55F1C-76C8-4C22-BA1B-5F8C9ECE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33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1A77B9-B7A9-4F3E-B0DB-21B7A7972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2636912"/>
            <a:ext cx="4572000" cy="331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984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BA94E-E613-4C45-8A40-15A4F9768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Pole key gap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E4FFB-FA03-40C3-8634-52960C780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56172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Overview plot</a:t>
            </a:r>
          </a:p>
          <a:p>
            <a:pPr lvl="1"/>
            <a:r>
              <a:rPr lang="en-US" b="1" dirty="0"/>
              <a:t>Ave tot</a:t>
            </a:r>
            <a:r>
              <a:rPr lang="en-US" dirty="0"/>
              <a:t>: average along length and among quadrants</a:t>
            </a:r>
          </a:p>
          <a:p>
            <a:pPr lvl="1"/>
            <a:r>
              <a:rPr lang="en-US" b="1" dirty="0"/>
              <a:t>Ave</a:t>
            </a:r>
            <a:r>
              <a:rPr lang="en-US" dirty="0"/>
              <a:t>: average along length</a:t>
            </a:r>
          </a:p>
          <a:p>
            <a:pPr lvl="1"/>
            <a:r>
              <a:rPr lang="en-US" b="1" dirty="0"/>
              <a:t>Min</a:t>
            </a:r>
            <a:r>
              <a:rPr lang="en-US" dirty="0"/>
              <a:t>: local minimum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16E27C-A872-4443-B419-FB85C18C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55F1C-76C8-4C22-BA1B-5F8C9ECE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34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35AE9A-A047-438A-9D8F-A05AB3D04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2827676"/>
            <a:ext cx="4572000" cy="332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337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106" y="2917348"/>
            <a:ext cx="5291787" cy="26641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ABA94E-E613-4C45-8A40-15A4F9768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E4FFB-FA03-40C3-8634-52960C780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561728"/>
          </a:xfrm>
        </p:spPr>
        <p:txBody>
          <a:bodyPr>
            <a:normAutofit fontScale="92500"/>
          </a:bodyPr>
          <a:lstStyle/>
          <a:p>
            <a:r>
              <a:rPr lang="en-US" u="sng" dirty="0"/>
              <a:t>For the main field transfer function, :</a:t>
            </a:r>
            <a:endParaRPr lang="en-US" dirty="0"/>
          </a:p>
          <a:p>
            <a:pPr lvl="1"/>
            <a:r>
              <a:rPr lang="en-US" b="1" i="1" dirty="0"/>
              <a:t>The absolute value of the main field transfer function averaged over the straight part of the coil pack shall be within </a:t>
            </a:r>
            <a:r>
              <a:rPr lang="en-US" b="1" i="1" dirty="0">
                <a:solidFill>
                  <a:schemeClr val="bg2"/>
                </a:solidFill>
              </a:rPr>
              <a:t>+8.760 T/(m kA) and +8.860 T/(m kA). </a:t>
            </a:r>
            <a:endParaRPr lang="en-US" b="1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16E27C-A872-4443-B419-FB85C18C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55F1C-76C8-4C22-BA1B-5F8C9ECE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35</a:t>
            </a:fld>
            <a:endParaRPr lang="fr-FR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4A823DB-8B00-4E6B-AEC5-A665EBE95BF5}"/>
              </a:ext>
            </a:extLst>
          </p:cNvPr>
          <p:cNvSpPr txBox="1">
            <a:spLocks/>
          </p:cNvSpPr>
          <p:nvPr/>
        </p:nvSpPr>
        <p:spPr>
          <a:xfrm>
            <a:off x="395536" y="5949280"/>
            <a:ext cx="7920000" cy="240018"/>
          </a:xfrm>
          <a:prstGeom prst="rect">
            <a:avLst/>
          </a:prstGeom>
        </p:spPr>
        <p:txBody>
          <a:bodyPr vert="horz" lIns="0" tIns="0" rIns="0" bIns="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Data were taken using a 110 mm long rotating coil</a:t>
            </a:r>
          </a:p>
        </p:txBody>
      </p:sp>
    </p:spTree>
    <p:extLst>
      <p:ext uri="{BB962C8B-B14F-4D97-AF65-F5344CB8AC3E}">
        <p14:creationId xmlns:p14="http://schemas.microsoft.com/office/powerpoint/2010/main" val="7036733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567" y="2813036"/>
            <a:ext cx="4830139" cy="29619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ABA94E-E613-4C45-8A40-15A4F9768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Target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E4FFB-FA03-40C3-8634-52960C780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561728"/>
          </a:xfrm>
        </p:spPr>
        <p:txBody>
          <a:bodyPr>
            <a:normAutofit fontScale="70000" lnSpcReduction="20000"/>
          </a:bodyPr>
          <a:lstStyle/>
          <a:p>
            <a:r>
              <a:rPr lang="en-US" u="sng" dirty="0"/>
              <a:t>For the field errors, :</a:t>
            </a:r>
            <a:endParaRPr lang="en-US" dirty="0"/>
          </a:p>
          <a:p>
            <a:pPr lvl="1"/>
            <a:r>
              <a:rPr lang="en-US" b="1" i="1" dirty="0"/>
              <a:t>The field errors in units averaged in the straight part of the coil pack with a reference radius of 50 mm should be within the upper and lower bounds determined according to the </a:t>
            </a:r>
            <a:r>
              <a:rPr lang="en-US" b="1" i="1" dirty="0">
                <a:solidFill>
                  <a:schemeClr val="bg2"/>
                </a:solidFill>
              </a:rPr>
              <a:t>Triplet Field Quality Table in Table 1 </a:t>
            </a:r>
            <a:r>
              <a:rPr lang="en-US" b="1" i="1" dirty="0"/>
              <a:t>of [8]   </a:t>
            </a:r>
            <a:endParaRPr lang="en-US" b="1" dirty="0"/>
          </a:p>
          <a:p>
            <a:pPr lvl="2"/>
            <a:r>
              <a:rPr lang="en-US" i="1" dirty="0"/>
              <a:t>A systematic component (0.9 units) associated with assembly and cooldown for b6 are considered.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16E27C-A872-4443-B419-FB85C18C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55F1C-76C8-4C22-BA1B-5F8C9ECE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36</a:t>
            </a:fld>
            <a:endParaRPr lang="fr-FR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29DDDA2-0221-4328-8E03-F9826E62E7E7}"/>
              </a:ext>
            </a:extLst>
          </p:cNvPr>
          <p:cNvSpPr txBox="1">
            <a:spLocks/>
          </p:cNvSpPr>
          <p:nvPr/>
        </p:nvSpPr>
        <p:spPr>
          <a:xfrm>
            <a:off x="7092280" y="4869160"/>
            <a:ext cx="1939255" cy="905794"/>
          </a:xfrm>
          <a:prstGeom prst="rect">
            <a:avLst/>
          </a:prstGeom>
        </p:spPr>
        <p:txBody>
          <a:bodyPr vert="horz" lIns="0" tIns="0" rIns="0" bIns="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[8] ACCEPTANCE CRITERIA PART A: MQXFA MAGNET, US-HiLumi-doc-1103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E6B137E-0DDB-41F8-A9A7-D24B104F15B3}"/>
              </a:ext>
            </a:extLst>
          </p:cNvPr>
          <p:cNvSpPr txBox="1">
            <a:spLocks/>
          </p:cNvSpPr>
          <p:nvPr/>
        </p:nvSpPr>
        <p:spPr>
          <a:xfrm>
            <a:off x="395536" y="5949280"/>
            <a:ext cx="7920000" cy="240018"/>
          </a:xfrm>
          <a:prstGeom prst="rect">
            <a:avLst/>
          </a:prstGeom>
        </p:spPr>
        <p:txBody>
          <a:bodyPr vert="horz" lIns="0" tIns="0" rIns="0" bIns="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Data were taken using a 110 mm long rotating coil</a:t>
            </a:r>
          </a:p>
        </p:txBody>
      </p:sp>
    </p:spTree>
    <p:extLst>
      <p:ext uri="{BB962C8B-B14F-4D97-AF65-F5344CB8AC3E}">
        <p14:creationId xmlns:p14="http://schemas.microsoft.com/office/powerpoint/2010/main" val="22713104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BA94E-E613-4C45-8A40-15A4F9768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E4FFB-FA03-40C3-8634-52960C780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5451867" cy="4370040"/>
          </a:xfrm>
        </p:spPr>
        <p:txBody>
          <a:bodyPr>
            <a:normAutofit fontScale="92500" lnSpcReduction="10000"/>
          </a:bodyPr>
          <a:lstStyle/>
          <a:p>
            <a:r>
              <a:rPr lang="en-US" u="sng" dirty="0"/>
              <a:t>For the electrical tests of the coil pack:</a:t>
            </a:r>
            <a:endParaRPr lang="en-US" dirty="0"/>
          </a:p>
          <a:p>
            <a:pPr lvl="1"/>
            <a:r>
              <a:rPr lang="en-US" b="1" i="1" dirty="0"/>
              <a:t>1. </a:t>
            </a:r>
            <a:r>
              <a:rPr lang="en-US" b="1" i="1" dirty="0">
                <a:solidFill>
                  <a:schemeClr val="bg2"/>
                </a:solidFill>
              </a:rPr>
              <a:t>Resistance check </a:t>
            </a:r>
            <a:r>
              <a:rPr lang="en-US" b="1" i="1" dirty="0"/>
              <a:t>with hand-held multimeter</a:t>
            </a:r>
            <a:endParaRPr lang="en-US" dirty="0"/>
          </a:p>
          <a:p>
            <a:pPr lvl="2"/>
            <a:r>
              <a:rPr lang="en-US" b="1" i="1" dirty="0"/>
              <a:t>a. Coil to structure</a:t>
            </a:r>
            <a:endParaRPr lang="en-US" dirty="0"/>
          </a:p>
          <a:p>
            <a:pPr lvl="2"/>
            <a:r>
              <a:rPr lang="en-US" b="1" i="1" dirty="0"/>
              <a:t>b. Coil to coil</a:t>
            </a:r>
            <a:endParaRPr lang="en-US" dirty="0"/>
          </a:p>
          <a:p>
            <a:pPr lvl="2"/>
            <a:r>
              <a:rPr lang="en-US" b="1" i="1" dirty="0"/>
              <a:t>c. Coil to PH</a:t>
            </a:r>
            <a:endParaRPr lang="en-US" dirty="0"/>
          </a:p>
          <a:p>
            <a:pPr lvl="1"/>
            <a:r>
              <a:rPr lang="en-US" b="1" i="1" dirty="0"/>
              <a:t>2. </a:t>
            </a:r>
            <a:r>
              <a:rPr lang="en-US" b="1" i="1" dirty="0" err="1">
                <a:solidFill>
                  <a:schemeClr val="bg2"/>
                </a:solidFill>
              </a:rPr>
              <a:t>Hipot</a:t>
            </a:r>
            <a:r>
              <a:rPr lang="en-US" b="1" i="1" dirty="0"/>
              <a:t>.</a:t>
            </a:r>
            <a:endParaRPr lang="en-US" dirty="0"/>
          </a:p>
          <a:p>
            <a:pPr lvl="2"/>
            <a:r>
              <a:rPr lang="en-US" b="1" i="1" dirty="0"/>
              <a:t>Individual coil to structure, 3680 V.</a:t>
            </a:r>
            <a:endParaRPr lang="en-US" dirty="0"/>
          </a:p>
          <a:p>
            <a:pPr lvl="1"/>
            <a:r>
              <a:rPr lang="en-US" b="1" i="1" dirty="0"/>
              <a:t>3. </a:t>
            </a:r>
            <a:r>
              <a:rPr lang="en-US" b="1" i="1" dirty="0">
                <a:solidFill>
                  <a:schemeClr val="bg2"/>
                </a:solidFill>
              </a:rPr>
              <a:t>Impulse test </a:t>
            </a:r>
            <a:r>
              <a:rPr lang="en-US" b="1" i="1" dirty="0"/>
              <a:t>up to 2500 V, Direct- and Reversed-polarity.</a:t>
            </a:r>
            <a:endParaRPr lang="en-US" dirty="0"/>
          </a:p>
          <a:p>
            <a:pPr lvl="2"/>
            <a:r>
              <a:rPr lang="en-US" b="1" i="1" dirty="0"/>
              <a:t>a. 1000 V, 1500 V, 2000 V, 2500 V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16E27C-A872-4443-B419-FB85C18C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55F1C-76C8-4C22-BA1B-5F8C9ECE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37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1EC016-C098-4856-ABE6-DAAB52FB8F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5" t="10800" r="33463" b="10800"/>
          <a:stretch/>
        </p:blipFill>
        <p:spPr>
          <a:xfrm>
            <a:off x="6063867" y="1700808"/>
            <a:ext cx="3096344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4791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D02FA-5724-4CCE-A8E1-54F849DB6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228CC-81C4-433B-BA06-EDB19EC418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endParaRPr lang="en-US" dirty="0"/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Shell-yoke sub-assembly specs</a:t>
            </a:r>
          </a:p>
          <a:p>
            <a:endParaRPr lang="en-US" dirty="0"/>
          </a:p>
          <a:p>
            <a:r>
              <a:rPr lang="en-US" dirty="0"/>
              <a:t>Coil-pack sub-assembly specs</a:t>
            </a:r>
          </a:p>
          <a:p>
            <a:endParaRPr lang="en-US" dirty="0"/>
          </a:p>
          <a:p>
            <a:r>
              <a:rPr lang="en-US" dirty="0">
                <a:solidFill>
                  <a:schemeClr val="bg2"/>
                </a:solidFill>
              </a:rPr>
              <a:t>Magnet assembly and loading specs</a:t>
            </a:r>
          </a:p>
          <a:p>
            <a:endParaRPr lang="en-US" dirty="0"/>
          </a:p>
          <a:p>
            <a:r>
              <a:rPr lang="en-US" dirty="0"/>
              <a:t>Assembled magnet specs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84FB52-CFB5-41C7-9C68-61DCC2C20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0851DE-F9C2-4E64-A96F-3FDD058BF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98403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014CC-0492-4ECD-9818-6A44D7388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Assembly-loading sequence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03DF73-01FE-4AB4-9F21-8B906FDEE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206578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</a:t>
            </a:r>
            <a:r>
              <a:rPr lang="en-US" dirty="0">
                <a:solidFill>
                  <a:schemeClr val="bg2"/>
                </a:solidFill>
              </a:rPr>
              <a:t>coil-pack</a:t>
            </a:r>
            <a:r>
              <a:rPr lang="en-US" dirty="0"/>
              <a:t> slid inside the </a:t>
            </a:r>
            <a:r>
              <a:rPr lang="en-US" dirty="0">
                <a:solidFill>
                  <a:schemeClr val="bg2"/>
                </a:solidFill>
              </a:rPr>
              <a:t>shell-yoke</a:t>
            </a:r>
          </a:p>
          <a:p>
            <a:r>
              <a:rPr lang="en-US" dirty="0"/>
              <a:t>Master keys and bladders inserted</a:t>
            </a:r>
          </a:p>
          <a:p>
            <a:r>
              <a:rPr lang="en-US" dirty="0"/>
              <a:t>Axial loading rig is attached to the </a:t>
            </a:r>
            <a:r>
              <a:rPr lang="en-US" dirty="0">
                <a:solidFill>
                  <a:schemeClr val="bg2"/>
                </a:solidFill>
              </a:rPr>
              <a:t>axial rods </a:t>
            </a:r>
          </a:p>
          <a:p>
            <a:r>
              <a:rPr lang="en-US" dirty="0"/>
              <a:t>Bladders inflated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the load keys shimmed</a:t>
            </a:r>
          </a:p>
          <a:p>
            <a:r>
              <a:rPr lang="en-US" dirty="0"/>
              <a:t>In parallel, the axial rods pre-tensioned.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5C9351-1FC8-464F-B55B-5D1113008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6FFB53-6AE5-45E9-B64C-4757943C4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39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A73D5F-5E20-4D79-BFE7-227433F852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560"/>
          <a:stretch/>
        </p:blipFill>
        <p:spPr>
          <a:xfrm>
            <a:off x="179511" y="3520339"/>
            <a:ext cx="8784977" cy="260821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6C6441-453C-409C-A0A0-075533C4B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520339"/>
            <a:ext cx="2160240" cy="78644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37376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C0448-8A63-4583-9656-18AD705D3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AB27F-66CA-4EF0-8BC5-9069FF330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213779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List of specifications in “chronological” order</a:t>
            </a:r>
          </a:p>
          <a:p>
            <a:pPr lvl="1"/>
            <a:r>
              <a:rPr lang="en-US" dirty="0"/>
              <a:t>From </a:t>
            </a:r>
            <a:r>
              <a:rPr lang="en-US" dirty="0">
                <a:solidFill>
                  <a:schemeClr val="bg2"/>
                </a:solidFill>
              </a:rPr>
              <a:t>shell-yoke</a:t>
            </a:r>
            <a:r>
              <a:rPr lang="en-US" dirty="0"/>
              <a:t> to </a:t>
            </a:r>
            <a:r>
              <a:rPr lang="en-US" dirty="0">
                <a:solidFill>
                  <a:schemeClr val="bg2"/>
                </a:solidFill>
              </a:rPr>
              <a:t>coil-pack</a:t>
            </a:r>
            <a:r>
              <a:rPr lang="en-US" dirty="0"/>
              <a:t> to </a:t>
            </a:r>
            <a:r>
              <a:rPr lang="en-US" dirty="0">
                <a:solidFill>
                  <a:schemeClr val="bg2"/>
                </a:solidFill>
              </a:rPr>
              <a:t>magnet</a:t>
            </a:r>
            <a:r>
              <a:rPr lang="en-US" dirty="0"/>
              <a:t> pre-load</a:t>
            </a:r>
          </a:p>
          <a:p>
            <a:r>
              <a:rPr lang="en-US" dirty="0"/>
              <a:t>Definition based on dimensional, magnetic, electrical, and strain measurements</a:t>
            </a:r>
          </a:p>
          <a:p>
            <a:pPr lvl="1"/>
            <a:r>
              <a:rPr lang="en-US" dirty="0"/>
              <a:t>Some specs defined by “</a:t>
            </a:r>
            <a:r>
              <a:rPr lang="en-US" dirty="0">
                <a:solidFill>
                  <a:schemeClr val="bg2"/>
                </a:solidFill>
              </a:rPr>
              <a:t>design and analysis</a:t>
            </a:r>
            <a:r>
              <a:rPr lang="en-US" dirty="0"/>
              <a:t>” (example: peak stress)</a:t>
            </a:r>
          </a:p>
          <a:p>
            <a:pPr lvl="1"/>
            <a:r>
              <a:rPr lang="en-US" dirty="0"/>
              <a:t>Some defined by </a:t>
            </a:r>
            <a:r>
              <a:rPr lang="en-US" dirty="0">
                <a:solidFill>
                  <a:schemeClr val="bg2"/>
                </a:solidFill>
              </a:rPr>
              <a:t>experience</a:t>
            </a:r>
            <a:r>
              <a:rPr lang="en-US" dirty="0"/>
              <a:t> from previous successful magnet (example: coil pack uniformity/squareness)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BFD1FF-A903-4C6B-A480-D04A8D987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E33DC-861F-48AD-87FA-DCA473703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</a:t>
            </a:fld>
            <a:endParaRPr lang="fr-FR"/>
          </a:p>
        </p:txBody>
      </p:sp>
      <p:pic>
        <p:nvPicPr>
          <p:cNvPr id="6" name="Content Placeholder 10">
            <a:extLst>
              <a:ext uri="{FF2B5EF4-FFF2-40B4-BE49-F238E27FC236}">
                <a16:creationId xmlns:a16="http://schemas.microsoft.com/office/drawing/2014/main" id="{A8C751F4-2D85-4F70-88ED-305226901B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43" r="22704"/>
          <a:stretch/>
        </p:blipFill>
        <p:spPr>
          <a:xfrm>
            <a:off x="5806844" y="3306259"/>
            <a:ext cx="2747291" cy="2889504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4CBFE88-912D-4037-BE7D-D202ABE637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47" t="21224" r="32706" b="19151"/>
          <a:stretch/>
        </p:blipFill>
        <p:spPr>
          <a:xfrm>
            <a:off x="3779912" y="3870593"/>
            <a:ext cx="1751506" cy="17515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2176C4-9D84-446E-B0B5-C50633239C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75" t="2553" r="21650" b="5344"/>
          <a:stretch/>
        </p:blipFill>
        <p:spPr>
          <a:xfrm>
            <a:off x="615464" y="3305777"/>
            <a:ext cx="2889985" cy="288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0475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B376C-73E8-4900-B68D-8B97C7A2D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E663E-98A1-4626-B7C1-658028F39B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047" y="1484785"/>
            <a:ext cx="8079926" cy="2326052"/>
          </a:xfrm>
        </p:spPr>
        <p:txBody>
          <a:bodyPr>
            <a:normAutofit/>
          </a:bodyPr>
          <a:lstStyle/>
          <a:p>
            <a:r>
              <a:rPr lang="en-US" sz="1600" u="sng" dirty="0"/>
              <a:t>For the pre-load operation sequence:</a:t>
            </a:r>
            <a:endParaRPr lang="en-US" sz="1600" dirty="0"/>
          </a:p>
          <a:p>
            <a:pPr lvl="1"/>
            <a:r>
              <a:rPr lang="en-US" sz="1600" b="1" i="1" dirty="0"/>
              <a:t>The loading operation shall follow the sequence described below:</a:t>
            </a:r>
            <a:endParaRPr lang="en-US" sz="1600" dirty="0"/>
          </a:p>
          <a:p>
            <a:pPr lvl="2"/>
            <a:r>
              <a:rPr lang="en-US" sz="1600" b="1" i="1" dirty="0"/>
              <a:t>Pre-load axial rods to a measured average of ~50 µε</a:t>
            </a:r>
            <a:endParaRPr lang="en-US" sz="1600" dirty="0"/>
          </a:p>
          <a:p>
            <a:pPr lvl="2"/>
            <a:r>
              <a:rPr lang="en-US" sz="1600" b="1" i="1" dirty="0"/>
              <a:t>Apply </a:t>
            </a:r>
            <a:r>
              <a:rPr lang="en-US" sz="1600" b="1" i="1" dirty="0">
                <a:solidFill>
                  <a:schemeClr val="bg2"/>
                </a:solidFill>
              </a:rPr>
              <a:t>50% </a:t>
            </a:r>
            <a:r>
              <a:rPr lang="en-US" sz="1600" b="1" i="1" dirty="0"/>
              <a:t>azimuthal pre-load </a:t>
            </a:r>
            <a:endParaRPr lang="en-US" sz="1600" dirty="0"/>
          </a:p>
          <a:p>
            <a:pPr lvl="2"/>
            <a:r>
              <a:rPr lang="en-US" sz="1600" b="1" i="1" dirty="0"/>
              <a:t>Apply </a:t>
            </a:r>
            <a:r>
              <a:rPr lang="en-US" sz="1600" b="1" i="1" dirty="0">
                <a:solidFill>
                  <a:schemeClr val="bg2"/>
                </a:solidFill>
              </a:rPr>
              <a:t>50%</a:t>
            </a:r>
            <a:r>
              <a:rPr lang="en-US" sz="1600" b="1" i="1" dirty="0"/>
              <a:t> axial pre-load </a:t>
            </a:r>
            <a:endParaRPr lang="en-US" sz="1600" dirty="0"/>
          </a:p>
          <a:p>
            <a:pPr lvl="2"/>
            <a:r>
              <a:rPr lang="en-US" sz="1600" b="1" i="1" dirty="0"/>
              <a:t>Apply </a:t>
            </a:r>
            <a:r>
              <a:rPr lang="en-US" sz="1600" b="1" i="1" dirty="0">
                <a:solidFill>
                  <a:schemeClr val="bg2"/>
                </a:solidFill>
              </a:rPr>
              <a:t>100%</a:t>
            </a:r>
            <a:r>
              <a:rPr lang="en-US" sz="1600" b="1" i="1" dirty="0"/>
              <a:t> azimuthal pre-load </a:t>
            </a:r>
            <a:r>
              <a:rPr lang="en-US" sz="1600" b="1" i="1" dirty="0">
                <a:solidFill>
                  <a:srgbClr val="FF0000"/>
                </a:solidFill>
              </a:rPr>
              <a:t>with tapered shim</a:t>
            </a:r>
            <a:endParaRPr lang="en-US" sz="1600" dirty="0">
              <a:solidFill>
                <a:srgbClr val="FF0000"/>
              </a:solidFill>
            </a:endParaRPr>
          </a:p>
          <a:p>
            <a:pPr lvl="2"/>
            <a:r>
              <a:rPr lang="en-US" sz="1600" b="1" i="1" dirty="0"/>
              <a:t>Apply </a:t>
            </a:r>
            <a:r>
              <a:rPr lang="en-US" sz="1600" b="1" i="1" dirty="0">
                <a:solidFill>
                  <a:schemeClr val="bg2"/>
                </a:solidFill>
              </a:rPr>
              <a:t>100%</a:t>
            </a:r>
            <a:r>
              <a:rPr lang="en-US" sz="1600" b="1" i="1" dirty="0"/>
              <a:t> axial pre-load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B14331-1F00-4C01-B2EC-9820D73E7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74FABC-6B77-44EB-A041-3ED985844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40</a:t>
            </a:fld>
            <a:endParaRPr lang="fr-FR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1500105-ED95-4D41-B4FA-8774F320B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0617" y="3639760"/>
            <a:ext cx="4553385" cy="26354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D1015DF-F24B-4E1A-8F47-83F3B5A20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39760"/>
            <a:ext cx="4553385" cy="263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508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2D4ED-F3F8-49E4-8673-41B00573D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loading key shim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7BDCD-5616-419A-8DDA-5DF42641C0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u="sng" dirty="0"/>
              <a:t>For final loading key shim size reached during the pre-load operations, the following </a:t>
            </a:r>
            <a:r>
              <a:rPr lang="en-US" u="sng" dirty="0">
                <a:solidFill>
                  <a:schemeClr val="bg2"/>
                </a:solidFill>
              </a:rPr>
              <a:t>target </a:t>
            </a:r>
            <a:r>
              <a:rPr lang="en-US" u="sng" dirty="0"/>
              <a:t>is set:</a:t>
            </a:r>
            <a:endParaRPr lang="en-US" dirty="0"/>
          </a:p>
          <a:p>
            <a:pPr lvl="0"/>
            <a:r>
              <a:rPr lang="en-US" b="1" i="1" dirty="0"/>
              <a:t>At the end of the pre-loading operation, the sum of the loading shim size and the coil-pack radial dimension deviations in straight section, LE and RE shall be </a:t>
            </a:r>
            <a:r>
              <a:rPr lang="en-US" b="1" i="1" dirty="0">
                <a:solidFill>
                  <a:schemeClr val="bg2"/>
                </a:solidFill>
              </a:rPr>
              <a:t>within</a:t>
            </a:r>
            <a:r>
              <a:rPr lang="en-US" b="1" i="1" dirty="0"/>
              <a:t> the range achieved in magnets </a:t>
            </a:r>
            <a:r>
              <a:rPr lang="en-US" b="1" i="1" dirty="0">
                <a:solidFill>
                  <a:schemeClr val="bg2"/>
                </a:solidFill>
              </a:rPr>
              <a:t>MQXFA14b and MQXFA05</a:t>
            </a:r>
            <a:endParaRPr lang="en-US" dirty="0">
              <a:solidFill>
                <a:schemeClr val="bg2"/>
              </a:solidFill>
            </a:endParaRPr>
          </a:p>
          <a:p>
            <a:pPr lvl="1"/>
            <a:r>
              <a:rPr lang="en-US" dirty="0"/>
              <a:t>If, with such load key shim targets, the coil stress measured in </a:t>
            </a:r>
            <a:r>
              <a:rPr lang="en-US" dirty="0">
                <a:solidFill>
                  <a:schemeClr val="bg2"/>
                </a:solidFill>
              </a:rPr>
              <a:t>2+ strain gauges </a:t>
            </a:r>
            <a:r>
              <a:rPr lang="en-US" dirty="0"/>
              <a:t>during the loading or during bladder inflation indicate that the </a:t>
            </a:r>
            <a:r>
              <a:rPr lang="en-US" dirty="0">
                <a:solidFill>
                  <a:schemeClr val="bg2"/>
                </a:solidFill>
              </a:rPr>
              <a:t>coil stress </a:t>
            </a:r>
            <a:r>
              <a:rPr lang="en-US" dirty="0"/>
              <a:t>may reach values above the coil stress spec. during subsequent loading steps or at the end of the loading, </a:t>
            </a:r>
            <a:r>
              <a:rPr lang="en-US" dirty="0">
                <a:solidFill>
                  <a:schemeClr val="bg2"/>
                </a:solidFill>
              </a:rPr>
              <a:t>priority</a:t>
            </a:r>
            <a:r>
              <a:rPr lang="en-US" dirty="0"/>
              <a:t> should be given to keeping the coil stress </a:t>
            </a:r>
            <a:r>
              <a:rPr lang="en-US" dirty="0">
                <a:solidFill>
                  <a:schemeClr val="bg2"/>
                </a:solidFill>
              </a:rPr>
              <a:t>within the specs</a:t>
            </a:r>
            <a:r>
              <a:rPr lang="en-US" dirty="0"/>
              <a:t>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1D77B1-54B2-4494-BDC6-50969B3AD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3BCB5F-EC98-49C9-8259-3D4DA3C70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47871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2DBB6-75AE-47AF-BF94-C761CA3F6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proposal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EEE5C-3D88-43BA-BE03-4BD316801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4725144"/>
            <a:ext cx="7920000" cy="766561"/>
          </a:xfrm>
        </p:spPr>
        <p:txBody>
          <a:bodyPr>
            <a:normAutofit/>
          </a:bodyPr>
          <a:lstStyle/>
          <a:p>
            <a:r>
              <a:rPr lang="en-US" dirty="0"/>
              <a:t>Proposed target: </a:t>
            </a:r>
            <a:r>
              <a:rPr lang="en-US" dirty="0">
                <a:solidFill>
                  <a:schemeClr val="bg2"/>
                </a:solidFill>
              </a:rPr>
              <a:t>41-43 mils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E3D90F-8306-4C6E-88AB-E2C14593B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9DE70A-6EE6-4AC7-85D7-023ED10FD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42</a:t>
            </a:fld>
            <a:endParaRPr lang="fr-FR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AE5AA65-BE14-427C-BFBB-DC1D6EBD71E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11981" y="1430779"/>
          <a:ext cx="7740420" cy="10713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8952">
                  <a:extLst>
                    <a:ext uri="{9D8B030D-6E8A-4147-A177-3AD203B41FA5}">
                      <a16:colId xmlns:a16="http://schemas.microsoft.com/office/drawing/2014/main" val="1505515652"/>
                    </a:ext>
                  </a:extLst>
                </a:gridCol>
                <a:gridCol w="1676780">
                  <a:extLst>
                    <a:ext uri="{9D8B030D-6E8A-4147-A177-3AD203B41FA5}">
                      <a16:colId xmlns:a16="http://schemas.microsoft.com/office/drawing/2014/main" val="3622635103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3989579918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3076636547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799934318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84532337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Ave ss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Shim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Ishim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Ave ss + ishim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9421551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mils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00240546"/>
                  </a:ext>
                </a:extLst>
              </a:tr>
              <a:tr h="2369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A18 up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13.84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0.533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0.508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9741437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A18 low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13.79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0.483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0.457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20140733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0AD3464-EB6E-4058-91BF-21F0061DDB2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12000" y="2502162"/>
          <a:ext cx="7740420" cy="10713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8952">
                  <a:extLst>
                    <a:ext uri="{9D8B030D-6E8A-4147-A177-3AD203B41FA5}">
                      <a16:colId xmlns:a16="http://schemas.microsoft.com/office/drawing/2014/main" val="4263390206"/>
                    </a:ext>
                  </a:extLst>
                </a:gridCol>
                <a:gridCol w="1676780">
                  <a:extLst>
                    <a:ext uri="{9D8B030D-6E8A-4147-A177-3AD203B41FA5}">
                      <a16:colId xmlns:a16="http://schemas.microsoft.com/office/drawing/2014/main" val="1780597740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1016483933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822949590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1375393441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2123384288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Shim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Ishim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 + Ishim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136513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mils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6567645"/>
                  </a:ext>
                </a:extLst>
              </a:tr>
              <a:tr h="2369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A18 up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-0.167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13.82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0.508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0.341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1814832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A18 low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-0.167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13.79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0.483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0.315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18013994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BAF5097-9267-4552-904A-BCC7D396CD1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12000" y="3573545"/>
          <a:ext cx="7740420" cy="10713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8952">
                  <a:extLst>
                    <a:ext uri="{9D8B030D-6E8A-4147-A177-3AD203B41FA5}">
                      <a16:colId xmlns:a16="http://schemas.microsoft.com/office/drawing/2014/main" val="1490269595"/>
                    </a:ext>
                  </a:extLst>
                </a:gridCol>
                <a:gridCol w="1676780">
                  <a:extLst>
                    <a:ext uri="{9D8B030D-6E8A-4147-A177-3AD203B41FA5}">
                      <a16:colId xmlns:a16="http://schemas.microsoft.com/office/drawing/2014/main" val="1640607911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4164872991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3198860776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4159628006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2129886228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Shim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Ishim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 + Ishim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453323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mils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39000279"/>
                  </a:ext>
                </a:extLst>
              </a:tr>
              <a:tr h="2369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A18 up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-0.106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13.79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0.483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0.376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9898795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A18 low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-0.106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13.74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0.432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0.326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917323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53381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8F245-B53B-43E3-BB8A-EA2D036FA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Key-shim size vs. bladder pressure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630B1C-A550-4E01-BFE0-957C1CFBF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2D614A-37B2-4750-AE33-6F45D527F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43</a:t>
            </a:fld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CCBCAB-B69C-43B2-8B42-11D87FDCF0B9}"/>
              </a:ext>
            </a:extLst>
          </p:cNvPr>
          <p:cNvSpPr/>
          <p:nvPr/>
        </p:nvSpPr>
        <p:spPr>
          <a:xfrm>
            <a:off x="8691925" y="1911501"/>
            <a:ext cx="431883" cy="110457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4539E53-885E-4F11-8FB5-61CD7300246F}"/>
              </a:ext>
            </a:extLst>
          </p:cNvPr>
          <p:cNvSpPr/>
          <p:nvPr/>
        </p:nvSpPr>
        <p:spPr>
          <a:xfrm>
            <a:off x="107504" y="1982907"/>
            <a:ext cx="648072" cy="103589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C82EC5-B4D1-493B-9136-57D39F93E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036" y="3070344"/>
            <a:ext cx="3903862" cy="3139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209ECB-D884-4709-8101-5DBD79F6D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972" y="3131646"/>
            <a:ext cx="3967954" cy="32162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27DF0E8-76FA-4401-B8AF-B7ACFC539171}"/>
              </a:ext>
            </a:extLst>
          </p:cNvPr>
          <p:cNvSpPr txBox="1"/>
          <p:nvPr/>
        </p:nvSpPr>
        <p:spPr>
          <a:xfrm>
            <a:off x="2555776" y="3333762"/>
            <a:ext cx="47630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To be updated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200A58-9517-4C26-A6B7-9E9042358D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02047"/>
            <a:ext cx="9144000" cy="106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2628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8F245-B53B-43E3-BB8A-EA2D036FA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Key-shim size vs. bladder pressure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630B1C-A550-4E01-BFE0-957C1CFBF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2D614A-37B2-4750-AE33-6F45D527F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44</a:t>
            </a:fld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BF037D-342E-41D7-A14B-0908E0F78A80}"/>
              </a:ext>
            </a:extLst>
          </p:cNvPr>
          <p:cNvSpPr/>
          <p:nvPr/>
        </p:nvSpPr>
        <p:spPr>
          <a:xfrm>
            <a:off x="8691925" y="1350222"/>
            <a:ext cx="431883" cy="110457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35534C-D0D2-4D18-AA50-1778975B82B7}"/>
              </a:ext>
            </a:extLst>
          </p:cNvPr>
          <p:cNvSpPr/>
          <p:nvPr/>
        </p:nvSpPr>
        <p:spPr>
          <a:xfrm>
            <a:off x="107504" y="1421628"/>
            <a:ext cx="648072" cy="103589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BA4EB0B-E993-42CB-A674-1E5C33420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0768"/>
            <a:ext cx="9144000" cy="10672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E8D5EA-A2AF-4BDC-92FD-598BADE30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89348"/>
            <a:ext cx="4572000" cy="33212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654714-7F14-4CA1-972F-998BC87B7D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786626"/>
            <a:ext cx="4572000" cy="332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3415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4F621-0ECA-45F2-B046-5720F2E44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Coil-radial dimensions + shim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1EF7B-CEFD-46DF-A65A-8599D459D3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09F6FE-C532-4206-939B-C75A018F5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996BC4-0548-499A-8C68-E8DCC0302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45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220554-86D6-4F51-8651-EDA921520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1528" y="2576936"/>
            <a:ext cx="3017520" cy="21920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0BD6A8-22E7-43FF-967C-0E6D98F4D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2572632"/>
            <a:ext cx="3017520" cy="21899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D502B7-45AE-45E2-9EDF-BD031CFA37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6482" y="2576936"/>
            <a:ext cx="3017520" cy="219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6320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4F621-0ECA-45F2-B046-5720F2E44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Coil-radial dimensions + shim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1EF7B-CEFD-46DF-A65A-8599D459D3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09F6FE-C532-4206-939B-C75A018F5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996BC4-0548-499A-8C68-E8DCC0302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46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0BD6A8-22E7-43FF-967C-0E6D98F4D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047965"/>
            <a:ext cx="7270240" cy="527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0851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7D978-BD0B-4300-9D40-DE4DD0A53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(shells)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2292F-2A35-4B94-935E-7828931C4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058" y="997263"/>
            <a:ext cx="7920000" cy="2120693"/>
          </a:xfrm>
        </p:spPr>
        <p:txBody>
          <a:bodyPr>
            <a:normAutofit fontScale="92500"/>
          </a:bodyPr>
          <a:lstStyle/>
          <a:p>
            <a:r>
              <a:rPr lang="en-US" u="sng" dirty="0"/>
              <a:t>For the pre-load targets at the end of the pre-load:</a:t>
            </a:r>
            <a:endParaRPr lang="en-US" dirty="0"/>
          </a:p>
          <a:p>
            <a:pPr lvl="1"/>
            <a:r>
              <a:rPr lang="en-US" b="1" i="1" dirty="0"/>
              <a:t>The target average measured stress on coils, shells and rods at the end of the loading (after at least 24 h) shall be </a:t>
            </a:r>
            <a:endParaRPr lang="en-US" dirty="0"/>
          </a:p>
          <a:p>
            <a:pPr lvl="2"/>
            <a:r>
              <a:rPr lang="en-US" b="1" i="1" dirty="0"/>
              <a:t>Shell average azimuthal stress: </a:t>
            </a:r>
            <a:r>
              <a:rPr lang="en-US" b="1" i="1" dirty="0">
                <a:solidFill>
                  <a:schemeClr val="bg2"/>
                </a:solidFill>
              </a:rPr>
              <a:t>+58 ±6 MPa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E85F6F-11A1-4C33-803A-E52AAA98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C157D4-ACE6-4333-9CDD-BA562FF47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47</a:t>
            </a:fld>
            <a:endParaRPr lang="fr-FR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C67A1C2-7C19-4556-8C86-96557CE211A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979709" y="3765879"/>
          <a:ext cx="5577841" cy="82296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317376">
                  <a:extLst>
                    <a:ext uri="{9D8B030D-6E8A-4147-A177-3AD203B41FA5}">
                      <a16:colId xmlns:a16="http://schemas.microsoft.com/office/drawing/2014/main" val="4060997985"/>
                    </a:ext>
                  </a:extLst>
                </a:gridCol>
                <a:gridCol w="852093">
                  <a:extLst>
                    <a:ext uri="{9D8B030D-6E8A-4147-A177-3AD203B41FA5}">
                      <a16:colId xmlns:a16="http://schemas.microsoft.com/office/drawing/2014/main" val="1805081425"/>
                    </a:ext>
                  </a:extLst>
                </a:gridCol>
                <a:gridCol w="852093">
                  <a:extLst>
                    <a:ext uri="{9D8B030D-6E8A-4147-A177-3AD203B41FA5}">
                      <a16:colId xmlns:a16="http://schemas.microsoft.com/office/drawing/2014/main" val="2197497102"/>
                    </a:ext>
                  </a:extLst>
                </a:gridCol>
                <a:gridCol w="852093">
                  <a:extLst>
                    <a:ext uri="{9D8B030D-6E8A-4147-A177-3AD203B41FA5}">
                      <a16:colId xmlns:a16="http://schemas.microsoft.com/office/drawing/2014/main" val="2493302768"/>
                    </a:ext>
                  </a:extLst>
                </a:gridCol>
                <a:gridCol w="852093">
                  <a:extLst>
                    <a:ext uri="{9D8B030D-6E8A-4147-A177-3AD203B41FA5}">
                      <a16:colId xmlns:a16="http://schemas.microsoft.com/office/drawing/2014/main" val="2350716680"/>
                    </a:ext>
                  </a:extLst>
                </a:gridCol>
                <a:gridCol w="852093">
                  <a:extLst>
                    <a:ext uri="{9D8B030D-6E8A-4147-A177-3AD203B41FA5}">
                      <a16:colId xmlns:a16="http://schemas.microsoft.com/office/drawing/2014/main" val="2964862511"/>
                    </a:ext>
                  </a:extLst>
                </a:gridCol>
              </a:tblGrid>
              <a:tr h="243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Channel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n-lt"/>
                        </a:rPr>
                        <a:t>SC02TT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n-lt"/>
                        </a:rPr>
                        <a:t>SC02RT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n-lt"/>
                        </a:rPr>
                        <a:t>SC02BT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n-lt"/>
                        </a:rPr>
                        <a:t>SC02LT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n-lt"/>
                        </a:rPr>
                        <a:t>Average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32934248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Preload (end)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46849205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Overnight (end)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63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1862088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A371DDC-5846-4B75-B670-DCD1E91ED25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979712" y="4639361"/>
          <a:ext cx="5577838" cy="82296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320553">
                  <a:extLst>
                    <a:ext uri="{9D8B030D-6E8A-4147-A177-3AD203B41FA5}">
                      <a16:colId xmlns:a16="http://schemas.microsoft.com/office/drawing/2014/main" val="4060997985"/>
                    </a:ext>
                  </a:extLst>
                </a:gridCol>
                <a:gridCol w="851457">
                  <a:extLst>
                    <a:ext uri="{9D8B030D-6E8A-4147-A177-3AD203B41FA5}">
                      <a16:colId xmlns:a16="http://schemas.microsoft.com/office/drawing/2014/main" val="1805081425"/>
                    </a:ext>
                  </a:extLst>
                </a:gridCol>
                <a:gridCol w="851457">
                  <a:extLst>
                    <a:ext uri="{9D8B030D-6E8A-4147-A177-3AD203B41FA5}">
                      <a16:colId xmlns:a16="http://schemas.microsoft.com/office/drawing/2014/main" val="2197497102"/>
                    </a:ext>
                  </a:extLst>
                </a:gridCol>
                <a:gridCol w="851457">
                  <a:extLst>
                    <a:ext uri="{9D8B030D-6E8A-4147-A177-3AD203B41FA5}">
                      <a16:colId xmlns:a16="http://schemas.microsoft.com/office/drawing/2014/main" val="2493302768"/>
                    </a:ext>
                  </a:extLst>
                </a:gridCol>
                <a:gridCol w="851457">
                  <a:extLst>
                    <a:ext uri="{9D8B030D-6E8A-4147-A177-3AD203B41FA5}">
                      <a16:colId xmlns:a16="http://schemas.microsoft.com/office/drawing/2014/main" val="2350716680"/>
                    </a:ext>
                  </a:extLst>
                </a:gridCol>
                <a:gridCol w="851457">
                  <a:extLst>
                    <a:ext uri="{9D8B030D-6E8A-4147-A177-3AD203B41FA5}">
                      <a16:colId xmlns:a16="http://schemas.microsoft.com/office/drawing/2014/main" val="3399674585"/>
                    </a:ext>
                  </a:extLst>
                </a:gridCol>
              </a:tblGrid>
              <a:tr h="243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Channel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n-lt"/>
                        </a:rPr>
                        <a:t>SC04TT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n-lt"/>
                        </a:rPr>
                        <a:t>SC04RT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n-lt"/>
                        </a:rPr>
                        <a:t>SC04BT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n-lt"/>
                        </a:rPr>
                        <a:t>SC04LT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n-lt"/>
                        </a:rPr>
                        <a:t>Average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32934248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Preload (end)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46849205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Overnight (end)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61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1862088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D4D51E9-EBE6-4813-8D43-44C395B8F6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8460169"/>
              </p:ext>
            </p:extLst>
          </p:nvPr>
        </p:nvGraphicFramePr>
        <p:xfrm>
          <a:off x="1979712" y="5512843"/>
          <a:ext cx="5577838" cy="82296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320553">
                  <a:extLst>
                    <a:ext uri="{9D8B030D-6E8A-4147-A177-3AD203B41FA5}">
                      <a16:colId xmlns:a16="http://schemas.microsoft.com/office/drawing/2014/main" val="4060997985"/>
                    </a:ext>
                  </a:extLst>
                </a:gridCol>
                <a:gridCol w="851457">
                  <a:extLst>
                    <a:ext uri="{9D8B030D-6E8A-4147-A177-3AD203B41FA5}">
                      <a16:colId xmlns:a16="http://schemas.microsoft.com/office/drawing/2014/main" val="1805081425"/>
                    </a:ext>
                  </a:extLst>
                </a:gridCol>
                <a:gridCol w="851457">
                  <a:extLst>
                    <a:ext uri="{9D8B030D-6E8A-4147-A177-3AD203B41FA5}">
                      <a16:colId xmlns:a16="http://schemas.microsoft.com/office/drawing/2014/main" val="2197497102"/>
                    </a:ext>
                  </a:extLst>
                </a:gridCol>
                <a:gridCol w="851457">
                  <a:extLst>
                    <a:ext uri="{9D8B030D-6E8A-4147-A177-3AD203B41FA5}">
                      <a16:colId xmlns:a16="http://schemas.microsoft.com/office/drawing/2014/main" val="2493302768"/>
                    </a:ext>
                  </a:extLst>
                </a:gridCol>
                <a:gridCol w="851457">
                  <a:extLst>
                    <a:ext uri="{9D8B030D-6E8A-4147-A177-3AD203B41FA5}">
                      <a16:colId xmlns:a16="http://schemas.microsoft.com/office/drawing/2014/main" val="2350716680"/>
                    </a:ext>
                  </a:extLst>
                </a:gridCol>
                <a:gridCol w="851457">
                  <a:extLst>
                    <a:ext uri="{9D8B030D-6E8A-4147-A177-3AD203B41FA5}">
                      <a16:colId xmlns:a16="http://schemas.microsoft.com/office/drawing/2014/main" val="3966437111"/>
                    </a:ext>
                  </a:extLst>
                </a:gridCol>
              </a:tblGrid>
              <a:tr h="2133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Channel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n-lt"/>
                        </a:rPr>
                        <a:t>SC07TT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n-lt"/>
                        </a:rPr>
                        <a:t>SC07RT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n-lt"/>
                        </a:rPr>
                        <a:t>SC07BT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n-lt"/>
                        </a:rPr>
                        <a:t>SC02LT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n-lt"/>
                        </a:rPr>
                        <a:t>Average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32934248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Preload (end)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59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6849205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Overnight (end)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1862088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9D4AE6DE-C77E-46C2-BBC8-A6133A029AB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979712" y="2894284"/>
          <a:ext cx="5577841" cy="82296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1317376">
                  <a:extLst>
                    <a:ext uri="{9D8B030D-6E8A-4147-A177-3AD203B41FA5}">
                      <a16:colId xmlns:a16="http://schemas.microsoft.com/office/drawing/2014/main" val="4060997985"/>
                    </a:ext>
                  </a:extLst>
                </a:gridCol>
                <a:gridCol w="852093">
                  <a:extLst>
                    <a:ext uri="{9D8B030D-6E8A-4147-A177-3AD203B41FA5}">
                      <a16:colId xmlns:a16="http://schemas.microsoft.com/office/drawing/2014/main" val="1805081425"/>
                    </a:ext>
                  </a:extLst>
                </a:gridCol>
                <a:gridCol w="852093">
                  <a:extLst>
                    <a:ext uri="{9D8B030D-6E8A-4147-A177-3AD203B41FA5}">
                      <a16:colId xmlns:a16="http://schemas.microsoft.com/office/drawing/2014/main" val="2197497102"/>
                    </a:ext>
                  </a:extLst>
                </a:gridCol>
                <a:gridCol w="852093">
                  <a:extLst>
                    <a:ext uri="{9D8B030D-6E8A-4147-A177-3AD203B41FA5}">
                      <a16:colId xmlns:a16="http://schemas.microsoft.com/office/drawing/2014/main" val="2493302768"/>
                    </a:ext>
                  </a:extLst>
                </a:gridCol>
                <a:gridCol w="852093">
                  <a:extLst>
                    <a:ext uri="{9D8B030D-6E8A-4147-A177-3AD203B41FA5}">
                      <a16:colId xmlns:a16="http://schemas.microsoft.com/office/drawing/2014/main" val="2350716680"/>
                    </a:ext>
                  </a:extLst>
                </a:gridCol>
                <a:gridCol w="852093">
                  <a:extLst>
                    <a:ext uri="{9D8B030D-6E8A-4147-A177-3AD203B41FA5}">
                      <a16:colId xmlns:a16="http://schemas.microsoft.com/office/drawing/2014/main" val="2964862511"/>
                    </a:ext>
                  </a:extLst>
                </a:gridCol>
              </a:tblGrid>
              <a:tr h="243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Channel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n-lt"/>
                        </a:rPr>
                        <a:t>SC01TT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n-lt"/>
                        </a:rPr>
                        <a:t>SC01RT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n-lt"/>
                        </a:rPr>
                        <a:t>SC01BT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n-lt"/>
                        </a:rPr>
                        <a:t>SC01LT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+mn-lt"/>
                        </a:rPr>
                        <a:t>Average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32934248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Preload (end)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69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75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74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72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72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46849205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</a:rPr>
                        <a:t>Overnight (end)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71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18620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69768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1F2E1-BDF7-4A4A-9950-A03BA1311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(shells)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3152F2-6518-4B27-8620-D4AF936C9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4D93C5-BC77-4312-B0E1-B1150BED8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48</a:t>
            </a:fld>
            <a:endParaRPr lang="fr-FR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40C3654-C2CB-4FCA-9EC3-720B2C013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" y="1208537"/>
            <a:ext cx="4283968" cy="22204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26E0C8E-161F-4C37-BF7B-99FD8B31E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311" y="1207930"/>
            <a:ext cx="4572000" cy="236975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AAFD184-A838-42BA-8F52-E420C4497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36363"/>
            <a:ext cx="4285138" cy="22210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8880335-EB17-4313-AA37-9F3D3E4C9A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736363"/>
            <a:ext cx="4572000" cy="236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660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1F2E1-BDF7-4A4A-9950-A03BA1311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(shells)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D6421A-5B07-424C-A583-2A6CD2A8F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7064"/>
            <a:ext cx="4438972" cy="26642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FA0FD8-CA33-4621-A270-067C4058E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030" y="1067064"/>
            <a:ext cx="4438972" cy="26642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F4B6FC-9BE4-4E70-9736-EEA41FBBCA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98424"/>
            <a:ext cx="4438972" cy="26642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959F21-7973-42C1-A129-E3DE45DBFC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5030" y="3898424"/>
            <a:ext cx="4438972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259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D8C13-CA28-4B6A-9E4F-572F69CF5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42B54-B250-4B21-9333-C051B3E2A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7920000" cy="258873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On strain measurements….</a:t>
            </a:r>
          </a:p>
          <a:p>
            <a:pPr lvl="1"/>
            <a:r>
              <a:rPr lang="en-US" dirty="0"/>
              <a:t>Strain gauge </a:t>
            </a:r>
            <a:r>
              <a:rPr lang="en-US" dirty="0">
                <a:solidFill>
                  <a:schemeClr val="bg2"/>
                </a:solidFill>
              </a:rPr>
              <a:t>locations</a:t>
            </a:r>
          </a:p>
          <a:p>
            <a:pPr lvl="2"/>
            <a:r>
              <a:rPr lang="en-US" dirty="0"/>
              <a:t>Shell: 3 axial location, 4 quadrants, azimuthal and axial</a:t>
            </a:r>
          </a:p>
          <a:p>
            <a:pPr lvl="3"/>
            <a:r>
              <a:rPr lang="en-US" dirty="0"/>
              <a:t>Shell 2, shell 4, shell, 7</a:t>
            </a:r>
          </a:p>
          <a:p>
            <a:pPr lvl="2"/>
            <a:r>
              <a:rPr lang="en-US" dirty="0"/>
              <a:t>Coil: 1 axial location, 4 coils (pole), azimuthal and axial</a:t>
            </a:r>
          </a:p>
          <a:p>
            <a:pPr lvl="3"/>
            <a:r>
              <a:rPr lang="en-US" dirty="0"/>
              <a:t>Center of shell 7</a:t>
            </a:r>
          </a:p>
          <a:p>
            <a:pPr lvl="2"/>
            <a:r>
              <a:rPr lang="en-US" dirty="0"/>
              <a:t>Axial rods: 1 axial location, 4 rods, axial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AA034A-79E9-4E3D-81AD-2F9E3A768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9A78ED-5EA9-4B33-A9FF-960A812DF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B92E26-9E6E-47C1-B039-FD4A271E7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2" y="3752274"/>
            <a:ext cx="3502218" cy="26290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B3F850-3044-4D35-A04B-C0360DC7C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04" y="4760551"/>
            <a:ext cx="5590450" cy="76233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91C56B9-9629-439B-832D-86D35FE76B1E}"/>
              </a:ext>
            </a:extLst>
          </p:cNvPr>
          <p:cNvSpPr txBox="1"/>
          <p:nvPr/>
        </p:nvSpPr>
        <p:spPr>
          <a:xfrm>
            <a:off x="827584" y="4496135"/>
            <a:ext cx="523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Shell gauges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2B8D5E-4F29-47E3-86CF-FF6B36C84415}"/>
              </a:ext>
            </a:extLst>
          </p:cNvPr>
          <p:cNvSpPr txBox="1"/>
          <p:nvPr/>
        </p:nvSpPr>
        <p:spPr>
          <a:xfrm>
            <a:off x="2170201" y="4464079"/>
            <a:ext cx="523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Shell gauges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5C08A2-ABB8-41AE-848D-9315DFE7E800}"/>
              </a:ext>
            </a:extLst>
          </p:cNvPr>
          <p:cNvSpPr txBox="1"/>
          <p:nvPr/>
        </p:nvSpPr>
        <p:spPr>
          <a:xfrm>
            <a:off x="4237495" y="4397511"/>
            <a:ext cx="573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Shell and coil gauges</a:t>
            </a:r>
          </a:p>
        </p:txBody>
      </p:sp>
    </p:spTree>
    <p:extLst>
      <p:ext uri="{BB962C8B-B14F-4D97-AF65-F5344CB8AC3E}">
        <p14:creationId xmlns:p14="http://schemas.microsoft.com/office/powerpoint/2010/main" val="13242319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7D978-BD0B-4300-9D40-DE4DD0A53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(coils)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2292F-2A35-4B94-935E-7828931C4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2120693"/>
          </a:xfrm>
        </p:spPr>
        <p:txBody>
          <a:bodyPr>
            <a:normAutofit fontScale="92500"/>
          </a:bodyPr>
          <a:lstStyle/>
          <a:p>
            <a:r>
              <a:rPr lang="en-US" u="sng" dirty="0"/>
              <a:t>For the pre-load targets at the end of the pre-load:</a:t>
            </a:r>
            <a:endParaRPr lang="en-US" dirty="0"/>
          </a:p>
          <a:p>
            <a:pPr lvl="1"/>
            <a:r>
              <a:rPr lang="en-US" b="1" i="1" dirty="0"/>
              <a:t>The target average measured stress on coils, shells and rods at the end of the loading (after at least 24 h) shall be </a:t>
            </a:r>
            <a:endParaRPr lang="en-US" dirty="0"/>
          </a:p>
          <a:p>
            <a:pPr lvl="2"/>
            <a:r>
              <a:rPr lang="en-US" b="1" i="1" dirty="0"/>
              <a:t>Coil (winding pole) average azimuthal stress: </a:t>
            </a:r>
            <a:r>
              <a:rPr lang="en-US" b="1" i="1" dirty="0">
                <a:solidFill>
                  <a:schemeClr val="bg2"/>
                </a:solidFill>
              </a:rPr>
              <a:t>-80 ±8 MPa</a:t>
            </a:r>
            <a:endParaRPr lang="en-US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E85F6F-11A1-4C33-803A-E52AAA98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C157D4-ACE6-4333-9CDD-BA562FF47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50</a:t>
            </a:fld>
            <a:endParaRPr lang="fr-FR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D03B652-B920-44D9-8775-85845032794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259632" y="3286989"/>
          <a:ext cx="6981655" cy="107696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652905">
                  <a:extLst>
                    <a:ext uri="{9D8B030D-6E8A-4147-A177-3AD203B41FA5}">
                      <a16:colId xmlns:a16="http://schemas.microsoft.com/office/drawing/2014/main" val="4060997985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1805081425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197497102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493302768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350716680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168873214"/>
                    </a:ext>
                  </a:extLst>
                </a:gridCol>
              </a:tblGrid>
              <a:tr h="244818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+mn-lt"/>
                        </a:rPr>
                        <a:t>Channel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CQ1T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CQ2T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CQ3T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CQ4T</a:t>
                      </a: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Average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32934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n-lt"/>
                        </a:rPr>
                        <a:t>Preload (end)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-76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-90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46849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n-lt"/>
                        </a:rPr>
                        <a:t>Overnight (end)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-75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-89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1862088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6DDB388-121B-4860-B555-61DB8EB4E75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259632" y="4776176"/>
          <a:ext cx="6981655" cy="107696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1652905">
                  <a:extLst>
                    <a:ext uri="{9D8B030D-6E8A-4147-A177-3AD203B41FA5}">
                      <a16:colId xmlns:a16="http://schemas.microsoft.com/office/drawing/2014/main" val="4060997985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1805081425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197497102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493302768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350716680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168873214"/>
                    </a:ext>
                  </a:extLst>
                </a:gridCol>
              </a:tblGrid>
              <a:tr h="244818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+mn-lt"/>
                        </a:rPr>
                        <a:t>Channel</a:t>
                      </a:r>
                      <a:endParaRPr lang="en-US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CQ1T-LE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CQ2T-LE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CQ3T-LE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CQ4T-LE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Average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32934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n-lt"/>
                        </a:rPr>
                        <a:t>Preload (end)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-72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-74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-89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-79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46849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n-lt"/>
                        </a:rPr>
                        <a:t>Overnight (end)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-72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-74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-79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-88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-78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18620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26886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1F2E1-BDF7-4A4A-9950-A03BA1311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(coils)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3152F2-6518-4B27-8620-D4AF936C9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4D93C5-BC77-4312-B0E1-B1150BED8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51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5A49C2-82B6-4022-B0D1-3ACE656A1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960" y="900000"/>
            <a:ext cx="5292080" cy="27429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B89541-130F-4E32-8CA7-29D4BB2A0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6163" y="3858149"/>
            <a:ext cx="5292080" cy="274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5185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A195F-7180-4592-B0FF-FA4EACE37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(coils)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6BC114-6C07-453C-906F-B02960DE6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107749-16B8-49F2-BF4D-D6AB88085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52</a:t>
            </a:fld>
            <a:endParaRPr lang="fr-FR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086FB78-F34D-406E-B4BF-5AF01FD3BCA5}"/>
              </a:ext>
            </a:extLst>
          </p:cNvPr>
          <p:cNvSpPr txBox="1">
            <a:spLocks/>
          </p:cNvSpPr>
          <p:nvPr/>
        </p:nvSpPr>
        <p:spPr>
          <a:xfrm>
            <a:off x="612000" y="1219201"/>
            <a:ext cx="7920000" cy="212069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4D9C9D-0AB0-4E7E-AB18-9D0037E4B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2856"/>
            <a:ext cx="4553246" cy="26432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C38095-D1FD-4C54-8C0E-12B3D95C1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4305" y="2132856"/>
            <a:ext cx="4553246" cy="264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2045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7D978-BD0B-4300-9D40-DE4DD0A53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(coils)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45044940-D018-4074-9E44-0B732C977AE0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-276726" y="3230479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42272042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175" cmpd="sng">
                      <a:solidFill>
                        <a:schemeClr val="bg2"/>
                      </a:solidFill>
                      <a:prstDash val="solid"/>
                    </a:lnL>
                    <a:lnR w="3175" cmpd="sng">
                      <a:solidFill>
                        <a:schemeClr val="bg2"/>
                      </a:solidFill>
                      <a:prstDash val="solid"/>
                    </a:lnR>
                    <a:lnT w="3175" cmpd="sng">
                      <a:solidFill>
                        <a:schemeClr val="bg2"/>
                      </a:solidFill>
                      <a:prstDash val="solid"/>
                    </a:lnT>
                    <a:lnB w="3175" cmpd="sng">
                      <a:solidFill>
                        <a:schemeClr val="bg2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4428792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E85F6F-11A1-4C33-803A-E52AAA98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C157D4-ACE6-4333-9CDD-BA562FF47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53</a:t>
            </a:fld>
            <a:endParaRPr lang="fr-FR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D03B652-B920-44D9-8775-85845032794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" y="2802542"/>
          <a:ext cx="9143997" cy="986498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974628">
                  <a:extLst>
                    <a:ext uri="{9D8B030D-6E8A-4147-A177-3AD203B41FA5}">
                      <a16:colId xmlns:a16="http://schemas.microsoft.com/office/drawing/2014/main" val="4060997985"/>
                    </a:ext>
                  </a:extLst>
                </a:gridCol>
                <a:gridCol w="628413">
                  <a:extLst>
                    <a:ext uri="{9D8B030D-6E8A-4147-A177-3AD203B41FA5}">
                      <a16:colId xmlns:a16="http://schemas.microsoft.com/office/drawing/2014/main" val="1805081425"/>
                    </a:ext>
                  </a:extLst>
                </a:gridCol>
                <a:gridCol w="628413">
                  <a:extLst>
                    <a:ext uri="{9D8B030D-6E8A-4147-A177-3AD203B41FA5}">
                      <a16:colId xmlns:a16="http://schemas.microsoft.com/office/drawing/2014/main" val="2197497102"/>
                    </a:ext>
                  </a:extLst>
                </a:gridCol>
                <a:gridCol w="628413">
                  <a:extLst>
                    <a:ext uri="{9D8B030D-6E8A-4147-A177-3AD203B41FA5}">
                      <a16:colId xmlns:a16="http://schemas.microsoft.com/office/drawing/2014/main" val="2493302768"/>
                    </a:ext>
                  </a:extLst>
                </a:gridCol>
                <a:gridCol w="628413">
                  <a:extLst>
                    <a:ext uri="{9D8B030D-6E8A-4147-A177-3AD203B41FA5}">
                      <a16:colId xmlns:a16="http://schemas.microsoft.com/office/drawing/2014/main" val="2350716680"/>
                    </a:ext>
                  </a:extLst>
                </a:gridCol>
                <a:gridCol w="628413">
                  <a:extLst>
                    <a:ext uri="{9D8B030D-6E8A-4147-A177-3AD203B41FA5}">
                      <a16:colId xmlns:a16="http://schemas.microsoft.com/office/drawing/2014/main" val="2100471407"/>
                    </a:ext>
                  </a:extLst>
                </a:gridCol>
                <a:gridCol w="628413">
                  <a:extLst>
                    <a:ext uri="{9D8B030D-6E8A-4147-A177-3AD203B41FA5}">
                      <a16:colId xmlns:a16="http://schemas.microsoft.com/office/drawing/2014/main" val="979487971"/>
                    </a:ext>
                  </a:extLst>
                </a:gridCol>
                <a:gridCol w="628413">
                  <a:extLst>
                    <a:ext uri="{9D8B030D-6E8A-4147-A177-3AD203B41FA5}">
                      <a16:colId xmlns:a16="http://schemas.microsoft.com/office/drawing/2014/main" val="2088696819"/>
                    </a:ext>
                  </a:extLst>
                </a:gridCol>
                <a:gridCol w="628413">
                  <a:extLst>
                    <a:ext uri="{9D8B030D-6E8A-4147-A177-3AD203B41FA5}">
                      <a16:colId xmlns:a16="http://schemas.microsoft.com/office/drawing/2014/main" val="1033431357"/>
                    </a:ext>
                  </a:extLst>
                </a:gridCol>
                <a:gridCol w="628413">
                  <a:extLst>
                    <a:ext uri="{9D8B030D-6E8A-4147-A177-3AD203B41FA5}">
                      <a16:colId xmlns:a16="http://schemas.microsoft.com/office/drawing/2014/main" val="3509954036"/>
                    </a:ext>
                  </a:extLst>
                </a:gridCol>
                <a:gridCol w="628413">
                  <a:extLst>
                    <a:ext uri="{9D8B030D-6E8A-4147-A177-3AD203B41FA5}">
                      <a16:colId xmlns:a16="http://schemas.microsoft.com/office/drawing/2014/main" val="3136248896"/>
                    </a:ext>
                  </a:extLst>
                </a:gridCol>
                <a:gridCol w="628413">
                  <a:extLst>
                    <a:ext uri="{9D8B030D-6E8A-4147-A177-3AD203B41FA5}">
                      <a16:colId xmlns:a16="http://schemas.microsoft.com/office/drawing/2014/main" val="3828972367"/>
                    </a:ext>
                  </a:extLst>
                </a:gridCol>
                <a:gridCol w="628413">
                  <a:extLst>
                    <a:ext uri="{9D8B030D-6E8A-4147-A177-3AD203B41FA5}">
                      <a16:colId xmlns:a16="http://schemas.microsoft.com/office/drawing/2014/main" val="2650140678"/>
                    </a:ext>
                  </a:extLst>
                </a:gridCol>
                <a:gridCol w="628413">
                  <a:extLst>
                    <a:ext uri="{9D8B030D-6E8A-4147-A177-3AD203B41FA5}">
                      <a16:colId xmlns:a16="http://schemas.microsoft.com/office/drawing/2014/main" val="2168873214"/>
                    </a:ext>
                  </a:extLst>
                </a:gridCol>
              </a:tblGrid>
              <a:tr h="24481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latin typeface="+mn-lt"/>
                        </a:rPr>
                        <a:t>Channel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CQ1-700Ts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CQ2-700Ts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CQ3-700Ts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CQ4-700Ts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CQ1-1900Ts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CQ2-1900Ts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CQ3-1900Ts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CQ4-1900Ts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CQ1-3800Ts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CQ2-3800Ts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CQ3-3800Ts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CQ4-3800Ts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Average</a:t>
                      </a:r>
                    </a:p>
                  </a:txBody>
                  <a:tcPr marL="6350" marR="6350" marT="635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32934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+mn-lt"/>
                        </a:rPr>
                        <a:t>Preload (end)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-111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-93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-94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-116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-91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-59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-77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46849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+mn-lt"/>
                        </a:rPr>
                        <a:t>Overnight (end)</a:t>
                      </a: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-117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-92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-95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-86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-127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-90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-97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-58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-77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-61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-97</a:t>
                      </a:r>
                    </a:p>
                  </a:txBody>
                  <a:tcPr marL="0" marR="0" marT="0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218620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28045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1F2E1-BDF7-4A4A-9950-A03BA1311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(coils)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3152F2-6518-4B27-8620-D4AF936C9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4D93C5-BC77-4312-B0E1-B1150BED8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54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584419-5076-4C87-98CB-903CF60FA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9244"/>
            <a:ext cx="4433074" cy="22977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080E10-0B73-4306-93F8-F193DB2FF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0926" y="1059244"/>
            <a:ext cx="4433074" cy="22977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01A08A-CB2E-4BCC-A7AE-E5DBFC9B9D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5463" y="3694643"/>
            <a:ext cx="4433074" cy="229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1F2E1-BDF7-4A4A-9950-A03BA1311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(coils)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3152F2-6518-4B27-8620-D4AF936C9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4D93C5-BC77-4312-B0E1-B1150BED8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55</a:t>
            </a:fld>
            <a:endParaRPr lang="fr-FR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468F224-C40C-4D61-AFFF-6822B4AEA18F}"/>
              </a:ext>
            </a:extLst>
          </p:cNvPr>
          <p:cNvSpPr txBox="1">
            <a:spLocks/>
          </p:cNvSpPr>
          <p:nvPr/>
        </p:nvSpPr>
        <p:spPr>
          <a:xfrm>
            <a:off x="612000" y="1219201"/>
            <a:ext cx="3815984" cy="212069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012D76-E554-4085-88E3-4420FE4A7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5164"/>
            <a:ext cx="4448371" cy="21206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A3DE1A-0CED-4244-813E-ED3EEF1D7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5850" y="1526380"/>
            <a:ext cx="4608149" cy="21206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626E4D-007D-4831-89BF-7C70013C9D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1664" y="3861048"/>
            <a:ext cx="4448371" cy="204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01321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9AF1C9C-8B02-4CC5-91FE-74B26DE03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079" y="4509120"/>
            <a:ext cx="3325920" cy="15306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63CDBA-9976-4A0D-93A6-750E13006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3118" y="4507356"/>
            <a:ext cx="3325920" cy="15306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671011-8D8A-4A49-9559-144E5565B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(coils)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6F2A81-A463-4D83-B865-DCCB03AB0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355" y="946174"/>
            <a:ext cx="8555916" cy="1777751"/>
          </a:xfrm>
        </p:spPr>
        <p:txBody>
          <a:bodyPr>
            <a:normAutofit/>
          </a:bodyPr>
          <a:lstStyle/>
          <a:p>
            <a:r>
              <a:rPr lang="en-US" sz="2000" u="sng" dirty="0"/>
              <a:t>For the maximum stress reached during the pre-load operations:</a:t>
            </a:r>
            <a:endParaRPr lang="en-US" sz="2000" dirty="0"/>
          </a:p>
          <a:p>
            <a:pPr lvl="1"/>
            <a:r>
              <a:rPr lang="en-US" sz="2000" b="1" i="1" dirty="0"/>
              <a:t>During the entire pre-load operation, the maximum compression measured on each coil shall never exceed </a:t>
            </a:r>
            <a:r>
              <a:rPr lang="en-US" sz="2000" b="1" i="1" dirty="0">
                <a:solidFill>
                  <a:schemeClr val="bg2"/>
                </a:solidFill>
              </a:rPr>
              <a:t>-120 MPa</a:t>
            </a:r>
            <a:endParaRPr lang="en-US" sz="2000" dirty="0">
              <a:solidFill>
                <a:schemeClr val="bg2"/>
              </a:solidFill>
            </a:endParaRPr>
          </a:p>
          <a:p>
            <a:endParaRPr lang="en-US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8FA02D-BCF4-4DC5-A898-D878DD12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36D022-4AEB-4BF3-BBCC-1F7DA14F7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56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D806B0-B237-47C5-B4C1-F887B1F159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507465"/>
            <a:ext cx="3214076" cy="15322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47D39D-FC1A-4BD4-B60A-2A37665C83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00" y="2063914"/>
            <a:ext cx="3491881" cy="20270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FD53A60-235E-4C09-9408-34F3AA1C9D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7587" y="2063914"/>
            <a:ext cx="3491881" cy="202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186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71011-8D8A-4A49-9559-144E5565B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(coils)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6F2A81-A463-4D83-B865-DCCB03AB0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355" y="946174"/>
            <a:ext cx="8555916" cy="1777751"/>
          </a:xfrm>
        </p:spPr>
        <p:txBody>
          <a:bodyPr>
            <a:normAutofit/>
          </a:bodyPr>
          <a:lstStyle/>
          <a:p>
            <a:r>
              <a:rPr lang="en-US" sz="2000" u="sng" dirty="0"/>
              <a:t>For the maximum stress reached during the pre-load operations:</a:t>
            </a:r>
            <a:endParaRPr lang="en-US" sz="2000" dirty="0"/>
          </a:p>
          <a:p>
            <a:pPr lvl="1"/>
            <a:r>
              <a:rPr lang="en-US" sz="2000" b="1" i="1" dirty="0"/>
              <a:t>During the entire pre-load operation, the maximum compression measured on each coil shall never exceed </a:t>
            </a:r>
            <a:r>
              <a:rPr lang="en-US" sz="2000" b="1" i="1" dirty="0">
                <a:solidFill>
                  <a:schemeClr val="bg2"/>
                </a:solidFill>
              </a:rPr>
              <a:t>-120 MPa</a:t>
            </a:r>
            <a:endParaRPr lang="en-US" sz="2000" dirty="0">
              <a:solidFill>
                <a:schemeClr val="bg2"/>
              </a:solidFill>
            </a:endParaRPr>
          </a:p>
          <a:p>
            <a:endParaRPr lang="en-US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8FA02D-BCF4-4DC5-A898-D878DD12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36D022-4AEB-4BF3-BBCC-1F7DA14F7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57</a:t>
            </a:fld>
            <a:endParaRPr lang="fr-FR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86B2A3-52E8-4B66-8E7B-1EA543B59111}"/>
              </a:ext>
            </a:extLst>
          </p:cNvPr>
          <p:cNvSpPr txBox="1"/>
          <p:nvPr/>
        </p:nvSpPr>
        <p:spPr>
          <a:xfrm>
            <a:off x="2798833" y="2539259"/>
            <a:ext cx="3263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Peak stress on coils (MPa)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13ACF08-A68A-4D2C-92D9-65FC2C74BF6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373413" y="3529395"/>
          <a:ext cx="2438400" cy="3810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32156398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39929931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06824236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43853818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CQ1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CQ2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CQ3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+mn-lt"/>
                          <a:cs typeface="Calibri" panose="020F0502020204030204" pitchFamily="34" charset="0"/>
                        </a:rPr>
                        <a:t>CQ4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17933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-112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-104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-124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-111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56471704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E94062F8-DB9D-418C-8281-10AF733C9C5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5227" y="4787860"/>
          <a:ext cx="8774772" cy="3810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731231">
                  <a:extLst>
                    <a:ext uri="{9D8B030D-6E8A-4147-A177-3AD203B41FA5}">
                      <a16:colId xmlns:a16="http://schemas.microsoft.com/office/drawing/2014/main" val="2453358430"/>
                    </a:ext>
                  </a:extLst>
                </a:gridCol>
                <a:gridCol w="731231">
                  <a:extLst>
                    <a:ext uri="{9D8B030D-6E8A-4147-A177-3AD203B41FA5}">
                      <a16:colId xmlns:a16="http://schemas.microsoft.com/office/drawing/2014/main" val="1719312390"/>
                    </a:ext>
                  </a:extLst>
                </a:gridCol>
                <a:gridCol w="731231">
                  <a:extLst>
                    <a:ext uri="{9D8B030D-6E8A-4147-A177-3AD203B41FA5}">
                      <a16:colId xmlns:a16="http://schemas.microsoft.com/office/drawing/2014/main" val="1451303367"/>
                    </a:ext>
                  </a:extLst>
                </a:gridCol>
                <a:gridCol w="731231">
                  <a:extLst>
                    <a:ext uri="{9D8B030D-6E8A-4147-A177-3AD203B41FA5}">
                      <a16:colId xmlns:a16="http://schemas.microsoft.com/office/drawing/2014/main" val="2364233322"/>
                    </a:ext>
                  </a:extLst>
                </a:gridCol>
                <a:gridCol w="731231">
                  <a:extLst>
                    <a:ext uri="{9D8B030D-6E8A-4147-A177-3AD203B41FA5}">
                      <a16:colId xmlns:a16="http://schemas.microsoft.com/office/drawing/2014/main" val="537269868"/>
                    </a:ext>
                  </a:extLst>
                </a:gridCol>
                <a:gridCol w="731231">
                  <a:extLst>
                    <a:ext uri="{9D8B030D-6E8A-4147-A177-3AD203B41FA5}">
                      <a16:colId xmlns:a16="http://schemas.microsoft.com/office/drawing/2014/main" val="3053898272"/>
                    </a:ext>
                  </a:extLst>
                </a:gridCol>
                <a:gridCol w="731231">
                  <a:extLst>
                    <a:ext uri="{9D8B030D-6E8A-4147-A177-3AD203B41FA5}">
                      <a16:colId xmlns:a16="http://schemas.microsoft.com/office/drawing/2014/main" val="4007419579"/>
                    </a:ext>
                  </a:extLst>
                </a:gridCol>
                <a:gridCol w="731231">
                  <a:extLst>
                    <a:ext uri="{9D8B030D-6E8A-4147-A177-3AD203B41FA5}">
                      <a16:colId xmlns:a16="http://schemas.microsoft.com/office/drawing/2014/main" val="2906201736"/>
                    </a:ext>
                  </a:extLst>
                </a:gridCol>
                <a:gridCol w="731231">
                  <a:extLst>
                    <a:ext uri="{9D8B030D-6E8A-4147-A177-3AD203B41FA5}">
                      <a16:colId xmlns:a16="http://schemas.microsoft.com/office/drawing/2014/main" val="4024274852"/>
                    </a:ext>
                  </a:extLst>
                </a:gridCol>
                <a:gridCol w="731231">
                  <a:extLst>
                    <a:ext uri="{9D8B030D-6E8A-4147-A177-3AD203B41FA5}">
                      <a16:colId xmlns:a16="http://schemas.microsoft.com/office/drawing/2014/main" val="696607959"/>
                    </a:ext>
                  </a:extLst>
                </a:gridCol>
                <a:gridCol w="731231">
                  <a:extLst>
                    <a:ext uri="{9D8B030D-6E8A-4147-A177-3AD203B41FA5}">
                      <a16:colId xmlns:a16="http://schemas.microsoft.com/office/drawing/2014/main" val="3625698038"/>
                    </a:ext>
                  </a:extLst>
                </a:gridCol>
                <a:gridCol w="731231">
                  <a:extLst>
                    <a:ext uri="{9D8B030D-6E8A-4147-A177-3AD203B41FA5}">
                      <a16:colId xmlns:a16="http://schemas.microsoft.com/office/drawing/2014/main" val="317073417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CQ1-700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CQ2-700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CQ3-700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CQ4-700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CQ1-1900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CQ2-1900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CQ3-1900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CQ4-1900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CQ1-3800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CQ2-3800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CQ3-3800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CQ4-3800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6647022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-112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-136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-126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-108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-116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-154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-128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-116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-106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-104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-100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526544624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3132D826-A1D5-4315-ACAB-B1FFC3924833}"/>
              </a:ext>
            </a:extLst>
          </p:cNvPr>
          <p:cNvSpPr txBox="1"/>
          <p:nvPr/>
        </p:nvSpPr>
        <p:spPr>
          <a:xfrm>
            <a:off x="3656509" y="3107689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Electrical SGs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664339-B440-4908-AA48-8C0AE5EB8207}"/>
              </a:ext>
            </a:extLst>
          </p:cNvPr>
          <p:cNvSpPr txBox="1"/>
          <p:nvPr/>
        </p:nvSpPr>
        <p:spPr>
          <a:xfrm>
            <a:off x="3656509" y="4354486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FBGs</a:t>
            </a:r>
          </a:p>
        </p:txBody>
      </p:sp>
    </p:spTree>
    <p:extLst>
      <p:ext uri="{BB962C8B-B14F-4D97-AF65-F5344CB8AC3E}">
        <p14:creationId xmlns:p14="http://schemas.microsoft.com/office/powerpoint/2010/main" val="17481491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ADE05-F4F6-46CC-8B78-2B39D9C6C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(coils)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9DC9D9-FA80-4EE5-A18D-A82095488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709F9B-A9C6-4B11-8EF1-DD47F17DB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58</a:t>
            </a:fld>
            <a:endParaRPr lang="fr-F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7B0F34-CB67-4724-805D-741F96A70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498" y="1846951"/>
            <a:ext cx="7895004" cy="316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0064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7C9DA-6F81-4409-9FC7-1E3A686EA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Coil delta stress during powering (ramps-up and down averaged)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B0CC0F-A83F-4ABE-97C0-A13532D35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66C742-2065-4520-A5EC-7056C198C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59</a:t>
            </a:fld>
            <a:endParaRPr lang="fr-FR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87DCDFB-AB5C-44A1-BC45-6E25927CA21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95537" y="4173385"/>
          <a:ext cx="6372736" cy="73152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154490">
                  <a:extLst>
                    <a:ext uri="{9D8B030D-6E8A-4147-A177-3AD203B41FA5}">
                      <a16:colId xmlns:a16="http://schemas.microsoft.com/office/drawing/2014/main" val="1115104048"/>
                    </a:ext>
                  </a:extLst>
                </a:gridCol>
                <a:gridCol w="462291">
                  <a:extLst>
                    <a:ext uri="{9D8B030D-6E8A-4147-A177-3AD203B41FA5}">
                      <a16:colId xmlns:a16="http://schemas.microsoft.com/office/drawing/2014/main" val="873895601"/>
                    </a:ext>
                  </a:extLst>
                </a:gridCol>
                <a:gridCol w="462291">
                  <a:extLst>
                    <a:ext uri="{9D8B030D-6E8A-4147-A177-3AD203B41FA5}">
                      <a16:colId xmlns:a16="http://schemas.microsoft.com/office/drawing/2014/main" val="2659286046"/>
                    </a:ext>
                  </a:extLst>
                </a:gridCol>
                <a:gridCol w="462291">
                  <a:extLst>
                    <a:ext uri="{9D8B030D-6E8A-4147-A177-3AD203B41FA5}">
                      <a16:colId xmlns:a16="http://schemas.microsoft.com/office/drawing/2014/main" val="3514711664"/>
                    </a:ext>
                  </a:extLst>
                </a:gridCol>
                <a:gridCol w="462291">
                  <a:extLst>
                    <a:ext uri="{9D8B030D-6E8A-4147-A177-3AD203B41FA5}">
                      <a16:colId xmlns:a16="http://schemas.microsoft.com/office/drawing/2014/main" val="788235685"/>
                    </a:ext>
                  </a:extLst>
                </a:gridCol>
                <a:gridCol w="462291">
                  <a:extLst>
                    <a:ext uri="{9D8B030D-6E8A-4147-A177-3AD203B41FA5}">
                      <a16:colId xmlns:a16="http://schemas.microsoft.com/office/drawing/2014/main" val="4206773386"/>
                    </a:ext>
                  </a:extLst>
                </a:gridCol>
                <a:gridCol w="462291">
                  <a:extLst>
                    <a:ext uri="{9D8B030D-6E8A-4147-A177-3AD203B41FA5}">
                      <a16:colId xmlns:a16="http://schemas.microsoft.com/office/drawing/2014/main" val="2476665248"/>
                    </a:ext>
                  </a:extLst>
                </a:gridCol>
                <a:gridCol w="462291">
                  <a:extLst>
                    <a:ext uri="{9D8B030D-6E8A-4147-A177-3AD203B41FA5}">
                      <a16:colId xmlns:a16="http://schemas.microsoft.com/office/drawing/2014/main" val="2743447919"/>
                    </a:ext>
                  </a:extLst>
                </a:gridCol>
                <a:gridCol w="478155">
                  <a:extLst>
                    <a:ext uri="{9D8B030D-6E8A-4147-A177-3AD203B41FA5}">
                      <a16:colId xmlns:a16="http://schemas.microsoft.com/office/drawing/2014/main" val="30844159"/>
                    </a:ext>
                  </a:extLst>
                </a:gridCol>
                <a:gridCol w="504054">
                  <a:extLst>
                    <a:ext uri="{9D8B030D-6E8A-4147-A177-3AD203B41FA5}">
                      <a16:colId xmlns:a16="http://schemas.microsoft.com/office/drawing/2014/main" val="2697097739"/>
                    </a:ext>
                  </a:extLst>
                </a:gridCol>
              </a:tblGrid>
              <a:tr h="21336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Magnet MQXF_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A03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A04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A05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A06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A07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A08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A10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A11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</a:rPr>
                        <a:t>A08b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3097280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Coil with the largest delta stress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1182618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Coil with the smallest delta stress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512647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312CFA4-B6B8-49F7-A1BF-32E9DD9EA30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95535" y="5301904"/>
          <a:ext cx="6465393" cy="73152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173026">
                  <a:extLst>
                    <a:ext uri="{9D8B030D-6E8A-4147-A177-3AD203B41FA5}">
                      <a16:colId xmlns:a16="http://schemas.microsoft.com/office/drawing/2014/main" val="1115104048"/>
                    </a:ext>
                  </a:extLst>
                </a:gridCol>
                <a:gridCol w="466269">
                  <a:extLst>
                    <a:ext uri="{9D8B030D-6E8A-4147-A177-3AD203B41FA5}">
                      <a16:colId xmlns:a16="http://schemas.microsoft.com/office/drawing/2014/main" val="873895601"/>
                    </a:ext>
                  </a:extLst>
                </a:gridCol>
                <a:gridCol w="466269">
                  <a:extLst>
                    <a:ext uri="{9D8B030D-6E8A-4147-A177-3AD203B41FA5}">
                      <a16:colId xmlns:a16="http://schemas.microsoft.com/office/drawing/2014/main" val="2659286046"/>
                    </a:ext>
                  </a:extLst>
                </a:gridCol>
                <a:gridCol w="466269">
                  <a:extLst>
                    <a:ext uri="{9D8B030D-6E8A-4147-A177-3AD203B41FA5}">
                      <a16:colId xmlns:a16="http://schemas.microsoft.com/office/drawing/2014/main" val="3514711664"/>
                    </a:ext>
                  </a:extLst>
                </a:gridCol>
                <a:gridCol w="466269">
                  <a:extLst>
                    <a:ext uri="{9D8B030D-6E8A-4147-A177-3AD203B41FA5}">
                      <a16:colId xmlns:a16="http://schemas.microsoft.com/office/drawing/2014/main" val="788235685"/>
                    </a:ext>
                  </a:extLst>
                </a:gridCol>
                <a:gridCol w="466269">
                  <a:extLst>
                    <a:ext uri="{9D8B030D-6E8A-4147-A177-3AD203B41FA5}">
                      <a16:colId xmlns:a16="http://schemas.microsoft.com/office/drawing/2014/main" val="4206773386"/>
                    </a:ext>
                  </a:extLst>
                </a:gridCol>
                <a:gridCol w="466269">
                  <a:extLst>
                    <a:ext uri="{9D8B030D-6E8A-4147-A177-3AD203B41FA5}">
                      <a16:colId xmlns:a16="http://schemas.microsoft.com/office/drawing/2014/main" val="2476665248"/>
                    </a:ext>
                  </a:extLst>
                </a:gridCol>
                <a:gridCol w="466269">
                  <a:extLst>
                    <a:ext uri="{9D8B030D-6E8A-4147-A177-3AD203B41FA5}">
                      <a16:colId xmlns:a16="http://schemas.microsoft.com/office/drawing/2014/main" val="2743447919"/>
                    </a:ext>
                  </a:extLst>
                </a:gridCol>
                <a:gridCol w="478155">
                  <a:extLst>
                    <a:ext uri="{9D8B030D-6E8A-4147-A177-3AD203B41FA5}">
                      <a16:colId xmlns:a16="http://schemas.microsoft.com/office/drawing/2014/main" val="30844159"/>
                    </a:ext>
                  </a:extLst>
                </a:gridCol>
                <a:gridCol w="550329">
                  <a:extLst>
                    <a:ext uri="{9D8B030D-6E8A-4147-A177-3AD203B41FA5}">
                      <a16:colId xmlns:a16="http://schemas.microsoft.com/office/drawing/2014/main" val="1263633003"/>
                    </a:ext>
                  </a:extLst>
                </a:gridCol>
              </a:tblGrid>
              <a:tr h="21336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Magnet MQXF_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A03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A04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A05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A06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A07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A08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A10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A11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</a:rPr>
                        <a:t>A08b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3097280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Coil with the largest delta stress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1182618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Coil with the smallest delta stress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5126471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BCA55736-CCD5-4534-9DBA-AEA85B2DC81C}"/>
              </a:ext>
            </a:extLst>
          </p:cNvPr>
          <p:cNvSpPr txBox="1"/>
          <p:nvPr/>
        </p:nvSpPr>
        <p:spPr>
          <a:xfrm>
            <a:off x="6860928" y="4212407"/>
            <a:ext cx="23113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MQXFA07 didn’t reach the nominal current. </a:t>
            </a:r>
          </a:p>
          <a:p>
            <a:r>
              <a:rPr lang="en-US" sz="1200" dirty="0"/>
              <a:t>The current of MQXFA07 in these plots is 15.45 kA, whereas for the other magnets, the current ranges from 16.45 to 16.65 kA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9D4F5B-6B43-4641-848B-4B677E4A2645}"/>
              </a:ext>
            </a:extLst>
          </p:cNvPr>
          <p:cNvSpPr txBox="1"/>
          <p:nvPr/>
        </p:nvSpPr>
        <p:spPr>
          <a:xfrm>
            <a:off x="395536" y="3878710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Spread in the delta azimuthal stress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8850442-C89B-4FCA-8E83-6F6CC88098F6}"/>
              </a:ext>
            </a:extLst>
          </p:cNvPr>
          <p:cNvSpPr txBox="1"/>
          <p:nvPr/>
        </p:nvSpPr>
        <p:spPr>
          <a:xfrm>
            <a:off x="390358" y="5024905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Spread in the delta axial stress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3F5777-7C1F-4533-96EA-704D138F5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34" y="1119196"/>
            <a:ext cx="3495493" cy="25731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681641-6702-4771-BA62-D9F258397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333" y="1119196"/>
            <a:ext cx="3415529" cy="257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563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E0D03-374A-40C4-B6DF-B4050E2D6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65383-2090-40FA-BED9-B456688EA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3420758"/>
          </a:xfrm>
        </p:spPr>
        <p:txBody>
          <a:bodyPr>
            <a:normAutofit/>
          </a:bodyPr>
          <a:lstStyle/>
          <a:p>
            <a:r>
              <a:rPr lang="en-US" dirty="0"/>
              <a:t>On strain measurements….</a:t>
            </a:r>
          </a:p>
          <a:p>
            <a:pPr lvl="1"/>
            <a:r>
              <a:rPr lang="en-US" dirty="0"/>
              <a:t>Six fiber optic gauges installed on Q1 and Q2: </a:t>
            </a:r>
          </a:p>
          <a:p>
            <a:pPr lvl="2"/>
            <a:r>
              <a:rPr lang="en-US" dirty="0"/>
              <a:t>Three azimuthal (Z-gauges)</a:t>
            </a:r>
          </a:p>
          <a:p>
            <a:pPr lvl="2"/>
            <a:r>
              <a:rPr lang="en-US" dirty="0"/>
              <a:t>Three axial gauges (T-gauges)</a:t>
            </a:r>
          </a:p>
          <a:p>
            <a:pPr lvl="1"/>
            <a:r>
              <a:rPr lang="en-US" dirty="0"/>
              <a:t>They are located at three positions along the coils: </a:t>
            </a:r>
          </a:p>
          <a:p>
            <a:pPr lvl="2"/>
            <a:r>
              <a:rPr lang="en-US" dirty="0"/>
              <a:t>700 mm </a:t>
            </a:r>
          </a:p>
          <a:p>
            <a:pPr lvl="2"/>
            <a:r>
              <a:rPr lang="en-US" dirty="0"/>
              <a:t>1900 mm </a:t>
            </a:r>
          </a:p>
          <a:p>
            <a:pPr lvl="2"/>
            <a:r>
              <a:rPr lang="en-US" dirty="0"/>
              <a:t>3800 mm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5EB811-BEEF-43B8-B9A9-0DD39E7C8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853674-1ABC-44DE-B960-1D7AD62E3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B8E1A4-9075-4D21-94D4-E96D25AD99E4}"/>
              </a:ext>
            </a:extLst>
          </p:cNvPr>
          <p:cNvSpPr/>
          <p:nvPr/>
        </p:nvSpPr>
        <p:spPr>
          <a:xfrm>
            <a:off x="863600" y="4668847"/>
            <a:ext cx="7416799" cy="7763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F3D687-BBE0-45F1-B26F-A4747A10407E}"/>
              </a:ext>
            </a:extLst>
          </p:cNvPr>
          <p:cNvSpPr txBox="1"/>
          <p:nvPr/>
        </p:nvSpPr>
        <p:spPr>
          <a:xfrm>
            <a:off x="172528" y="4834051"/>
            <a:ext cx="595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A77AEF-C79F-42B7-AEDA-7DFADCA70E1B}"/>
              </a:ext>
            </a:extLst>
          </p:cNvPr>
          <p:cNvSpPr txBox="1"/>
          <p:nvPr/>
        </p:nvSpPr>
        <p:spPr>
          <a:xfrm>
            <a:off x="8376248" y="4834051"/>
            <a:ext cx="595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7918FF-5DE1-410C-8E22-F1445AB67742}"/>
              </a:ext>
            </a:extLst>
          </p:cNvPr>
          <p:cNvSpPr/>
          <p:nvPr/>
        </p:nvSpPr>
        <p:spPr>
          <a:xfrm>
            <a:off x="1379425" y="4998406"/>
            <a:ext cx="388189" cy="117258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170956-E7C9-4617-BA89-851444AD8550}"/>
              </a:ext>
            </a:extLst>
          </p:cNvPr>
          <p:cNvSpPr/>
          <p:nvPr/>
        </p:nvSpPr>
        <p:spPr>
          <a:xfrm>
            <a:off x="3971025" y="4998406"/>
            <a:ext cx="388189" cy="117258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D937B5-BDC1-4B6C-A8C6-09BF15A9B52E}"/>
              </a:ext>
            </a:extLst>
          </p:cNvPr>
          <p:cNvSpPr/>
          <p:nvPr/>
        </p:nvSpPr>
        <p:spPr>
          <a:xfrm>
            <a:off x="6613584" y="4998406"/>
            <a:ext cx="388189" cy="117258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9B2ABF-5297-45C1-994A-FD8EDACADAD7}"/>
              </a:ext>
            </a:extLst>
          </p:cNvPr>
          <p:cNvSpPr/>
          <p:nvPr/>
        </p:nvSpPr>
        <p:spPr>
          <a:xfrm rot="5400000">
            <a:off x="1727998" y="4998407"/>
            <a:ext cx="388189" cy="117258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D605F5-334E-4866-9B69-533A4150E9C9}"/>
              </a:ext>
            </a:extLst>
          </p:cNvPr>
          <p:cNvSpPr/>
          <p:nvPr/>
        </p:nvSpPr>
        <p:spPr>
          <a:xfrm rot="5400000">
            <a:off x="4319274" y="4998408"/>
            <a:ext cx="388189" cy="117258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DE1A65-EA40-44ED-805D-2417CFCB5907}"/>
              </a:ext>
            </a:extLst>
          </p:cNvPr>
          <p:cNvSpPr/>
          <p:nvPr/>
        </p:nvSpPr>
        <p:spPr>
          <a:xfrm rot="5400000">
            <a:off x="6962156" y="4998407"/>
            <a:ext cx="388189" cy="117258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EC9C08-29EB-497B-ACF3-85145DF78D77}"/>
              </a:ext>
            </a:extLst>
          </p:cNvPr>
          <p:cNvSpPr txBox="1"/>
          <p:nvPr/>
        </p:nvSpPr>
        <p:spPr>
          <a:xfrm>
            <a:off x="1767614" y="4624359"/>
            <a:ext cx="13600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Sensor 5: 700-T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F30CDD-22BD-46F9-BF10-538F51E7BB30}"/>
              </a:ext>
            </a:extLst>
          </p:cNvPr>
          <p:cNvSpPr txBox="1"/>
          <p:nvPr/>
        </p:nvSpPr>
        <p:spPr>
          <a:xfrm>
            <a:off x="4359214" y="4624359"/>
            <a:ext cx="1495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Sensor 3: 1900-T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23C7AA-2B34-4EFA-9038-7E82B2B04FB6}"/>
              </a:ext>
            </a:extLst>
          </p:cNvPr>
          <p:cNvSpPr txBox="1"/>
          <p:nvPr/>
        </p:nvSpPr>
        <p:spPr>
          <a:xfrm>
            <a:off x="6900015" y="4624359"/>
            <a:ext cx="1461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Sensor 1: 3800-T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47AE8A-B00B-446E-BC30-B27AAE46CD0D}"/>
              </a:ext>
            </a:extLst>
          </p:cNvPr>
          <p:cNvSpPr txBox="1"/>
          <p:nvPr/>
        </p:nvSpPr>
        <p:spPr>
          <a:xfrm>
            <a:off x="439785" y="5103226"/>
            <a:ext cx="13600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Sensor 6: 700-Z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287D6B-F1EC-4091-96EE-80BA13247D7E}"/>
              </a:ext>
            </a:extLst>
          </p:cNvPr>
          <p:cNvSpPr txBox="1"/>
          <p:nvPr/>
        </p:nvSpPr>
        <p:spPr>
          <a:xfrm>
            <a:off x="2980585" y="5103226"/>
            <a:ext cx="1537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Sensor 4: 1900-Z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FA18BD-57A0-4B4B-93A8-193EEC1BFB0E}"/>
              </a:ext>
            </a:extLst>
          </p:cNvPr>
          <p:cNvSpPr txBox="1"/>
          <p:nvPr/>
        </p:nvSpPr>
        <p:spPr>
          <a:xfrm>
            <a:off x="5698708" y="5103226"/>
            <a:ext cx="1461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Sensor 2: 3800-Z</a:t>
            </a:r>
          </a:p>
        </p:txBody>
      </p:sp>
    </p:spTree>
    <p:extLst>
      <p:ext uri="{BB962C8B-B14F-4D97-AF65-F5344CB8AC3E}">
        <p14:creationId xmlns:p14="http://schemas.microsoft.com/office/powerpoint/2010/main" val="7110119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7D978-BD0B-4300-9D40-DE4DD0A53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</p:spPr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(rods)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2292F-2A35-4B94-935E-7828931C4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017746"/>
            <a:ext cx="7920000" cy="1849759"/>
          </a:xfrm>
        </p:spPr>
        <p:txBody>
          <a:bodyPr>
            <a:normAutofit fontScale="92500"/>
          </a:bodyPr>
          <a:lstStyle/>
          <a:p>
            <a:r>
              <a:rPr lang="en-US" u="sng" dirty="0"/>
              <a:t>For the pre-load targets at the end of the pre-load:</a:t>
            </a:r>
            <a:endParaRPr lang="en-US" dirty="0"/>
          </a:p>
          <a:p>
            <a:pPr lvl="1"/>
            <a:r>
              <a:rPr lang="en-US" b="1" i="1" dirty="0"/>
              <a:t>The target average measured stress on coils, shells and rods at the end of the loading (after at least 24 h) shall be </a:t>
            </a:r>
            <a:endParaRPr lang="en-US" dirty="0"/>
          </a:p>
          <a:p>
            <a:pPr lvl="2"/>
            <a:r>
              <a:rPr lang="en-US" b="1" i="1" dirty="0"/>
              <a:t>Rod average strain: </a:t>
            </a:r>
            <a:r>
              <a:rPr lang="en-US" b="1" i="1" dirty="0">
                <a:solidFill>
                  <a:schemeClr val="bg2"/>
                </a:solidFill>
              </a:rPr>
              <a:t>+950 µε ±95 µε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E85F6F-11A1-4C33-803A-E52AAA98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C157D4-ACE6-4333-9CDD-BA562FF47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60</a:t>
            </a:fld>
            <a:endParaRPr lang="fr-FR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A83B9AF-71F1-4B24-AD06-DD2E9765D91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081172" y="2897654"/>
          <a:ext cx="6981655" cy="111252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652905">
                  <a:extLst>
                    <a:ext uri="{9D8B030D-6E8A-4147-A177-3AD203B41FA5}">
                      <a16:colId xmlns:a16="http://schemas.microsoft.com/office/drawing/2014/main" val="4060997985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1805081425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197497102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493302768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350716680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36710957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n-lt"/>
                        </a:rPr>
                        <a:t>Channel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ROD1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ROD2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ROD3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ROD4</a:t>
                      </a: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Average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32934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n-lt"/>
                        </a:rPr>
                        <a:t>Preload (end)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192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193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46849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n-lt"/>
                        </a:rPr>
                        <a:t>Overnight (end)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893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927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899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912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1862088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D7ADC681-3B3B-4D84-9488-D7441B320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9675" y="4088365"/>
            <a:ext cx="4044648" cy="234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3367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34628-1E76-4DF4-A4C7-57C0637C0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(rods)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6A79B2-1CEC-4C61-BD6F-F1A6CE60C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7245E9-E72B-409E-9CE1-58ACB2D31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61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E37982-07AD-4F3E-965B-D078134BA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9244"/>
            <a:ext cx="9144000" cy="473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56330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B08AE-C707-420E-973C-D697FCFAB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A18</a:t>
            </a:r>
            <a:br>
              <a:rPr lang="en-US" dirty="0"/>
            </a:br>
            <a:r>
              <a:rPr lang="en-US" dirty="0"/>
              <a:t>Coil arc length and coil stress measurements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A1D2A9-7E4C-4354-BD21-343BD3B65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705985-5D0C-4DC5-9165-44E11951B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62</a:t>
            </a:fld>
            <a:endParaRPr lang="fr-F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8FAFEA-21B9-4D02-93DE-1C04100AA813}"/>
              </a:ext>
            </a:extLst>
          </p:cNvPr>
          <p:cNvSpPr txBox="1"/>
          <p:nvPr/>
        </p:nvSpPr>
        <p:spPr>
          <a:xfrm>
            <a:off x="5868144" y="1820160"/>
            <a:ext cx="1944216" cy="2308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</a:rPr>
              <a:t>Computed on SG loc =  SG data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6F3B9B-3500-4DD6-868F-3A7B1A2FD01A}"/>
              </a:ext>
            </a:extLst>
          </p:cNvPr>
          <p:cNvSpPr txBox="1"/>
          <p:nvPr/>
        </p:nvSpPr>
        <p:spPr>
          <a:xfrm>
            <a:off x="611999" y="1745338"/>
            <a:ext cx="2663857" cy="64633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</a:rPr>
              <a:t>Av straight section = 0.010 mm (465-4310 mm)</a:t>
            </a:r>
          </a:p>
          <a:p>
            <a:r>
              <a:rPr lang="en-US" sz="900" dirty="0">
                <a:solidFill>
                  <a:srgbClr val="FF0000"/>
                </a:solidFill>
              </a:rPr>
              <a:t>Min LE = -0.181 mm (260-300 mm)</a:t>
            </a:r>
          </a:p>
          <a:p>
            <a:r>
              <a:rPr lang="en-US" sz="900" dirty="0">
                <a:solidFill>
                  <a:srgbClr val="FF0000"/>
                </a:solidFill>
              </a:rPr>
              <a:t>Min RE = -0.100 mm (4340-4380 mm)</a:t>
            </a:r>
          </a:p>
          <a:p>
            <a:endParaRPr lang="en-US" sz="9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500DF9-FD2D-4327-937B-FC065524C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60480"/>
            <a:ext cx="4572000" cy="33195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0EEA01-E922-42A9-8B0A-DD7DC8F43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2562383"/>
            <a:ext cx="4572000" cy="331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7532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B08AE-C707-420E-973C-D697FCFAB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A18</a:t>
            </a:r>
            <a:br>
              <a:rPr lang="en-US" dirty="0"/>
            </a:br>
            <a:r>
              <a:rPr lang="en-US" dirty="0"/>
              <a:t>Shell dimension and shell stress measurements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A1D2A9-7E4C-4354-BD21-343BD3B65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705985-5D0C-4DC5-9165-44E11951B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63</a:t>
            </a:fld>
            <a:endParaRPr lang="fr-F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173B35-7999-4617-884B-22F46AC56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201026"/>
            <a:ext cx="4572396" cy="33165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66AF1E-3BCC-45C0-A00D-E9DD9A570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2200343"/>
            <a:ext cx="4572000" cy="331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80621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33D240E-284C-4E13-9A8E-2F03837462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F60341-480D-4560-9822-EBF55D6F2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Transfer function during loading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C5077F-E120-43E7-B62C-1321D3715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394DE-F732-4BF9-B73A-652053F66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64</a:t>
            </a:fld>
            <a:endParaRPr lang="fr-FR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9C6D358-BAF7-4919-A766-F92149BE5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095661"/>
            <a:ext cx="2743200" cy="214294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8879FD8-6AB8-4FFC-8C15-8A943C2AB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1590" y="1104216"/>
            <a:ext cx="2743200" cy="214294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3C1727C-EC54-4A9D-8A8F-CA741B5F52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5168" y="1104216"/>
            <a:ext cx="2743200" cy="214294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A19B2BA-3ED3-4AB8-930D-D61FC2ABD8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3574" y="4086341"/>
            <a:ext cx="2743200" cy="216336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5B282BD-D718-488D-A644-2AC35A7C11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7273" y="4124682"/>
            <a:ext cx="2743200" cy="214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7072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BFD02-0844-45BF-9D2C-251F312EF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A18 transfer function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E673DB-6166-4F45-97B7-33D799448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0791FF-CFD8-4CB6-84DC-C9C480D86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65</a:t>
            </a:fld>
            <a:endParaRPr lang="fr-F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B9AE86-65EE-4F45-B6FE-B54A1E5AA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012465"/>
            <a:ext cx="3258692" cy="23649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503795-8EA8-417E-8328-7E29AD6C8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276832"/>
            <a:ext cx="3336769" cy="24209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B6E57C-09B0-4C9A-8975-07739CB016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928" y="2060848"/>
            <a:ext cx="4572000" cy="331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51277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85E0E-F2C7-4175-BF1E-66B60DB30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All, transfer function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8EFDA8-C5B4-4664-A863-340D715A8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08BFFC-049E-440B-907F-AA5E3D631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66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5830E3-DBCF-4EE1-BA23-EEA4CB9FF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524" y="902931"/>
            <a:ext cx="7214952" cy="523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58758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9653B-D87A-4C9F-A3C8-7ADEFCD22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Sensitivity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021CC5-C68E-42ED-8DB2-52CADDB73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84976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However, stress is measured only in </a:t>
            </a:r>
            <a:r>
              <a:rPr lang="en-US" dirty="0">
                <a:solidFill>
                  <a:schemeClr val="bg2"/>
                </a:solidFill>
              </a:rPr>
              <a:t>one location</a:t>
            </a:r>
          </a:p>
          <a:p>
            <a:r>
              <a:rPr lang="en-US" dirty="0"/>
              <a:t>To estimate the stress in the coil along the length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Sensitivity analysis: </a:t>
            </a:r>
            <a:r>
              <a:rPr lang="en-US" dirty="0"/>
              <a:t>coil and shell stress vs coil size</a:t>
            </a:r>
          </a:p>
          <a:p>
            <a:pPr lvl="2"/>
            <a:r>
              <a:rPr lang="en-US" dirty="0"/>
              <a:t>Assumption: stress given by average coil size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coils view a single cylinder (no pole key)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9B7F76-92F7-4AE4-8499-DB7AA0CEE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998646-D1EF-43CA-B153-97E793BDA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67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85F01F-2E28-4DE6-8F21-943AA05A8742}"/>
              </a:ext>
            </a:extLst>
          </p:cNvPr>
          <p:cNvPicPr/>
          <p:nvPr/>
        </p:nvPicPr>
        <p:blipFill rotWithShape="1">
          <a:blip r:embed="rId2"/>
          <a:srcRect l="6008" t="32673" r="5973" b="15666"/>
          <a:stretch/>
        </p:blipFill>
        <p:spPr bwMode="auto">
          <a:xfrm>
            <a:off x="223072" y="3191182"/>
            <a:ext cx="8303405" cy="30461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9FC5C43-92B7-4F3D-90AD-80D57479A85F}"/>
              </a:ext>
            </a:extLst>
          </p:cNvPr>
          <p:cNvSpPr/>
          <p:nvPr/>
        </p:nvSpPr>
        <p:spPr>
          <a:xfrm>
            <a:off x="7380312" y="3429000"/>
            <a:ext cx="288032" cy="1296144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61877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92AD2-767A-4E07-B984-914E4E273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Sensitivity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E4DA5D-9A88-4101-A5F6-4DA0344C8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2727618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US" dirty="0"/>
              <a:t>+0.100 mm of coil </a:t>
            </a:r>
            <a:r>
              <a:rPr lang="en-US" dirty="0">
                <a:solidFill>
                  <a:schemeClr val="bg2"/>
                </a:solidFill>
              </a:rPr>
              <a:t>outer radius increase 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-20 MPa </a:t>
            </a:r>
            <a:r>
              <a:rPr lang="en-US" dirty="0"/>
              <a:t>of coil stress variation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+12 MPa </a:t>
            </a:r>
            <a:r>
              <a:rPr lang="en-US" dirty="0"/>
              <a:t>of shell stress variation</a:t>
            </a:r>
          </a:p>
          <a:p>
            <a:r>
              <a:rPr lang="en-US" dirty="0"/>
              <a:t> +0.100 mm of total coil </a:t>
            </a:r>
            <a:r>
              <a:rPr lang="en-US" dirty="0">
                <a:solidFill>
                  <a:schemeClr val="bg2"/>
                </a:solidFill>
              </a:rPr>
              <a:t>arc-length increase </a:t>
            </a:r>
            <a:r>
              <a:rPr lang="en-US" dirty="0"/>
              <a:t>(0.050 per mid-plane) 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-13 MPa </a:t>
            </a:r>
            <a:r>
              <a:rPr lang="en-US" dirty="0"/>
              <a:t>of coil stress variation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+8 MPa </a:t>
            </a:r>
            <a:r>
              <a:rPr lang="en-US" dirty="0"/>
              <a:t>of shell stress variation</a:t>
            </a:r>
          </a:p>
          <a:p>
            <a:r>
              <a:rPr lang="en-US" dirty="0"/>
              <a:t>FE values confirmed in short models, like MQXFS4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C6D89E-02C4-486F-977C-8765DC862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027C0A-5F93-486B-97CF-04ADA6BE2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68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B6E9AE-DD00-4658-BBE9-4F520EACAD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33" t="47608" r="11750" b="27162"/>
          <a:stretch/>
        </p:blipFill>
        <p:spPr bwMode="auto">
          <a:xfrm>
            <a:off x="205335" y="4322138"/>
            <a:ext cx="8647818" cy="18722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E0B254-10B4-446B-B2DE-7591695CA0B0}"/>
              </a:ext>
            </a:extLst>
          </p:cNvPr>
          <p:cNvSpPr txBox="1"/>
          <p:nvPr/>
        </p:nvSpPr>
        <p:spPr>
          <a:xfrm>
            <a:off x="7624379" y="4046876"/>
            <a:ext cx="907621" cy="24622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/>
              <a:t>By E. Takala</a:t>
            </a:r>
          </a:p>
        </p:txBody>
      </p:sp>
    </p:spTree>
    <p:extLst>
      <p:ext uri="{BB962C8B-B14F-4D97-AF65-F5344CB8AC3E}">
        <p14:creationId xmlns:p14="http://schemas.microsoft.com/office/powerpoint/2010/main" val="378791674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71011-8D8A-4A49-9559-144E5565B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6F2A81-A463-4D83-B865-DCCB03AB0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848539"/>
          </a:xfrm>
        </p:spPr>
        <p:txBody>
          <a:bodyPr>
            <a:normAutofit fontScale="92500" lnSpcReduction="10000"/>
          </a:bodyPr>
          <a:lstStyle/>
          <a:p>
            <a:r>
              <a:rPr lang="en-US" u="sng" dirty="0"/>
              <a:t>For the maximum coil size (arc length) variation along the coil length:</a:t>
            </a:r>
            <a:endParaRPr lang="en-US" dirty="0"/>
          </a:p>
          <a:p>
            <a:pPr lvl="1"/>
            <a:r>
              <a:rPr lang="en-US" b="1" i="1" dirty="0"/>
              <a:t>Average coil size (arc length) after shimming shall range within </a:t>
            </a:r>
            <a:r>
              <a:rPr lang="en-US" b="1" i="1" dirty="0">
                <a:solidFill>
                  <a:schemeClr val="bg2"/>
                </a:solidFill>
              </a:rPr>
              <a:t>±100 µm </a:t>
            </a:r>
            <a:r>
              <a:rPr lang="en-US" b="1" i="1" dirty="0"/>
              <a:t>with respect to average coil size measured in strain gauge location.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8FA02D-BCF4-4DC5-A898-D878DD12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36D022-4AEB-4BF3-BBCC-1F7DA14F7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69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242C0A-F2DE-4BC7-81D6-01E89E67A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03878"/>
            <a:ext cx="4572000" cy="33212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6A1CBE-7407-4221-9BAB-A3C063BE8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036690"/>
            <a:ext cx="4572000" cy="331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139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D02FA-5724-4CCE-A8E1-54F849DB6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228CC-81C4-433B-BA06-EDB19EC418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endParaRPr lang="en-US" dirty="0"/>
          </a:p>
          <a:p>
            <a:r>
              <a:rPr lang="en-US" dirty="0">
                <a:solidFill>
                  <a:schemeClr val="bg2"/>
                </a:solidFill>
              </a:rPr>
              <a:t>Shell-yoke sub-assembly specs</a:t>
            </a:r>
          </a:p>
          <a:p>
            <a:endParaRPr lang="en-US" dirty="0"/>
          </a:p>
          <a:p>
            <a:r>
              <a:rPr lang="en-US" dirty="0"/>
              <a:t>Coil-pack sub-assembly specs</a:t>
            </a:r>
          </a:p>
          <a:p>
            <a:endParaRPr lang="en-US" dirty="0"/>
          </a:p>
          <a:p>
            <a:r>
              <a:rPr lang="en-US" dirty="0"/>
              <a:t>Magnet assembly and loading specs</a:t>
            </a:r>
          </a:p>
          <a:p>
            <a:endParaRPr lang="en-US" dirty="0"/>
          </a:p>
          <a:p>
            <a:r>
              <a:rPr lang="en-US" dirty="0"/>
              <a:t>Assembled magnet specs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84FB52-CFB5-41C7-9C68-61DCC2C20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0851DE-F9C2-4E64-A96F-3FDD058BF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032466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D02FA-5724-4CCE-A8E1-54F849DB6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228CC-81C4-433B-BA06-EDB19EC418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endParaRPr lang="en-US" dirty="0"/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Shell-yoke sub-assembly specs</a:t>
            </a:r>
          </a:p>
          <a:p>
            <a:endParaRPr lang="en-US" dirty="0"/>
          </a:p>
          <a:p>
            <a:r>
              <a:rPr lang="en-US" dirty="0"/>
              <a:t>Coil-pack sub-assembly specs</a:t>
            </a:r>
          </a:p>
          <a:p>
            <a:endParaRPr lang="en-US" dirty="0"/>
          </a:p>
          <a:p>
            <a:r>
              <a:rPr lang="en-US" dirty="0"/>
              <a:t>Magnet assembly and loading specs</a:t>
            </a:r>
          </a:p>
          <a:p>
            <a:endParaRPr lang="en-US" dirty="0"/>
          </a:p>
          <a:p>
            <a:r>
              <a:rPr lang="en-US" dirty="0">
                <a:solidFill>
                  <a:schemeClr val="bg2"/>
                </a:solidFill>
              </a:rPr>
              <a:t>Assembled magnet specs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84FB52-CFB5-41C7-9C68-61DCC2C20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0851DE-F9C2-4E64-A96F-3FDD058BF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026597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43BB2-8214-4437-9269-B30AD7295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Coil aperture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E805E-5A6E-49C9-922B-A8B66B2AD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2425824"/>
          </a:xfrm>
        </p:spPr>
        <p:txBody>
          <a:bodyPr>
            <a:normAutofit fontScale="92500" lnSpcReduction="20000"/>
          </a:bodyPr>
          <a:lstStyle/>
          <a:p>
            <a:r>
              <a:rPr lang="en-US" u="sng" dirty="0"/>
              <a:t>Requirement R-T-01</a:t>
            </a:r>
          </a:p>
          <a:p>
            <a:pPr lvl="1"/>
            <a:r>
              <a:rPr lang="en-US" b="1" i="1" dirty="0"/>
              <a:t>The minimum free coil aperture at room temperature after coil bumpers installation, magnet assembly and preload shall be </a:t>
            </a:r>
            <a:r>
              <a:rPr lang="en-US" b="1" i="1" dirty="0">
                <a:solidFill>
                  <a:schemeClr val="bg2"/>
                </a:solidFill>
              </a:rPr>
              <a:t>146.7 mm</a:t>
            </a:r>
            <a:r>
              <a:rPr lang="en-US" b="1" i="1" dirty="0"/>
              <a:t>. This guarantees an annulus free for </a:t>
            </a:r>
            <a:r>
              <a:rPr lang="en-US" b="1" i="1" dirty="0" err="1"/>
              <a:t>HeII</a:t>
            </a:r>
            <a:r>
              <a:rPr lang="en-US" b="1" i="1" dirty="0"/>
              <a:t> of minimum thickness 1.2 mm, average thickness larger or equal to 1.5 mm</a:t>
            </a:r>
          </a:p>
          <a:p>
            <a:pPr lvl="2"/>
            <a:r>
              <a:rPr lang="en-US" b="1" i="1" dirty="0"/>
              <a:t>Note</a:t>
            </a:r>
            <a:r>
              <a:rPr lang="en-US" i="1" dirty="0"/>
              <a:t>: Due the presence of strain gauges and the wires the last Pion location cannot be confirmed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313CCE-EA20-4AAB-B89E-0E43607B1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DAB68C-7A78-4A2A-8CE8-D43B9F2EF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71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7BC3A5-37C8-4E98-91D7-4707F50B4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861048"/>
            <a:ext cx="7612618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0276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0E885-BCC0-494B-8370-9ED00F105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410DD-E1BF-42C8-B80B-7594EB496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7920000" cy="1155463"/>
          </a:xfrm>
        </p:spPr>
        <p:txBody>
          <a:bodyPr>
            <a:normAutofit fontScale="85000" lnSpcReduction="20000"/>
          </a:bodyPr>
          <a:lstStyle/>
          <a:p>
            <a:r>
              <a:rPr lang="en-US" u="sng" dirty="0"/>
              <a:t>Requirement R-T-02 </a:t>
            </a:r>
          </a:p>
          <a:p>
            <a:pPr lvl="1"/>
            <a:r>
              <a:rPr lang="en-US" b="1" i="1" dirty="0"/>
              <a:t>The MQXFA nominal outer diameter without preload is 614 mm. The MQXFA outer diameter best-fit after assembly and preload shall not exceed </a:t>
            </a:r>
            <a:r>
              <a:rPr lang="en-US" b="1" i="1" dirty="0">
                <a:solidFill>
                  <a:schemeClr val="bg2"/>
                </a:solidFill>
              </a:rPr>
              <a:t>615 mm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6EC38F-9E87-4D62-B078-F1F3CFC59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370D54-08B8-4971-8A96-79DA95C84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72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D5A4A7-37B3-4785-A7D1-EF576C71D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564904"/>
            <a:ext cx="4572000" cy="332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49377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8073D-7A4B-47BE-A66A-ED048303A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Straightness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E48E9-BBDA-464A-8342-75F96CC80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3743976" cy="386598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The magnet straightness is monitored by measuring</a:t>
            </a:r>
          </a:p>
          <a:p>
            <a:pPr lvl="1"/>
            <a:r>
              <a:rPr lang="en-US" dirty="0"/>
              <a:t>vertical and horizontal absolute position of fiducial in the </a:t>
            </a:r>
          </a:p>
          <a:p>
            <a:pPr lvl="2"/>
            <a:r>
              <a:rPr lang="en-US" dirty="0"/>
              <a:t>mid-plane shell cut-outs (both sides, left and right from the lead end view) </a:t>
            </a:r>
          </a:p>
          <a:p>
            <a:pPr lvl="2"/>
            <a:r>
              <a:rPr lang="en-US" dirty="0"/>
              <a:t>and in the top shell cut-outs.</a:t>
            </a:r>
          </a:p>
          <a:p>
            <a:pPr lvl="1"/>
            <a:r>
              <a:rPr lang="en-US" dirty="0"/>
              <a:t>Measurements are taken in 7 longitudinal locations (in between shell segments). </a:t>
            </a:r>
          </a:p>
          <a:p>
            <a:r>
              <a:rPr lang="en-US" dirty="0"/>
              <a:t>The fiducials are placed in contact with the yoke laminations, which are accessible through the cut-outs. 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61084C-4B92-4565-A5B1-B0F2A4A4A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AE5B18-7013-43EA-B3CB-8DABF002F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73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A03564-0060-46F1-A4D6-951C701AC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941168"/>
            <a:ext cx="8230744" cy="11223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9CB142-F85F-4FB5-BEFF-EEC4F56C04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63" t="2553" r="20076" b="3948"/>
          <a:stretch/>
        </p:blipFill>
        <p:spPr>
          <a:xfrm>
            <a:off x="4817406" y="1069694"/>
            <a:ext cx="3528392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58836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2F2FE-DA2E-44A3-BC36-46C654EB4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Straightness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45A959-3C37-4DA8-BDDC-10770185B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2"/>
            <a:ext cx="7920000" cy="1728086"/>
          </a:xfrm>
        </p:spPr>
        <p:txBody>
          <a:bodyPr>
            <a:normAutofit fontScale="62500" lnSpcReduction="20000"/>
          </a:bodyPr>
          <a:lstStyle/>
          <a:p>
            <a:r>
              <a:rPr lang="en-US" u="sng" dirty="0"/>
              <a:t>For the straightness of the magnet, the following specifications are set: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maximum spread (max – min) of the vertical and horizontal position of the fiducials in the top shell cut-outs along 7 longitudinal locations shall be </a:t>
            </a:r>
            <a:r>
              <a:rPr lang="en-US" b="1" i="1" dirty="0">
                <a:solidFill>
                  <a:schemeClr val="bg2"/>
                </a:solidFill>
                <a:sym typeface="Symbol" panose="05050102010706020507" pitchFamily="18" charset="2"/>
              </a:rPr>
              <a:t></a:t>
            </a:r>
            <a:r>
              <a:rPr lang="en-US" b="1" i="1" dirty="0">
                <a:solidFill>
                  <a:schemeClr val="bg2"/>
                </a:solidFill>
              </a:rPr>
              <a:t> 0.250 mm</a:t>
            </a:r>
            <a:r>
              <a:rPr lang="en-US" b="1" i="1" dirty="0"/>
              <a:t>. </a:t>
            </a:r>
            <a:endParaRPr lang="en-US" dirty="0"/>
          </a:p>
          <a:p>
            <a:pPr lvl="1"/>
            <a:r>
              <a:rPr lang="en-US" b="1" i="1" dirty="0"/>
              <a:t>The maximum spread (max – min) of the vertical and horizontal position of the fiducials in both sides of the mid-plane shell cut-outs along 7 longitudinal locations shall be </a:t>
            </a:r>
            <a:r>
              <a:rPr lang="en-US" b="1" i="1" dirty="0">
                <a:solidFill>
                  <a:schemeClr val="bg2"/>
                </a:solidFill>
                <a:sym typeface="Symbol" panose="05050102010706020507" pitchFamily="18" charset="2"/>
              </a:rPr>
              <a:t></a:t>
            </a:r>
            <a:r>
              <a:rPr lang="en-US" b="1" i="1" dirty="0">
                <a:solidFill>
                  <a:schemeClr val="bg2"/>
                </a:solidFill>
              </a:rPr>
              <a:t> 0.250 mm</a:t>
            </a:r>
            <a:r>
              <a:rPr lang="en-US" b="1" i="1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8DBA2F-9DC5-40B7-A5BF-CB37F6C16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E73D68-CD01-4DB1-9342-B86CA85B1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74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EF4621-3A15-4114-AF3C-C7737A376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780928"/>
            <a:ext cx="4572000" cy="332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81239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4CBCF-D6FA-4340-A1D6-0E30CB9A5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Straightness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EC85E-7070-4E56-9650-200876E89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4AAF02-F888-41AF-B299-92827DF35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2F8C98-E126-46A8-9070-33C9BCCEB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75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F4E85E-2832-4798-AA4F-5F65AA6F7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8" y="2564905"/>
            <a:ext cx="3017520" cy="21910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64D457-DA71-45BD-9CA9-7ABCCA8A7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8923" y="2564906"/>
            <a:ext cx="3017520" cy="21910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91A3B2-91AE-4F6F-A4BC-D988F5C6DF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1320" y="2564906"/>
            <a:ext cx="3017520" cy="219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37886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4CBCF-D6FA-4340-A1D6-0E30CB9A5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Straightness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EC85E-7070-4E56-9650-200876E89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4AAF02-F888-41AF-B299-92827DF35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2F8C98-E126-46A8-9070-33C9BCCEB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76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46C3C0-D5BD-45FC-A11E-810EBBA64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36912"/>
            <a:ext cx="3017520" cy="21910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34DDE1-115E-49B4-8894-F4D655562E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3240" y="2640923"/>
            <a:ext cx="3017520" cy="21910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934C5A-D349-42A5-AB5E-49F48DE460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9936" y="2636912"/>
            <a:ext cx="3017520" cy="219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24743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8F552-16AF-407B-B9CA-4EF06281B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Cooling channels/passages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9D9614-F99D-4E6C-932F-DDBA713E3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0BD362-FDB4-4B54-A87A-036905AB3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77</a:t>
            </a:fld>
            <a:endParaRPr lang="fr-FR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B8E9DE5-9E9E-482B-868B-B41D90EA2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271385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Requirement R-T-06 and R-T-08</a:t>
            </a:r>
          </a:p>
          <a:p>
            <a:pPr lvl="1"/>
            <a:r>
              <a:rPr lang="en-US" dirty="0"/>
              <a:t>The minimum diameter of the MQXFA yoke cooling channels that will provide an adequate gap around the heat exchanger tubes is 77 mm</a:t>
            </a:r>
          </a:p>
          <a:p>
            <a:pPr lvl="1"/>
            <a:r>
              <a:rPr lang="en-US" dirty="0"/>
              <a:t>The MQXFA shall have provisions for the following cooling passages: </a:t>
            </a:r>
          </a:p>
          <a:p>
            <a:pPr lvl="2"/>
            <a:r>
              <a:rPr lang="en-US" dirty="0"/>
              <a:t>(1) Free passage through the coil pole and subsequent G-11 alignment key equivalent of 8 mm diameter holes repeated every 50 mm; </a:t>
            </a:r>
          </a:p>
          <a:p>
            <a:pPr lvl="2"/>
            <a:r>
              <a:rPr lang="en-US" dirty="0"/>
              <a:t>(2) free helium paths interconnecting the four yoke cooling channels holes; and </a:t>
            </a:r>
          </a:p>
          <a:p>
            <a:pPr lvl="2"/>
            <a:r>
              <a:rPr lang="en-US" dirty="0"/>
              <a:t>(3) a free cross-sectional area of at least 150 cm2</a:t>
            </a:r>
          </a:p>
          <a:p>
            <a:endParaRPr lang="en-US" dirty="0"/>
          </a:p>
        </p:txBody>
      </p:sp>
      <p:pic>
        <p:nvPicPr>
          <p:cNvPr id="11" name="image61.png">
            <a:extLst>
              <a:ext uri="{FF2B5EF4-FFF2-40B4-BE49-F238E27FC236}">
                <a16:creationId xmlns:a16="http://schemas.microsoft.com/office/drawing/2014/main" id="{E9437BC6-4F78-4347-9023-143817E03138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79512" y="4453597"/>
            <a:ext cx="2802890" cy="1783715"/>
          </a:xfrm>
          <a:prstGeom prst="rect">
            <a:avLst/>
          </a:prstGeom>
          <a:ln/>
        </p:spPr>
      </p:pic>
      <p:pic>
        <p:nvPicPr>
          <p:cNvPr id="12" name="image60.png">
            <a:extLst>
              <a:ext uri="{FF2B5EF4-FFF2-40B4-BE49-F238E27FC236}">
                <a16:creationId xmlns:a16="http://schemas.microsoft.com/office/drawing/2014/main" id="{075E0541-0F8C-426C-8929-1EFD5A29B4FC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2699792" y="4552528"/>
            <a:ext cx="4138930" cy="1828800"/>
          </a:xfrm>
          <a:prstGeom prst="rect">
            <a:avLst/>
          </a:prstGeom>
          <a:ln/>
        </p:spPr>
      </p:pic>
      <p:pic>
        <p:nvPicPr>
          <p:cNvPr id="13" name="image71.png">
            <a:extLst>
              <a:ext uri="{FF2B5EF4-FFF2-40B4-BE49-F238E27FC236}">
                <a16:creationId xmlns:a16="http://schemas.microsoft.com/office/drawing/2014/main" id="{40C74000-49F3-45A8-A8FD-C9E4C77F92FE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6817701" y="4237574"/>
            <a:ext cx="2106752" cy="1547917"/>
          </a:xfrm>
          <a:prstGeom prst="rect">
            <a:avLst/>
          </a:prstGeom>
          <a:ln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A72DD7-E175-4AAC-BFE7-EE16AA656E42}"/>
              </a:ext>
            </a:extLst>
          </p:cNvPr>
          <p:cNvSpPr txBox="1"/>
          <p:nvPr/>
        </p:nvSpPr>
        <p:spPr>
          <a:xfrm>
            <a:off x="755576" y="4008950"/>
            <a:ext cx="6768752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FNAL’s HX bore gauge in Q1 and Q2 cooling </a:t>
            </a:r>
            <a:r>
              <a:rPr lang="en-US">
                <a:solidFill>
                  <a:schemeClr val="bg2"/>
                </a:solidFill>
              </a:rPr>
              <a:t>holes were </a:t>
            </a:r>
            <a:r>
              <a:rPr lang="en-US" dirty="0">
                <a:solidFill>
                  <a:schemeClr val="bg2"/>
                </a:solidFill>
              </a:rPr>
              <a:t>used</a:t>
            </a:r>
          </a:p>
        </p:txBody>
      </p:sp>
    </p:spTree>
    <p:extLst>
      <p:ext uri="{BB962C8B-B14F-4D97-AF65-F5344CB8AC3E}">
        <p14:creationId xmlns:p14="http://schemas.microsoft.com/office/powerpoint/2010/main" val="167942419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68AD2-ADB0-4B90-97FC-527FFB69B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Splices and coil/heaters </a:t>
            </a:r>
            <a:r>
              <a:rPr lang="en-US" dirty="0" err="1"/>
              <a:t>hipot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038201-3714-4F8E-9453-12C3C3522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984B6B-0C35-41E7-A3E1-1F9CE1692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78</a:t>
            </a:fld>
            <a:endParaRPr lang="fr-FR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6BFF1D5-EED0-4B32-9D07-64CF449A1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242582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Requirement R-T-14 and R-T-15</a:t>
            </a:r>
          </a:p>
          <a:p>
            <a:pPr lvl="1"/>
            <a:r>
              <a:rPr lang="en-US" dirty="0"/>
              <a:t>Splices are to be soldered with CERN approved materials.</a:t>
            </a:r>
          </a:p>
          <a:p>
            <a:pPr lvl="1"/>
            <a:r>
              <a:rPr lang="en-US" dirty="0"/>
              <a:t>Voltage Taps: the MQXFA magnet shall be delivered with three redundant (3x2) quench detection voltage taps located on each magnet lead and at the electrical midpoint of the magnet circuit; and two (2) voltage taps for each internal MQXFA Nb3Sn-NbTi splice. Each voltage tap used for critical quench detection shall have a redundant voltage tap</a:t>
            </a:r>
          </a:p>
          <a:p>
            <a:r>
              <a:rPr lang="en-US" dirty="0"/>
              <a:t>Requirement R-T-16</a:t>
            </a:r>
          </a:p>
          <a:p>
            <a:pPr lvl="1"/>
            <a:r>
              <a:rPr lang="en-US" dirty="0"/>
              <a:t>The MQXFA magnet coils and quench protection heaters shall pass the hi-pot test specified in Table 3 before cold test.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0403FB-5EAC-4CE2-9FA9-94B4E8AF92A3}"/>
              </a:ext>
            </a:extLst>
          </p:cNvPr>
          <p:cNvPicPr/>
          <p:nvPr/>
        </p:nvPicPr>
        <p:blipFill rotWithShape="1">
          <a:blip r:embed="rId2"/>
          <a:srcRect l="23608" t="28066" r="21952" b="30173"/>
          <a:stretch/>
        </p:blipFill>
        <p:spPr bwMode="auto">
          <a:xfrm>
            <a:off x="1835696" y="3757592"/>
            <a:ext cx="5472608" cy="2623736"/>
          </a:xfrm>
          <a:prstGeom prst="rect">
            <a:avLst/>
          </a:prstGeom>
          <a:ln w="63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071814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579DA-B5D5-4C2C-8B57-ABE2E6734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Radiation resistance and interface specs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769F6F-B0E4-4F1C-9186-803172A9F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DF0131-587F-4AA6-AC20-AEACB246C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79</a:t>
            </a:fld>
            <a:endParaRPr lang="fr-FR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AF852F2-AD55-40EB-B553-EC9373C90213}"/>
              </a:ext>
            </a:extLst>
          </p:cNvPr>
          <p:cNvSpPr txBox="1">
            <a:spLocks/>
          </p:cNvSpPr>
          <p:nvPr/>
        </p:nvSpPr>
        <p:spPr>
          <a:xfrm>
            <a:off x="612000" y="1219201"/>
            <a:ext cx="7920000" cy="3073896"/>
          </a:xfrm>
          <a:prstGeom prst="rect">
            <a:avLst/>
          </a:prstGeom>
        </p:spPr>
        <p:txBody>
          <a:bodyPr vert="horz" lIns="0" tIns="0" rIns="0" bIns="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Requirement R-T-20</a:t>
            </a:r>
          </a:p>
          <a:p>
            <a:pPr lvl="1"/>
            <a:r>
              <a:rPr lang="en-US"/>
              <a:t>All MQXFA components must withstand a radiation dose of 35 MGy, or shall be approved by CERN for use in a specific location as shown in MQXFA Materials List [EDMS 1786261].</a:t>
            </a:r>
          </a:p>
          <a:p>
            <a:pPr lvl="1"/>
            <a:r>
              <a:rPr lang="en-US"/>
              <a:t>The MQXFA magnets shall meet the interface specifications with the following systems: (1) other LMQXFA Cold Mass components; (2) the CERN supplied power system; (3) the CERN supplied quench protection system, and (4) the CERN supplied instrumentation system. These interfaces are specified in Interface Control Document [25].</a:t>
            </a:r>
          </a:p>
          <a:p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051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F02E6-A753-46B2-A120-0EDFDE7D0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Shell-yoke sub-assembly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244F5-5589-4EDB-906B-950E39635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5184136" cy="4906963"/>
          </a:xfrm>
        </p:spPr>
        <p:txBody>
          <a:bodyPr>
            <a:normAutofit fontScale="77500" lnSpcReduction="20000"/>
          </a:bodyPr>
          <a:lstStyle/>
          <a:p>
            <a:endParaRPr lang="en-US" dirty="0"/>
          </a:p>
          <a:p>
            <a:r>
              <a:rPr lang="en-US" dirty="0"/>
              <a:t>Half-length </a:t>
            </a:r>
            <a:r>
              <a:rPr lang="en-US" dirty="0">
                <a:solidFill>
                  <a:schemeClr val="bg2"/>
                </a:solidFill>
              </a:rPr>
              <a:t>module</a:t>
            </a:r>
            <a:r>
              <a:rPr lang="en-US" dirty="0"/>
              <a:t> assembled vertically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Yoke stacks </a:t>
            </a:r>
            <a:r>
              <a:rPr lang="en-US" dirty="0"/>
              <a:t>insertion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Bladder operation </a:t>
            </a:r>
          </a:p>
          <a:p>
            <a:pPr lvl="2"/>
            <a:r>
              <a:rPr lang="en-US" dirty="0"/>
              <a:t>Insertion of yoke key with 0.100 mm interference</a:t>
            </a:r>
          </a:p>
          <a:p>
            <a:pPr lvl="2"/>
            <a:r>
              <a:rPr lang="en-US" dirty="0"/>
              <a:t>yokes locked and shell pretensioned</a:t>
            </a:r>
          </a:p>
          <a:p>
            <a:endParaRPr lang="en-US" dirty="0"/>
          </a:p>
          <a:p>
            <a:r>
              <a:rPr lang="en-US" dirty="0"/>
              <a:t>Shell strain measured during/after bladder operation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Check proper reading from strain gauges and size of shells and yokes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4B6EE3-73B1-465E-AAB4-F81E24A93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F32DCA-2746-43A1-9F58-9A7873703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8E56A4-FF1D-42FD-BF33-B73DCFFDDA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20" r="17520" b="10951"/>
          <a:stretch/>
        </p:blipFill>
        <p:spPr>
          <a:xfrm>
            <a:off x="5931000" y="4282399"/>
            <a:ext cx="3213000" cy="197890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64487F-0009-4E66-B130-0FB1443D03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75" t="2553" r="21650" b="5344"/>
          <a:stretch/>
        </p:blipFill>
        <p:spPr>
          <a:xfrm>
            <a:off x="5931001" y="974529"/>
            <a:ext cx="3213000" cy="321300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3697057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926094"/>
            <a:ext cx="5970342" cy="32108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0A590E-AE90-4FD9-9B27-63B5B0C00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Field quality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DD54E0-25CF-4DEB-9E32-9867380EB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A99521-3285-498B-B654-EFB12F36D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80</a:t>
            </a:fld>
            <a:endParaRPr lang="fr-FR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34A9045-6B5A-4D28-AFD5-14A832352B96}"/>
              </a:ext>
            </a:extLst>
          </p:cNvPr>
          <p:cNvSpPr txBox="1">
            <a:spLocks/>
          </p:cNvSpPr>
          <p:nvPr/>
        </p:nvSpPr>
        <p:spPr>
          <a:xfrm>
            <a:off x="612000" y="1219200"/>
            <a:ext cx="7920000" cy="1705744"/>
          </a:xfrm>
          <a:prstGeom prst="rect">
            <a:avLst/>
          </a:prstGeom>
        </p:spPr>
        <p:txBody>
          <a:bodyPr vert="horz" lIns="0" tIns="0" rIns="0" bIns="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/>
              <a:t>Objective Requirement MQXFA-R-O-02</a:t>
            </a:r>
          </a:p>
          <a:p>
            <a:pPr lvl="1"/>
            <a:r>
              <a:rPr lang="en-US" b="1" i="1" dirty="0"/>
              <a:t>The field errors in units averaged in the straight part of the coil pack with a reference radius of 50 mm should be within the upper and lower bounds determined according to the </a:t>
            </a:r>
            <a:r>
              <a:rPr lang="en-US" b="1" i="1" dirty="0">
                <a:solidFill>
                  <a:schemeClr val="bg2"/>
                </a:solidFill>
              </a:rPr>
              <a:t>Triplet Field Quality Table in Table 1 </a:t>
            </a:r>
            <a:r>
              <a:rPr lang="en-US" b="1" i="1" dirty="0"/>
              <a:t>of [8]   </a:t>
            </a:r>
            <a:endParaRPr lang="en-US" b="1" dirty="0"/>
          </a:p>
          <a:p>
            <a:pPr lvl="2"/>
            <a:r>
              <a:rPr lang="en-US" i="1" dirty="0"/>
              <a:t>A systematic component (0.9 units) associated with assembly and cooldown for b6 are considered.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93910E7-1301-4137-BBF3-630F9CE0FA4A}"/>
              </a:ext>
            </a:extLst>
          </p:cNvPr>
          <p:cNvSpPr txBox="1">
            <a:spLocks/>
          </p:cNvSpPr>
          <p:nvPr/>
        </p:nvSpPr>
        <p:spPr>
          <a:xfrm>
            <a:off x="7092280" y="4077072"/>
            <a:ext cx="1939255" cy="905794"/>
          </a:xfrm>
          <a:prstGeom prst="rect">
            <a:avLst/>
          </a:prstGeom>
        </p:spPr>
        <p:txBody>
          <a:bodyPr vert="horz" lIns="0" tIns="0" rIns="0" bIns="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[8] ACCEPTANCE CRITERIA PART A: MQXFA MAGNET, US-HiLumi-doc-1103</a:t>
            </a:r>
          </a:p>
        </p:txBody>
      </p:sp>
    </p:spTree>
    <p:extLst>
      <p:ext uri="{BB962C8B-B14F-4D97-AF65-F5344CB8AC3E}">
        <p14:creationId xmlns:p14="http://schemas.microsoft.com/office/powerpoint/2010/main" val="296142623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330" y="1475064"/>
            <a:ext cx="6449341" cy="39200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FD6B2E-A63D-4F1B-BF4A-9FF1F61F7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Field quality coil pack vs after loading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B3CD3E-ABE1-405F-B427-F12D23272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44F25-613B-49C4-BC39-79A5E5944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399617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68" y="2852936"/>
            <a:ext cx="4457658" cy="277063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7360" y="2852936"/>
            <a:ext cx="4457658" cy="27706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0A590E-AE90-4FD9-9B27-63B5B0C00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Field quality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DD54E0-25CF-4DEB-9E32-9867380EB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A99521-3285-498B-B654-EFB12F36D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82</a:t>
            </a:fld>
            <a:endParaRPr lang="fr-FR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65859A8-B79C-42E8-9112-2C7E73D99B42}"/>
              </a:ext>
            </a:extLst>
          </p:cNvPr>
          <p:cNvSpPr txBox="1">
            <a:spLocks/>
          </p:cNvSpPr>
          <p:nvPr/>
        </p:nvSpPr>
        <p:spPr>
          <a:xfrm>
            <a:off x="612000" y="1219200"/>
            <a:ext cx="7920000" cy="1633736"/>
          </a:xfrm>
          <a:prstGeom prst="rect">
            <a:avLst/>
          </a:prstGeom>
        </p:spPr>
        <p:txBody>
          <a:bodyPr vert="horz" lIns="0" tIns="0" rIns="0" bIns="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/>
              <a:t>Objective Requirement MQXFA-R-O-01</a:t>
            </a:r>
          </a:p>
          <a:p>
            <a:pPr lvl="1"/>
            <a:r>
              <a:rPr lang="en-US" dirty="0"/>
              <a:t>The </a:t>
            </a:r>
            <a:r>
              <a:rPr lang="en-US" dirty="0">
                <a:solidFill>
                  <a:schemeClr val="bg2"/>
                </a:solidFill>
              </a:rPr>
              <a:t>positions of the local magnetic center </a:t>
            </a:r>
            <a:r>
              <a:rPr lang="en-US" dirty="0"/>
              <a:t>and magnetic field angle are measured along the magnet axis with values obtained by averaging sections ≤ 500 mm. In each section, the local magnetic center is to be within </a:t>
            </a:r>
            <a:r>
              <a:rPr lang="en-US" dirty="0">
                <a:solidFill>
                  <a:schemeClr val="bg2"/>
                </a:solidFill>
              </a:rPr>
              <a:t>±0.5 mm </a:t>
            </a:r>
            <a:r>
              <a:rPr lang="en-US" dirty="0"/>
              <a:t>from the magnet magnetic axis both in horizontal and in vertical direction. The local magnetic field angle in each section is to be </a:t>
            </a:r>
            <a:r>
              <a:rPr lang="en-US" dirty="0">
                <a:solidFill>
                  <a:schemeClr val="bg2"/>
                </a:solidFill>
              </a:rPr>
              <a:t>±2 </a:t>
            </a:r>
            <a:r>
              <a:rPr lang="en-US" dirty="0" err="1">
                <a:solidFill>
                  <a:schemeClr val="bg2"/>
                </a:solidFill>
              </a:rPr>
              <a:t>mrad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/>
              <a:t>from the average magnetic field angle of the whole magnet, with the exception of the first measurement in the connection side where field angle is affected by magnet leads.</a:t>
            </a:r>
          </a:p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231445-5A84-4C6A-BB70-9974BFA5BE84}"/>
              </a:ext>
            </a:extLst>
          </p:cNvPr>
          <p:cNvSpPr/>
          <p:nvPr/>
        </p:nvSpPr>
        <p:spPr>
          <a:xfrm>
            <a:off x="4573876" y="5694878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dirty="0"/>
              <a:t>Magnetic center in the vertical direction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463781-8C2D-4B69-AE54-84EE4AF94D4A}"/>
              </a:ext>
            </a:extLst>
          </p:cNvPr>
          <p:cNvSpPr/>
          <p:nvPr/>
        </p:nvSpPr>
        <p:spPr>
          <a:xfrm>
            <a:off x="-36074" y="5694878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dirty="0"/>
              <a:t>Magnetic center in the horizontal direction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43578" y="6190055"/>
            <a:ext cx="23294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*A12b data: shims not yet installed</a:t>
            </a:r>
          </a:p>
        </p:txBody>
      </p:sp>
    </p:spTree>
    <p:extLst>
      <p:ext uri="{BB962C8B-B14F-4D97-AF65-F5344CB8AC3E}">
        <p14:creationId xmlns:p14="http://schemas.microsoft.com/office/powerpoint/2010/main" val="94367348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883" y="2815807"/>
            <a:ext cx="5384498" cy="33467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A76A0B-5936-4621-B955-0A1BC09BE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Field quality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CD8AC5-D71D-41A5-BC0B-A479CED33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6277C4-62D5-44E2-81FA-7A6E0BA2E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83</a:t>
            </a:fld>
            <a:endParaRPr lang="fr-FR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E1E773A-50E9-4A39-9959-F45669C459D9}"/>
              </a:ext>
            </a:extLst>
          </p:cNvPr>
          <p:cNvSpPr txBox="1">
            <a:spLocks/>
          </p:cNvSpPr>
          <p:nvPr/>
        </p:nvSpPr>
        <p:spPr>
          <a:xfrm>
            <a:off x="612000" y="1219200"/>
            <a:ext cx="7920000" cy="1633736"/>
          </a:xfrm>
          <a:prstGeom prst="rect">
            <a:avLst/>
          </a:prstGeom>
        </p:spPr>
        <p:txBody>
          <a:bodyPr vert="horz" lIns="0" tIns="0" rIns="0" bIns="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/>
              <a:t>Objective Requirement MQXFA-R-O-01</a:t>
            </a:r>
          </a:p>
          <a:p>
            <a:pPr lvl="1"/>
            <a:r>
              <a:rPr lang="en-US" dirty="0"/>
              <a:t>The positions of the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local magnetic center and </a:t>
            </a:r>
            <a:r>
              <a:rPr lang="en-US" dirty="0">
                <a:solidFill>
                  <a:schemeClr val="bg2"/>
                </a:solidFill>
              </a:rPr>
              <a:t>magnetic field angle </a:t>
            </a:r>
            <a:r>
              <a:rPr lang="en-US" dirty="0"/>
              <a:t>are measured along the magnet axis with values obtained by averaging sections ≤ 500 mm. In each section, the local magnetic center is to be within ±0.5 mm from the magnet magnetic axis both in horizontal and in vertical direction. The local magnetic field angle in each section is to be </a:t>
            </a:r>
            <a:r>
              <a:rPr lang="en-US" dirty="0">
                <a:solidFill>
                  <a:schemeClr val="bg2"/>
                </a:solidFill>
              </a:rPr>
              <a:t>±2 </a:t>
            </a:r>
            <a:r>
              <a:rPr lang="en-US" dirty="0" err="1">
                <a:solidFill>
                  <a:schemeClr val="bg2"/>
                </a:solidFill>
              </a:rPr>
              <a:t>mrad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/>
              <a:t>from the average magnetic field angle of the whole magnet, with the exception of the first measurement in the connection side where field angle is affected by magnet leads.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343578" y="6190055"/>
            <a:ext cx="23294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*A12b data: shims not yet installed</a:t>
            </a:r>
          </a:p>
        </p:txBody>
      </p:sp>
    </p:spTree>
    <p:extLst>
      <p:ext uri="{BB962C8B-B14F-4D97-AF65-F5344CB8AC3E}">
        <p14:creationId xmlns:p14="http://schemas.microsoft.com/office/powerpoint/2010/main" val="284763583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844" y="2928296"/>
            <a:ext cx="5072312" cy="26961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ABA94E-E613-4C45-8A40-15A4F9768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Field 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E4FFB-FA03-40C3-8634-52960C780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561728"/>
          </a:xfrm>
        </p:spPr>
        <p:txBody>
          <a:bodyPr>
            <a:normAutofit fontScale="92500" lnSpcReduction="20000"/>
          </a:bodyPr>
          <a:lstStyle/>
          <a:p>
            <a:r>
              <a:rPr lang="en-US" u="sng" dirty="0"/>
              <a:t>For the main field transfer function, the following specifications are set:</a:t>
            </a:r>
            <a:endParaRPr lang="en-US" dirty="0"/>
          </a:p>
          <a:p>
            <a:pPr lvl="1"/>
            <a:r>
              <a:rPr lang="en-US" b="1" i="1" dirty="0"/>
              <a:t>The absolute value of the main field transfer function averaged over the straight part of the coil pack shall be within </a:t>
            </a:r>
            <a:r>
              <a:rPr lang="de-DE" b="1" i="1" dirty="0">
                <a:solidFill>
                  <a:schemeClr val="bg2"/>
                </a:solidFill>
              </a:rPr>
              <a:t>+8.810 T/(m kA) and +8.910 T/(m kA). </a:t>
            </a:r>
            <a:r>
              <a:rPr lang="en-US" b="1" i="1" dirty="0">
                <a:solidFill>
                  <a:schemeClr val="bg2"/>
                </a:solidFill>
              </a:rPr>
              <a:t> </a:t>
            </a:r>
            <a:endParaRPr lang="en-US" b="1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16E27C-A872-4443-B419-FB85C18C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55F1C-76C8-4C22-BA1B-5F8C9ECE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84</a:t>
            </a:fld>
            <a:endParaRPr lang="fr-FR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4A823DB-8B00-4E6B-AEC5-A665EBE95BF5}"/>
              </a:ext>
            </a:extLst>
          </p:cNvPr>
          <p:cNvSpPr txBox="1">
            <a:spLocks/>
          </p:cNvSpPr>
          <p:nvPr/>
        </p:nvSpPr>
        <p:spPr>
          <a:xfrm>
            <a:off x="395536" y="5949280"/>
            <a:ext cx="7920000" cy="240018"/>
          </a:xfrm>
          <a:prstGeom prst="rect">
            <a:avLst/>
          </a:prstGeom>
        </p:spPr>
        <p:txBody>
          <a:bodyPr vert="horz" lIns="0" tIns="0" rIns="0" bIns="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Data were taken using a 110 mm long rotating coil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43578" y="6190055"/>
            <a:ext cx="23294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*A12b data: shims not yet installed</a:t>
            </a:r>
          </a:p>
        </p:txBody>
      </p:sp>
    </p:spTree>
    <p:extLst>
      <p:ext uri="{BB962C8B-B14F-4D97-AF65-F5344CB8AC3E}">
        <p14:creationId xmlns:p14="http://schemas.microsoft.com/office/powerpoint/2010/main" val="251319403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AE3CE-B825-4083-81E7-8572351E7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Magnet length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DDB5F0-2471-4AAA-BF24-636DFEA281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/>
              <a:t>For the total length, the following specifications are set</a:t>
            </a:r>
            <a:r>
              <a:rPr lang="en-US" dirty="0"/>
              <a:t>:</a:t>
            </a:r>
          </a:p>
          <a:p>
            <a:pPr lvl="1"/>
            <a:r>
              <a:rPr lang="en-US" b="1" i="1" dirty="0"/>
              <a:t>The total magnet length after loading at room temperature shall be </a:t>
            </a:r>
            <a:r>
              <a:rPr lang="en-US" b="1" i="1" dirty="0">
                <a:solidFill>
                  <a:schemeClr val="bg2"/>
                </a:solidFill>
              </a:rPr>
              <a:t>4906.7 ±3.5 mm</a:t>
            </a:r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717B92-7071-464D-AAD9-F514E3D7B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A02074-5981-4C91-921D-B52FC245A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85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A44F23-9D09-4323-A575-AF296ADB2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149080"/>
            <a:ext cx="9028691" cy="170997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D69537-A879-4625-8A87-738315717A26}"/>
              </a:ext>
            </a:extLst>
          </p:cNvPr>
          <p:cNvSpPr txBox="1">
            <a:spLocks/>
          </p:cNvSpPr>
          <p:nvPr/>
        </p:nvSpPr>
        <p:spPr>
          <a:xfrm>
            <a:off x="1763688" y="3515570"/>
            <a:ext cx="5544616" cy="567158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Measurement: 4907.58 mm mm</a:t>
            </a:r>
          </a:p>
        </p:txBody>
      </p:sp>
    </p:spTree>
    <p:extLst>
      <p:ext uri="{BB962C8B-B14F-4D97-AF65-F5344CB8AC3E}">
        <p14:creationId xmlns:p14="http://schemas.microsoft.com/office/powerpoint/2010/main" val="366801872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3E61D-0D5D-4D29-BBAD-54021B9B3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DDBF9-1EBB-4D6D-A97A-2349954564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C1687A-819A-4419-8723-6B414FD09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3B5463-CCDC-493C-9BF0-83E99BBEC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854637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3D514-5C8F-4584-A67F-608A39DF5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823E7B1-A524-4E07-BBBD-9BFD348394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2775" y="1770247"/>
            <a:ext cx="7918450" cy="3804869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472529-7F2C-414F-B051-057AFBE0D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C8D046-EAC1-4A52-89D5-2CDF39C16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966150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MQXFA18 coil dimensions</a:t>
            </a:r>
            <a:br>
              <a:rPr lang="en-GB" dirty="0"/>
            </a:br>
            <a:endParaRPr lang="en-GB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4005064"/>
            <a:ext cx="6480000" cy="1498104"/>
          </a:xfrm>
        </p:spPr>
        <p:txBody>
          <a:bodyPr>
            <a:normAutofit/>
          </a:bodyPr>
          <a:lstStyle/>
          <a:p>
            <a:r>
              <a:rPr lang="en-GB" dirty="0"/>
              <a:t>P. Ferracin, Dan Cheng, Jennifer Doyle, Katherine Ray, Michael Solis</a:t>
            </a:r>
          </a:p>
          <a:p>
            <a:endParaRPr lang="en-GB" altLang="en-US" dirty="0">
              <a:solidFill>
                <a:schemeClr val="bg2"/>
              </a:solidFill>
            </a:endParaRPr>
          </a:p>
          <a:p>
            <a:r>
              <a:rPr lang="en-US" altLang="en-US" dirty="0">
                <a:solidFill>
                  <a:schemeClr val="bg2"/>
                </a:solidFill>
              </a:rPr>
              <a:t>on behalf of the MQXF collaboration</a:t>
            </a:r>
          </a:p>
          <a:p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1371600" y="5899149"/>
            <a:ext cx="6480000" cy="748513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MQXFA18 Coils Acceptance Review</a:t>
            </a:r>
          </a:p>
          <a:p>
            <a:r>
              <a:rPr lang="en-US" dirty="0"/>
              <a:t>May 21</a:t>
            </a:r>
            <a:r>
              <a:rPr lang="en-US" baseline="30000" dirty="0"/>
              <a:t>st</a:t>
            </a:r>
            <a:r>
              <a:rPr lang="en-US" dirty="0"/>
              <a:t>, 2024</a:t>
            </a:r>
            <a:endParaRPr lang="en-GB" dirty="0"/>
          </a:p>
          <a:p>
            <a:r>
              <a:rPr lang="en-GB" dirty="0"/>
              <a:t>LBNL, Berkeley, CA, USA</a:t>
            </a:r>
          </a:p>
        </p:txBody>
      </p:sp>
      <p:sp>
        <p:nvSpPr>
          <p:cNvPr id="5" name="Rectangle 4"/>
          <p:cNvSpPr/>
          <p:nvPr/>
        </p:nvSpPr>
        <p:spPr>
          <a:xfrm>
            <a:off x="323528" y="5949280"/>
            <a:ext cx="648072" cy="6983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BC6AA-635D-423C-9980-1F01F7EA5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6E8BB-5181-4886-9F7E-AA9012B25E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taking and processing</a:t>
            </a:r>
          </a:p>
          <a:p>
            <a:r>
              <a:rPr lang="en-US" dirty="0"/>
              <a:t>Impregnated coil dimensional tolerances </a:t>
            </a:r>
          </a:p>
          <a:p>
            <a:r>
              <a:rPr lang="en-US" dirty="0"/>
              <a:t>Results (straight section)</a:t>
            </a:r>
          </a:p>
          <a:p>
            <a:pPr lvl="1"/>
            <a:r>
              <a:rPr lang="en-US" dirty="0"/>
              <a:t>Arc length excess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Outer radius profile deviation</a:t>
            </a:r>
          </a:p>
          <a:p>
            <a:pPr lvl="1"/>
            <a:r>
              <a:rPr lang="en-US" dirty="0"/>
              <a:t>Inner radial deviations (coil blocks)</a:t>
            </a:r>
          </a:p>
          <a:p>
            <a:pPr lvl="1"/>
            <a:r>
              <a:rPr lang="en-US" dirty="0"/>
              <a:t>Inner radial deviations (pole)</a:t>
            </a:r>
          </a:p>
          <a:p>
            <a:pPr lvl="1"/>
            <a:r>
              <a:rPr lang="en-US" dirty="0"/>
              <a:t>Key slot deviations</a:t>
            </a:r>
          </a:p>
          <a:p>
            <a:pPr lvl="1"/>
            <a:r>
              <a:rPr lang="en-US" dirty="0"/>
              <a:t>Best-fit outer radius</a:t>
            </a:r>
          </a:p>
          <a:p>
            <a:r>
              <a:rPr lang="en-US" dirty="0"/>
              <a:t>Appendix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7A3D17-11CE-47A4-894A-FFD011A8F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2B8F2-E3E7-47E7-AC77-75B87D97E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3888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6AC88DB-0298-4AF2-9A1B-66F997215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0236" y="2515220"/>
            <a:ext cx="4572000" cy="33212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B797E4-77A6-48FB-9F7C-A6ABEA80C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Shell-yoke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0CAC3-2045-43B3-812D-8ED785624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8208472" cy="1489719"/>
          </a:xfrm>
        </p:spPr>
        <p:txBody>
          <a:bodyPr>
            <a:normAutofit fontScale="85000" lnSpcReduction="10000"/>
          </a:bodyPr>
          <a:lstStyle/>
          <a:p>
            <a:r>
              <a:rPr lang="en-US" u="sng" dirty="0"/>
              <a:t>For the shell azimuthal strain after shell-yoke sub-assembly: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shell strain in the azimuthal direction after shell-yoke sub-assembly shall be within </a:t>
            </a:r>
            <a:r>
              <a:rPr lang="en-US" b="1" i="1" dirty="0">
                <a:solidFill>
                  <a:schemeClr val="bg2"/>
                </a:solidFill>
              </a:rPr>
              <a:t>+50/+250 micro-strain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1D0E33-0910-472D-82D4-90DB14E7E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CA6EE5-9903-46E9-B56A-41FC1E091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6A06FCC-44F2-47B9-B49D-2D7E1CED5685}"/>
              </a:ext>
            </a:extLst>
          </p:cNvPr>
          <p:cNvSpPr txBox="1">
            <a:spLocks/>
          </p:cNvSpPr>
          <p:nvPr/>
        </p:nvSpPr>
        <p:spPr>
          <a:xfrm>
            <a:off x="395536" y="5805264"/>
            <a:ext cx="7920000" cy="360000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One gauge per quadrant on 3 shells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AB46D4-742A-4ABD-BAEF-5CFAA6B0F1D5}"/>
              </a:ext>
            </a:extLst>
          </p:cNvPr>
          <p:cNvSpPr/>
          <p:nvPr/>
        </p:nvSpPr>
        <p:spPr>
          <a:xfrm>
            <a:off x="6719637" y="2594231"/>
            <a:ext cx="234616" cy="304857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13724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BC6AA-635D-423C-9980-1F01F7EA5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6E8BB-5181-4886-9F7E-AA9012B25E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Data taking and processing</a:t>
            </a:r>
          </a:p>
          <a:p>
            <a:r>
              <a:rPr lang="en-US" dirty="0"/>
              <a:t>Impregnated coil dimensional tolerances </a:t>
            </a:r>
          </a:p>
          <a:p>
            <a:r>
              <a:rPr lang="en-US" dirty="0"/>
              <a:t>Results (straight section)</a:t>
            </a:r>
          </a:p>
          <a:p>
            <a:pPr lvl="1"/>
            <a:r>
              <a:rPr lang="en-US" dirty="0"/>
              <a:t>Arc length excess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Outer radius profile deviation</a:t>
            </a:r>
          </a:p>
          <a:p>
            <a:pPr lvl="1"/>
            <a:r>
              <a:rPr lang="en-US" dirty="0"/>
              <a:t>Inner radial deviations (coil blocks)</a:t>
            </a:r>
          </a:p>
          <a:p>
            <a:pPr lvl="1"/>
            <a:r>
              <a:rPr lang="en-US" dirty="0"/>
              <a:t>Inner radial deviations (pole)</a:t>
            </a:r>
          </a:p>
          <a:p>
            <a:pPr lvl="1"/>
            <a:r>
              <a:rPr lang="en-US" dirty="0"/>
              <a:t>Key slot deviations</a:t>
            </a:r>
          </a:p>
          <a:p>
            <a:pPr lvl="1"/>
            <a:r>
              <a:rPr lang="en-US" dirty="0"/>
              <a:t>Best-fit outer radius</a:t>
            </a:r>
          </a:p>
          <a:p>
            <a:r>
              <a:rPr lang="en-US" dirty="0"/>
              <a:t>Appendix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7A3D17-11CE-47A4-894A-FFD011A8F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B2FF25-3FB3-4887-9551-ECBBDA3A9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281629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75AF0-041F-4412-8E44-83A9B8EA3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taking and processing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AD9AD-153E-4802-BBBB-E91BEAAD51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3964944" cy="4906963"/>
          </a:xfrm>
        </p:spPr>
        <p:txBody>
          <a:bodyPr/>
          <a:lstStyle/>
          <a:p>
            <a:endParaRPr lang="en-US" dirty="0">
              <a:solidFill>
                <a:schemeClr val="bg2"/>
              </a:solidFill>
            </a:endParaRPr>
          </a:p>
          <a:p>
            <a:endParaRPr lang="en-US" dirty="0">
              <a:solidFill>
                <a:schemeClr val="bg2"/>
              </a:solidFill>
            </a:endParaRPr>
          </a:p>
          <a:p>
            <a:r>
              <a:rPr lang="en-US" dirty="0">
                <a:solidFill>
                  <a:schemeClr val="bg2"/>
                </a:solidFill>
              </a:rPr>
              <a:t>Leica System</a:t>
            </a:r>
          </a:p>
          <a:p>
            <a:pPr lvl="1"/>
            <a:r>
              <a:rPr lang="en-US" dirty="0"/>
              <a:t>AT960 with T-Probe</a:t>
            </a:r>
          </a:p>
          <a:p>
            <a:endParaRPr lang="en-US" dirty="0"/>
          </a:p>
          <a:p>
            <a:r>
              <a:rPr lang="en-US" dirty="0"/>
              <a:t>Data processed using 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Spatial Analyzer</a:t>
            </a:r>
          </a:p>
          <a:p>
            <a:pPr lvl="2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ECC6B4-9B7D-464F-8E18-9707B6309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17812A-4DDA-4E2D-B370-29BBC8CC0E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670742" y="1648689"/>
            <a:ext cx="2498908" cy="38610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A221FC-AD6F-44AC-8DBE-C19C149694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16016" y="1826613"/>
            <a:ext cx="2428163" cy="35052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EC33BE-73E9-45AE-9306-A4F86B0CD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63561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046D2-2A64-41DF-9340-73BD63621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 processing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099F9-8121-4C99-80A0-9FE980DDA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2281807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Each cross section is treated separately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Coils cross-sections are measured in 15 different locations along the coil length, from 70 mm close to the lead end to 4426 mm close to the return end.</a:t>
            </a:r>
          </a:p>
          <a:p>
            <a:pPr lvl="1"/>
            <a:r>
              <a:rPr lang="en-US" dirty="0"/>
              <a:t>The 12 so-called straight section locations, where the pole key slot is present, are from 465 mm close to the lead end to 4310 mm close to the return end. </a:t>
            </a:r>
          </a:p>
          <a:p>
            <a:pPr lvl="1"/>
            <a:r>
              <a:rPr lang="en-US" dirty="0"/>
              <a:t>The strain gauge is at location 3965 mm.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DDA99E-78AC-4AE2-92DB-43FF6C175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37A93A-7A7E-402C-B232-C88408863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92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4E53AC-5D04-4CEA-A6D0-72F5A0EA2C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92" t="31099" r="5900" b="15981"/>
          <a:stretch/>
        </p:blipFill>
        <p:spPr>
          <a:xfrm>
            <a:off x="899592" y="3501008"/>
            <a:ext cx="7344816" cy="277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52494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BC6AA-635D-423C-9980-1F01F7EA5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6E8BB-5181-4886-9F7E-AA9012B25E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taking and processing</a:t>
            </a:r>
          </a:p>
          <a:p>
            <a:r>
              <a:rPr lang="en-US" dirty="0">
                <a:solidFill>
                  <a:schemeClr val="bg2"/>
                </a:solidFill>
              </a:rPr>
              <a:t>Impregnated coil dimensional tolerances </a:t>
            </a:r>
          </a:p>
          <a:p>
            <a:r>
              <a:rPr lang="en-US" dirty="0"/>
              <a:t>Results (straight section)</a:t>
            </a:r>
          </a:p>
          <a:p>
            <a:pPr lvl="1"/>
            <a:r>
              <a:rPr lang="en-US" dirty="0"/>
              <a:t>Arc length excess</a:t>
            </a:r>
          </a:p>
          <a:p>
            <a:pPr lvl="1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Outer radius profile deviation</a:t>
            </a:r>
          </a:p>
          <a:p>
            <a:pPr lvl="1"/>
            <a:r>
              <a:rPr lang="en-US" dirty="0"/>
              <a:t>Inner radial deviations (coil blocks)</a:t>
            </a:r>
          </a:p>
          <a:p>
            <a:pPr lvl="1"/>
            <a:r>
              <a:rPr lang="en-US" dirty="0"/>
              <a:t>Inner radial deviations (pole)</a:t>
            </a:r>
          </a:p>
          <a:p>
            <a:pPr lvl="1"/>
            <a:r>
              <a:rPr lang="en-US" dirty="0"/>
              <a:t>Key slot deviations</a:t>
            </a:r>
          </a:p>
          <a:p>
            <a:pPr lvl="1"/>
            <a:r>
              <a:rPr lang="en-US" dirty="0"/>
              <a:t>Best-fit outer radius</a:t>
            </a:r>
          </a:p>
          <a:p>
            <a:r>
              <a:rPr lang="en-US" dirty="0"/>
              <a:t>Appendix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7A3D17-11CE-47A4-894A-FFD011A8F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A89440-C880-4868-8932-D5C6933A4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936275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DD867-3B0F-4830-8124-E31A1D604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Impregnated coil dimensional tolerances</a:t>
            </a:r>
            <a:br>
              <a:rPr lang="en-US" dirty="0"/>
            </a:br>
            <a:r>
              <a:rPr lang="en-US" dirty="0"/>
              <a:t>(</a:t>
            </a:r>
            <a:r>
              <a:rPr lang="en-US" i="1" dirty="0"/>
              <a:t>for series coils</a:t>
            </a:r>
            <a:r>
              <a:rPr lang="en-US" dirty="0"/>
              <a:t>)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CBE153-DB0C-41CE-BD51-83EAEE448C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490" t="14527" r="11115" b="5975"/>
          <a:stretch/>
        </p:blipFill>
        <p:spPr>
          <a:xfrm>
            <a:off x="691580" y="1196752"/>
            <a:ext cx="7760840" cy="498238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50872E-8A12-4137-8F39-7EFB2E7F2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06B996-28EA-4D89-BCBE-0C430075A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882404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66FB7-3AD4-4432-BAC8-79F32A6E3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Impregnated coil dimensional tolerances</a:t>
            </a:r>
            <a:br>
              <a:rPr lang="en-US" dirty="0"/>
            </a:br>
            <a:r>
              <a:rPr lang="en-US" dirty="0"/>
              <a:t>Arc length excess (straight section)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357D2-8316-43EF-877A-8A79332B1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256984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The impregnated coil is accepted for use in MQXFA if its </a:t>
            </a:r>
            <a:r>
              <a:rPr lang="en-US" dirty="0">
                <a:solidFill>
                  <a:schemeClr val="bg2"/>
                </a:solidFill>
              </a:rPr>
              <a:t>arc length excesses</a:t>
            </a:r>
            <a:r>
              <a:rPr lang="en-US" dirty="0"/>
              <a:t> along the straight section are within the following tolerances: </a:t>
            </a:r>
            <a:r>
              <a:rPr lang="en-US" b="1" dirty="0">
                <a:solidFill>
                  <a:schemeClr val="bg2"/>
                </a:solidFill>
              </a:rPr>
              <a:t>+0.150/-0.250 mm</a:t>
            </a:r>
          </a:p>
          <a:p>
            <a:r>
              <a:rPr lang="en-US" dirty="0"/>
              <a:t>The </a:t>
            </a:r>
            <a:r>
              <a:rPr lang="en-US" dirty="0">
                <a:solidFill>
                  <a:schemeClr val="bg2"/>
                </a:solidFill>
              </a:rPr>
              <a:t>arc length excess</a:t>
            </a:r>
            <a:r>
              <a:rPr lang="en-US" b="1" dirty="0"/>
              <a:t>, </a:t>
            </a:r>
            <a:r>
              <a:rPr lang="en-US" dirty="0"/>
              <a:t>which</a:t>
            </a:r>
            <a:r>
              <a:rPr lang="en-US" b="1" dirty="0"/>
              <a:t> </a:t>
            </a:r>
            <a:r>
              <a:rPr lang="en-US" dirty="0"/>
              <a:t>is difference between the measured coil arc length and the nominal one, is determined by fitting </a:t>
            </a:r>
            <a:r>
              <a:rPr lang="en-US" i="1" dirty="0"/>
              <a:t>outer radius and mid-planes points with the nominal profile, with equal weighting and imposing as symmetrical the two mid-planes offsets</a:t>
            </a:r>
            <a:r>
              <a:rPr lang="en-US" dirty="0"/>
              <a:t>. The sum of the two measured mid-plane offsets provides the arc length excess</a:t>
            </a:r>
          </a:p>
          <a:p>
            <a:endParaRPr lang="en-US" b="1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5A3CC2-0414-4452-BA8E-C399A13CF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EA12A0-4A34-4366-A9CC-DB913B204CA8}"/>
              </a:ext>
            </a:extLst>
          </p:cNvPr>
          <p:cNvPicPr/>
          <p:nvPr/>
        </p:nvPicPr>
        <p:blipFill rotWithShape="1">
          <a:blip r:embed="rId2"/>
          <a:srcRect l="3195" t="20741" r="3611" b="6420"/>
          <a:stretch/>
        </p:blipFill>
        <p:spPr bwMode="auto">
          <a:xfrm>
            <a:off x="1810660" y="3820747"/>
            <a:ext cx="5494020" cy="24155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9C552-EECE-40ED-95F7-BB360A2A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562907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66FB7-3AD4-4432-BAC8-79F32A6E3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Impregnated coil dimensional tolerances</a:t>
            </a:r>
            <a:br>
              <a:rPr lang="en-US" dirty="0"/>
            </a:br>
            <a:r>
              <a:rPr lang="en-US" dirty="0"/>
              <a:t>Arc length excess (ends)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357D2-8316-43EF-877A-8A79332B1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256984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At </a:t>
            </a:r>
            <a:r>
              <a:rPr lang="en-US" dirty="0">
                <a:solidFill>
                  <a:schemeClr val="bg2"/>
                </a:solidFill>
              </a:rPr>
              <a:t>260 and 300 mm </a:t>
            </a:r>
            <a:r>
              <a:rPr lang="en-US" dirty="0"/>
              <a:t>(for the </a:t>
            </a:r>
            <a:r>
              <a:rPr lang="en-US" dirty="0">
                <a:solidFill>
                  <a:schemeClr val="bg2"/>
                </a:solidFill>
              </a:rPr>
              <a:t>lead end</a:t>
            </a:r>
            <a:r>
              <a:rPr lang="en-US" dirty="0"/>
              <a:t>) and at </a:t>
            </a:r>
            <a:r>
              <a:rPr lang="en-US" dirty="0">
                <a:solidFill>
                  <a:schemeClr val="bg2"/>
                </a:solidFill>
              </a:rPr>
              <a:t>4340 and 4380 mm</a:t>
            </a:r>
            <a:r>
              <a:rPr lang="en-US" dirty="0"/>
              <a:t> (for the </a:t>
            </a:r>
            <a:r>
              <a:rPr lang="en-US" dirty="0">
                <a:solidFill>
                  <a:schemeClr val="bg2"/>
                </a:solidFill>
              </a:rPr>
              <a:t>return end</a:t>
            </a:r>
            <a:r>
              <a:rPr lang="en-US" dirty="0"/>
              <a:t>) the absolute value of the coil </a:t>
            </a:r>
            <a:r>
              <a:rPr lang="en-US" b="1" dirty="0">
                <a:solidFill>
                  <a:schemeClr val="bg2"/>
                </a:solidFill>
              </a:rPr>
              <a:t>delta arc-length </a:t>
            </a:r>
            <a:r>
              <a:rPr lang="en-US" dirty="0"/>
              <a:t>must not exceed </a:t>
            </a:r>
            <a:r>
              <a:rPr lang="en-US" b="1" dirty="0">
                <a:solidFill>
                  <a:schemeClr val="bg2"/>
                </a:solidFill>
              </a:rPr>
              <a:t>210 mm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The coil </a:t>
            </a:r>
            <a:r>
              <a:rPr lang="en-US" dirty="0">
                <a:solidFill>
                  <a:schemeClr val="bg2"/>
                </a:solidFill>
              </a:rPr>
              <a:t>delta arc-length </a:t>
            </a:r>
            <a:r>
              <a:rPr lang="en-US" dirty="0"/>
              <a:t>is the difference between the coil arc length at each location in the ends and the average coil arc-length in the straight section. </a:t>
            </a:r>
          </a:p>
          <a:p>
            <a:endParaRPr lang="en-US" b="1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5A3CC2-0414-4452-BA8E-C399A13CF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EA12A0-4A34-4366-A9CC-DB913B204CA8}"/>
              </a:ext>
            </a:extLst>
          </p:cNvPr>
          <p:cNvPicPr/>
          <p:nvPr/>
        </p:nvPicPr>
        <p:blipFill rotWithShape="1">
          <a:blip r:embed="rId2"/>
          <a:srcRect l="3195" t="20741" r="3611" b="6420"/>
          <a:stretch/>
        </p:blipFill>
        <p:spPr bwMode="auto">
          <a:xfrm>
            <a:off x="1810660" y="3820747"/>
            <a:ext cx="5494020" cy="24155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9C552-EECE-40ED-95F7-BB360A2A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403926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66FB7-3AD4-4432-BAC8-79F32A6E3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Impregnated coil dimensional tolerances</a:t>
            </a:r>
            <a:br>
              <a:rPr lang="en-US" dirty="0"/>
            </a:br>
            <a:r>
              <a:rPr lang="en-US" dirty="0"/>
              <a:t>Outer radius profile deviation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357D2-8316-43EF-877A-8A79332B1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256984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The impregnated coil is accepted for use in MQXFA if its </a:t>
            </a:r>
            <a:r>
              <a:rPr lang="en-US" dirty="0">
                <a:solidFill>
                  <a:schemeClr val="bg2"/>
                </a:solidFill>
              </a:rPr>
              <a:t>outer radius profile deviations</a:t>
            </a:r>
            <a:r>
              <a:rPr lang="en-US" dirty="0"/>
              <a:t> along the straight section are within the following tolerances: </a:t>
            </a:r>
            <a:r>
              <a:rPr lang="en-US" b="1" dirty="0">
                <a:solidFill>
                  <a:schemeClr val="bg2"/>
                </a:solidFill>
              </a:rPr>
              <a:t>+0.200/-0.250 mm</a:t>
            </a:r>
            <a:endParaRPr lang="en-US" dirty="0">
              <a:solidFill>
                <a:schemeClr val="bg2"/>
              </a:solidFill>
            </a:endParaRPr>
          </a:p>
          <a:p>
            <a:pPr lvl="0"/>
            <a:r>
              <a:rPr lang="en-US" dirty="0"/>
              <a:t>The </a:t>
            </a:r>
            <a:r>
              <a:rPr lang="en-US" dirty="0">
                <a:solidFill>
                  <a:schemeClr val="bg2"/>
                </a:solidFill>
              </a:rPr>
              <a:t>outer radius profile deviation</a:t>
            </a:r>
            <a:r>
              <a:rPr lang="en-US" b="1" dirty="0"/>
              <a:t>, </a:t>
            </a:r>
            <a:r>
              <a:rPr lang="en-US" dirty="0"/>
              <a:t>which is given by the variation of each point on the outer radius with respect to the nominal outer radius, is determined by fitting </a:t>
            </a:r>
            <a:r>
              <a:rPr lang="en-US" i="1" dirty="0"/>
              <a:t>outer radius and mid-planes points with the nominal profile, with equal weighting and imposing as symmetrical the two mid-planes offsets</a:t>
            </a:r>
            <a:r>
              <a:rPr lang="en-US" dirty="0"/>
              <a:t>. </a:t>
            </a:r>
            <a:r>
              <a:rPr lang="en-US" u="sng" dirty="0"/>
              <a:t>Positive deviation indicates more material than nominal, negative indicates less material than nominal.</a:t>
            </a:r>
            <a:endParaRPr lang="en-US" b="1" u="sng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5A3CC2-0414-4452-BA8E-C399A13CF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EA12A0-4A34-4366-A9CC-DB913B204CA8}"/>
              </a:ext>
            </a:extLst>
          </p:cNvPr>
          <p:cNvPicPr/>
          <p:nvPr/>
        </p:nvPicPr>
        <p:blipFill rotWithShape="1">
          <a:blip r:embed="rId2"/>
          <a:srcRect l="3195" t="20741" r="3611" b="6420"/>
          <a:stretch/>
        </p:blipFill>
        <p:spPr bwMode="auto">
          <a:xfrm>
            <a:off x="1810660" y="3820747"/>
            <a:ext cx="5494020" cy="24155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6EB338-AE8F-4252-9F11-A4A3B6CB7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955898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66FB7-3AD4-4432-BAC8-79F32A6E3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Impregnated coil dimensional tolerances</a:t>
            </a:r>
            <a:br>
              <a:rPr lang="en-US" dirty="0"/>
            </a:br>
            <a:r>
              <a:rPr lang="en-US" dirty="0"/>
              <a:t>“Coil blocks” inner radius profile deviation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357D2-8316-43EF-877A-8A79332B1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7920000" cy="278586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The impregnated coil is accepted for use in MQXFA if its </a:t>
            </a:r>
            <a:r>
              <a:rPr lang="en-US" dirty="0">
                <a:solidFill>
                  <a:schemeClr val="bg2"/>
                </a:solidFill>
              </a:rPr>
              <a:t>“coil blocks” inner radius profile deviations </a:t>
            </a:r>
            <a:r>
              <a:rPr lang="en-US" dirty="0"/>
              <a:t>(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E-F in </a:t>
            </a:r>
            <a:r>
              <a:rPr lang="en-US" dirty="0"/>
              <a:t>next slide) along the straight section are within the following tolerances: </a:t>
            </a:r>
            <a:r>
              <a:rPr lang="en-US" b="1" dirty="0">
                <a:solidFill>
                  <a:schemeClr val="bg2"/>
                </a:solidFill>
              </a:rPr>
              <a:t>+0.150/-0.250 mm</a:t>
            </a:r>
            <a:endParaRPr lang="en-US" dirty="0">
              <a:solidFill>
                <a:schemeClr val="bg2"/>
              </a:solidFill>
            </a:endParaRPr>
          </a:p>
          <a:p>
            <a:pPr lvl="0"/>
            <a:r>
              <a:rPr lang="en-US" dirty="0"/>
              <a:t>The </a:t>
            </a:r>
            <a:r>
              <a:rPr lang="en-US" dirty="0">
                <a:solidFill>
                  <a:schemeClr val="bg2"/>
                </a:solidFill>
              </a:rPr>
              <a:t>“coil blocks” inner radius profile deviations</a:t>
            </a:r>
            <a:r>
              <a:rPr lang="en-US" b="1" dirty="0"/>
              <a:t>, </a:t>
            </a:r>
            <a:r>
              <a:rPr lang="en-US" dirty="0"/>
              <a:t>which is given by the variation of each point on the inner radius with respect to the nominal radius, is determined by fitting </a:t>
            </a:r>
            <a:r>
              <a:rPr lang="en-US" i="1" dirty="0"/>
              <a:t>outer radius and mid-planes points with the nominal profile, with equal weighting and imposing as symmetrical the two mid-planes offsets</a:t>
            </a:r>
            <a:r>
              <a:rPr lang="en-US" dirty="0"/>
              <a:t>. </a:t>
            </a:r>
            <a:r>
              <a:rPr lang="en-US" u="sng" dirty="0"/>
              <a:t>Positive deviation indicates more material than nominal, negative indicates less material than nominal.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5A3CC2-0414-4452-BA8E-C399A13CF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EA12A0-4A34-4366-A9CC-DB913B204CA8}"/>
              </a:ext>
            </a:extLst>
          </p:cNvPr>
          <p:cNvPicPr/>
          <p:nvPr/>
        </p:nvPicPr>
        <p:blipFill rotWithShape="1">
          <a:blip r:embed="rId2"/>
          <a:srcRect l="3195" t="21944" r="3611" b="7604"/>
          <a:stretch/>
        </p:blipFill>
        <p:spPr bwMode="auto">
          <a:xfrm>
            <a:off x="2123728" y="3940674"/>
            <a:ext cx="5400600" cy="22966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9ACC52-E9E2-4AE5-946D-03B29159B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291808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05905-2CFB-4EEF-B28B-17221F496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Impregnated coil dimensional tolerances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FD78A-F593-45CE-873E-5619DCE0C8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18B9B6-5F0F-4D31-A639-34C107CAB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404A3F-0701-4E73-B3DE-C1037065D32D}"/>
              </a:ext>
            </a:extLst>
          </p:cNvPr>
          <p:cNvPicPr/>
          <p:nvPr/>
        </p:nvPicPr>
        <p:blipFill rotWithShape="1">
          <a:blip r:embed="rId2"/>
          <a:srcRect l="7005" t="22658" r="21131" b="7342"/>
          <a:stretch/>
        </p:blipFill>
        <p:spPr bwMode="auto">
          <a:xfrm>
            <a:off x="383334" y="1331221"/>
            <a:ext cx="8148665" cy="44644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6E5FD1-5420-4F16-885F-960AA3AC9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235409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215335</TotalTime>
  <Words>9086</Words>
  <Application>Microsoft Office PowerPoint</Application>
  <PresentationFormat>On-screen Show (4:3)</PresentationFormat>
  <Paragraphs>1764</Paragraphs>
  <Slides>168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168</vt:i4>
      </vt:variant>
    </vt:vector>
  </HeadingPairs>
  <TitlesOfParts>
    <vt:vector size="173" baseType="lpstr">
      <vt:lpstr>Arial</vt:lpstr>
      <vt:lpstr>Calibri</vt:lpstr>
      <vt:lpstr>Symbol</vt:lpstr>
      <vt:lpstr>Wingdings</vt:lpstr>
      <vt:lpstr>Thème Office</vt:lpstr>
      <vt:lpstr>MQXFA18 magnet specifications </vt:lpstr>
      <vt:lpstr>Outline</vt:lpstr>
      <vt:lpstr>Introduction</vt:lpstr>
      <vt:lpstr>Introduction</vt:lpstr>
      <vt:lpstr>Introduction</vt:lpstr>
      <vt:lpstr>Introduction</vt:lpstr>
      <vt:lpstr>Outline</vt:lpstr>
      <vt:lpstr>Shell-yoke sub-assembly</vt:lpstr>
      <vt:lpstr>Shell-yoke sub-assembly Specification</vt:lpstr>
      <vt:lpstr>Shell-yoke sub-assembly Specification</vt:lpstr>
      <vt:lpstr>Shell inner radius dimensions and sensitivity analysis</vt:lpstr>
      <vt:lpstr>Shell-yoke sub-assembly</vt:lpstr>
      <vt:lpstr>Shell-yoke sub-assembly Specification</vt:lpstr>
      <vt:lpstr>Shell-yoke sub-assembly Specification</vt:lpstr>
      <vt:lpstr>Shell-yoke sub-assembly</vt:lpstr>
      <vt:lpstr>Shell-yoke sub-assembly</vt:lpstr>
      <vt:lpstr>Shell-yoke sub-assembly Specification</vt:lpstr>
      <vt:lpstr>Outline</vt:lpstr>
      <vt:lpstr>Coil-pack sub-assembly</vt:lpstr>
      <vt:lpstr>Coil-pack sub-assembly Coil OR and radial shims</vt:lpstr>
      <vt:lpstr>Coil-pack sub-assembly “LQ effect”</vt:lpstr>
      <vt:lpstr>Coil-pack sub-assembly Specification</vt:lpstr>
      <vt:lpstr>Coil-pack sub-assembly Specification</vt:lpstr>
      <vt:lpstr>Coil-pack sub-assembly Specification</vt:lpstr>
      <vt:lpstr>Coil-pack sub-assembly Coil pack dimensional measurements</vt:lpstr>
      <vt:lpstr>Coil-pack sub-assembly Specification</vt:lpstr>
      <vt:lpstr>Coil-pack sub-assembly Specification</vt:lpstr>
      <vt:lpstr>Coil-pack sub-assembly Specification</vt:lpstr>
      <vt:lpstr>Coil-pack sub-assembly Specification</vt:lpstr>
      <vt:lpstr>Coil-pack vertical and horizontal dimension</vt:lpstr>
      <vt:lpstr>Coil-pack vertical and horizontal squareness</vt:lpstr>
      <vt:lpstr>Coil-pack sub-assembly Pole key gap</vt:lpstr>
      <vt:lpstr>Coil-pack sub-assembly Specification</vt:lpstr>
      <vt:lpstr>Coil-pack sub-assembly Pole key gap</vt:lpstr>
      <vt:lpstr>Coil-pack sub-assembly Specification</vt:lpstr>
      <vt:lpstr>Coil-pack sub-assembly Target</vt:lpstr>
      <vt:lpstr>Coil-pack sub-assembly Specification</vt:lpstr>
      <vt:lpstr>Outline</vt:lpstr>
      <vt:lpstr>Magnet assembly and loading Assembly-loading sequence</vt:lpstr>
      <vt:lpstr>Magnet assembly and loading Specifications</vt:lpstr>
      <vt:lpstr>Target loading key shim</vt:lpstr>
      <vt:lpstr>Summary and proposal</vt:lpstr>
      <vt:lpstr>Key-shim size vs. bladder pressure</vt:lpstr>
      <vt:lpstr>Key-shim size vs. bladder pressure</vt:lpstr>
      <vt:lpstr>Coil-radial dimensions + shim</vt:lpstr>
      <vt:lpstr>Coil-radial dimensions + shim</vt:lpstr>
      <vt:lpstr>Magnet assembly and loading Specifications (shells)</vt:lpstr>
      <vt:lpstr>Magnet assembly and loading Specifications (shells)</vt:lpstr>
      <vt:lpstr>Magnet assembly and loading Specifications (shells)</vt:lpstr>
      <vt:lpstr>Magnet assembly and loading Specifications (coils)</vt:lpstr>
      <vt:lpstr>Magnet assembly and loading Specifications (coils)</vt:lpstr>
      <vt:lpstr>Magnet assembly and loading Specifications (coils)</vt:lpstr>
      <vt:lpstr>Magnet assembly and loading Specifications (coils)</vt:lpstr>
      <vt:lpstr>Magnet assembly and loading Specifications (coils)</vt:lpstr>
      <vt:lpstr>Magnet assembly and loading Specifications (coils)</vt:lpstr>
      <vt:lpstr>Magnet assembly and loading Specifications (coils)</vt:lpstr>
      <vt:lpstr>Magnet assembly and loading Specifications (coils)</vt:lpstr>
      <vt:lpstr>Magnet assembly and loading Specifications (coils)</vt:lpstr>
      <vt:lpstr>Coil delta stress during powering (ramps-up and down averaged)</vt:lpstr>
      <vt:lpstr>Magnet assembly and loading Specifications (rods)</vt:lpstr>
      <vt:lpstr>Magnet assembly and loading Specifications (rods)</vt:lpstr>
      <vt:lpstr>A18 Coil arc length and coil stress measurements</vt:lpstr>
      <vt:lpstr>A18 Shell dimension and shell stress measurements</vt:lpstr>
      <vt:lpstr>Transfer function during loading</vt:lpstr>
      <vt:lpstr>A18 transfer function</vt:lpstr>
      <vt:lpstr>All, transfer function</vt:lpstr>
      <vt:lpstr>Magnet assembly and loading Sensitivity analysis</vt:lpstr>
      <vt:lpstr>Magnet assembly and loading Sensitivity analysis</vt:lpstr>
      <vt:lpstr>Magnet assembly and loading Specifications</vt:lpstr>
      <vt:lpstr>Outline</vt:lpstr>
      <vt:lpstr>Assembled magnet specifications Coil aperture</vt:lpstr>
      <vt:lpstr>Assembled magnet specifications OD</vt:lpstr>
      <vt:lpstr>Assembled magnet specifications Straightness</vt:lpstr>
      <vt:lpstr>Assembled magnet specifications Straightness</vt:lpstr>
      <vt:lpstr>Assembled magnet specifications Straightness</vt:lpstr>
      <vt:lpstr>Assembled magnet specifications Straightness</vt:lpstr>
      <vt:lpstr>Assembled magnet specifications Cooling channels/passages</vt:lpstr>
      <vt:lpstr>Assembled magnet specifications Splices and coil/heaters hipot</vt:lpstr>
      <vt:lpstr>Assembled magnet specifications Radiation resistance and interface specs</vt:lpstr>
      <vt:lpstr>Assembled magnet specifications Field quality</vt:lpstr>
      <vt:lpstr>Assembled magnet specifications Field quality coil pack vs after loading</vt:lpstr>
      <vt:lpstr>Assembled magnet specifications Field quality</vt:lpstr>
      <vt:lpstr>Assembled magnet specifications Field quality</vt:lpstr>
      <vt:lpstr>Assembled magnet specifications Field quality</vt:lpstr>
      <vt:lpstr>Assembled magnet specifications Magnet length</vt:lpstr>
      <vt:lpstr>Appendix</vt:lpstr>
      <vt:lpstr>PowerPoint Presentation</vt:lpstr>
      <vt:lpstr>MQXFA18 coil dimensions </vt:lpstr>
      <vt:lpstr>Outline</vt:lpstr>
      <vt:lpstr>Outline</vt:lpstr>
      <vt:lpstr>Data taking and processing</vt:lpstr>
      <vt:lpstr>Post processing</vt:lpstr>
      <vt:lpstr>Outline</vt:lpstr>
      <vt:lpstr>Impregnated coil dimensional tolerances (for series coils) </vt:lpstr>
      <vt:lpstr>Impregnated coil dimensional tolerances Arc length excess (straight section) </vt:lpstr>
      <vt:lpstr>Impregnated coil dimensional tolerances Arc length excess (ends) </vt:lpstr>
      <vt:lpstr>Impregnated coil dimensional tolerances Outer radius profile deviation</vt:lpstr>
      <vt:lpstr>Impregnated coil dimensional tolerances “Coil blocks” inner radius profile deviation </vt:lpstr>
      <vt:lpstr>Impregnated coil dimensional tolerances </vt:lpstr>
      <vt:lpstr>Impregnated coil dimensional tolerances “Pole” inner radius profile deviation </vt:lpstr>
      <vt:lpstr>Impregnated coil dimensional tolerances </vt:lpstr>
      <vt:lpstr>Impregnated coil dimensional tolerances Pole key slot mis-alignment</vt:lpstr>
      <vt:lpstr>Best-fit outer radius</vt:lpstr>
      <vt:lpstr>Outline</vt:lpstr>
      <vt:lpstr>Arc length excess</vt:lpstr>
      <vt:lpstr>Impregnated coil dimensional tolerances Arc length excess (straight section) </vt:lpstr>
      <vt:lpstr>Arc length excess straight section</vt:lpstr>
      <vt:lpstr>Arc length excess straight section</vt:lpstr>
      <vt:lpstr>Arc length excess straight section</vt:lpstr>
      <vt:lpstr>Outline</vt:lpstr>
      <vt:lpstr>Impregnated coil dimensional tolerances Arc length excess (ends) </vt:lpstr>
      <vt:lpstr>Arc length excess full length</vt:lpstr>
      <vt:lpstr>Arc length excess LE</vt:lpstr>
      <vt:lpstr>Arc length excess RE</vt:lpstr>
      <vt:lpstr>Delta between arc length excess straight section and spacer-wedge transition</vt:lpstr>
      <vt:lpstr>Delta between arc length excess straight section and spacer-wedge transition</vt:lpstr>
      <vt:lpstr>Delta arc length excess straight section - ends</vt:lpstr>
      <vt:lpstr>Outline</vt:lpstr>
      <vt:lpstr>Outer radius profile deviation</vt:lpstr>
      <vt:lpstr>Impregnated coil dimensional tolerances Outer radius profile deviation</vt:lpstr>
      <vt:lpstr>Outer radius profile deviations straight section (min-max)</vt:lpstr>
      <vt:lpstr>Outer radius profile deviations straight section</vt:lpstr>
      <vt:lpstr>Outer radius profile deviations straight section</vt:lpstr>
      <vt:lpstr>Outline</vt:lpstr>
      <vt:lpstr>Inner radial deviations (coil blocks)</vt:lpstr>
      <vt:lpstr>Impregnated coil dimensional tolerances “Coil blocks” inner radius profile deviation </vt:lpstr>
      <vt:lpstr>Coil blocks inner radial deviations straight section (min-max)</vt:lpstr>
      <vt:lpstr>Coil blocks inner radial deviations straight section</vt:lpstr>
      <vt:lpstr>Coil blocks inner radial deviations straight section</vt:lpstr>
      <vt:lpstr>Outline</vt:lpstr>
      <vt:lpstr>Inner radial deviations (pole)</vt:lpstr>
      <vt:lpstr>Impregnated coil dimensional tolerances “Pole” inner radius profile deviation </vt:lpstr>
      <vt:lpstr>Pole inner radial deviations straight section (min-max)</vt:lpstr>
      <vt:lpstr>Pole inner radial deviations straight section</vt:lpstr>
      <vt:lpstr>Pole inner radial deviations straight section </vt:lpstr>
      <vt:lpstr>Outline</vt:lpstr>
      <vt:lpstr>Key slot deviations*</vt:lpstr>
      <vt:lpstr>Impregnated coil dimensional tolerances Pole key slot mis-alignment</vt:lpstr>
      <vt:lpstr>Key slot deviations</vt:lpstr>
      <vt:lpstr>Key slot deviations</vt:lpstr>
      <vt:lpstr>Key slot deviations</vt:lpstr>
      <vt:lpstr>Outline</vt:lpstr>
      <vt:lpstr>Best-fit outer radius</vt:lpstr>
      <vt:lpstr>Best-fit outer radius deviations</vt:lpstr>
      <vt:lpstr>Best-fit outer radius deviations</vt:lpstr>
      <vt:lpstr>Best-fit outer radius deviations </vt:lpstr>
      <vt:lpstr>Out of specs</vt:lpstr>
      <vt:lpstr>Loading shim proposal for A18 </vt:lpstr>
      <vt:lpstr>Outline</vt:lpstr>
      <vt:lpstr>Quench performance</vt:lpstr>
      <vt:lpstr>Outline</vt:lpstr>
      <vt:lpstr>Room temperature pre-stress</vt:lpstr>
      <vt:lpstr>Size of the load key shim</vt:lpstr>
      <vt:lpstr>Size of the load key shim</vt:lpstr>
      <vt:lpstr>Radial dimensions of the shimmed coil pack</vt:lpstr>
      <vt:lpstr>Radial dimensions of the shimmed coil pack</vt:lpstr>
      <vt:lpstr>Radial build-up of the structure</vt:lpstr>
      <vt:lpstr>Summary</vt:lpstr>
      <vt:lpstr>Outline</vt:lpstr>
      <vt:lpstr>Proposed mid-plane shim for A18</vt:lpstr>
      <vt:lpstr>Radial deviations of 18</vt:lpstr>
      <vt:lpstr>Target loading key shim</vt:lpstr>
      <vt:lpstr>Review of all magnets</vt:lpstr>
      <vt:lpstr>Summary straight section Coil radial (shimmed) deviation + key/shim size</vt:lpstr>
      <vt:lpstr>Summary LE Coil radial (shimmed) deviation + key/shim size</vt:lpstr>
      <vt:lpstr>Summary RE Coil radial (shimmed) deviation + key/shim size</vt:lpstr>
      <vt:lpstr>Summary and proposal</vt:lpstr>
      <vt:lpstr>Tapered load shim (TLS)</vt:lpstr>
    </vt:vector>
  </TitlesOfParts>
  <Company>APO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André-Pierre OLIVIER</dc:creator>
  <cp:lastModifiedBy>Paolo Ferracin</cp:lastModifiedBy>
  <cp:revision>2453</cp:revision>
  <dcterms:created xsi:type="dcterms:W3CDTF">2016-03-23T12:58:39Z</dcterms:created>
  <dcterms:modified xsi:type="dcterms:W3CDTF">2024-08-16T23:12:46Z</dcterms:modified>
</cp:coreProperties>
</file>