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4" r:id="rId2"/>
  </p:sldMasterIdLst>
  <p:notesMasterIdLst>
    <p:notesMasterId r:id="rId33"/>
  </p:notesMasterIdLst>
  <p:sldIdLst>
    <p:sldId id="257" r:id="rId3"/>
    <p:sldId id="2841" r:id="rId4"/>
    <p:sldId id="2842" r:id="rId5"/>
    <p:sldId id="2843" r:id="rId6"/>
    <p:sldId id="2803" r:id="rId7"/>
    <p:sldId id="2844" r:id="rId8"/>
    <p:sldId id="285" r:id="rId9"/>
    <p:sldId id="2808" r:id="rId10"/>
    <p:sldId id="2806" r:id="rId11"/>
    <p:sldId id="259" r:id="rId12"/>
    <p:sldId id="2804" r:id="rId13"/>
    <p:sldId id="2807" r:id="rId14"/>
    <p:sldId id="2802" r:id="rId15"/>
    <p:sldId id="286" r:id="rId16"/>
    <p:sldId id="2809" r:id="rId17"/>
    <p:sldId id="2816" r:id="rId18"/>
    <p:sldId id="2817" r:id="rId19"/>
    <p:sldId id="2820" r:id="rId20"/>
    <p:sldId id="2821" r:id="rId21"/>
    <p:sldId id="2830" r:id="rId22"/>
    <p:sldId id="2831" r:id="rId23"/>
    <p:sldId id="2836" r:id="rId24"/>
    <p:sldId id="2840" r:id="rId25"/>
    <p:sldId id="2837" r:id="rId26"/>
    <p:sldId id="2832" r:id="rId27"/>
    <p:sldId id="2839" r:id="rId28"/>
    <p:sldId id="2822" r:id="rId29"/>
    <p:sldId id="2828" r:id="rId30"/>
    <p:sldId id="2812" r:id="rId31"/>
    <p:sldId id="2815" r:id="rId32"/>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85" autoAdjust="0"/>
    <p:restoredTop sz="94406" autoAdjust="0"/>
  </p:normalViewPr>
  <p:slideViewPr>
    <p:cSldViewPr snapToGrid="0">
      <p:cViewPr varScale="1">
        <p:scale>
          <a:sx n="131" d="100"/>
          <a:sy n="131" d="100"/>
        </p:scale>
        <p:origin x="138" y="8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E7B682D0-96FE-4821-A891-50B8A1917216}" type="datetimeFigureOut">
              <a:rPr lang="en-US" smtClean="0"/>
              <a:t>8/16/2024</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07FBFD52-EFC5-44BE-AD15-B5C459E657B8}" type="slidenum">
              <a:rPr lang="en-US" smtClean="0"/>
              <a:t>‹#›</a:t>
            </a:fld>
            <a:endParaRPr lang="en-US"/>
          </a:p>
        </p:txBody>
      </p:sp>
    </p:spTree>
    <p:extLst>
      <p:ext uri="{BB962C8B-B14F-4D97-AF65-F5344CB8AC3E}">
        <p14:creationId xmlns:p14="http://schemas.microsoft.com/office/powerpoint/2010/main" val="3300185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852B327-8A74-4F7B-98AF-4C63498F1914}" type="datetime1">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D36294-2849-48A8-8531-5354CF3095D2}" type="slidenum">
              <a:rPr lang="en-US" smtClean="0"/>
              <a:pPr/>
              <a:t>‹#›</a:t>
            </a:fld>
            <a:endParaRPr lang="en-US" dirty="0"/>
          </a:p>
        </p:txBody>
      </p:sp>
    </p:spTree>
    <p:extLst>
      <p:ext uri="{BB962C8B-B14F-4D97-AF65-F5344CB8AC3E}">
        <p14:creationId xmlns:p14="http://schemas.microsoft.com/office/powerpoint/2010/main" val="356982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298424-044C-42BC-9561-F03D43A28B11}" type="datetime1">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D36294-2849-48A8-8531-5354CF3095D2}" type="slidenum">
              <a:rPr lang="en-US" smtClean="0"/>
              <a:pPr/>
              <a:t>‹#›</a:t>
            </a:fld>
            <a:endParaRPr lang="en-US" dirty="0"/>
          </a:p>
        </p:txBody>
      </p:sp>
    </p:spTree>
    <p:extLst>
      <p:ext uri="{BB962C8B-B14F-4D97-AF65-F5344CB8AC3E}">
        <p14:creationId xmlns:p14="http://schemas.microsoft.com/office/powerpoint/2010/main" val="1157672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DA74F9-05B6-4FD7-9ED7-1265696F21CA}" type="datetime1">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D36294-2849-48A8-8531-5354CF3095D2}" type="slidenum">
              <a:rPr lang="en-US" smtClean="0"/>
              <a:pPr/>
              <a:t>‹#›</a:t>
            </a:fld>
            <a:endParaRPr lang="en-US" dirty="0"/>
          </a:p>
        </p:txBody>
      </p:sp>
    </p:spTree>
    <p:extLst>
      <p:ext uri="{BB962C8B-B14F-4D97-AF65-F5344CB8AC3E}">
        <p14:creationId xmlns:p14="http://schemas.microsoft.com/office/powerpoint/2010/main" val="2881985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 y="934934"/>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16" name="Content Placeholder 15"/>
          <p:cNvSpPr>
            <a:spLocks noGrp="1"/>
          </p:cNvSpPr>
          <p:nvPr>
            <p:ph sz="quarter" idx="14"/>
          </p:nvPr>
        </p:nvSpPr>
        <p:spPr>
          <a:xfrm>
            <a:off x="457200" y="1243584"/>
            <a:ext cx="8108950" cy="5065523"/>
          </a:xfrm>
        </p:spPr>
        <p:txBody>
          <a:bodyPr/>
          <a:lstStyle>
            <a:lvl1pPr>
              <a:buClr>
                <a:srgbClr val="981E32"/>
              </a:buClr>
              <a:defRPr/>
            </a:lvl1pPr>
            <a:lvl2pPr>
              <a:buClr>
                <a:srgbClr val="981E32"/>
              </a:buClr>
              <a:buSzPct val="120000"/>
              <a:defRPr/>
            </a:lvl2pPr>
            <a:lvl3pPr>
              <a:buClr>
                <a:srgbClr val="981E32"/>
              </a:buClr>
              <a:buSzPct val="120000"/>
              <a:defRPr b="0"/>
            </a:lvl3pPr>
            <a:lvl4pPr>
              <a:buClr>
                <a:srgbClr val="981E32"/>
              </a:buClr>
              <a:buSzPct val="120000"/>
              <a:defRPr/>
            </a:lvl4pPr>
            <a:lvl5pPr>
              <a:buClr>
                <a:srgbClr val="981E32"/>
              </a:buClr>
              <a:buSzPct val="12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3504070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 y="934934"/>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16" name="Content Placeholder 15"/>
          <p:cNvSpPr>
            <a:spLocks noGrp="1"/>
          </p:cNvSpPr>
          <p:nvPr>
            <p:ph sz="quarter" idx="14"/>
          </p:nvPr>
        </p:nvSpPr>
        <p:spPr>
          <a:xfrm>
            <a:off x="457200" y="1243584"/>
            <a:ext cx="3886200" cy="5065523"/>
          </a:xfrm>
        </p:spPr>
        <p:txBody>
          <a:bodyPr/>
          <a:lstStyle>
            <a:lvl1pPr>
              <a:buClr>
                <a:srgbClr val="981E32"/>
              </a:buClr>
              <a:defRPr/>
            </a:lvl1pPr>
            <a:lvl2pPr>
              <a:buClr>
                <a:srgbClr val="981E32"/>
              </a:buClr>
              <a:buSzPct val="120000"/>
              <a:defRPr/>
            </a:lvl2pPr>
            <a:lvl3pPr>
              <a:buClr>
                <a:srgbClr val="981E32"/>
              </a:buClr>
              <a:buSzPct val="120000"/>
              <a:defRPr/>
            </a:lvl3pPr>
            <a:lvl4pPr>
              <a:buClr>
                <a:srgbClr val="981E32"/>
              </a:buClr>
              <a:buSzPct val="120000"/>
              <a:defRPr/>
            </a:lvl4pPr>
            <a:lvl5pPr>
              <a:buClr>
                <a:srgbClr val="981E32"/>
              </a:buClr>
              <a:buSzPct val="12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1" name="Content Placeholder 15"/>
          <p:cNvSpPr>
            <a:spLocks noGrp="1"/>
          </p:cNvSpPr>
          <p:nvPr>
            <p:ph sz="quarter" idx="15"/>
          </p:nvPr>
        </p:nvSpPr>
        <p:spPr>
          <a:xfrm>
            <a:off x="4648200" y="1252730"/>
            <a:ext cx="3886200" cy="5065523"/>
          </a:xfrm>
        </p:spPr>
        <p:txBody>
          <a:bodyPr/>
          <a:lstStyle>
            <a:lvl1pPr>
              <a:buClr>
                <a:srgbClr val="981E32"/>
              </a:buClr>
              <a:defRPr/>
            </a:lvl1pPr>
            <a:lvl2pPr>
              <a:buClr>
                <a:srgbClr val="981E32"/>
              </a:buClr>
              <a:buSzPct val="120000"/>
              <a:defRPr/>
            </a:lvl2pPr>
            <a:lvl3pPr>
              <a:buClr>
                <a:srgbClr val="981E32"/>
              </a:buClr>
              <a:buSzPct val="120000"/>
              <a:defRPr/>
            </a:lvl3pPr>
            <a:lvl4pPr>
              <a:buClr>
                <a:srgbClr val="981E32"/>
              </a:buClr>
              <a:buSzPct val="120000"/>
              <a:defRPr/>
            </a:lvl4pPr>
            <a:lvl5pPr>
              <a:buClr>
                <a:srgbClr val="981E32"/>
              </a:buClr>
              <a:buSzPct val="12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699493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line headline">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 y="934934"/>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5" name="Picture Placeholder 4"/>
          <p:cNvSpPr>
            <a:spLocks noGrp="1"/>
          </p:cNvSpPr>
          <p:nvPr>
            <p:ph type="pic" sz="quarter" idx="15"/>
          </p:nvPr>
        </p:nvSpPr>
        <p:spPr>
          <a:xfrm>
            <a:off x="3646488" y="1252728"/>
            <a:ext cx="2442340" cy="2481072"/>
          </a:xfrm>
        </p:spPr>
        <p:txBody>
          <a:bodyPr/>
          <a:lstStyle/>
          <a:p>
            <a:r>
              <a:rPr lang="en-US"/>
              <a:t>Click icon to add picture</a:t>
            </a:r>
            <a:endParaRPr lang="en-CA" dirty="0"/>
          </a:p>
        </p:txBody>
      </p:sp>
      <p:sp>
        <p:nvSpPr>
          <p:cNvPr id="11" name="Picture Placeholder 4"/>
          <p:cNvSpPr>
            <a:spLocks noGrp="1"/>
          </p:cNvSpPr>
          <p:nvPr>
            <p:ph type="pic" sz="quarter" idx="16"/>
          </p:nvPr>
        </p:nvSpPr>
        <p:spPr>
          <a:xfrm>
            <a:off x="3646488" y="3886201"/>
            <a:ext cx="2442340" cy="2432051"/>
          </a:xfrm>
        </p:spPr>
        <p:txBody>
          <a:bodyPr/>
          <a:lstStyle/>
          <a:p>
            <a:r>
              <a:rPr lang="en-US"/>
              <a:t>Click icon to add picture</a:t>
            </a:r>
            <a:endParaRPr lang="en-CA" dirty="0"/>
          </a:p>
        </p:txBody>
      </p:sp>
      <p:sp>
        <p:nvSpPr>
          <p:cNvPr id="13" name="Picture Placeholder 4"/>
          <p:cNvSpPr>
            <a:spLocks noGrp="1"/>
          </p:cNvSpPr>
          <p:nvPr>
            <p:ph type="pic" sz="quarter" idx="17"/>
          </p:nvPr>
        </p:nvSpPr>
        <p:spPr>
          <a:xfrm>
            <a:off x="6242954" y="1243584"/>
            <a:ext cx="2442340" cy="5065523"/>
          </a:xfrm>
        </p:spPr>
        <p:txBody>
          <a:bodyPr/>
          <a:lstStyle/>
          <a:p>
            <a:r>
              <a:rPr lang="en-US"/>
              <a:t>Click icon to add picture</a:t>
            </a:r>
            <a:endParaRPr lang="en-CA" dirty="0"/>
          </a:p>
        </p:txBody>
      </p:sp>
      <p:sp>
        <p:nvSpPr>
          <p:cNvPr id="3" name="Content Placeholder 2"/>
          <p:cNvSpPr>
            <a:spLocks noGrp="1"/>
          </p:cNvSpPr>
          <p:nvPr>
            <p:ph sz="quarter" idx="18"/>
          </p:nvPr>
        </p:nvSpPr>
        <p:spPr>
          <a:xfrm>
            <a:off x="457202" y="1243584"/>
            <a:ext cx="3013075" cy="5065523"/>
          </a:xfrm>
        </p:spPr>
        <p:txBody>
          <a:bodyPr/>
          <a:lstStyle>
            <a:lvl2pPr>
              <a:buSzPct val="120000"/>
              <a:defRPr/>
            </a:lvl2pPr>
            <a:lvl3pPr>
              <a:buSzPct val="120000"/>
              <a:defRPr/>
            </a:lvl3pPr>
            <a:lvl4pPr>
              <a:buSzPct val="120000"/>
              <a:defRPr/>
            </a:lvl4pPr>
            <a:lvl5pPr>
              <a:buSzPct val="12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1190103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and Chart on right">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 y="934934"/>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3" name="Chart Placeholder 2"/>
          <p:cNvSpPr>
            <a:spLocks noGrp="1"/>
          </p:cNvSpPr>
          <p:nvPr>
            <p:ph type="chart" sz="quarter" idx="15"/>
          </p:nvPr>
        </p:nvSpPr>
        <p:spPr>
          <a:xfrm>
            <a:off x="6007100" y="1243584"/>
            <a:ext cx="2667000" cy="5065523"/>
          </a:xfrm>
        </p:spPr>
        <p:txBody>
          <a:bodyPr/>
          <a:lstStyle/>
          <a:p>
            <a:r>
              <a:rPr lang="en-US"/>
              <a:t>Click icon to add chart</a:t>
            </a:r>
            <a:endParaRPr lang="en-CA" dirty="0"/>
          </a:p>
        </p:txBody>
      </p:sp>
      <p:sp>
        <p:nvSpPr>
          <p:cNvPr id="5" name="Content Placeholder 4"/>
          <p:cNvSpPr>
            <a:spLocks noGrp="1"/>
          </p:cNvSpPr>
          <p:nvPr>
            <p:ph sz="quarter" idx="16"/>
          </p:nvPr>
        </p:nvSpPr>
        <p:spPr>
          <a:xfrm>
            <a:off x="457201" y="1243584"/>
            <a:ext cx="5484812" cy="5065523"/>
          </a:xfrm>
        </p:spPr>
        <p:txBody>
          <a:bodyPr/>
          <a:lstStyle>
            <a:lvl2pPr>
              <a:buSzPct val="120000"/>
              <a:defRPr/>
            </a:lvl2pPr>
            <a:lvl3pPr>
              <a:buSzPct val="120000"/>
              <a:defRPr/>
            </a:lvl3pPr>
            <a:lvl4pPr>
              <a:buSzPct val="120000"/>
              <a:defRPr/>
            </a:lvl4pPr>
            <a:lvl5pPr>
              <a:buSzPct val="12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3921609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9144000" cy="6858000"/>
          </a:xfrm>
        </p:spPr>
        <p:txBody>
          <a:bodyPr lIns="432000"/>
          <a:lstStyle>
            <a:lvl1pPr>
              <a:defRPr b="1" baseline="0">
                <a:solidFill>
                  <a:srgbClr val="FF0000"/>
                </a:solidFill>
              </a:defRPr>
            </a:lvl1pPr>
          </a:lstStyle>
          <a:p>
            <a:br>
              <a:rPr lang="en-CA" dirty="0"/>
            </a:br>
            <a:br>
              <a:rPr lang="en-CA" dirty="0"/>
            </a:br>
            <a:br>
              <a:rPr lang="en-CA" dirty="0"/>
            </a:br>
            <a:br>
              <a:rPr lang="en-CA" dirty="0"/>
            </a:br>
            <a:br>
              <a:rPr lang="en-CA" dirty="0"/>
            </a:br>
            <a:br>
              <a:rPr lang="en-CA" dirty="0"/>
            </a:br>
            <a:r>
              <a:rPr lang="en-CA" dirty="0"/>
              <a:t>***INSTRUCTIONS ON HOW TO APPLY IMAGE MASKING TO SLIDE LAYOUT***</a:t>
            </a:r>
            <a:br>
              <a:rPr lang="en-CA" dirty="0"/>
            </a:br>
            <a:r>
              <a:rPr lang="en-CA" dirty="0"/>
              <a:t>STEP 1: Click icon to insert image</a:t>
            </a:r>
            <a:br>
              <a:rPr lang="en-CA" dirty="0"/>
            </a:br>
            <a:r>
              <a:rPr lang="en-CA" dirty="0"/>
              <a:t>STEP 2: Once image is inserted, right-click image, and choose ‘Send to Back’</a:t>
            </a:r>
          </a:p>
        </p:txBody>
      </p:sp>
      <p:sp>
        <p:nvSpPr>
          <p:cNvPr id="4" name="Title 3"/>
          <p:cNvSpPr>
            <a:spLocks noGrp="1"/>
          </p:cNvSpPr>
          <p:nvPr>
            <p:ph type="title"/>
          </p:nvPr>
        </p:nvSpPr>
        <p:spPr/>
        <p:txBody>
          <a:bodyPr/>
          <a:lstStyle/>
          <a:p>
            <a:r>
              <a:rPr lang="en-US"/>
              <a:t>Click to edit Master title style</a:t>
            </a:r>
            <a:endParaRPr lang="en-CA" dirty="0"/>
          </a:p>
        </p:txBody>
      </p:sp>
    </p:spTree>
    <p:extLst>
      <p:ext uri="{BB962C8B-B14F-4D97-AF65-F5344CB8AC3E}">
        <p14:creationId xmlns:p14="http://schemas.microsoft.com/office/powerpoint/2010/main" val="3036536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68434" y="6196869"/>
            <a:ext cx="2275566" cy="66113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40197"/>
            <a:ext cx="1973584" cy="717805"/>
          </a:xfrm>
          <a:prstGeom prst="rect">
            <a:avLst/>
          </a:prstGeom>
        </p:spPr>
      </p:pic>
      <p:sp>
        <p:nvSpPr>
          <p:cNvPr id="2" name="Title 1"/>
          <p:cNvSpPr>
            <a:spLocks noGrp="1"/>
          </p:cNvSpPr>
          <p:nvPr>
            <p:ph type="ctrTitle"/>
          </p:nvPr>
        </p:nvSpPr>
        <p:spPr>
          <a:xfrm>
            <a:off x="557215" y="536578"/>
            <a:ext cx="8008937" cy="2246313"/>
          </a:xfrm>
        </p:spPr>
        <p:txBody>
          <a:bodyPr anchor="b" anchorCtr="0">
            <a:noAutofit/>
          </a:bodyPr>
          <a:lstStyle>
            <a:lvl1pPr>
              <a:defRPr sz="5733" b="1">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557215" y="3646171"/>
            <a:ext cx="7989887" cy="2187703"/>
          </a:xfrm>
        </p:spPr>
        <p:txBody>
          <a:bodyPr>
            <a:noAutofit/>
          </a:bodyPr>
          <a:lstStyle>
            <a:lvl1pPr marL="0" indent="0" algn="l">
              <a:lnSpc>
                <a:spcPct val="110000"/>
              </a:lnSpc>
              <a:buNone/>
              <a:defRPr sz="2133" b="0">
                <a:solidFill>
                  <a:schemeClr val="tx1"/>
                </a:solidFill>
                <a:latin typeface="Arial" pitchFamily="34" charset="0"/>
                <a:cs typeface="Arial"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CA" dirty="0"/>
          </a:p>
        </p:txBody>
      </p:sp>
      <p:sp>
        <p:nvSpPr>
          <p:cNvPr id="15" name="Text Placeholder 14"/>
          <p:cNvSpPr>
            <a:spLocks noGrp="1"/>
          </p:cNvSpPr>
          <p:nvPr>
            <p:ph type="body" sz="quarter" idx="11" hasCustomPrompt="1"/>
          </p:nvPr>
        </p:nvSpPr>
        <p:spPr>
          <a:xfrm>
            <a:off x="557215" y="2755014"/>
            <a:ext cx="8008937" cy="635889"/>
          </a:xfrm>
        </p:spPr>
        <p:txBody>
          <a:bodyPr>
            <a:noAutofit/>
          </a:bodyPr>
          <a:lstStyle>
            <a:lvl1pPr>
              <a:lnSpc>
                <a:spcPct val="100000"/>
              </a:lnSpc>
              <a:defRPr sz="5600" b="0">
                <a:solidFill>
                  <a:schemeClr val="tx1"/>
                </a:solidFill>
                <a:latin typeface="Arial" pitchFamily="34" charset="0"/>
                <a:cs typeface="Arial" pitchFamily="34" charset="0"/>
              </a:defRPr>
            </a:lvl1pPr>
          </a:lstStyle>
          <a:p>
            <a:pPr lvl="0"/>
            <a:r>
              <a:rPr lang="en-CA" dirty="0"/>
              <a:t>Click to edit Master subtitle style</a:t>
            </a: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3500"/>
            <a:ext cx="9158400" cy="6868800"/>
          </a:xfrm>
          <a:prstGeom prst="rect">
            <a:avLst/>
          </a:prstGeom>
        </p:spPr>
      </p:pic>
    </p:spTree>
    <p:extLst>
      <p:ext uri="{BB962C8B-B14F-4D97-AF65-F5344CB8AC3E}">
        <p14:creationId xmlns:p14="http://schemas.microsoft.com/office/powerpoint/2010/main" val="4012433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 y="934934"/>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16" name="Content Placeholder 15"/>
          <p:cNvSpPr>
            <a:spLocks noGrp="1"/>
          </p:cNvSpPr>
          <p:nvPr>
            <p:ph sz="quarter" idx="14"/>
          </p:nvPr>
        </p:nvSpPr>
        <p:spPr>
          <a:xfrm>
            <a:off x="457200" y="1243584"/>
            <a:ext cx="8108950" cy="5065523"/>
          </a:xfrm>
        </p:spPr>
        <p:txBody>
          <a:bodyPr/>
          <a:lstStyle>
            <a:lvl1pPr>
              <a:buClr>
                <a:srgbClr val="981E32"/>
              </a:buClr>
              <a:defRPr/>
            </a:lvl1pPr>
            <a:lvl2pPr>
              <a:buClr>
                <a:srgbClr val="981E32"/>
              </a:buClr>
              <a:buSzPct val="120000"/>
              <a:defRPr/>
            </a:lvl2pPr>
            <a:lvl3pPr>
              <a:buClr>
                <a:srgbClr val="981E32"/>
              </a:buClr>
              <a:buSzPct val="120000"/>
              <a:defRPr b="0"/>
            </a:lvl3pPr>
            <a:lvl4pPr>
              <a:buClr>
                <a:srgbClr val="981E32"/>
              </a:buClr>
              <a:buSzPct val="120000"/>
              <a:defRPr/>
            </a:lvl4pPr>
            <a:lvl5pPr>
              <a:buClr>
                <a:srgbClr val="981E32"/>
              </a:buClr>
              <a:buSzPct val="12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3686714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 y="934934"/>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16" name="Content Placeholder 15"/>
          <p:cNvSpPr>
            <a:spLocks noGrp="1"/>
          </p:cNvSpPr>
          <p:nvPr>
            <p:ph sz="quarter" idx="14"/>
          </p:nvPr>
        </p:nvSpPr>
        <p:spPr>
          <a:xfrm>
            <a:off x="457200" y="1243584"/>
            <a:ext cx="3886200" cy="5065523"/>
          </a:xfrm>
        </p:spPr>
        <p:txBody>
          <a:bodyPr/>
          <a:lstStyle>
            <a:lvl1pPr>
              <a:buClr>
                <a:srgbClr val="981E32"/>
              </a:buClr>
              <a:defRPr/>
            </a:lvl1pPr>
            <a:lvl2pPr>
              <a:buClr>
                <a:srgbClr val="981E32"/>
              </a:buClr>
              <a:buSzPct val="120000"/>
              <a:defRPr/>
            </a:lvl2pPr>
            <a:lvl3pPr>
              <a:buClr>
                <a:srgbClr val="981E32"/>
              </a:buClr>
              <a:buSzPct val="120000"/>
              <a:defRPr/>
            </a:lvl3pPr>
            <a:lvl4pPr>
              <a:buClr>
                <a:srgbClr val="981E32"/>
              </a:buClr>
              <a:buSzPct val="120000"/>
              <a:defRPr/>
            </a:lvl4pPr>
            <a:lvl5pPr>
              <a:buClr>
                <a:srgbClr val="981E32"/>
              </a:buClr>
              <a:buSzPct val="12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1" name="Content Placeholder 15"/>
          <p:cNvSpPr>
            <a:spLocks noGrp="1"/>
          </p:cNvSpPr>
          <p:nvPr>
            <p:ph sz="quarter" idx="15"/>
          </p:nvPr>
        </p:nvSpPr>
        <p:spPr>
          <a:xfrm>
            <a:off x="4648200" y="1252730"/>
            <a:ext cx="3886200" cy="5065523"/>
          </a:xfrm>
        </p:spPr>
        <p:txBody>
          <a:bodyPr/>
          <a:lstStyle>
            <a:lvl1pPr>
              <a:buClr>
                <a:srgbClr val="981E32"/>
              </a:buClr>
              <a:defRPr/>
            </a:lvl1pPr>
            <a:lvl2pPr>
              <a:buClr>
                <a:srgbClr val="981E32"/>
              </a:buClr>
              <a:buSzPct val="120000"/>
              <a:defRPr/>
            </a:lvl2pPr>
            <a:lvl3pPr>
              <a:buClr>
                <a:srgbClr val="981E32"/>
              </a:buClr>
              <a:buSzPct val="120000"/>
              <a:defRPr/>
            </a:lvl3pPr>
            <a:lvl4pPr>
              <a:buClr>
                <a:srgbClr val="981E32"/>
              </a:buClr>
              <a:buSzPct val="120000"/>
              <a:defRPr/>
            </a:lvl4pPr>
            <a:lvl5pPr>
              <a:buClr>
                <a:srgbClr val="981E32"/>
              </a:buClr>
              <a:buSzPct val="12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702497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089A5A-2A8D-4AE6-A2AB-3F09154726DF}" type="datetime1">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D36294-2849-48A8-8531-5354CF3095D2}" type="slidenum">
              <a:rPr lang="en-US" smtClean="0"/>
              <a:pPr/>
              <a:t>‹#›</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 y="934934"/>
            <a:ext cx="8685251" cy="202691"/>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 y="934934"/>
            <a:ext cx="8685251" cy="202691"/>
          </a:xfrm>
          <a:prstGeom prst="rect">
            <a:avLst/>
          </a:prstGeom>
        </p:spPr>
      </p:pic>
    </p:spTree>
    <p:extLst>
      <p:ext uri="{BB962C8B-B14F-4D97-AF65-F5344CB8AC3E}">
        <p14:creationId xmlns:p14="http://schemas.microsoft.com/office/powerpoint/2010/main" val="768690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2 line headlin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 y="934934"/>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5" name="Picture Placeholder 4"/>
          <p:cNvSpPr>
            <a:spLocks noGrp="1"/>
          </p:cNvSpPr>
          <p:nvPr>
            <p:ph type="pic" sz="quarter" idx="15"/>
          </p:nvPr>
        </p:nvSpPr>
        <p:spPr>
          <a:xfrm>
            <a:off x="3646488" y="1252728"/>
            <a:ext cx="2442340" cy="2481072"/>
          </a:xfrm>
        </p:spPr>
        <p:txBody>
          <a:bodyPr/>
          <a:lstStyle/>
          <a:p>
            <a:r>
              <a:rPr lang="en-US"/>
              <a:t>Click icon to add picture</a:t>
            </a:r>
            <a:endParaRPr lang="en-CA" dirty="0"/>
          </a:p>
        </p:txBody>
      </p:sp>
      <p:sp>
        <p:nvSpPr>
          <p:cNvPr id="11" name="Picture Placeholder 4"/>
          <p:cNvSpPr>
            <a:spLocks noGrp="1"/>
          </p:cNvSpPr>
          <p:nvPr>
            <p:ph type="pic" sz="quarter" idx="16"/>
          </p:nvPr>
        </p:nvSpPr>
        <p:spPr>
          <a:xfrm>
            <a:off x="3646488" y="3886201"/>
            <a:ext cx="2442340" cy="2432051"/>
          </a:xfrm>
        </p:spPr>
        <p:txBody>
          <a:bodyPr/>
          <a:lstStyle/>
          <a:p>
            <a:r>
              <a:rPr lang="en-US"/>
              <a:t>Click icon to add picture</a:t>
            </a:r>
            <a:endParaRPr lang="en-CA" dirty="0"/>
          </a:p>
        </p:txBody>
      </p:sp>
      <p:sp>
        <p:nvSpPr>
          <p:cNvPr id="13" name="Picture Placeholder 4"/>
          <p:cNvSpPr>
            <a:spLocks noGrp="1"/>
          </p:cNvSpPr>
          <p:nvPr>
            <p:ph type="pic" sz="quarter" idx="17"/>
          </p:nvPr>
        </p:nvSpPr>
        <p:spPr>
          <a:xfrm>
            <a:off x="6242954" y="1243584"/>
            <a:ext cx="2442340" cy="5065523"/>
          </a:xfrm>
        </p:spPr>
        <p:txBody>
          <a:bodyPr/>
          <a:lstStyle/>
          <a:p>
            <a:r>
              <a:rPr lang="en-US"/>
              <a:t>Click icon to add picture</a:t>
            </a:r>
            <a:endParaRPr lang="en-CA" dirty="0"/>
          </a:p>
        </p:txBody>
      </p:sp>
      <p:sp>
        <p:nvSpPr>
          <p:cNvPr id="3" name="Content Placeholder 2"/>
          <p:cNvSpPr>
            <a:spLocks noGrp="1"/>
          </p:cNvSpPr>
          <p:nvPr>
            <p:ph sz="quarter" idx="18"/>
          </p:nvPr>
        </p:nvSpPr>
        <p:spPr>
          <a:xfrm>
            <a:off x="457202" y="1243584"/>
            <a:ext cx="3013075" cy="5065523"/>
          </a:xfrm>
        </p:spPr>
        <p:txBody>
          <a:bodyPr/>
          <a:lstStyle>
            <a:lvl2pPr>
              <a:buSzPct val="120000"/>
              <a:defRPr/>
            </a:lvl2pPr>
            <a:lvl3pPr>
              <a:buSzPct val="120000"/>
              <a:defRPr/>
            </a:lvl3pPr>
            <a:lvl4pPr>
              <a:buSzPct val="120000"/>
              <a:defRPr/>
            </a:lvl4pPr>
            <a:lvl5pPr>
              <a:buSzPct val="12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8689089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ntent and Chart on righ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 y="934934"/>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3" name="Chart Placeholder 2"/>
          <p:cNvSpPr>
            <a:spLocks noGrp="1"/>
          </p:cNvSpPr>
          <p:nvPr>
            <p:ph type="chart" sz="quarter" idx="15"/>
          </p:nvPr>
        </p:nvSpPr>
        <p:spPr>
          <a:xfrm>
            <a:off x="6007100" y="1243584"/>
            <a:ext cx="2667000" cy="5065523"/>
          </a:xfrm>
        </p:spPr>
        <p:txBody>
          <a:bodyPr/>
          <a:lstStyle/>
          <a:p>
            <a:r>
              <a:rPr lang="en-US"/>
              <a:t>Click icon to add chart</a:t>
            </a:r>
            <a:endParaRPr lang="en-CA" dirty="0"/>
          </a:p>
        </p:txBody>
      </p:sp>
      <p:sp>
        <p:nvSpPr>
          <p:cNvPr id="5" name="Content Placeholder 4"/>
          <p:cNvSpPr>
            <a:spLocks noGrp="1"/>
          </p:cNvSpPr>
          <p:nvPr>
            <p:ph sz="quarter" idx="16"/>
          </p:nvPr>
        </p:nvSpPr>
        <p:spPr>
          <a:xfrm>
            <a:off x="457201" y="1243584"/>
            <a:ext cx="5484812" cy="5065523"/>
          </a:xfrm>
        </p:spPr>
        <p:txBody>
          <a:bodyPr/>
          <a:lstStyle>
            <a:lvl2pPr>
              <a:buSzPct val="120000"/>
              <a:defRPr/>
            </a:lvl2pPr>
            <a:lvl3pPr>
              <a:buSzPct val="120000"/>
              <a:defRPr/>
            </a:lvl3pPr>
            <a:lvl4pPr>
              <a:buSzPct val="120000"/>
              <a:defRPr/>
            </a:lvl4pPr>
            <a:lvl5pPr>
              <a:buSzPct val="12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1652208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9144000" cy="6858000"/>
          </a:xfrm>
        </p:spPr>
        <p:txBody>
          <a:bodyPr lIns="432000"/>
          <a:lstStyle>
            <a:lvl1pPr>
              <a:defRPr b="1" baseline="0">
                <a:solidFill>
                  <a:srgbClr val="FF0000"/>
                </a:solidFill>
              </a:defRPr>
            </a:lvl1pPr>
          </a:lstStyle>
          <a:p>
            <a:br>
              <a:rPr lang="en-CA" dirty="0"/>
            </a:br>
            <a:br>
              <a:rPr lang="en-CA" dirty="0"/>
            </a:br>
            <a:br>
              <a:rPr lang="en-CA" dirty="0"/>
            </a:br>
            <a:br>
              <a:rPr lang="en-CA" dirty="0"/>
            </a:br>
            <a:br>
              <a:rPr lang="en-CA" dirty="0"/>
            </a:br>
            <a:br>
              <a:rPr lang="en-CA" dirty="0"/>
            </a:br>
            <a:r>
              <a:rPr lang="en-CA" dirty="0"/>
              <a:t>***INSTRUCTIONS ON HOW TO APPLY IMAGE MASKING TO SLIDE LAYOUT***</a:t>
            </a:r>
            <a:br>
              <a:rPr lang="en-CA" dirty="0"/>
            </a:br>
            <a:r>
              <a:rPr lang="en-CA" dirty="0"/>
              <a:t>STEP 1: Click icon to insert image</a:t>
            </a:r>
            <a:br>
              <a:rPr lang="en-CA" dirty="0"/>
            </a:br>
            <a:r>
              <a:rPr lang="en-CA" dirty="0"/>
              <a:t>STEP 2: Once image is inserted, right-click image, and choose ‘Send to Back’</a:t>
            </a:r>
          </a:p>
        </p:txBody>
      </p:sp>
      <p:sp>
        <p:nvSpPr>
          <p:cNvPr id="4" name="Title 3"/>
          <p:cNvSpPr>
            <a:spLocks noGrp="1"/>
          </p:cNvSpPr>
          <p:nvPr>
            <p:ph type="title"/>
          </p:nvPr>
        </p:nvSpPr>
        <p:spPr/>
        <p:txBody>
          <a:bodyPr/>
          <a:lstStyle/>
          <a:p>
            <a:r>
              <a:rPr lang="en-US"/>
              <a:t>Click to edit Master title style</a:t>
            </a:r>
            <a:endParaRPr lang="en-CA" dirty="0"/>
          </a:p>
        </p:txBody>
      </p:sp>
    </p:spTree>
    <p:extLst>
      <p:ext uri="{BB962C8B-B14F-4D97-AF65-F5344CB8AC3E}">
        <p14:creationId xmlns:p14="http://schemas.microsoft.com/office/powerpoint/2010/main" val="20112513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26FC82-5F5A-4A88-B223-C21DED131C52}"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80054-66C4-417B-AF1B-D8265686AE2D}" type="slidenum">
              <a:rPr lang="en-US" smtClean="0"/>
              <a:t>‹#›</a:t>
            </a:fld>
            <a:endParaRPr lang="en-US"/>
          </a:p>
        </p:txBody>
      </p:sp>
    </p:spTree>
    <p:extLst>
      <p:ext uri="{BB962C8B-B14F-4D97-AF65-F5344CB8AC3E}">
        <p14:creationId xmlns:p14="http://schemas.microsoft.com/office/powerpoint/2010/main" val="19242580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26FC82-5F5A-4A88-B223-C21DED131C52}"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80054-66C4-417B-AF1B-D8265686AE2D}" type="slidenum">
              <a:rPr lang="en-US" smtClean="0"/>
              <a:t>‹#›</a:t>
            </a:fld>
            <a:endParaRPr lang="en-US"/>
          </a:p>
        </p:txBody>
      </p:sp>
    </p:spTree>
    <p:extLst>
      <p:ext uri="{BB962C8B-B14F-4D97-AF65-F5344CB8AC3E}">
        <p14:creationId xmlns:p14="http://schemas.microsoft.com/office/powerpoint/2010/main" val="15494514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26FC82-5F5A-4A88-B223-C21DED131C52}"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80054-66C4-417B-AF1B-D8265686AE2D}" type="slidenum">
              <a:rPr lang="en-US" smtClean="0"/>
              <a:t>‹#›</a:t>
            </a:fld>
            <a:endParaRPr lang="en-US"/>
          </a:p>
        </p:txBody>
      </p:sp>
    </p:spTree>
    <p:extLst>
      <p:ext uri="{BB962C8B-B14F-4D97-AF65-F5344CB8AC3E}">
        <p14:creationId xmlns:p14="http://schemas.microsoft.com/office/powerpoint/2010/main" val="16830496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26FC82-5F5A-4A88-B223-C21DED131C52}" type="datetimeFigureOut">
              <a:rPr lang="en-US" smtClean="0"/>
              <a:t>8/16/2024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80054-66C4-417B-AF1B-D8265686AE2D}" type="slidenum">
              <a:rPr lang="en-US" smtClean="0"/>
              <a:t>‹#›</a:t>
            </a:fld>
            <a:endParaRPr lang="en-US"/>
          </a:p>
        </p:txBody>
      </p:sp>
    </p:spTree>
    <p:extLst>
      <p:ext uri="{BB962C8B-B14F-4D97-AF65-F5344CB8AC3E}">
        <p14:creationId xmlns:p14="http://schemas.microsoft.com/office/powerpoint/2010/main" val="9125107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26FC82-5F5A-4A88-B223-C21DED131C52}" type="datetimeFigureOut">
              <a:rPr lang="en-US" smtClean="0"/>
              <a:t>8/16/2024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780054-66C4-417B-AF1B-D8265686AE2D}" type="slidenum">
              <a:rPr lang="en-US" smtClean="0"/>
              <a:t>‹#›</a:t>
            </a:fld>
            <a:endParaRPr lang="en-US"/>
          </a:p>
        </p:txBody>
      </p:sp>
    </p:spTree>
    <p:extLst>
      <p:ext uri="{BB962C8B-B14F-4D97-AF65-F5344CB8AC3E}">
        <p14:creationId xmlns:p14="http://schemas.microsoft.com/office/powerpoint/2010/main" val="18682509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26FC82-5F5A-4A88-B223-C21DED131C52}" type="datetimeFigureOut">
              <a:rPr lang="en-US" smtClean="0"/>
              <a:t>8/16/2024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780054-66C4-417B-AF1B-D8265686AE2D}" type="slidenum">
              <a:rPr lang="en-US" smtClean="0"/>
              <a:t>‹#›</a:t>
            </a:fld>
            <a:endParaRPr lang="en-US"/>
          </a:p>
        </p:txBody>
      </p:sp>
    </p:spTree>
    <p:extLst>
      <p:ext uri="{BB962C8B-B14F-4D97-AF65-F5344CB8AC3E}">
        <p14:creationId xmlns:p14="http://schemas.microsoft.com/office/powerpoint/2010/main" val="1457698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26FC82-5F5A-4A88-B223-C21DED131C52}" type="datetimeFigureOut">
              <a:rPr lang="en-US" smtClean="0"/>
              <a:t>8/16/2024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780054-66C4-417B-AF1B-D8265686AE2D}" type="slidenum">
              <a:rPr lang="en-US" smtClean="0"/>
              <a:t>‹#›</a:t>
            </a:fld>
            <a:endParaRPr lang="en-US"/>
          </a:p>
        </p:txBody>
      </p:sp>
    </p:spTree>
    <p:extLst>
      <p:ext uri="{BB962C8B-B14F-4D97-AF65-F5344CB8AC3E}">
        <p14:creationId xmlns:p14="http://schemas.microsoft.com/office/powerpoint/2010/main" val="3716976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02CC51-E9C8-40F4-99DD-9E9B38695DD1}" type="datetime1">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D36294-2849-48A8-8531-5354CF3095D2}" type="slidenum">
              <a:rPr lang="en-US" smtClean="0"/>
              <a:pPr/>
              <a:t>‹#›</a:t>
            </a:fld>
            <a:endParaRPr lang="en-US" dirty="0"/>
          </a:p>
        </p:txBody>
      </p:sp>
    </p:spTree>
    <p:extLst>
      <p:ext uri="{BB962C8B-B14F-4D97-AF65-F5344CB8AC3E}">
        <p14:creationId xmlns:p14="http://schemas.microsoft.com/office/powerpoint/2010/main" val="21485442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26FC82-5F5A-4A88-B223-C21DED131C52}" type="datetimeFigureOut">
              <a:rPr lang="en-US" smtClean="0"/>
              <a:t>8/16/2024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80054-66C4-417B-AF1B-D8265686AE2D}" type="slidenum">
              <a:rPr lang="en-US" smtClean="0"/>
              <a:t>‹#›</a:t>
            </a:fld>
            <a:endParaRPr lang="en-US"/>
          </a:p>
        </p:txBody>
      </p:sp>
    </p:spTree>
    <p:extLst>
      <p:ext uri="{BB962C8B-B14F-4D97-AF65-F5344CB8AC3E}">
        <p14:creationId xmlns:p14="http://schemas.microsoft.com/office/powerpoint/2010/main" val="33553383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26FC82-5F5A-4A88-B223-C21DED131C52}" type="datetimeFigureOut">
              <a:rPr lang="en-US" smtClean="0"/>
              <a:t>8/16/2024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80054-66C4-417B-AF1B-D8265686AE2D}" type="slidenum">
              <a:rPr lang="en-US" smtClean="0"/>
              <a:t>‹#›</a:t>
            </a:fld>
            <a:endParaRPr lang="en-US"/>
          </a:p>
        </p:txBody>
      </p:sp>
    </p:spTree>
    <p:extLst>
      <p:ext uri="{BB962C8B-B14F-4D97-AF65-F5344CB8AC3E}">
        <p14:creationId xmlns:p14="http://schemas.microsoft.com/office/powerpoint/2010/main" val="38660120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26FC82-5F5A-4A88-B223-C21DED131C52}"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80054-66C4-417B-AF1B-D8265686AE2D}" type="slidenum">
              <a:rPr lang="en-US" smtClean="0"/>
              <a:t>‹#›</a:t>
            </a:fld>
            <a:endParaRPr lang="en-US"/>
          </a:p>
        </p:txBody>
      </p:sp>
    </p:spTree>
    <p:extLst>
      <p:ext uri="{BB962C8B-B14F-4D97-AF65-F5344CB8AC3E}">
        <p14:creationId xmlns:p14="http://schemas.microsoft.com/office/powerpoint/2010/main" val="18689449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26FC82-5F5A-4A88-B223-C21DED131C52}"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80054-66C4-417B-AF1B-D8265686AE2D}" type="slidenum">
              <a:rPr lang="en-US" smtClean="0"/>
              <a:t>‹#›</a:t>
            </a:fld>
            <a:endParaRPr lang="en-US"/>
          </a:p>
        </p:txBody>
      </p:sp>
    </p:spTree>
    <p:extLst>
      <p:ext uri="{BB962C8B-B14F-4D97-AF65-F5344CB8AC3E}">
        <p14:creationId xmlns:p14="http://schemas.microsoft.com/office/powerpoint/2010/main" val="19085466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68434" y="6196869"/>
            <a:ext cx="2275566" cy="66113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40197"/>
            <a:ext cx="1973584" cy="717805"/>
          </a:xfrm>
          <a:prstGeom prst="rect">
            <a:avLst/>
          </a:prstGeom>
        </p:spPr>
      </p:pic>
      <p:sp>
        <p:nvSpPr>
          <p:cNvPr id="2" name="Title 1"/>
          <p:cNvSpPr>
            <a:spLocks noGrp="1"/>
          </p:cNvSpPr>
          <p:nvPr>
            <p:ph type="ctrTitle"/>
          </p:nvPr>
        </p:nvSpPr>
        <p:spPr>
          <a:xfrm>
            <a:off x="557215" y="536578"/>
            <a:ext cx="8008937" cy="2246313"/>
          </a:xfrm>
        </p:spPr>
        <p:txBody>
          <a:bodyPr anchor="b" anchorCtr="0">
            <a:noAutofit/>
          </a:bodyPr>
          <a:lstStyle>
            <a:lvl1pPr>
              <a:defRPr sz="5733" b="1">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557215" y="3646171"/>
            <a:ext cx="7989887" cy="2187703"/>
          </a:xfrm>
        </p:spPr>
        <p:txBody>
          <a:bodyPr>
            <a:noAutofit/>
          </a:bodyPr>
          <a:lstStyle>
            <a:lvl1pPr marL="0" indent="0" algn="l">
              <a:lnSpc>
                <a:spcPct val="110000"/>
              </a:lnSpc>
              <a:buNone/>
              <a:defRPr sz="2133" b="0">
                <a:solidFill>
                  <a:schemeClr val="tx1"/>
                </a:solidFill>
                <a:latin typeface="Arial" pitchFamily="34" charset="0"/>
                <a:cs typeface="Arial"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CA" dirty="0"/>
          </a:p>
        </p:txBody>
      </p:sp>
      <p:sp>
        <p:nvSpPr>
          <p:cNvPr id="15" name="Text Placeholder 14"/>
          <p:cNvSpPr>
            <a:spLocks noGrp="1"/>
          </p:cNvSpPr>
          <p:nvPr>
            <p:ph type="body" sz="quarter" idx="11" hasCustomPrompt="1"/>
          </p:nvPr>
        </p:nvSpPr>
        <p:spPr>
          <a:xfrm>
            <a:off x="557215" y="2755014"/>
            <a:ext cx="8008937" cy="635889"/>
          </a:xfrm>
        </p:spPr>
        <p:txBody>
          <a:bodyPr>
            <a:noAutofit/>
          </a:bodyPr>
          <a:lstStyle>
            <a:lvl1pPr>
              <a:lnSpc>
                <a:spcPct val="100000"/>
              </a:lnSpc>
              <a:defRPr sz="5600" b="0">
                <a:solidFill>
                  <a:schemeClr val="tx1"/>
                </a:solidFill>
                <a:latin typeface="Arial" pitchFamily="34" charset="0"/>
                <a:cs typeface="Arial" pitchFamily="34" charset="0"/>
              </a:defRPr>
            </a:lvl1pPr>
          </a:lstStyle>
          <a:p>
            <a:pPr lvl="0"/>
            <a:r>
              <a:rPr lang="en-CA" dirty="0"/>
              <a:t>Click to edit Master subtitle style</a:t>
            </a: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3500"/>
            <a:ext cx="9158400" cy="6868800"/>
          </a:xfrm>
          <a:prstGeom prst="rect">
            <a:avLst/>
          </a:prstGeom>
        </p:spPr>
      </p:pic>
    </p:spTree>
    <p:extLst>
      <p:ext uri="{BB962C8B-B14F-4D97-AF65-F5344CB8AC3E}">
        <p14:creationId xmlns:p14="http://schemas.microsoft.com/office/powerpoint/2010/main" val="56945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495F8A-9920-403D-A3FE-0BB25D0C49BE}" type="datetime1">
              <a:rPr lang="en-US" smtClean="0"/>
              <a:t>8/16/2024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D36294-2849-48A8-8531-5354CF3095D2}" type="slidenum">
              <a:rPr lang="en-US" smtClean="0"/>
              <a:pPr/>
              <a:t>‹#›</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 y="934934"/>
            <a:ext cx="8685251" cy="202691"/>
          </a:xfrm>
          <a:prstGeom prst="rect">
            <a:avLst/>
          </a:prstGeom>
        </p:spPr>
      </p:pic>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 y="934934"/>
            <a:ext cx="8685251" cy="202691"/>
          </a:xfrm>
          <a:prstGeom prst="rect">
            <a:avLst/>
          </a:prstGeom>
        </p:spPr>
      </p:pic>
    </p:spTree>
    <p:extLst>
      <p:ext uri="{BB962C8B-B14F-4D97-AF65-F5344CB8AC3E}">
        <p14:creationId xmlns:p14="http://schemas.microsoft.com/office/powerpoint/2010/main" val="3536643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4"/>
            <a:ext cx="4041775"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95E760-6700-4AD5-B415-8AD3CB6E305A}" type="datetime1">
              <a:rPr lang="en-US" smtClean="0"/>
              <a:t>8/16/2024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D36294-2849-48A8-8531-5354CF3095D2}" type="slidenum">
              <a:rPr lang="en-US" smtClean="0"/>
              <a:pPr/>
              <a:t>‹#›</a:t>
            </a:fld>
            <a:endParaRPr lang="en-US" dirty="0"/>
          </a:p>
        </p:txBody>
      </p:sp>
    </p:spTree>
    <p:extLst>
      <p:ext uri="{BB962C8B-B14F-4D97-AF65-F5344CB8AC3E}">
        <p14:creationId xmlns:p14="http://schemas.microsoft.com/office/powerpoint/2010/main" val="2332593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961058-4C01-4BFC-B103-34898151DF58}" type="datetime1">
              <a:rPr lang="en-US" smtClean="0"/>
              <a:t>8/16/2024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D36294-2849-48A8-8531-5354CF3095D2}" type="slidenum">
              <a:rPr lang="en-US" smtClean="0"/>
              <a:pPr/>
              <a:t>‹#›</a:t>
            </a:fld>
            <a:endParaRPr lang="en-US" dirty="0"/>
          </a:p>
        </p:txBody>
      </p:sp>
    </p:spTree>
    <p:extLst>
      <p:ext uri="{BB962C8B-B14F-4D97-AF65-F5344CB8AC3E}">
        <p14:creationId xmlns:p14="http://schemas.microsoft.com/office/powerpoint/2010/main" val="1359589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51E6BF-258D-4CB5-B929-126C2097711B}" type="datetime1">
              <a:rPr lang="en-US" smtClean="0"/>
              <a:t>8/16/2024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D36294-2849-48A8-8531-5354CF3095D2}" type="slidenum">
              <a:rPr lang="en-US" smtClean="0"/>
              <a:pPr/>
              <a:t>‹#›</a:t>
            </a:fld>
            <a:endParaRPr lang="en-US" dirty="0"/>
          </a:p>
        </p:txBody>
      </p:sp>
    </p:spTree>
    <p:extLst>
      <p:ext uri="{BB962C8B-B14F-4D97-AF65-F5344CB8AC3E}">
        <p14:creationId xmlns:p14="http://schemas.microsoft.com/office/powerpoint/2010/main" val="312618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3CD09EF-A4CF-4135-96D1-493EC917F836}" type="datetime1">
              <a:rPr lang="en-US" smtClean="0"/>
              <a:t>8/16/2024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D36294-2849-48A8-8531-5354CF3095D2}" type="slidenum">
              <a:rPr lang="en-US" smtClean="0"/>
              <a:pPr/>
              <a:t>‹#›</a:t>
            </a:fld>
            <a:endParaRPr lang="en-US" dirty="0"/>
          </a:p>
        </p:txBody>
      </p:sp>
    </p:spTree>
    <p:extLst>
      <p:ext uri="{BB962C8B-B14F-4D97-AF65-F5344CB8AC3E}">
        <p14:creationId xmlns:p14="http://schemas.microsoft.com/office/powerpoint/2010/main" val="691996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B576B33-5849-4031-9F91-5BBC38576A5B}" type="datetime1">
              <a:rPr lang="en-US" smtClean="0"/>
              <a:t>8/16/2024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D36294-2849-48A8-8531-5354CF3095D2}" type="slidenum">
              <a:rPr lang="en-US" smtClean="0"/>
              <a:pPr/>
              <a:t>‹#›</a:t>
            </a:fld>
            <a:endParaRPr lang="en-US" dirty="0"/>
          </a:p>
        </p:txBody>
      </p:sp>
    </p:spTree>
    <p:extLst>
      <p:ext uri="{BB962C8B-B14F-4D97-AF65-F5344CB8AC3E}">
        <p14:creationId xmlns:p14="http://schemas.microsoft.com/office/powerpoint/2010/main" val="1660126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2.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11B0D912-05CE-426A-A901-463CDBDF5136}" type="datetime1">
              <a:rPr lang="en-US" smtClean="0"/>
              <a:t>8/16/2024</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5BD36294-2849-48A8-8531-5354CF3095D2}" type="slidenum">
              <a:rPr lang="en-US" smtClean="0"/>
              <a:pPr/>
              <a:t>‹#›</a:t>
            </a:fld>
            <a:endParaRPr lang="en-US" dirty="0"/>
          </a:p>
        </p:txBody>
      </p:sp>
    </p:spTree>
    <p:extLst>
      <p:ext uri="{BB962C8B-B14F-4D97-AF65-F5344CB8AC3E}">
        <p14:creationId xmlns:p14="http://schemas.microsoft.com/office/powerpoint/2010/main" val="307096604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626FC82-5F5A-4A88-B223-C21DED131C52}" type="datetimeFigureOut">
              <a:rPr lang="en-US" smtClean="0"/>
              <a:t>8/16/2024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E780054-66C4-417B-AF1B-D8265686AE2D}" type="slidenum">
              <a:rPr lang="en-US" smtClean="0"/>
              <a:t>‹#›</a:t>
            </a:fld>
            <a:endParaRPr lang="en-US"/>
          </a:p>
        </p:txBody>
      </p:sp>
    </p:spTree>
    <p:extLst>
      <p:ext uri="{BB962C8B-B14F-4D97-AF65-F5344CB8AC3E}">
        <p14:creationId xmlns:p14="http://schemas.microsoft.com/office/powerpoint/2010/main" val="13185074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5579D682-FF9F-44DD-94D6-5D3A25E4C67D}"/>
              </a:ext>
            </a:extLst>
          </p:cNvPr>
          <p:cNvSpPr>
            <a:spLocks noGrp="1"/>
          </p:cNvSpPr>
          <p:nvPr>
            <p:ph type="subTitle" idx="1"/>
          </p:nvPr>
        </p:nvSpPr>
        <p:spPr/>
        <p:txBody>
          <a:bodyPr/>
          <a:lstStyle/>
          <a:p>
            <a:r>
              <a:rPr lang="en-US" dirty="0"/>
              <a:t>Wes Craddock </a:t>
            </a:r>
          </a:p>
          <a:p>
            <a:r>
              <a:rPr lang="en-US" dirty="0"/>
              <a:t>August 16, 2024</a:t>
            </a:r>
          </a:p>
        </p:txBody>
      </p:sp>
      <p:sp>
        <p:nvSpPr>
          <p:cNvPr id="6" name="Text Placeholder 5">
            <a:extLst>
              <a:ext uri="{FF2B5EF4-FFF2-40B4-BE49-F238E27FC236}">
                <a16:creationId xmlns:a16="http://schemas.microsoft.com/office/drawing/2014/main" id="{9A646307-A9F7-4078-869D-9CE55956F66E}"/>
              </a:ext>
            </a:extLst>
          </p:cNvPr>
          <p:cNvSpPr>
            <a:spLocks noGrp="1"/>
          </p:cNvSpPr>
          <p:nvPr>
            <p:ph type="body" sz="quarter" idx="11"/>
          </p:nvPr>
        </p:nvSpPr>
        <p:spPr/>
        <p:txBody>
          <a:bodyPr/>
          <a:lstStyle/>
          <a:p>
            <a:pPr marL="0" indent="0">
              <a:buNone/>
            </a:pPr>
            <a:r>
              <a:rPr lang="en-US" sz="4267" dirty="0"/>
              <a:t>UPDATES   Coils </a:t>
            </a:r>
          </a:p>
        </p:txBody>
      </p:sp>
    </p:spTree>
    <p:extLst>
      <p:ext uri="{BB962C8B-B14F-4D97-AF65-F5344CB8AC3E}">
        <p14:creationId xmlns:p14="http://schemas.microsoft.com/office/powerpoint/2010/main" val="1706138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ng yellow stick with a black handle&#10;&#10;Description automatically generated with medium confidence">
            <a:extLst>
              <a:ext uri="{FF2B5EF4-FFF2-40B4-BE49-F238E27FC236}">
                <a16:creationId xmlns:a16="http://schemas.microsoft.com/office/drawing/2014/main" id="{5D43AE86-43BB-B3FF-4FB6-0696709BD941}"/>
              </a:ext>
            </a:extLst>
          </p:cNvPr>
          <p:cNvPicPr>
            <a:picLocks noChangeAspect="1"/>
          </p:cNvPicPr>
          <p:nvPr/>
        </p:nvPicPr>
        <p:blipFill rotWithShape="1">
          <a:blip r:embed="rId2">
            <a:extLst>
              <a:ext uri="{28A0092B-C50C-407E-A947-70E740481C1C}">
                <a14:useLocalDpi xmlns:a14="http://schemas.microsoft.com/office/drawing/2010/main" val="0"/>
              </a:ext>
            </a:extLst>
          </a:blip>
          <a:srcRect l="66841" t="45810" r="15345" b="29636"/>
          <a:stretch/>
        </p:blipFill>
        <p:spPr>
          <a:xfrm>
            <a:off x="2792954" y="3987385"/>
            <a:ext cx="3558091" cy="2480872"/>
          </a:xfrm>
          <a:prstGeom prst="rect">
            <a:avLst/>
          </a:prstGeom>
        </p:spPr>
      </p:pic>
      <p:pic>
        <p:nvPicPr>
          <p:cNvPr id="5" name="Picture 4" descr="A long yellow pencil on a grey background&#10;&#10;Description automatically generated">
            <a:extLst>
              <a:ext uri="{FF2B5EF4-FFF2-40B4-BE49-F238E27FC236}">
                <a16:creationId xmlns:a16="http://schemas.microsoft.com/office/drawing/2014/main" id="{F8587281-3C5D-BA32-12F3-0E612220FA38}"/>
              </a:ext>
            </a:extLst>
          </p:cNvPr>
          <p:cNvPicPr>
            <a:picLocks noChangeAspect="1"/>
          </p:cNvPicPr>
          <p:nvPr/>
        </p:nvPicPr>
        <p:blipFill rotWithShape="1">
          <a:blip r:embed="rId3">
            <a:extLst>
              <a:ext uri="{28A0092B-C50C-407E-A947-70E740481C1C}">
                <a14:useLocalDpi xmlns:a14="http://schemas.microsoft.com/office/drawing/2010/main" val="0"/>
              </a:ext>
            </a:extLst>
          </a:blip>
          <a:srcRect l="26475" t="19130" r="13033" b="29501"/>
          <a:stretch/>
        </p:blipFill>
        <p:spPr>
          <a:xfrm>
            <a:off x="352268" y="89941"/>
            <a:ext cx="8811806" cy="3785016"/>
          </a:xfrm>
          <a:prstGeom prst="rect">
            <a:avLst/>
          </a:prstGeom>
        </p:spPr>
      </p:pic>
      <p:sp>
        <p:nvSpPr>
          <p:cNvPr id="10" name="TextBox 9">
            <a:extLst>
              <a:ext uri="{FF2B5EF4-FFF2-40B4-BE49-F238E27FC236}">
                <a16:creationId xmlns:a16="http://schemas.microsoft.com/office/drawing/2014/main" id="{D250BF72-A283-702A-560F-3FE47F8E5762}"/>
              </a:ext>
            </a:extLst>
          </p:cNvPr>
          <p:cNvSpPr txBox="1"/>
          <p:nvPr/>
        </p:nvSpPr>
        <p:spPr>
          <a:xfrm>
            <a:off x="1127731" y="2547034"/>
            <a:ext cx="4007379" cy="646331"/>
          </a:xfrm>
          <a:prstGeom prst="rect">
            <a:avLst/>
          </a:prstGeom>
          <a:solidFill>
            <a:schemeClr val="bg1"/>
          </a:solidFill>
        </p:spPr>
        <p:txBody>
          <a:bodyPr wrap="none" rtlCol="0">
            <a:spAutoFit/>
          </a:bodyPr>
          <a:lstStyle/>
          <a:p>
            <a:r>
              <a:rPr lang="en-US" b="1" dirty="0"/>
              <a:t>Need 32 Plates 1” X 9.17” X 71” long</a:t>
            </a:r>
          </a:p>
          <a:p>
            <a:r>
              <a:rPr lang="en-US" b="1" dirty="0"/>
              <a:t>Need 16 Plates 1” X 9.17” X 144” long</a:t>
            </a:r>
          </a:p>
        </p:txBody>
      </p:sp>
      <p:sp>
        <p:nvSpPr>
          <p:cNvPr id="11" name="TextBox 10">
            <a:extLst>
              <a:ext uri="{FF2B5EF4-FFF2-40B4-BE49-F238E27FC236}">
                <a16:creationId xmlns:a16="http://schemas.microsoft.com/office/drawing/2014/main" id="{973BBC66-81DE-AE89-2B5F-2A4E17750C0D}"/>
              </a:ext>
            </a:extLst>
          </p:cNvPr>
          <p:cNvSpPr txBox="1"/>
          <p:nvPr/>
        </p:nvSpPr>
        <p:spPr>
          <a:xfrm>
            <a:off x="2880194" y="6398726"/>
            <a:ext cx="3033844" cy="369332"/>
          </a:xfrm>
          <a:prstGeom prst="rect">
            <a:avLst/>
          </a:prstGeom>
          <a:noFill/>
        </p:spPr>
        <p:txBody>
          <a:bodyPr wrap="none" rtlCol="0">
            <a:spAutoFit/>
          </a:bodyPr>
          <a:lstStyle/>
          <a:p>
            <a:r>
              <a:rPr lang="en-US" b="1" dirty="0"/>
              <a:t>Typical at both ends of bars</a:t>
            </a:r>
          </a:p>
        </p:txBody>
      </p:sp>
      <p:sp>
        <p:nvSpPr>
          <p:cNvPr id="2" name="TextBox 1">
            <a:extLst>
              <a:ext uri="{FF2B5EF4-FFF2-40B4-BE49-F238E27FC236}">
                <a16:creationId xmlns:a16="http://schemas.microsoft.com/office/drawing/2014/main" id="{B661EF1E-EF86-84CD-46E6-5F8FEA5F4820}"/>
              </a:ext>
            </a:extLst>
          </p:cNvPr>
          <p:cNvSpPr txBox="1"/>
          <p:nvPr/>
        </p:nvSpPr>
        <p:spPr>
          <a:xfrm>
            <a:off x="6513036" y="4766156"/>
            <a:ext cx="2072165" cy="923330"/>
          </a:xfrm>
          <a:prstGeom prst="rect">
            <a:avLst/>
          </a:prstGeom>
          <a:solidFill>
            <a:schemeClr val="bg1"/>
          </a:solidFill>
          <a:ln>
            <a:noFill/>
          </a:ln>
        </p:spPr>
        <p:txBody>
          <a:bodyPr wrap="square" rtlCol="0">
            <a:spAutoFit/>
          </a:bodyPr>
          <a:lstStyle/>
          <a:p>
            <a:r>
              <a:rPr lang="en-US" b="1" dirty="0"/>
              <a:t>Plate Machined End At Both Ends – Bolt holes not shown</a:t>
            </a:r>
          </a:p>
        </p:txBody>
      </p:sp>
    </p:spTree>
    <p:extLst>
      <p:ext uri="{BB962C8B-B14F-4D97-AF65-F5344CB8AC3E}">
        <p14:creationId xmlns:p14="http://schemas.microsoft.com/office/powerpoint/2010/main" val="4139396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ong yellow pencil on a grey background&#10;&#10;Description automatically generated">
            <a:extLst>
              <a:ext uri="{FF2B5EF4-FFF2-40B4-BE49-F238E27FC236}">
                <a16:creationId xmlns:a16="http://schemas.microsoft.com/office/drawing/2014/main" id="{80121D68-7981-EB36-CADA-51631A1FD900}"/>
              </a:ext>
            </a:extLst>
          </p:cNvPr>
          <p:cNvPicPr>
            <a:picLocks noChangeAspect="1"/>
          </p:cNvPicPr>
          <p:nvPr/>
        </p:nvPicPr>
        <p:blipFill rotWithShape="1">
          <a:blip r:embed="rId2">
            <a:extLst>
              <a:ext uri="{28A0092B-C50C-407E-A947-70E740481C1C}">
                <a14:useLocalDpi xmlns:a14="http://schemas.microsoft.com/office/drawing/2010/main" val="0"/>
              </a:ext>
            </a:extLst>
          </a:blip>
          <a:srcRect l="26475" t="19130" r="13033" b="29501"/>
          <a:stretch/>
        </p:blipFill>
        <p:spPr>
          <a:xfrm>
            <a:off x="114319" y="1047469"/>
            <a:ext cx="8993820" cy="3863198"/>
          </a:xfrm>
          <a:prstGeom prst="rect">
            <a:avLst/>
          </a:prstGeom>
        </p:spPr>
      </p:pic>
      <p:pic>
        <p:nvPicPr>
          <p:cNvPr id="3" name="Picture 2" descr="Long yellow stick with a black handle&#10;&#10;Description automatically generated with medium confidence">
            <a:extLst>
              <a:ext uri="{FF2B5EF4-FFF2-40B4-BE49-F238E27FC236}">
                <a16:creationId xmlns:a16="http://schemas.microsoft.com/office/drawing/2014/main" id="{70D95D40-B8FC-3168-3045-0ADC52C82DFC}"/>
              </a:ext>
            </a:extLst>
          </p:cNvPr>
          <p:cNvPicPr>
            <a:picLocks noChangeAspect="1"/>
          </p:cNvPicPr>
          <p:nvPr/>
        </p:nvPicPr>
        <p:blipFill rotWithShape="1">
          <a:blip r:embed="rId3">
            <a:extLst>
              <a:ext uri="{28A0092B-C50C-407E-A947-70E740481C1C}">
                <a14:useLocalDpi xmlns:a14="http://schemas.microsoft.com/office/drawing/2010/main" val="0"/>
              </a:ext>
            </a:extLst>
          </a:blip>
          <a:srcRect l="66841" t="45810" r="15345" b="29636"/>
          <a:stretch/>
        </p:blipFill>
        <p:spPr>
          <a:xfrm>
            <a:off x="562024" y="3592049"/>
            <a:ext cx="3558091" cy="2480872"/>
          </a:xfrm>
          <a:prstGeom prst="rect">
            <a:avLst/>
          </a:prstGeom>
        </p:spPr>
      </p:pic>
      <p:sp>
        <p:nvSpPr>
          <p:cNvPr id="5" name="Title 4">
            <a:extLst>
              <a:ext uri="{FF2B5EF4-FFF2-40B4-BE49-F238E27FC236}">
                <a16:creationId xmlns:a16="http://schemas.microsoft.com/office/drawing/2014/main" id="{42A6250E-4D28-D3DC-ED39-8F0899B746BB}"/>
              </a:ext>
            </a:extLst>
          </p:cNvPr>
          <p:cNvSpPr>
            <a:spLocks noGrp="1"/>
          </p:cNvSpPr>
          <p:nvPr>
            <p:ph type="title"/>
          </p:nvPr>
        </p:nvSpPr>
        <p:spPr/>
        <p:txBody>
          <a:bodyPr>
            <a:normAutofit fontScale="90000"/>
          </a:bodyPr>
          <a:lstStyle/>
          <a:p>
            <a:r>
              <a:rPr lang="en-US" dirty="0"/>
              <a:t>Coil Manufacture and Design </a:t>
            </a:r>
          </a:p>
        </p:txBody>
      </p:sp>
      <p:cxnSp>
        <p:nvCxnSpPr>
          <p:cNvPr id="11" name="Straight Arrow Connector 10">
            <a:extLst>
              <a:ext uri="{FF2B5EF4-FFF2-40B4-BE49-F238E27FC236}">
                <a16:creationId xmlns:a16="http://schemas.microsoft.com/office/drawing/2014/main" id="{893C630B-0D92-A5E8-3FC6-41A1E9350572}"/>
              </a:ext>
            </a:extLst>
          </p:cNvPr>
          <p:cNvCxnSpPr>
            <a:cxnSpLocks/>
          </p:cNvCxnSpPr>
          <p:nvPr/>
        </p:nvCxnSpPr>
        <p:spPr>
          <a:xfrm flipH="1">
            <a:off x="2703957" y="4601652"/>
            <a:ext cx="1473851" cy="461665"/>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115EAC2-6FFD-3B3C-6EF2-841E3C0DAD21}"/>
              </a:ext>
            </a:extLst>
          </p:cNvPr>
          <p:cNvSpPr txBox="1"/>
          <p:nvPr/>
        </p:nvSpPr>
        <p:spPr>
          <a:xfrm>
            <a:off x="5005186" y="1998523"/>
            <a:ext cx="4007379" cy="646331"/>
          </a:xfrm>
          <a:prstGeom prst="rect">
            <a:avLst/>
          </a:prstGeom>
          <a:solidFill>
            <a:schemeClr val="bg1"/>
          </a:solidFill>
        </p:spPr>
        <p:txBody>
          <a:bodyPr wrap="none" rtlCol="0">
            <a:spAutoFit/>
          </a:bodyPr>
          <a:lstStyle/>
          <a:p>
            <a:r>
              <a:rPr lang="en-US" b="1" dirty="0"/>
              <a:t>Need 32 Plates 1” X 9.17” X 71” long</a:t>
            </a:r>
          </a:p>
          <a:p>
            <a:r>
              <a:rPr lang="en-US" b="1" dirty="0"/>
              <a:t>Need 16 Plates 1” X 9.17” X 144” long</a:t>
            </a:r>
          </a:p>
        </p:txBody>
      </p:sp>
      <p:sp>
        <p:nvSpPr>
          <p:cNvPr id="14" name="TextBox 13">
            <a:extLst>
              <a:ext uri="{FF2B5EF4-FFF2-40B4-BE49-F238E27FC236}">
                <a16:creationId xmlns:a16="http://schemas.microsoft.com/office/drawing/2014/main" id="{F69FC842-CFBB-F150-41F6-6E20B689EA42}"/>
              </a:ext>
            </a:extLst>
          </p:cNvPr>
          <p:cNvSpPr txBox="1"/>
          <p:nvPr/>
        </p:nvSpPr>
        <p:spPr>
          <a:xfrm>
            <a:off x="4235502" y="4192498"/>
            <a:ext cx="2072165" cy="923330"/>
          </a:xfrm>
          <a:prstGeom prst="rect">
            <a:avLst/>
          </a:prstGeom>
          <a:solidFill>
            <a:schemeClr val="bg1"/>
          </a:solidFill>
          <a:ln>
            <a:noFill/>
          </a:ln>
        </p:spPr>
        <p:txBody>
          <a:bodyPr wrap="square" rtlCol="0">
            <a:spAutoFit/>
          </a:bodyPr>
          <a:lstStyle/>
          <a:p>
            <a:r>
              <a:rPr lang="en-US" b="1" dirty="0"/>
              <a:t>Plate Machined End At Both Ends – Bolt holes not shown</a:t>
            </a:r>
          </a:p>
        </p:txBody>
      </p:sp>
      <p:sp>
        <p:nvSpPr>
          <p:cNvPr id="10" name="TextBox 9">
            <a:extLst>
              <a:ext uri="{FF2B5EF4-FFF2-40B4-BE49-F238E27FC236}">
                <a16:creationId xmlns:a16="http://schemas.microsoft.com/office/drawing/2014/main" id="{ADA82E25-9C7E-4F6E-674C-9A08D1E86D52}"/>
              </a:ext>
            </a:extLst>
          </p:cNvPr>
          <p:cNvSpPr txBox="1"/>
          <p:nvPr/>
        </p:nvSpPr>
        <p:spPr>
          <a:xfrm>
            <a:off x="1936095" y="1184101"/>
            <a:ext cx="6911572" cy="369332"/>
          </a:xfrm>
          <a:prstGeom prst="rect">
            <a:avLst/>
          </a:prstGeom>
          <a:solidFill>
            <a:schemeClr val="bg1"/>
          </a:solidFill>
          <a:ln>
            <a:noFill/>
          </a:ln>
        </p:spPr>
        <p:txBody>
          <a:bodyPr wrap="none" rtlCol="0">
            <a:spAutoFit/>
          </a:bodyPr>
          <a:lstStyle/>
          <a:p>
            <a:r>
              <a:rPr lang="en-US" b="1" dirty="0">
                <a:solidFill>
                  <a:srgbClr val="FF0000"/>
                </a:solidFill>
              </a:rPr>
              <a:t>End Plates at Cross Over on End Opposite to Current Input/Output End</a:t>
            </a:r>
          </a:p>
        </p:txBody>
      </p:sp>
    </p:spTree>
    <p:extLst>
      <p:ext uri="{BB962C8B-B14F-4D97-AF65-F5344CB8AC3E}">
        <p14:creationId xmlns:p14="http://schemas.microsoft.com/office/powerpoint/2010/main" val="2202314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A6250E-4D28-D3DC-ED39-8F0899B746BB}"/>
              </a:ext>
            </a:extLst>
          </p:cNvPr>
          <p:cNvSpPr>
            <a:spLocks noGrp="1"/>
          </p:cNvSpPr>
          <p:nvPr>
            <p:ph type="title"/>
          </p:nvPr>
        </p:nvSpPr>
        <p:spPr/>
        <p:txBody>
          <a:bodyPr>
            <a:normAutofit fontScale="90000"/>
          </a:bodyPr>
          <a:lstStyle/>
          <a:p>
            <a:r>
              <a:rPr lang="en-US" dirty="0"/>
              <a:t>Coil Manufacture and Design </a:t>
            </a:r>
          </a:p>
        </p:txBody>
      </p:sp>
      <p:sp>
        <p:nvSpPr>
          <p:cNvPr id="13" name="TextBox 12">
            <a:extLst>
              <a:ext uri="{FF2B5EF4-FFF2-40B4-BE49-F238E27FC236}">
                <a16:creationId xmlns:a16="http://schemas.microsoft.com/office/drawing/2014/main" id="{F115EAC2-6FFD-3B3C-6EF2-841E3C0DAD21}"/>
              </a:ext>
            </a:extLst>
          </p:cNvPr>
          <p:cNvSpPr txBox="1"/>
          <p:nvPr/>
        </p:nvSpPr>
        <p:spPr>
          <a:xfrm>
            <a:off x="4702236" y="1641042"/>
            <a:ext cx="4007379" cy="646331"/>
          </a:xfrm>
          <a:prstGeom prst="rect">
            <a:avLst/>
          </a:prstGeom>
          <a:solidFill>
            <a:schemeClr val="bg1"/>
          </a:solidFill>
        </p:spPr>
        <p:txBody>
          <a:bodyPr wrap="none" rtlCol="0">
            <a:spAutoFit/>
          </a:bodyPr>
          <a:lstStyle/>
          <a:p>
            <a:r>
              <a:rPr lang="en-US" b="1" dirty="0"/>
              <a:t>Need 32 Plates 1” X 9.17” X 71” long</a:t>
            </a:r>
          </a:p>
          <a:p>
            <a:r>
              <a:rPr lang="en-US" b="1" dirty="0"/>
              <a:t>Need 16 Plates 1” X 9.17” X 144” long</a:t>
            </a:r>
          </a:p>
        </p:txBody>
      </p:sp>
      <p:pic>
        <p:nvPicPr>
          <p:cNvPr id="2" name="Picture 1">
            <a:extLst>
              <a:ext uri="{FF2B5EF4-FFF2-40B4-BE49-F238E27FC236}">
                <a16:creationId xmlns:a16="http://schemas.microsoft.com/office/drawing/2014/main" id="{00972B6B-6B5D-3C7D-76D2-461B4E10D59C}"/>
              </a:ext>
            </a:extLst>
          </p:cNvPr>
          <p:cNvPicPr>
            <a:picLocks noChangeAspect="1"/>
          </p:cNvPicPr>
          <p:nvPr/>
        </p:nvPicPr>
        <p:blipFill rotWithShape="1">
          <a:blip r:embed="rId2">
            <a:extLst>
              <a:ext uri="{28A0092B-C50C-407E-A947-70E740481C1C}">
                <a14:useLocalDpi xmlns:a14="http://schemas.microsoft.com/office/drawing/2010/main" val="0"/>
              </a:ext>
            </a:extLst>
          </a:blip>
          <a:srcRect l="26561" t="18042" r="14409" b="32246"/>
          <a:stretch/>
        </p:blipFill>
        <p:spPr>
          <a:xfrm>
            <a:off x="434385" y="1096616"/>
            <a:ext cx="8515802" cy="3627621"/>
          </a:xfrm>
          <a:prstGeom prst="rect">
            <a:avLst/>
          </a:prstGeom>
        </p:spPr>
      </p:pic>
      <p:pic>
        <p:nvPicPr>
          <p:cNvPr id="6" name="Picture 5" descr="A yellow pencil with a black background&#10;&#10;Description automatically generated with medium confidence">
            <a:extLst>
              <a:ext uri="{FF2B5EF4-FFF2-40B4-BE49-F238E27FC236}">
                <a16:creationId xmlns:a16="http://schemas.microsoft.com/office/drawing/2014/main" id="{3A0A1BBF-A3E2-AD24-3495-0A3FC53C0114}"/>
              </a:ext>
            </a:extLst>
          </p:cNvPr>
          <p:cNvPicPr>
            <a:picLocks noChangeAspect="1"/>
          </p:cNvPicPr>
          <p:nvPr/>
        </p:nvPicPr>
        <p:blipFill rotWithShape="1">
          <a:blip r:embed="rId3">
            <a:extLst>
              <a:ext uri="{28A0092B-C50C-407E-A947-70E740481C1C}">
                <a14:useLocalDpi xmlns:a14="http://schemas.microsoft.com/office/drawing/2010/main" val="0"/>
              </a:ext>
            </a:extLst>
          </a:blip>
          <a:srcRect l="23362" t="24316" r="19097" b="33876"/>
          <a:stretch/>
        </p:blipFill>
        <p:spPr>
          <a:xfrm>
            <a:off x="73182" y="4579150"/>
            <a:ext cx="5261548" cy="1933731"/>
          </a:xfrm>
          <a:prstGeom prst="rect">
            <a:avLst/>
          </a:prstGeom>
        </p:spPr>
      </p:pic>
      <p:sp>
        <p:nvSpPr>
          <p:cNvPr id="10" name="TextBox 9">
            <a:extLst>
              <a:ext uri="{FF2B5EF4-FFF2-40B4-BE49-F238E27FC236}">
                <a16:creationId xmlns:a16="http://schemas.microsoft.com/office/drawing/2014/main" id="{ADA82E25-9C7E-4F6E-674C-9A08D1E86D52}"/>
              </a:ext>
            </a:extLst>
          </p:cNvPr>
          <p:cNvSpPr txBox="1"/>
          <p:nvPr/>
        </p:nvSpPr>
        <p:spPr>
          <a:xfrm>
            <a:off x="1775228" y="1247165"/>
            <a:ext cx="5326458" cy="369332"/>
          </a:xfrm>
          <a:prstGeom prst="rect">
            <a:avLst/>
          </a:prstGeom>
          <a:solidFill>
            <a:schemeClr val="bg1"/>
          </a:solidFill>
          <a:ln>
            <a:noFill/>
          </a:ln>
        </p:spPr>
        <p:txBody>
          <a:bodyPr wrap="none" rtlCol="0">
            <a:spAutoFit/>
          </a:bodyPr>
          <a:lstStyle/>
          <a:p>
            <a:r>
              <a:rPr lang="en-US" b="1" dirty="0">
                <a:solidFill>
                  <a:srgbClr val="FF0000"/>
                </a:solidFill>
              </a:rPr>
              <a:t>End Plates at Cross Over on Current Input/Output End</a:t>
            </a:r>
          </a:p>
        </p:txBody>
      </p:sp>
      <p:sp>
        <p:nvSpPr>
          <p:cNvPr id="8" name="TextBox 7">
            <a:extLst>
              <a:ext uri="{FF2B5EF4-FFF2-40B4-BE49-F238E27FC236}">
                <a16:creationId xmlns:a16="http://schemas.microsoft.com/office/drawing/2014/main" id="{240184EF-1F47-6B7A-12BB-EAD4F0852407}"/>
              </a:ext>
            </a:extLst>
          </p:cNvPr>
          <p:cNvSpPr txBox="1"/>
          <p:nvPr/>
        </p:nvSpPr>
        <p:spPr>
          <a:xfrm>
            <a:off x="4137615" y="1916450"/>
            <a:ext cx="4572000" cy="646331"/>
          </a:xfrm>
          <a:prstGeom prst="rect">
            <a:avLst/>
          </a:prstGeom>
          <a:solidFill>
            <a:schemeClr val="bg1"/>
          </a:solidFill>
        </p:spPr>
        <p:txBody>
          <a:bodyPr wrap="square">
            <a:spAutoFit/>
          </a:bodyPr>
          <a:lstStyle/>
          <a:p>
            <a:r>
              <a:rPr lang="en-US" b="1" dirty="0"/>
              <a:t>Need 32 Plates 1” X 9.17” X 71” long</a:t>
            </a:r>
          </a:p>
          <a:p>
            <a:r>
              <a:rPr lang="en-US" b="1" dirty="0"/>
              <a:t>Need 16 Plates 1” X 9.17” X 144” long</a:t>
            </a:r>
            <a:endParaRPr lang="en-US" dirty="0"/>
          </a:p>
        </p:txBody>
      </p:sp>
      <p:pic>
        <p:nvPicPr>
          <p:cNvPr id="4" name="Picture 3" descr="Long yellow stick with a black handle&#10;&#10;Description automatically generated with medium confidence">
            <a:extLst>
              <a:ext uri="{FF2B5EF4-FFF2-40B4-BE49-F238E27FC236}">
                <a16:creationId xmlns:a16="http://schemas.microsoft.com/office/drawing/2014/main" id="{1575E4EC-5774-D5BE-E7AF-19D4A87CA478}"/>
              </a:ext>
            </a:extLst>
          </p:cNvPr>
          <p:cNvPicPr>
            <a:picLocks noChangeAspect="1"/>
          </p:cNvPicPr>
          <p:nvPr/>
        </p:nvPicPr>
        <p:blipFill rotWithShape="1">
          <a:blip r:embed="rId4">
            <a:extLst>
              <a:ext uri="{28A0092B-C50C-407E-A947-70E740481C1C}">
                <a14:useLocalDpi xmlns:a14="http://schemas.microsoft.com/office/drawing/2010/main" val="0"/>
              </a:ext>
            </a:extLst>
          </a:blip>
          <a:srcRect l="66841" t="45810" r="15345" b="29636"/>
          <a:stretch/>
        </p:blipFill>
        <p:spPr>
          <a:xfrm>
            <a:off x="4572000" y="4342496"/>
            <a:ext cx="3558091" cy="2480872"/>
          </a:xfrm>
          <a:prstGeom prst="rect">
            <a:avLst/>
          </a:prstGeom>
        </p:spPr>
      </p:pic>
      <p:sp>
        <p:nvSpPr>
          <p:cNvPr id="9" name="TextBox 8">
            <a:extLst>
              <a:ext uri="{FF2B5EF4-FFF2-40B4-BE49-F238E27FC236}">
                <a16:creationId xmlns:a16="http://schemas.microsoft.com/office/drawing/2014/main" id="{1BB515B0-8419-03BC-4078-E38D18519508}"/>
              </a:ext>
            </a:extLst>
          </p:cNvPr>
          <p:cNvSpPr txBox="1"/>
          <p:nvPr/>
        </p:nvSpPr>
        <p:spPr>
          <a:xfrm>
            <a:off x="4780760" y="6319286"/>
            <a:ext cx="3598101" cy="369332"/>
          </a:xfrm>
          <a:prstGeom prst="rect">
            <a:avLst/>
          </a:prstGeom>
          <a:solidFill>
            <a:schemeClr val="bg1"/>
          </a:solidFill>
        </p:spPr>
        <p:txBody>
          <a:bodyPr wrap="none" rtlCol="0">
            <a:spAutoFit/>
          </a:bodyPr>
          <a:lstStyle/>
          <a:p>
            <a:r>
              <a:rPr lang="en-US" b="1" dirty="0"/>
              <a:t>Typical at Current In/Out end of bar</a:t>
            </a:r>
          </a:p>
        </p:txBody>
      </p:sp>
      <p:sp>
        <p:nvSpPr>
          <p:cNvPr id="12" name="TextBox 11">
            <a:extLst>
              <a:ext uri="{FF2B5EF4-FFF2-40B4-BE49-F238E27FC236}">
                <a16:creationId xmlns:a16="http://schemas.microsoft.com/office/drawing/2014/main" id="{30DD35E9-5FDA-A662-047B-4B575032BE26}"/>
              </a:ext>
            </a:extLst>
          </p:cNvPr>
          <p:cNvSpPr txBox="1"/>
          <p:nvPr/>
        </p:nvSpPr>
        <p:spPr>
          <a:xfrm>
            <a:off x="336532" y="6002584"/>
            <a:ext cx="2703497" cy="369332"/>
          </a:xfrm>
          <a:prstGeom prst="rect">
            <a:avLst/>
          </a:prstGeom>
          <a:solidFill>
            <a:schemeClr val="bg1"/>
          </a:solidFill>
        </p:spPr>
        <p:txBody>
          <a:bodyPr wrap="none" rtlCol="0">
            <a:spAutoFit/>
          </a:bodyPr>
          <a:lstStyle/>
          <a:p>
            <a:r>
              <a:rPr lang="en-US" b="1" dirty="0"/>
              <a:t>Typical at other end of bar</a:t>
            </a:r>
          </a:p>
        </p:txBody>
      </p:sp>
      <p:sp>
        <p:nvSpPr>
          <p:cNvPr id="14" name="TextBox 13">
            <a:extLst>
              <a:ext uri="{FF2B5EF4-FFF2-40B4-BE49-F238E27FC236}">
                <a16:creationId xmlns:a16="http://schemas.microsoft.com/office/drawing/2014/main" id="{F69FC842-CFBB-F150-41F6-6E20B689EA42}"/>
              </a:ext>
            </a:extLst>
          </p:cNvPr>
          <p:cNvSpPr txBox="1"/>
          <p:nvPr/>
        </p:nvSpPr>
        <p:spPr>
          <a:xfrm>
            <a:off x="3156024" y="4268663"/>
            <a:ext cx="2470750" cy="646331"/>
          </a:xfrm>
          <a:prstGeom prst="rect">
            <a:avLst/>
          </a:prstGeom>
          <a:solidFill>
            <a:schemeClr val="bg1"/>
          </a:solidFill>
          <a:ln>
            <a:noFill/>
          </a:ln>
        </p:spPr>
        <p:txBody>
          <a:bodyPr wrap="square" rtlCol="0">
            <a:spAutoFit/>
          </a:bodyPr>
          <a:lstStyle/>
          <a:p>
            <a:r>
              <a:rPr lang="en-US" b="1" dirty="0"/>
              <a:t>Plate Machined Ends </a:t>
            </a:r>
          </a:p>
          <a:p>
            <a:r>
              <a:rPr lang="en-US" b="1" dirty="0"/>
              <a:t>Bolt holes not shown</a:t>
            </a:r>
          </a:p>
        </p:txBody>
      </p:sp>
    </p:spTree>
    <p:extLst>
      <p:ext uri="{BB962C8B-B14F-4D97-AF65-F5344CB8AC3E}">
        <p14:creationId xmlns:p14="http://schemas.microsoft.com/office/powerpoint/2010/main" val="703620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A6250E-4D28-D3DC-ED39-8F0899B746BB}"/>
              </a:ext>
            </a:extLst>
          </p:cNvPr>
          <p:cNvSpPr>
            <a:spLocks noGrp="1"/>
          </p:cNvSpPr>
          <p:nvPr>
            <p:ph type="title"/>
          </p:nvPr>
        </p:nvSpPr>
        <p:spPr/>
        <p:txBody>
          <a:bodyPr>
            <a:normAutofit/>
          </a:bodyPr>
          <a:lstStyle/>
          <a:p>
            <a:r>
              <a:rPr lang="en-US" dirty="0"/>
              <a:t>Required Plates for 6 Coils</a:t>
            </a:r>
          </a:p>
        </p:txBody>
      </p:sp>
      <p:sp>
        <p:nvSpPr>
          <p:cNvPr id="6" name="Content Placeholder 5">
            <a:extLst>
              <a:ext uri="{FF2B5EF4-FFF2-40B4-BE49-F238E27FC236}">
                <a16:creationId xmlns:a16="http://schemas.microsoft.com/office/drawing/2014/main" id="{F1D16170-8DE4-04C5-740A-20C884185A56}"/>
              </a:ext>
            </a:extLst>
          </p:cNvPr>
          <p:cNvSpPr>
            <a:spLocks noGrp="1"/>
          </p:cNvSpPr>
          <p:nvPr>
            <p:ph idx="1"/>
          </p:nvPr>
        </p:nvSpPr>
        <p:spPr>
          <a:xfrm>
            <a:off x="269823" y="1600202"/>
            <a:ext cx="8566879" cy="4525963"/>
          </a:xfrm>
        </p:spPr>
        <p:txBody>
          <a:bodyPr>
            <a:normAutofit/>
          </a:bodyPr>
          <a:lstStyle/>
          <a:p>
            <a:pPr marL="0" indent="0">
              <a:buNone/>
            </a:pPr>
            <a:r>
              <a:rPr lang="en-US" sz="4400" b="1" dirty="0"/>
              <a:t>      </a:t>
            </a:r>
          </a:p>
          <a:p>
            <a:pPr marL="0" indent="0">
              <a:buNone/>
            </a:pPr>
            <a:endParaRPr lang="en-US" dirty="0"/>
          </a:p>
          <a:p>
            <a:endParaRPr lang="en-US" dirty="0"/>
          </a:p>
          <a:p>
            <a:pPr marL="0" indent="0">
              <a:buNone/>
            </a:pPr>
            <a:endParaRPr lang="en-US" sz="3300" dirty="0"/>
          </a:p>
          <a:p>
            <a:pPr marL="0" indent="0">
              <a:buNone/>
            </a:pPr>
            <a:endParaRPr lang="en-US" dirty="0"/>
          </a:p>
          <a:p>
            <a:pPr marL="0" indent="0">
              <a:buNone/>
            </a:pPr>
            <a:r>
              <a:rPr lang="en-US" sz="3200" dirty="0"/>
              <a:t>	</a:t>
            </a:r>
          </a:p>
          <a:p>
            <a:pPr marL="0" indent="0">
              <a:buNone/>
            </a:pPr>
            <a:endParaRPr lang="en-US" b="1" dirty="0"/>
          </a:p>
          <a:p>
            <a:endParaRPr lang="en-US" dirty="0"/>
          </a:p>
          <a:p>
            <a:pPr marL="0" indent="0">
              <a:buNone/>
            </a:pPr>
            <a:endParaRPr lang="en-US" dirty="0"/>
          </a:p>
          <a:p>
            <a:pPr marL="0" indent="0">
              <a:buNone/>
            </a:pPr>
            <a:endParaRPr lang="en-US" dirty="0"/>
          </a:p>
          <a:p>
            <a:pPr marL="0" indent="0">
              <a:buNone/>
            </a:pPr>
            <a:endParaRPr lang="en-US" dirty="0"/>
          </a:p>
          <a:p>
            <a:endParaRPr lang="en-US" dirty="0"/>
          </a:p>
        </p:txBody>
      </p:sp>
      <p:sp>
        <p:nvSpPr>
          <p:cNvPr id="2" name="TextBox 1">
            <a:extLst>
              <a:ext uri="{FF2B5EF4-FFF2-40B4-BE49-F238E27FC236}">
                <a16:creationId xmlns:a16="http://schemas.microsoft.com/office/drawing/2014/main" id="{AA37D480-B79F-39F5-F878-635739DE811C}"/>
              </a:ext>
            </a:extLst>
          </p:cNvPr>
          <p:cNvSpPr txBox="1"/>
          <p:nvPr/>
        </p:nvSpPr>
        <p:spPr>
          <a:xfrm>
            <a:off x="285657" y="1302672"/>
            <a:ext cx="8702399" cy="5324535"/>
          </a:xfrm>
          <a:prstGeom prst="rect">
            <a:avLst/>
          </a:prstGeom>
          <a:noFill/>
        </p:spPr>
        <p:txBody>
          <a:bodyPr wrap="square" rtlCol="0">
            <a:spAutoFit/>
          </a:bodyPr>
          <a:lstStyle/>
          <a:p>
            <a:r>
              <a:rPr lang="en-US" sz="3000" b="1" dirty="0"/>
              <a:t>Two Center Coils:  </a:t>
            </a:r>
          </a:p>
          <a:p>
            <a:r>
              <a:rPr lang="en-US" sz="2000" b="1" dirty="0"/>
              <a:t>Outside Length = 7.5 m, Inside Length = 7.1 m</a:t>
            </a:r>
          </a:p>
          <a:p>
            <a:r>
              <a:rPr lang="en-US" sz="2000" b="1" dirty="0"/>
              <a:t>Outside Width = 3.65 m, Inside Width = 3.29 m</a:t>
            </a:r>
          </a:p>
          <a:p>
            <a:r>
              <a:rPr lang="en-US" sz="2000" b="1" u="sng" dirty="0"/>
              <a:t>Need 32 plates 1” X 295” and 32 plates 1” X 144”</a:t>
            </a:r>
          </a:p>
          <a:p>
            <a:r>
              <a:rPr lang="en-US" sz="2000" b="1" dirty="0"/>
              <a:t> </a:t>
            </a:r>
          </a:p>
          <a:p>
            <a:r>
              <a:rPr lang="en-US" sz="3000" b="1" dirty="0"/>
              <a:t>4 Outer Coils</a:t>
            </a:r>
          </a:p>
          <a:p>
            <a:r>
              <a:rPr lang="en-US" sz="2000" b="1" dirty="0"/>
              <a:t>Outside Length = 7.5 m, Inside Length = 7.1 m</a:t>
            </a:r>
          </a:p>
          <a:p>
            <a:r>
              <a:rPr lang="en-US" sz="2000" b="1" dirty="0"/>
              <a:t>Outside Width = 1.8 m, Inside Width = 1.44 m</a:t>
            </a:r>
          </a:p>
          <a:p>
            <a:r>
              <a:rPr lang="en-US" sz="2000" b="1" u="sng" dirty="0"/>
              <a:t>Need 64 plates 1” X 295” and 64 plates 1” X 71”</a:t>
            </a:r>
          </a:p>
          <a:p>
            <a:endParaRPr lang="en-US" sz="2000" b="1" u="sng" dirty="0"/>
          </a:p>
          <a:p>
            <a:r>
              <a:rPr lang="en-US" sz="3000" b="1" dirty="0">
                <a:solidFill>
                  <a:srgbClr val="FF0000"/>
                </a:solidFill>
              </a:rPr>
              <a:t>Total Plates Needed</a:t>
            </a:r>
          </a:p>
          <a:p>
            <a:r>
              <a:rPr lang="en-US" sz="2000" b="1" dirty="0"/>
              <a:t>96 plates 1” X 295”                  576 bars </a:t>
            </a:r>
          </a:p>
          <a:p>
            <a:r>
              <a:rPr lang="en-US" sz="2000" b="1" dirty="0"/>
              <a:t>32 plates 1” X 144”</a:t>
            </a:r>
          </a:p>
          <a:p>
            <a:r>
              <a:rPr lang="en-US" sz="2000" b="1" dirty="0"/>
              <a:t>64 plates 1” X 71”</a:t>
            </a:r>
          </a:p>
          <a:p>
            <a:r>
              <a:rPr lang="en-US" sz="2800" b="1" dirty="0">
                <a:solidFill>
                  <a:srgbClr val="FF0000"/>
                </a:solidFill>
              </a:rPr>
              <a:t>Total</a:t>
            </a:r>
            <a:r>
              <a:rPr lang="en-US" sz="3000" b="1" dirty="0">
                <a:solidFill>
                  <a:srgbClr val="FF0000"/>
                </a:solidFill>
              </a:rPr>
              <a:t> Mass of All Plates  = 50,480 kg = 111,130 </a:t>
            </a:r>
            <a:r>
              <a:rPr lang="en-US" sz="3000" b="1" dirty="0" err="1">
                <a:solidFill>
                  <a:srgbClr val="FF0000"/>
                </a:solidFill>
              </a:rPr>
              <a:t>lbs</a:t>
            </a:r>
            <a:endParaRPr lang="en-US" sz="3000" b="1" dirty="0">
              <a:solidFill>
                <a:srgbClr val="FF0000"/>
              </a:solidFill>
            </a:endParaRPr>
          </a:p>
        </p:txBody>
      </p:sp>
      <p:sp>
        <p:nvSpPr>
          <p:cNvPr id="7" name="Arrow: Right 6">
            <a:extLst>
              <a:ext uri="{FF2B5EF4-FFF2-40B4-BE49-F238E27FC236}">
                <a16:creationId xmlns:a16="http://schemas.microsoft.com/office/drawing/2014/main" id="{3686E0D2-DA65-F011-4B13-94861A5C3B65}"/>
              </a:ext>
            </a:extLst>
          </p:cNvPr>
          <p:cNvSpPr/>
          <p:nvPr/>
        </p:nvSpPr>
        <p:spPr>
          <a:xfrm>
            <a:off x="2578310" y="5169330"/>
            <a:ext cx="659566" cy="28828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7288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A6250E-4D28-D3DC-ED39-8F0899B746BB}"/>
              </a:ext>
            </a:extLst>
          </p:cNvPr>
          <p:cNvSpPr>
            <a:spLocks noGrp="1"/>
          </p:cNvSpPr>
          <p:nvPr>
            <p:ph type="title"/>
          </p:nvPr>
        </p:nvSpPr>
        <p:spPr/>
        <p:txBody>
          <a:bodyPr>
            <a:normAutofit fontScale="90000"/>
          </a:bodyPr>
          <a:lstStyle/>
          <a:p>
            <a:r>
              <a:rPr lang="en-US" dirty="0"/>
              <a:t>Coil Manufacture and Design </a:t>
            </a:r>
          </a:p>
        </p:txBody>
      </p:sp>
      <p:sp>
        <p:nvSpPr>
          <p:cNvPr id="6" name="Content Placeholder 5">
            <a:extLst>
              <a:ext uri="{FF2B5EF4-FFF2-40B4-BE49-F238E27FC236}">
                <a16:creationId xmlns:a16="http://schemas.microsoft.com/office/drawing/2014/main" id="{F1D16170-8DE4-04C5-740A-20C884185A56}"/>
              </a:ext>
            </a:extLst>
          </p:cNvPr>
          <p:cNvSpPr>
            <a:spLocks noGrp="1"/>
          </p:cNvSpPr>
          <p:nvPr>
            <p:ph idx="1"/>
          </p:nvPr>
        </p:nvSpPr>
        <p:spPr>
          <a:xfrm>
            <a:off x="0" y="1050991"/>
            <a:ext cx="8890000" cy="5730809"/>
          </a:xfrm>
        </p:spPr>
        <p:txBody>
          <a:bodyPr>
            <a:normAutofit fontScale="25000" lnSpcReduction="20000"/>
          </a:bodyPr>
          <a:lstStyle/>
          <a:p>
            <a:r>
              <a:rPr lang="en-US" sz="7200" b="1" dirty="0"/>
              <a:t>Vendor for Copper Planks and Bars for Planks:  </a:t>
            </a:r>
          </a:p>
          <a:p>
            <a:pPr marL="0" indent="0">
              <a:buNone/>
            </a:pPr>
            <a:r>
              <a:rPr lang="en-US" sz="7200" b="1" dirty="0"/>
              <a:t>        </a:t>
            </a:r>
            <a:r>
              <a:rPr lang="en-US" sz="8000" b="1" dirty="0">
                <a:solidFill>
                  <a:srgbClr val="FF0000"/>
                </a:solidFill>
              </a:rPr>
              <a:t>Copper and Brass Sales  </a:t>
            </a:r>
            <a:r>
              <a:rPr lang="en-US" sz="7200" b="1" dirty="0"/>
              <a:t>-- Division of TKMNA, </a:t>
            </a:r>
            <a:r>
              <a:rPr lang="en-US" sz="7200" b="1" dirty="0" err="1"/>
              <a:t>Thyssenkrup</a:t>
            </a:r>
            <a:endParaRPr lang="en-US" sz="7200" b="1" dirty="0"/>
          </a:p>
          <a:p>
            <a:r>
              <a:rPr lang="en-US" sz="7200" b="1" dirty="0"/>
              <a:t>Copper and Brass Sales functions like a Ryerson  -- Sourcing materials from manufacturers and machining from outside vendors (Some in house machining?)</a:t>
            </a:r>
            <a:endParaRPr lang="en-US" sz="7200" dirty="0"/>
          </a:p>
          <a:p>
            <a:pPr marL="0" indent="0">
              <a:buNone/>
            </a:pPr>
            <a:endParaRPr lang="en-US" sz="7200" b="1" dirty="0"/>
          </a:p>
          <a:p>
            <a:r>
              <a:rPr lang="en-US" sz="9600" b="1" dirty="0">
                <a:solidFill>
                  <a:srgbClr val="FF0000"/>
                </a:solidFill>
              </a:rPr>
              <a:t>Bulk ETP copper price = $7.50 /</a:t>
            </a:r>
            <a:r>
              <a:rPr lang="en-US" sz="9600" b="1" dirty="0" err="1">
                <a:solidFill>
                  <a:srgbClr val="FF0000"/>
                </a:solidFill>
              </a:rPr>
              <a:t>lb</a:t>
            </a:r>
            <a:r>
              <a:rPr lang="en-US" sz="9600" b="1" dirty="0">
                <a:solidFill>
                  <a:srgbClr val="FF0000"/>
                </a:solidFill>
              </a:rPr>
              <a:t>  </a:t>
            </a:r>
          </a:p>
          <a:p>
            <a:r>
              <a:rPr lang="en-US" sz="9600" b="1" dirty="0">
                <a:solidFill>
                  <a:srgbClr val="FF0000"/>
                </a:solidFill>
              </a:rPr>
              <a:t>Total Bulk Copper Price = $833,500</a:t>
            </a:r>
          </a:p>
          <a:p>
            <a:pPr marL="0" indent="0">
              <a:buNone/>
            </a:pPr>
            <a:endParaRPr lang="en-US" sz="7200" b="1" dirty="0">
              <a:solidFill>
                <a:srgbClr val="FF0000"/>
              </a:solidFill>
            </a:endParaRPr>
          </a:p>
          <a:p>
            <a:r>
              <a:rPr lang="en-US" sz="8000" b="1" dirty="0"/>
              <a:t>G10-FR 3/32” thick sheets  = $29,799 Interstate Plastics</a:t>
            </a:r>
          </a:p>
          <a:p>
            <a:r>
              <a:rPr lang="en-US" sz="8000" b="1" dirty="0"/>
              <a:t>Waiting for finished machined bar and plank prices from Copper and Brass Sales</a:t>
            </a:r>
          </a:p>
          <a:p>
            <a:pPr marL="0" indent="0">
              <a:buNone/>
            </a:pPr>
            <a:endParaRPr lang="en-US" sz="7200" b="1" dirty="0"/>
          </a:p>
          <a:p>
            <a:r>
              <a:rPr lang="en-US" sz="7200" b="1" dirty="0"/>
              <a:t>Can only supply in ETP copper bars without purchasing oversees.  Length is the issue.</a:t>
            </a:r>
          </a:p>
          <a:p>
            <a:pPr marL="0" indent="0">
              <a:buNone/>
            </a:pPr>
            <a:endParaRPr lang="en-US" sz="7200" b="1" dirty="0"/>
          </a:p>
          <a:p>
            <a:r>
              <a:rPr lang="en-US" sz="7200" b="1" dirty="0"/>
              <a:t>Will supply end planks in ETP copper.  Maybe possible to get OFHC in US through Revere.  Revere is the big gorilla for copper in the US.</a:t>
            </a:r>
          </a:p>
          <a:p>
            <a:endParaRPr lang="en-US" sz="7200" b="1" dirty="0"/>
          </a:p>
          <a:p>
            <a:r>
              <a:rPr lang="en-US" sz="7200" b="1" dirty="0"/>
              <a:t>No luck in contacting </a:t>
            </a:r>
            <a:r>
              <a:rPr lang="en-US" sz="7200" b="1" dirty="0" err="1"/>
              <a:t>Luvato</a:t>
            </a:r>
            <a:r>
              <a:rPr lang="en-US" sz="7200" b="1" dirty="0"/>
              <a:t> for OFHC Copper.  I never had luck in contacting </a:t>
            </a:r>
            <a:r>
              <a:rPr lang="en-US" sz="7200" b="1" dirty="0" err="1"/>
              <a:t>Luvato</a:t>
            </a:r>
            <a:r>
              <a:rPr lang="en-US" sz="7200" b="1" dirty="0"/>
              <a:t>.</a:t>
            </a:r>
          </a:p>
          <a:p>
            <a:pPr marL="0" indent="0">
              <a:buNone/>
            </a:pPr>
            <a:endParaRPr lang="en-US" sz="7200" b="1" dirty="0"/>
          </a:p>
          <a:p>
            <a:pPr marL="0" indent="0">
              <a:buNone/>
            </a:pPr>
            <a:endParaRPr lang="en-US" sz="3300" dirty="0"/>
          </a:p>
          <a:p>
            <a:pPr marL="0" indent="0">
              <a:buNone/>
            </a:pPr>
            <a:endParaRPr lang="en-US" dirty="0"/>
          </a:p>
          <a:p>
            <a:pPr marL="0" indent="0">
              <a:buNone/>
            </a:pPr>
            <a:r>
              <a:rPr lang="en-US" sz="3200" dirty="0"/>
              <a:t>	</a:t>
            </a:r>
          </a:p>
          <a:p>
            <a:pPr marL="0" indent="0">
              <a:buNone/>
            </a:pPr>
            <a:endParaRPr lang="en-US" b="1" dirty="0"/>
          </a:p>
          <a:p>
            <a:endParaRPr lang="en-US" dirty="0"/>
          </a:p>
          <a:p>
            <a:pPr marL="0" indent="0">
              <a:buNone/>
            </a:pP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3421990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A6250E-4D28-D3DC-ED39-8F0899B746BB}"/>
              </a:ext>
            </a:extLst>
          </p:cNvPr>
          <p:cNvSpPr>
            <a:spLocks noGrp="1"/>
          </p:cNvSpPr>
          <p:nvPr>
            <p:ph type="title"/>
          </p:nvPr>
        </p:nvSpPr>
        <p:spPr/>
        <p:txBody>
          <a:bodyPr>
            <a:normAutofit fontScale="90000"/>
          </a:bodyPr>
          <a:lstStyle/>
          <a:p>
            <a:r>
              <a:rPr lang="en-US" dirty="0"/>
              <a:t>Coil Manufacture and Design </a:t>
            </a:r>
          </a:p>
        </p:txBody>
      </p:sp>
      <p:sp>
        <p:nvSpPr>
          <p:cNvPr id="6" name="Content Placeholder 5">
            <a:extLst>
              <a:ext uri="{FF2B5EF4-FFF2-40B4-BE49-F238E27FC236}">
                <a16:creationId xmlns:a16="http://schemas.microsoft.com/office/drawing/2014/main" id="{F1D16170-8DE4-04C5-740A-20C884185A56}"/>
              </a:ext>
            </a:extLst>
          </p:cNvPr>
          <p:cNvSpPr>
            <a:spLocks noGrp="1"/>
          </p:cNvSpPr>
          <p:nvPr>
            <p:ph idx="1"/>
          </p:nvPr>
        </p:nvSpPr>
        <p:spPr>
          <a:xfrm>
            <a:off x="110067" y="1600202"/>
            <a:ext cx="8890000" cy="4525963"/>
          </a:xfrm>
        </p:spPr>
        <p:txBody>
          <a:bodyPr>
            <a:normAutofit fontScale="25000" lnSpcReduction="20000"/>
          </a:bodyPr>
          <a:lstStyle/>
          <a:p>
            <a:pPr marL="0" indent="0" algn="ctr">
              <a:buNone/>
            </a:pPr>
            <a:r>
              <a:rPr lang="en-US" sz="4400" b="1" dirty="0"/>
              <a:t>ETP vs OFHC</a:t>
            </a:r>
          </a:p>
          <a:p>
            <a:pPr algn="just"/>
            <a:r>
              <a:rPr lang="en-US" sz="8000" b="1" dirty="0"/>
              <a:t>ETP copper is 90% of the electrical copper used in the US.</a:t>
            </a:r>
          </a:p>
          <a:p>
            <a:pPr marL="0" indent="0" algn="just">
              <a:buNone/>
            </a:pPr>
            <a:endParaRPr lang="en-US" sz="8000" b="1" dirty="0"/>
          </a:p>
          <a:p>
            <a:pPr algn="just"/>
            <a:r>
              <a:rPr lang="en-US" sz="8000" b="1" dirty="0"/>
              <a:t>ETP is much easier to get</a:t>
            </a:r>
          </a:p>
          <a:p>
            <a:pPr algn="just"/>
            <a:endParaRPr lang="en-US" sz="8000" b="1" dirty="0"/>
          </a:p>
          <a:p>
            <a:pPr algn="just"/>
            <a:r>
              <a:rPr lang="en-US" sz="8000" b="1" dirty="0"/>
              <a:t>ETP has the same electrical conductivity as OFHC</a:t>
            </a:r>
          </a:p>
          <a:p>
            <a:pPr marL="0" indent="0" algn="just">
              <a:buNone/>
            </a:pPr>
            <a:endParaRPr lang="en-US" sz="8000" b="1" dirty="0"/>
          </a:p>
          <a:p>
            <a:pPr algn="just"/>
            <a:r>
              <a:rPr lang="en-US" sz="8000" b="1" dirty="0"/>
              <a:t>OFHC is much easier to weld and braze</a:t>
            </a:r>
          </a:p>
          <a:p>
            <a:pPr marL="0" indent="0" algn="just">
              <a:buNone/>
            </a:pPr>
            <a:endParaRPr lang="en-US" sz="8000" b="1" dirty="0"/>
          </a:p>
          <a:p>
            <a:pPr algn="just"/>
            <a:r>
              <a:rPr lang="en-US" sz="8000" b="1" dirty="0"/>
              <a:t>ETP is a bit easier to machine than OFHC</a:t>
            </a:r>
          </a:p>
          <a:p>
            <a:pPr marL="0" indent="0" algn="just">
              <a:buNone/>
            </a:pPr>
            <a:endParaRPr lang="en-US" sz="8000" b="1" dirty="0"/>
          </a:p>
          <a:p>
            <a:pPr algn="just"/>
            <a:r>
              <a:rPr lang="en-US" sz="8000" b="1" dirty="0"/>
              <a:t>ETP has oxygen in it.  This makes welding and brazing more difficult.  A TIG welding/brazing method will be used.  Silicon-bronze and other alloys are recommended.</a:t>
            </a:r>
          </a:p>
          <a:p>
            <a:pPr marL="0" indent="0" algn="just">
              <a:buNone/>
            </a:pPr>
            <a:endParaRPr lang="en-US" sz="8000" b="1" dirty="0"/>
          </a:p>
          <a:p>
            <a:pPr algn="just"/>
            <a:r>
              <a:rPr lang="en-US" sz="8000" b="1" dirty="0"/>
              <a:t>Need to buy ETP samples with different filler rods and have Bob Conley try them out.  Material cost ~ $400 and 1 day of Bobs time.</a:t>
            </a:r>
          </a:p>
          <a:p>
            <a:pPr marL="0" indent="0">
              <a:buNone/>
            </a:pPr>
            <a:r>
              <a:rPr lang="en-US" sz="4400" b="1" dirty="0"/>
              <a:t>        </a:t>
            </a:r>
            <a:endParaRPr lang="en-US" b="1" dirty="0"/>
          </a:p>
          <a:p>
            <a:endParaRPr lang="en-US" dirty="0"/>
          </a:p>
          <a:p>
            <a:pPr marL="0" indent="0">
              <a:buNone/>
            </a:pP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1373812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A6250E-4D28-D3DC-ED39-8F0899B746BB}"/>
              </a:ext>
            </a:extLst>
          </p:cNvPr>
          <p:cNvSpPr>
            <a:spLocks noGrp="1"/>
          </p:cNvSpPr>
          <p:nvPr>
            <p:ph type="title"/>
          </p:nvPr>
        </p:nvSpPr>
        <p:spPr/>
        <p:txBody>
          <a:bodyPr>
            <a:normAutofit/>
          </a:bodyPr>
          <a:lstStyle/>
          <a:p>
            <a:r>
              <a:rPr lang="en-US" dirty="0"/>
              <a:t>Coil Connection Plating</a:t>
            </a:r>
          </a:p>
        </p:txBody>
      </p:sp>
      <p:sp>
        <p:nvSpPr>
          <p:cNvPr id="6" name="Content Placeholder 5">
            <a:extLst>
              <a:ext uri="{FF2B5EF4-FFF2-40B4-BE49-F238E27FC236}">
                <a16:creationId xmlns:a16="http://schemas.microsoft.com/office/drawing/2014/main" id="{F1D16170-8DE4-04C5-740A-20C884185A56}"/>
              </a:ext>
            </a:extLst>
          </p:cNvPr>
          <p:cNvSpPr>
            <a:spLocks noGrp="1"/>
          </p:cNvSpPr>
          <p:nvPr>
            <p:ph idx="1"/>
          </p:nvPr>
        </p:nvSpPr>
        <p:spPr>
          <a:xfrm>
            <a:off x="110067" y="1600202"/>
            <a:ext cx="8890000" cy="4525963"/>
          </a:xfrm>
        </p:spPr>
        <p:txBody>
          <a:bodyPr>
            <a:normAutofit fontScale="92500" lnSpcReduction="20000"/>
          </a:bodyPr>
          <a:lstStyle/>
          <a:p>
            <a:r>
              <a:rPr lang="en-US" sz="2000" b="1" dirty="0"/>
              <a:t>S+S Industries (Houston, TX) has come back with a budgetary quote for silver plating the ends of the copper planks.  It is $1089 per end per part.  This translates to </a:t>
            </a:r>
            <a:r>
              <a:rPr lang="en-US" sz="2000" b="1" dirty="0">
                <a:solidFill>
                  <a:srgbClr val="FF0000"/>
                </a:solidFill>
              </a:rPr>
              <a:t>$418,000.</a:t>
            </a:r>
          </a:p>
          <a:p>
            <a:pPr marL="0" indent="0">
              <a:buNone/>
            </a:pPr>
            <a:endParaRPr lang="en-US" sz="2000" b="1" dirty="0">
              <a:solidFill>
                <a:srgbClr val="FF0000"/>
              </a:solidFill>
            </a:endParaRPr>
          </a:p>
          <a:p>
            <a:r>
              <a:rPr lang="en-US" sz="2000" b="1" dirty="0">
                <a:solidFill>
                  <a:srgbClr val="FF0000"/>
                </a:solidFill>
              </a:rPr>
              <a:t>This is probably out of our price range.</a:t>
            </a:r>
          </a:p>
          <a:p>
            <a:endParaRPr lang="en-US" sz="2000" b="1" dirty="0">
              <a:solidFill>
                <a:srgbClr val="FF0000"/>
              </a:solidFill>
            </a:endParaRPr>
          </a:p>
          <a:p>
            <a:r>
              <a:rPr lang="en-US" sz="2000" b="1" dirty="0"/>
              <a:t>This will take more work to see if it is really necessary.</a:t>
            </a:r>
          </a:p>
          <a:p>
            <a:pPr marL="0" indent="0">
              <a:buNone/>
            </a:pPr>
            <a:endParaRPr lang="en-US" sz="2000" b="1" dirty="0"/>
          </a:p>
          <a:p>
            <a:r>
              <a:rPr lang="en-US" sz="2000" b="1" dirty="0"/>
              <a:t>Maybe there are other companies that are cheaper.  Especially with regards to the end turn planks.  S+S Industries has the largest/longest setup in the US.</a:t>
            </a:r>
          </a:p>
          <a:p>
            <a:pPr marL="0" indent="0">
              <a:buNone/>
            </a:pPr>
            <a:endParaRPr lang="en-US" sz="2000" b="1" dirty="0"/>
          </a:p>
          <a:p>
            <a:r>
              <a:rPr lang="en-US" sz="2000" b="1" dirty="0"/>
              <a:t>Perhaps there is some advantage to just plating one side of each joint.</a:t>
            </a:r>
          </a:p>
          <a:p>
            <a:pPr marL="0" indent="0">
              <a:buNone/>
            </a:pPr>
            <a:endParaRPr lang="en-US" sz="2000" b="1" dirty="0"/>
          </a:p>
          <a:p>
            <a:r>
              <a:rPr lang="en-US" sz="2000" b="1" dirty="0"/>
              <a:t>Tin plating is cheaper</a:t>
            </a:r>
          </a:p>
          <a:p>
            <a:pPr marL="0" indent="0">
              <a:buNone/>
            </a:pPr>
            <a:r>
              <a:rPr lang="en-US" sz="2000" b="1" dirty="0">
                <a:solidFill>
                  <a:srgbClr val="FF0000"/>
                </a:solidFill>
              </a:rPr>
              <a:t> </a:t>
            </a:r>
          </a:p>
          <a:p>
            <a:pPr marL="0" indent="0">
              <a:buNone/>
            </a:pP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496188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A6250E-4D28-D3DC-ED39-8F0899B746BB}"/>
              </a:ext>
            </a:extLst>
          </p:cNvPr>
          <p:cNvSpPr>
            <a:spLocks noGrp="1"/>
          </p:cNvSpPr>
          <p:nvPr>
            <p:ph type="title"/>
          </p:nvPr>
        </p:nvSpPr>
        <p:spPr/>
        <p:txBody>
          <a:bodyPr>
            <a:normAutofit/>
          </a:bodyPr>
          <a:lstStyle/>
          <a:p>
            <a:r>
              <a:rPr lang="en-US" dirty="0"/>
              <a:t>Coil Thermal Analysis</a:t>
            </a:r>
          </a:p>
        </p:txBody>
      </p:sp>
      <p:sp>
        <p:nvSpPr>
          <p:cNvPr id="6" name="Content Placeholder 5">
            <a:extLst>
              <a:ext uri="{FF2B5EF4-FFF2-40B4-BE49-F238E27FC236}">
                <a16:creationId xmlns:a16="http://schemas.microsoft.com/office/drawing/2014/main" id="{F1D16170-8DE4-04C5-740A-20C884185A56}"/>
              </a:ext>
            </a:extLst>
          </p:cNvPr>
          <p:cNvSpPr>
            <a:spLocks noGrp="1"/>
          </p:cNvSpPr>
          <p:nvPr>
            <p:ph idx="1"/>
          </p:nvPr>
        </p:nvSpPr>
        <p:spPr>
          <a:xfrm>
            <a:off x="179882" y="1600202"/>
            <a:ext cx="8851691" cy="4525963"/>
          </a:xfrm>
        </p:spPr>
        <p:txBody>
          <a:bodyPr>
            <a:normAutofit/>
          </a:bodyPr>
          <a:lstStyle/>
          <a:p>
            <a:pPr marL="0" indent="0" algn="ctr">
              <a:buNone/>
            </a:pPr>
            <a:r>
              <a:rPr lang="en-US" sz="3900" b="1" dirty="0"/>
              <a:t>      </a:t>
            </a:r>
          </a:p>
          <a:p>
            <a:endParaRPr lang="en-US" dirty="0"/>
          </a:p>
          <a:p>
            <a:pPr marL="0" indent="0">
              <a:buNone/>
            </a:pPr>
            <a:endParaRPr lang="en-US" sz="3300" dirty="0"/>
          </a:p>
          <a:p>
            <a:pPr marL="0" indent="0">
              <a:buNone/>
            </a:pPr>
            <a:endParaRPr lang="en-US" dirty="0"/>
          </a:p>
          <a:p>
            <a:pPr marL="0" indent="0">
              <a:buNone/>
            </a:pPr>
            <a:r>
              <a:rPr lang="en-US" sz="3200" dirty="0"/>
              <a:t>	</a:t>
            </a:r>
          </a:p>
          <a:p>
            <a:pPr marL="0" indent="0">
              <a:buNone/>
            </a:pPr>
            <a:endParaRPr lang="en-US" b="1" dirty="0"/>
          </a:p>
          <a:p>
            <a:endParaRPr lang="en-US" dirty="0"/>
          </a:p>
          <a:p>
            <a:pPr marL="0" indent="0">
              <a:buNone/>
            </a:pPr>
            <a:endParaRPr lang="en-US" dirty="0"/>
          </a:p>
          <a:p>
            <a:pPr marL="0" indent="0">
              <a:buNone/>
            </a:pPr>
            <a:endParaRPr lang="en-US" dirty="0"/>
          </a:p>
          <a:p>
            <a:pPr marL="0" indent="0">
              <a:buNone/>
            </a:pPr>
            <a:endParaRPr lang="en-US" dirty="0"/>
          </a:p>
          <a:p>
            <a:endParaRPr lang="en-US" dirty="0"/>
          </a:p>
        </p:txBody>
      </p:sp>
      <p:pic>
        <p:nvPicPr>
          <p:cNvPr id="2" name="Picture 1" descr="A green rectangular object with pink stripes&#10;&#10;Description automatically generated">
            <a:extLst>
              <a:ext uri="{FF2B5EF4-FFF2-40B4-BE49-F238E27FC236}">
                <a16:creationId xmlns:a16="http://schemas.microsoft.com/office/drawing/2014/main" id="{0810AE85-8C4B-E73C-F6BA-9CB29CC0C24B}"/>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6721" r="17541"/>
          <a:stretch/>
        </p:blipFill>
        <p:spPr>
          <a:xfrm>
            <a:off x="719250" y="1071873"/>
            <a:ext cx="7255239" cy="5582619"/>
          </a:xfrm>
          <a:prstGeom prst="rect">
            <a:avLst/>
          </a:prstGeom>
        </p:spPr>
      </p:pic>
      <p:cxnSp>
        <p:nvCxnSpPr>
          <p:cNvPr id="4" name="Straight Arrow Connector 3">
            <a:extLst>
              <a:ext uri="{FF2B5EF4-FFF2-40B4-BE49-F238E27FC236}">
                <a16:creationId xmlns:a16="http://schemas.microsoft.com/office/drawing/2014/main" id="{4DAC6FFE-63F3-CA15-42FF-966EA9D4A5EF}"/>
              </a:ext>
            </a:extLst>
          </p:cNvPr>
          <p:cNvCxnSpPr>
            <a:cxnSpLocks/>
          </p:cNvCxnSpPr>
          <p:nvPr/>
        </p:nvCxnSpPr>
        <p:spPr>
          <a:xfrm flipH="1">
            <a:off x="3065211" y="5970997"/>
            <a:ext cx="1731364" cy="222169"/>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678906A-E8B2-2F37-1107-DE4D3D44E2F7}"/>
              </a:ext>
            </a:extLst>
          </p:cNvPr>
          <p:cNvSpPr txBox="1"/>
          <p:nvPr/>
        </p:nvSpPr>
        <p:spPr>
          <a:xfrm>
            <a:off x="4796575" y="5756833"/>
            <a:ext cx="2820900" cy="369332"/>
          </a:xfrm>
          <a:prstGeom prst="rect">
            <a:avLst/>
          </a:prstGeom>
          <a:noFill/>
        </p:spPr>
        <p:txBody>
          <a:bodyPr wrap="none" rtlCol="0">
            <a:spAutoFit/>
          </a:bodyPr>
          <a:lstStyle/>
          <a:p>
            <a:r>
              <a:rPr lang="en-US" b="1" dirty="0"/>
              <a:t>Input and Output Terminals</a:t>
            </a:r>
          </a:p>
        </p:txBody>
      </p:sp>
      <p:sp>
        <p:nvSpPr>
          <p:cNvPr id="10" name="TextBox 9">
            <a:extLst>
              <a:ext uri="{FF2B5EF4-FFF2-40B4-BE49-F238E27FC236}">
                <a16:creationId xmlns:a16="http://schemas.microsoft.com/office/drawing/2014/main" id="{ADA82E25-9C7E-4F6E-674C-9A08D1E86D52}"/>
              </a:ext>
            </a:extLst>
          </p:cNvPr>
          <p:cNvSpPr txBox="1"/>
          <p:nvPr/>
        </p:nvSpPr>
        <p:spPr>
          <a:xfrm>
            <a:off x="4380653" y="227896"/>
            <a:ext cx="1470915" cy="369332"/>
          </a:xfrm>
          <a:prstGeom prst="rect">
            <a:avLst/>
          </a:prstGeom>
          <a:solidFill>
            <a:schemeClr val="bg1"/>
          </a:solidFill>
          <a:ln>
            <a:noFill/>
          </a:ln>
        </p:spPr>
        <p:txBody>
          <a:bodyPr wrap="none" rtlCol="0">
            <a:spAutoFit/>
          </a:bodyPr>
          <a:lstStyle/>
          <a:p>
            <a:r>
              <a:rPr lang="en-US" b="1" dirty="0"/>
              <a:t>Green is G-10</a:t>
            </a:r>
          </a:p>
        </p:txBody>
      </p:sp>
      <p:cxnSp>
        <p:nvCxnSpPr>
          <p:cNvPr id="11" name="Straight Arrow Connector 10">
            <a:extLst>
              <a:ext uri="{FF2B5EF4-FFF2-40B4-BE49-F238E27FC236}">
                <a16:creationId xmlns:a16="http://schemas.microsoft.com/office/drawing/2014/main" id="{893C630B-0D92-A5E8-3FC6-41A1E9350572}"/>
              </a:ext>
            </a:extLst>
          </p:cNvPr>
          <p:cNvCxnSpPr>
            <a:cxnSpLocks/>
            <a:stCxn id="10" idx="3"/>
          </p:cNvCxnSpPr>
          <p:nvPr/>
        </p:nvCxnSpPr>
        <p:spPr>
          <a:xfrm>
            <a:off x="5851568" y="412562"/>
            <a:ext cx="1147645" cy="250985"/>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2EFA456-363C-E008-EB56-7FA4FC121FF8}"/>
              </a:ext>
            </a:extLst>
          </p:cNvPr>
          <p:cNvSpPr txBox="1"/>
          <p:nvPr/>
        </p:nvSpPr>
        <p:spPr>
          <a:xfrm>
            <a:off x="719250" y="1216639"/>
            <a:ext cx="4243829" cy="1015663"/>
          </a:xfrm>
          <a:prstGeom prst="rect">
            <a:avLst/>
          </a:prstGeom>
          <a:solidFill>
            <a:schemeClr val="bg1"/>
          </a:solidFill>
          <a:ln>
            <a:noFill/>
          </a:ln>
        </p:spPr>
        <p:txBody>
          <a:bodyPr wrap="square" rtlCol="0">
            <a:spAutoFit/>
          </a:bodyPr>
          <a:lstStyle/>
          <a:p>
            <a:pPr algn="ctr"/>
            <a:r>
              <a:rPr lang="en-US" sz="2000" b="1" dirty="0">
                <a:solidFill>
                  <a:srgbClr val="FF0000"/>
                </a:solidFill>
              </a:rPr>
              <a:t>Outer Coil</a:t>
            </a:r>
          </a:p>
          <a:p>
            <a:pPr algn="ctr"/>
            <a:r>
              <a:rPr lang="en-US" sz="2000" b="1" dirty="0">
                <a:solidFill>
                  <a:srgbClr val="FF0000"/>
                </a:solidFill>
              </a:rPr>
              <a:t>No Corner Transition Pieces   Direct Plank to 6 Bar Plank Connections</a:t>
            </a:r>
          </a:p>
        </p:txBody>
      </p:sp>
    </p:spTree>
    <p:extLst>
      <p:ext uri="{BB962C8B-B14F-4D97-AF65-F5344CB8AC3E}">
        <p14:creationId xmlns:p14="http://schemas.microsoft.com/office/powerpoint/2010/main" val="375702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720C09-BDBC-17CD-D33B-E31F2CF60533}"/>
              </a:ext>
            </a:extLst>
          </p:cNvPr>
          <p:cNvPicPr>
            <a:picLocks noChangeAspect="1"/>
          </p:cNvPicPr>
          <p:nvPr/>
        </p:nvPicPr>
        <p:blipFill rotWithShape="1">
          <a:blip r:embed="rId2"/>
          <a:srcRect r="5926" b="38236"/>
          <a:stretch/>
        </p:blipFill>
        <p:spPr>
          <a:xfrm>
            <a:off x="65126" y="1058667"/>
            <a:ext cx="6814466" cy="2860665"/>
          </a:xfrm>
          <a:prstGeom prst="rect">
            <a:avLst/>
          </a:prstGeom>
        </p:spPr>
      </p:pic>
      <p:sp>
        <p:nvSpPr>
          <p:cNvPr id="5" name="Title 4">
            <a:extLst>
              <a:ext uri="{FF2B5EF4-FFF2-40B4-BE49-F238E27FC236}">
                <a16:creationId xmlns:a16="http://schemas.microsoft.com/office/drawing/2014/main" id="{42A6250E-4D28-D3DC-ED39-8F0899B746BB}"/>
              </a:ext>
            </a:extLst>
          </p:cNvPr>
          <p:cNvSpPr>
            <a:spLocks noGrp="1"/>
          </p:cNvSpPr>
          <p:nvPr>
            <p:ph type="title"/>
          </p:nvPr>
        </p:nvSpPr>
        <p:spPr/>
        <p:txBody>
          <a:bodyPr>
            <a:normAutofit/>
          </a:bodyPr>
          <a:lstStyle/>
          <a:p>
            <a:r>
              <a:rPr lang="en-US" dirty="0"/>
              <a:t>Coil ANSYS RESULTS</a:t>
            </a:r>
          </a:p>
        </p:txBody>
      </p:sp>
      <p:pic>
        <p:nvPicPr>
          <p:cNvPr id="12" name="Picture 11">
            <a:extLst>
              <a:ext uri="{FF2B5EF4-FFF2-40B4-BE49-F238E27FC236}">
                <a16:creationId xmlns:a16="http://schemas.microsoft.com/office/drawing/2014/main" id="{130E6081-B75C-74DC-2692-43B1E4C8344C}"/>
              </a:ext>
            </a:extLst>
          </p:cNvPr>
          <p:cNvPicPr>
            <a:picLocks noChangeAspect="1"/>
          </p:cNvPicPr>
          <p:nvPr/>
        </p:nvPicPr>
        <p:blipFill rotWithShape="1">
          <a:blip r:embed="rId3"/>
          <a:srcRect r="10000" b="35510"/>
          <a:stretch/>
        </p:blipFill>
        <p:spPr>
          <a:xfrm>
            <a:off x="65126" y="3993839"/>
            <a:ext cx="4024994" cy="1844113"/>
          </a:xfrm>
          <a:prstGeom prst="rect">
            <a:avLst/>
          </a:prstGeom>
        </p:spPr>
      </p:pic>
      <p:pic>
        <p:nvPicPr>
          <p:cNvPr id="17" name="Picture 16">
            <a:extLst>
              <a:ext uri="{FF2B5EF4-FFF2-40B4-BE49-F238E27FC236}">
                <a16:creationId xmlns:a16="http://schemas.microsoft.com/office/drawing/2014/main" id="{4CD944D7-291C-3316-F7DD-3BEEE3D162E3}"/>
              </a:ext>
            </a:extLst>
          </p:cNvPr>
          <p:cNvPicPr>
            <a:picLocks noChangeAspect="1"/>
          </p:cNvPicPr>
          <p:nvPr/>
        </p:nvPicPr>
        <p:blipFill rotWithShape="1">
          <a:blip r:embed="rId4"/>
          <a:srcRect t="-33828" r="10000" b="33828"/>
          <a:stretch/>
        </p:blipFill>
        <p:spPr>
          <a:xfrm>
            <a:off x="4154468" y="2817704"/>
            <a:ext cx="4828192" cy="3420535"/>
          </a:xfrm>
          <a:prstGeom prst="rect">
            <a:avLst/>
          </a:prstGeom>
        </p:spPr>
      </p:pic>
      <p:cxnSp>
        <p:nvCxnSpPr>
          <p:cNvPr id="18" name="Straight Arrow Connector 17">
            <a:extLst>
              <a:ext uri="{FF2B5EF4-FFF2-40B4-BE49-F238E27FC236}">
                <a16:creationId xmlns:a16="http://schemas.microsoft.com/office/drawing/2014/main" id="{02B109DE-8471-60F4-C80D-77E38D592118}"/>
              </a:ext>
            </a:extLst>
          </p:cNvPr>
          <p:cNvCxnSpPr>
            <a:cxnSpLocks/>
          </p:cNvCxnSpPr>
          <p:nvPr/>
        </p:nvCxnSpPr>
        <p:spPr>
          <a:xfrm flipV="1">
            <a:off x="8486987" y="6163733"/>
            <a:ext cx="372532" cy="298027"/>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95B3000-ABC5-AFA6-2ACD-40F6216E72AE}"/>
              </a:ext>
            </a:extLst>
          </p:cNvPr>
          <p:cNvSpPr txBox="1"/>
          <p:nvPr/>
        </p:nvSpPr>
        <p:spPr>
          <a:xfrm>
            <a:off x="8156324" y="6312746"/>
            <a:ext cx="369012" cy="369332"/>
          </a:xfrm>
          <a:prstGeom prst="rect">
            <a:avLst/>
          </a:prstGeom>
          <a:noFill/>
        </p:spPr>
        <p:txBody>
          <a:bodyPr wrap="none" rtlCol="0">
            <a:spAutoFit/>
          </a:bodyPr>
          <a:lstStyle/>
          <a:p>
            <a:r>
              <a:rPr lang="en-US" b="1" dirty="0"/>
              <a:t>In</a:t>
            </a:r>
          </a:p>
        </p:txBody>
      </p:sp>
      <p:sp>
        <p:nvSpPr>
          <p:cNvPr id="22" name="TextBox 21">
            <a:extLst>
              <a:ext uri="{FF2B5EF4-FFF2-40B4-BE49-F238E27FC236}">
                <a16:creationId xmlns:a16="http://schemas.microsoft.com/office/drawing/2014/main" id="{401AC838-CCA0-A02B-4CCD-8EF2F571E42A}"/>
              </a:ext>
            </a:extLst>
          </p:cNvPr>
          <p:cNvSpPr txBox="1"/>
          <p:nvPr/>
        </p:nvSpPr>
        <p:spPr>
          <a:xfrm>
            <a:off x="8156324" y="5442467"/>
            <a:ext cx="543739" cy="369332"/>
          </a:xfrm>
          <a:prstGeom prst="rect">
            <a:avLst/>
          </a:prstGeom>
          <a:noFill/>
        </p:spPr>
        <p:txBody>
          <a:bodyPr wrap="none" rtlCol="0">
            <a:spAutoFit/>
          </a:bodyPr>
          <a:lstStyle/>
          <a:p>
            <a:r>
              <a:rPr lang="en-US" b="1" dirty="0"/>
              <a:t>Out</a:t>
            </a:r>
          </a:p>
        </p:txBody>
      </p:sp>
      <p:cxnSp>
        <p:nvCxnSpPr>
          <p:cNvPr id="23" name="Straight Arrow Connector 22">
            <a:extLst>
              <a:ext uri="{FF2B5EF4-FFF2-40B4-BE49-F238E27FC236}">
                <a16:creationId xmlns:a16="http://schemas.microsoft.com/office/drawing/2014/main" id="{ECD5B4FD-C928-CF25-B480-99FE15AAC490}"/>
              </a:ext>
            </a:extLst>
          </p:cNvPr>
          <p:cNvCxnSpPr>
            <a:cxnSpLocks/>
          </p:cNvCxnSpPr>
          <p:nvPr/>
        </p:nvCxnSpPr>
        <p:spPr>
          <a:xfrm>
            <a:off x="8642069" y="5708413"/>
            <a:ext cx="278411" cy="259079"/>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B7A8A0F-E10F-AB3A-C4F2-7735656876A2}"/>
              </a:ext>
            </a:extLst>
          </p:cNvPr>
          <p:cNvCxnSpPr>
            <a:cxnSpLocks/>
          </p:cNvCxnSpPr>
          <p:nvPr/>
        </p:nvCxnSpPr>
        <p:spPr>
          <a:xfrm flipV="1">
            <a:off x="8545780" y="4302810"/>
            <a:ext cx="372532" cy="298027"/>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D48BAD2-A244-2DCE-B3A0-AF468ED581A9}"/>
              </a:ext>
            </a:extLst>
          </p:cNvPr>
          <p:cNvSpPr txBox="1"/>
          <p:nvPr/>
        </p:nvSpPr>
        <p:spPr>
          <a:xfrm>
            <a:off x="8340830" y="3607697"/>
            <a:ext cx="369012" cy="369332"/>
          </a:xfrm>
          <a:prstGeom prst="rect">
            <a:avLst/>
          </a:prstGeom>
          <a:noFill/>
        </p:spPr>
        <p:txBody>
          <a:bodyPr wrap="none" rtlCol="0">
            <a:spAutoFit/>
          </a:bodyPr>
          <a:lstStyle/>
          <a:p>
            <a:r>
              <a:rPr lang="en-US" b="1" dirty="0"/>
              <a:t>In</a:t>
            </a:r>
          </a:p>
        </p:txBody>
      </p:sp>
      <p:sp>
        <p:nvSpPr>
          <p:cNvPr id="28" name="TextBox 27">
            <a:extLst>
              <a:ext uri="{FF2B5EF4-FFF2-40B4-BE49-F238E27FC236}">
                <a16:creationId xmlns:a16="http://schemas.microsoft.com/office/drawing/2014/main" id="{CFCD1F8E-D24B-2378-E716-83C2D858A3D8}"/>
              </a:ext>
            </a:extLst>
          </p:cNvPr>
          <p:cNvSpPr txBox="1"/>
          <p:nvPr/>
        </p:nvSpPr>
        <p:spPr>
          <a:xfrm>
            <a:off x="8063405" y="4444725"/>
            <a:ext cx="543739" cy="369332"/>
          </a:xfrm>
          <a:prstGeom prst="rect">
            <a:avLst/>
          </a:prstGeom>
          <a:noFill/>
        </p:spPr>
        <p:txBody>
          <a:bodyPr wrap="none" rtlCol="0">
            <a:spAutoFit/>
          </a:bodyPr>
          <a:lstStyle/>
          <a:p>
            <a:r>
              <a:rPr lang="en-US" b="1" dirty="0"/>
              <a:t>Out</a:t>
            </a:r>
          </a:p>
        </p:txBody>
      </p:sp>
      <p:cxnSp>
        <p:nvCxnSpPr>
          <p:cNvPr id="29" name="Straight Arrow Connector 28">
            <a:extLst>
              <a:ext uri="{FF2B5EF4-FFF2-40B4-BE49-F238E27FC236}">
                <a16:creationId xmlns:a16="http://schemas.microsoft.com/office/drawing/2014/main" id="{4D0F6B94-04D4-8A51-0716-4FD89D217554}"/>
              </a:ext>
            </a:extLst>
          </p:cNvPr>
          <p:cNvCxnSpPr>
            <a:cxnSpLocks/>
          </p:cNvCxnSpPr>
          <p:nvPr/>
        </p:nvCxnSpPr>
        <p:spPr>
          <a:xfrm>
            <a:off x="8700862" y="3847490"/>
            <a:ext cx="278411" cy="259079"/>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FB04253-87DD-FBA8-7F28-4100C4EB5426}"/>
              </a:ext>
            </a:extLst>
          </p:cNvPr>
          <p:cNvSpPr txBox="1"/>
          <p:nvPr/>
        </p:nvSpPr>
        <p:spPr>
          <a:xfrm>
            <a:off x="1103206" y="1670853"/>
            <a:ext cx="5265844" cy="1200329"/>
          </a:xfrm>
          <a:prstGeom prst="rect">
            <a:avLst/>
          </a:prstGeom>
          <a:solidFill>
            <a:schemeClr val="bg1"/>
          </a:solidFill>
          <a:ln>
            <a:noFill/>
          </a:ln>
        </p:spPr>
        <p:txBody>
          <a:bodyPr wrap="square" rtlCol="0">
            <a:spAutoFit/>
          </a:bodyPr>
          <a:lstStyle/>
          <a:p>
            <a:r>
              <a:rPr lang="en-US" b="1" dirty="0"/>
              <a:t>Water flow per plate = .063 kg/sec = </a:t>
            </a:r>
            <a:r>
              <a:rPr lang="en-US" b="1" dirty="0">
                <a:solidFill>
                  <a:srgbClr val="FF0000"/>
                </a:solidFill>
              </a:rPr>
              <a:t>.82 GPM</a:t>
            </a:r>
          </a:p>
          <a:p>
            <a:r>
              <a:rPr lang="en-US" b="1" dirty="0">
                <a:solidFill>
                  <a:srgbClr val="FF0000"/>
                </a:solidFill>
              </a:rPr>
              <a:t>Cooling plates only on long sections</a:t>
            </a:r>
          </a:p>
          <a:p>
            <a:r>
              <a:rPr lang="en-US" b="1" dirty="0"/>
              <a:t>Film Coefficient for water  1200 W/m</a:t>
            </a:r>
            <a:r>
              <a:rPr lang="en-US" b="1" baseline="30000" dirty="0"/>
              <a:t>2</a:t>
            </a:r>
            <a:r>
              <a:rPr lang="en-US" b="1" dirty="0"/>
              <a:t> C </a:t>
            </a:r>
            <a:r>
              <a:rPr lang="en-US" sz="1400" b="1" dirty="0"/>
              <a:t>(stagnant water)</a:t>
            </a:r>
          </a:p>
          <a:p>
            <a:r>
              <a:rPr lang="en-US" b="1" dirty="0" err="1"/>
              <a:t>Tinlet</a:t>
            </a:r>
            <a:r>
              <a:rPr lang="en-US" b="1" dirty="0"/>
              <a:t> = 22 C  </a:t>
            </a:r>
            <a:r>
              <a:rPr lang="en-US" b="1" dirty="0" err="1"/>
              <a:t>Tmax</a:t>
            </a:r>
            <a:r>
              <a:rPr lang="en-US" b="1" dirty="0"/>
              <a:t> 74 C </a:t>
            </a:r>
          </a:p>
        </p:txBody>
      </p:sp>
      <p:pic>
        <p:nvPicPr>
          <p:cNvPr id="2" name="Picture 1">
            <a:extLst>
              <a:ext uri="{FF2B5EF4-FFF2-40B4-BE49-F238E27FC236}">
                <a16:creationId xmlns:a16="http://schemas.microsoft.com/office/drawing/2014/main" id="{3294145A-F005-4775-A96E-E09BC54C48AB}"/>
              </a:ext>
            </a:extLst>
          </p:cNvPr>
          <p:cNvPicPr>
            <a:picLocks noChangeAspect="1"/>
          </p:cNvPicPr>
          <p:nvPr/>
        </p:nvPicPr>
        <p:blipFill>
          <a:blip r:embed="rId5"/>
          <a:stretch>
            <a:fillRect/>
          </a:stretch>
        </p:blipFill>
        <p:spPr>
          <a:xfrm>
            <a:off x="1849824" y="2871182"/>
            <a:ext cx="1377815" cy="536494"/>
          </a:xfrm>
          <a:prstGeom prst="rect">
            <a:avLst/>
          </a:prstGeom>
        </p:spPr>
      </p:pic>
    </p:spTree>
    <p:extLst>
      <p:ext uri="{BB962C8B-B14F-4D97-AF65-F5344CB8AC3E}">
        <p14:creationId xmlns:p14="http://schemas.microsoft.com/office/powerpoint/2010/main" val="3769040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CC4DD71-C3F1-92E8-40EF-D19756A9F018}"/>
              </a:ext>
            </a:extLst>
          </p:cNvPr>
          <p:cNvPicPr>
            <a:picLocks noChangeAspect="1"/>
          </p:cNvPicPr>
          <p:nvPr/>
        </p:nvPicPr>
        <p:blipFill rotWithShape="1">
          <a:blip r:embed="rId2"/>
          <a:srcRect r="10825" b="32506"/>
          <a:stretch/>
        </p:blipFill>
        <p:spPr>
          <a:xfrm>
            <a:off x="385144" y="1060170"/>
            <a:ext cx="6814909" cy="3298022"/>
          </a:xfrm>
          <a:prstGeom prst="rect">
            <a:avLst/>
          </a:prstGeom>
        </p:spPr>
      </p:pic>
      <p:pic>
        <p:nvPicPr>
          <p:cNvPr id="4" name="Picture 3">
            <a:extLst>
              <a:ext uri="{FF2B5EF4-FFF2-40B4-BE49-F238E27FC236}">
                <a16:creationId xmlns:a16="http://schemas.microsoft.com/office/drawing/2014/main" id="{15EA6C1E-18B2-006E-A47E-E5D1DFB4F387}"/>
              </a:ext>
            </a:extLst>
          </p:cNvPr>
          <p:cNvPicPr>
            <a:picLocks noChangeAspect="1"/>
          </p:cNvPicPr>
          <p:nvPr/>
        </p:nvPicPr>
        <p:blipFill rotWithShape="1">
          <a:blip r:embed="rId3"/>
          <a:srcRect r="10197" b="35055"/>
          <a:stretch/>
        </p:blipFill>
        <p:spPr>
          <a:xfrm>
            <a:off x="4451428" y="4430649"/>
            <a:ext cx="4692572" cy="2169894"/>
          </a:xfrm>
          <a:prstGeom prst="rect">
            <a:avLst/>
          </a:prstGeom>
        </p:spPr>
      </p:pic>
      <p:sp>
        <p:nvSpPr>
          <p:cNvPr id="5" name="Title 4">
            <a:extLst>
              <a:ext uri="{FF2B5EF4-FFF2-40B4-BE49-F238E27FC236}">
                <a16:creationId xmlns:a16="http://schemas.microsoft.com/office/drawing/2014/main" id="{42A6250E-4D28-D3DC-ED39-8F0899B746BB}"/>
              </a:ext>
            </a:extLst>
          </p:cNvPr>
          <p:cNvSpPr>
            <a:spLocks noGrp="1"/>
          </p:cNvSpPr>
          <p:nvPr>
            <p:ph type="title"/>
          </p:nvPr>
        </p:nvSpPr>
        <p:spPr/>
        <p:txBody>
          <a:bodyPr>
            <a:normAutofit/>
          </a:bodyPr>
          <a:lstStyle/>
          <a:p>
            <a:r>
              <a:rPr lang="en-US" dirty="0"/>
              <a:t>Coil ANSYS RESULTS</a:t>
            </a:r>
          </a:p>
        </p:txBody>
      </p:sp>
      <p:sp>
        <p:nvSpPr>
          <p:cNvPr id="10" name="TextBox 9">
            <a:extLst>
              <a:ext uri="{FF2B5EF4-FFF2-40B4-BE49-F238E27FC236}">
                <a16:creationId xmlns:a16="http://schemas.microsoft.com/office/drawing/2014/main" id="{ADA82E25-9C7E-4F6E-674C-9A08D1E86D52}"/>
              </a:ext>
            </a:extLst>
          </p:cNvPr>
          <p:cNvSpPr txBox="1"/>
          <p:nvPr/>
        </p:nvSpPr>
        <p:spPr>
          <a:xfrm>
            <a:off x="1911901" y="2014644"/>
            <a:ext cx="4749762" cy="1200329"/>
          </a:xfrm>
          <a:prstGeom prst="rect">
            <a:avLst/>
          </a:prstGeom>
          <a:solidFill>
            <a:schemeClr val="bg1"/>
          </a:solidFill>
          <a:ln>
            <a:noFill/>
          </a:ln>
        </p:spPr>
        <p:txBody>
          <a:bodyPr wrap="none" rtlCol="0">
            <a:spAutoFit/>
          </a:bodyPr>
          <a:lstStyle/>
          <a:p>
            <a:r>
              <a:rPr lang="en-US" b="1" dirty="0"/>
              <a:t>Water flow per plate = .126 kg/sec = </a:t>
            </a:r>
            <a:r>
              <a:rPr lang="en-US" b="1" dirty="0">
                <a:solidFill>
                  <a:srgbClr val="FF0000"/>
                </a:solidFill>
              </a:rPr>
              <a:t>1.64 GPM</a:t>
            </a:r>
          </a:p>
          <a:p>
            <a:r>
              <a:rPr lang="en-US" b="1" dirty="0">
                <a:solidFill>
                  <a:srgbClr val="FF0000"/>
                </a:solidFill>
              </a:rPr>
              <a:t>Cooling plates only on long sections</a:t>
            </a:r>
          </a:p>
          <a:p>
            <a:r>
              <a:rPr lang="en-US" b="1" dirty="0"/>
              <a:t>Film Coefficient for water  2400 W/m</a:t>
            </a:r>
            <a:r>
              <a:rPr lang="en-US" b="1" baseline="30000" dirty="0"/>
              <a:t>2</a:t>
            </a:r>
            <a:r>
              <a:rPr lang="en-US" b="1" dirty="0"/>
              <a:t> C</a:t>
            </a:r>
          </a:p>
          <a:p>
            <a:r>
              <a:rPr lang="en-US" b="1" dirty="0" err="1"/>
              <a:t>Tinlet</a:t>
            </a:r>
            <a:r>
              <a:rPr lang="en-US" b="1" dirty="0"/>
              <a:t> = 22 C  </a:t>
            </a:r>
            <a:r>
              <a:rPr lang="en-US" b="1" dirty="0" err="1"/>
              <a:t>Toutlet</a:t>
            </a:r>
            <a:r>
              <a:rPr lang="en-US" b="1" dirty="0"/>
              <a:t> = 29.4 &amp; 28.6 C   </a:t>
            </a:r>
            <a:r>
              <a:rPr lang="en-US" b="1" dirty="0" err="1"/>
              <a:t>Tmax</a:t>
            </a:r>
            <a:r>
              <a:rPr lang="en-US" b="1" dirty="0"/>
              <a:t> 64 C</a:t>
            </a:r>
          </a:p>
        </p:txBody>
      </p:sp>
      <p:cxnSp>
        <p:nvCxnSpPr>
          <p:cNvPr id="18" name="Straight Arrow Connector 17">
            <a:extLst>
              <a:ext uri="{FF2B5EF4-FFF2-40B4-BE49-F238E27FC236}">
                <a16:creationId xmlns:a16="http://schemas.microsoft.com/office/drawing/2014/main" id="{02B109DE-8471-60F4-C80D-77E38D592118}"/>
              </a:ext>
            </a:extLst>
          </p:cNvPr>
          <p:cNvCxnSpPr>
            <a:cxnSpLocks/>
          </p:cNvCxnSpPr>
          <p:nvPr/>
        </p:nvCxnSpPr>
        <p:spPr>
          <a:xfrm flipV="1">
            <a:off x="8301132" y="6520044"/>
            <a:ext cx="450577" cy="324067"/>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95B3000-ABC5-AFA6-2ACD-40F6216E72AE}"/>
              </a:ext>
            </a:extLst>
          </p:cNvPr>
          <p:cNvSpPr txBox="1"/>
          <p:nvPr/>
        </p:nvSpPr>
        <p:spPr>
          <a:xfrm>
            <a:off x="8156324" y="6312746"/>
            <a:ext cx="369012" cy="369332"/>
          </a:xfrm>
          <a:prstGeom prst="rect">
            <a:avLst/>
          </a:prstGeom>
          <a:noFill/>
        </p:spPr>
        <p:txBody>
          <a:bodyPr wrap="none" rtlCol="0">
            <a:spAutoFit/>
          </a:bodyPr>
          <a:lstStyle/>
          <a:p>
            <a:r>
              <a:rPr lang="en-US" b="1" dirty="0"/>
              <a:t>In</a:t>
            </a:r>
          </a:p>
        </p:txBody>
      </p:sp>
      <p:sp>
        <p:nvSpPr>
          <p:cNvPr id="22" name="TextBox 21">
            <a:extLst>
              <a:ext uri="{FF2B5EF4-FFF2-40B4-BE49-F238E27FC236}">
                <a16:creationId xmlns:a16="http://schemas.microsoft.com/office/drawing/2014/main" id="{401AC838-CCA0-A02B-4CCD-8EF2F571E42A}"/>
              </a:ext>
            </a:extLst>
          </p:cNvPr>
          <p:cNvSpPr txBox="1"/>
          <p:nvPr/>
        </p:nvSpPr>
        <p:spPr>
          <a:xfrm>
            <a:off x="7981597" y="5839765"/>
            <a:ext cx="543739" cy="369332"/>
          </a:xfrm>
          <a:prstGeom prst="rect">
            <a:avLst/>
          </a:prstGeom>
          <a:noFill/>
        </p:spPr>
        <p:txBody>
          <a:bodyPr wrap="none" rtlCol="0">
            <a:spAutoFit/>
          </a:bodyPr>
          <a:lstStyle/>
          <a:p>
            <a:r>
              <a:rPr lang="en-US" b="1" dirty="0"/>
              <a:t>Out</a:t>
            </a:r>
          </a:p>
        </p:txBody>
      </p:sp>
      <p:cxnSp>
        <p:nvCxnSpPr>
          <p:cNvPr id="23" name="Straight Arrow Connector 22">
            <a:extLst>
              <a:ext uri="{FF2B5EF4-FFF2-40B4-BE49-F238E27FC236}">
                <a16:creationId xmlns:a16="http://schemas.microsoft.com/office/drawing/2014/main" id="{ECD5B4FD-C928-CF25-B480-99FE15AAC490}"/>
              </a:ext>
            </a:extLst>
          </p:cNvPr>
          <p:cNvCxnSpPr>
            <a:cxnSpLocks/>
          </p:cNvCxnSpPr>
          <p:nvPr/>
        </p:nvCxnSpPr>
        <p:spPr>
          <a:xfrm>
            <a:off x="8488617" y="6157316"/>
            <a:ext cx="278411" cy="259079"/>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B7A8A0F-E10F-AB3A-C4F2-7735656876A2}"/>
              </a:ext>
            </a:extLst>
          </p:cNvPr>
          <p:cNvCxnSpPr>
            <a:cxnSpLocks/>
          </p:cNvCxnSpPr>
          <p:nvPr/>
        </p:nvCxnSpPr>
        <p:spPr>
          <a:xfrm flipV="1">
            <a:off x="8500534" y="4715984"/>
            <a:ext cx="372532" cy="298027"/>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D48BAD2-A244-2DCE-B3A0-AF468ED581A9}"/>
              </a:ext>
            </a:extLst>
          </p:cNvPr>
          <p:cNvSpPr txBox="1"/>
          <p:nvPr/>
        </p:nvSpPr>
        <p:spPr>
          <a:xfrm>
            <a:off x="8438116" y="4060056"/>
            <a:ext cx="369012" cy="369332"/>
          </a:xfrm>
          <a:prstGeom prst="rect">
            <a:avLst/>
          </a:prstGeom>
          <a:noFill/>
        </p:spPr>
        <p:txBody>
          <a:bodyPr wrap="none" rtlCol="0">
            <a:spAutoFit/>
          </a:bodyPr>
          <a:lstStyle/>
          <a:p>
            <a:r>
              <a:rPr lang="en-US" b="1" dirty="0"/>
              <a:t>In</a:t>
            </a:r>
          </a:p>
        </p:txBody>
      </p:sp>
      <p:sp>
        <p:nvSpPr>
          <p:cNvPr id="28" name="TextBox 27">
            <a:extLst>
              <a:ext uri="{FF2B5EF4-FFF2-40B4-BE49-F238E27FC236}">
                <a16:creationId xmlns:a16="http://schemas.microsoft.com/office/drawing/2014/main" id="{CFCD1F8E-D24B-2378-E716-83C2D858A3D8}"/>
              </a:ext>
            </a:extLst>
          </p:cNvPr>
          <p:cNvSpPr txBox="1"/>
          <p:nvPr/>
        </p:nvSpPr>
        <p:spPr>
          <a:xfrm>
            <a:off x="8029262" y="4846868"/>
            <a:ext cx="543739" cy="369332"/>
          </a:xfrm>
          <a:prstGeom prst="rect">
            <a:avLst/>
          </a:prstGeom>
          <a:noFill/>
        </p:spPr>
        <p:txBody>
          <a:bodyPr wrap="none" rtlCol="0">
            <a:spAutoFit/>
          </a:bodyPr>
          <a:lstStyle/>
          <a:p>
            <a:r>
              <a:rPr lang="en-US" b="1" dirty="0"/>
              <a:t>Out</a:t>
            </a:r>
          </a:p>
        </p:txBody>
      </p:sp>
      <p:cxnSp>
        <p:nvCxnSpPr>
          <p:cNvPr id="29" name="Straight Arrow Connector 28">
            <a:extLst>
              <a:ext uri="{FF2B5EF4-FFF2-40B4-BE49-F238E27FC236}">
                <a16:creationId xmlns:a16="http://schemas.microsoft.com/office/drawing/2014/main" id="{4D0F6B94-04D4-8A51-0716-4FD89D217554}"/>
              </a:ext>
            </a:extLst>
          </p:cNvPr>
          <p:cNvCxnSpPr>
            <a:cxnSpLocks/>
          </p:cNvCxnSpPr>
          <p:nvPr/>
        </p:nvCxnSpPr>
        <p:spPr>
          <a:xfrm>
            <a:off x="8560857" y="4341774"/>
            <a:ext cx="278411" cy="259079"/>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26CE4A89-F7B2-5496-5C53-4385BE16C6B7}"/>
              </a:ext>
            </a:extLst>
          </p:cNvPr>
          <p:cNvPicPr>
            <a:picLocks noChangeAspect="1"/>
          </p:cNvPicPr>
          <p:nvPr/>
        </p:nvPicPr>
        <p:blipFill rotWithShape="1">
          <a:blip r:embed="rId4"/>
          <a:srcRect r="10802" b="32506"/>
          <a:stretch/>
        </p:blipFill>
        <p:spPr>
          <a:xfrm>
            <a:off x="130529" y="4430649"/>
            <a:ext cx="4222357" cy="2042834"/>
          </a:xfrm>
          <a:prstGeom prst="rect">
            <a:avLst/>
          </a:prstGeom>
        </p:spPr>
      </p:pic>
      <p:sp>
        <p:nvSpPr>
          <p:cNvPr id="2" name="TextBox 1">
            <a:extLst>
              <a:ext uri="{FF2B5EF4-FFF2-40B4-BE49-F238E27FC236}">
                <a16:creationId xmlns:a16="http://schemas.microsoft.com/office/drawing/2014/main" id="{AA61A0F8-F0DF-85A2-6B67-8BA3DB7B02E2}"/>
              </a:ext>
            </a:extLst>
          </p:cNvPr>
          <p:cNvSpPr txBox="1"/>
          <p:nvPr/>
        </p:nvSpPr>
        <p:spPr>
          <a:xfrm>
            <a:off x="5930970" y="1140929"/>
            <a:ext cx="1258743" cy="400110"/>
          </a:xfrm>
          <a:prstGeom prst="rect">
            <a:avLst/>
          </a:prstGeom>
          <a:solidFill>
            <a:schemeClr val="bg1"/>
          </a:solidFill>
        </p:spPr>
        <p:txBody>
          <a:bodyPr wrap="none" rtlCol="0">
            <a:spAutoFit/>
          </a:bodyPr>
          <a:lstStyle/>
          <a:p>
            <a:r>
              <a:rPr lang="en-US" sz="2000" b="1" dirty="0"/>
              <a:t>Outer Coil</a:t>
            </a:r>
          </a:p>
        </p:txBody>
      </p:sp>
    </p:spTree>
    <p:extLst>
      <p:ext uri="{BB962C8B-B14F-4D97-AF65-F5344CB8AC3E}">
        <p14:creationId xmlns:p14="http://schemas.microsoft.com/office/powerpoint/2010/main" val="74827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A6250E-4D28-D3DC-ED39-8F0899B746BB}"/>
              </a:ext>
            </a:extLst>
          </p:cNvPr>
          <p:cNvSpPr>
            <a:spLocks noGrp="1"/>
          </p:cNvSpPr>
          <p:nvPr>
            <p:ph type="title"/>
          </p:nvPr>
        </p:nvSpPr>
        <p:spPr/>
        <p:txBody>
          <a:bodyPr>
            <a:normAutofit/>
          </a:bodyPr>
          <a:lstStyle/>
          <a:p>
            <a:r>
              <a:rPr lang="en-US" dirty="0"/>
              <a:t>Coil ANSYS RESULTS</a:t>
            </a:r>
          </a:p>
        </p:txBody>
      </p:sp>
      <p:sp>
        <p:nvSpPr>
          <p:cNvPr id="2" name="TextBox 1">
            <a:extLst>
              <a:ext uri="{FF2B5EF4-FFF2-40B4-BE49-F238E27FC236}">
                <a16:creationId xmlns:a16="http://schemas.microsoft.com/office/drawing/2014/main" id="{A53F4DDC-1F5C-68CC-9D85-E4484A9DF25F}"/>
              </a:ext>
            </a:extLst>
          </p:cNvPr>
          <p:cNvSpPr txBox="1"/>
          <p:nvPr/>
        </p:nvSpPr>
        <p:spPr>
          <a:xfrm>
            <a:off x="190195" y="1318017"/>
            <a:ext cx="7563917" cy="4093428"/>
          </a:xfrm>
          <a:prstGeom prst="rect">
            <a:avLst/>
          </a:prstGeom>
          <a:solidFill>
            <a:schemeClr val="bg1"/>
          </a:solidFill>
        </p:spPr>
        <p:txBody>
          <a:bodyPr wrap="square" rtlCol="0">
            <a:spAutoFit/>
          </a:bodyPr>
          <a:lstStyle/>
          <a:p>
            <a:r>
              <a:rPr lang="en-US" sz="2000" b="1" dirty="0"/>
              <a:t>An equivalent straight model of the Center Coil was created.</a:t>
            </a:r>
          </a:p>
          <a:p>
            <a:pPr marL="342900" indent="-342900">
              <a:buFont typeface="Arial" panose="020B0604020202020204" pitchFamily="34" charset="0"/>
              <a:buChar char="•"/>
            </a:pPr>
            <a:r>
              <a:rPr lang="en-US" sz="2000" b="1" dirty="0"/>
              <a:t>Vastly improves meshing, accuracy of answers and solution time</a:t>
            </a:r>
          </a:p>
          <a:p>
            <a:endParaRPr lang="en-US" sz="2000" b="1" dirty="0"/>
          </a:p>
          <a:p>
            <a:pPr marL="342900" indent="-342900">
              <a:buFont typeface="Arial" panose="020B0604020202020204" pitchFamily="34" charset="0"/>
              <a:buChar char="•"/>
            </a:pPr>
            <a:r>
              <a:rPr lang="en-US" sz="2000" b="1" dirty="0"/>
              <a:t>Thin G-10 with long lengths was the primary problem.</a:t>
            </a:r>
          </a:p>
          <a:p>
            <a:endParaRPr lang="en-US" sz="2000" b="1" dirty="0"/>
          </a:p>
          <a:p>
            <a:pPr marL="342900" indent="-342900">
              <a:buFont typeface="Arial" panose="020B0604020202020204" pitchFamily="34" charset="0"/>
              <a:buChar char="•"/>
            </a:pPr>
            <a:r>
              <a:rPr lang="en-US" sz="2000" b="1" dirty="0"/>
              <a:t>The model was  created with aluminum plates on both top and bottom with two double counterflow tubes in each aluminum plates.  Easy to check on differences between single and double aluminum cooling plates.</a:t>
            </a:r>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r>
              <a:rPr lang="en-US" sz="2000" b="1" dirty="0"/>
              <a:t>Based on lengths, a Center Coil is 8.6 kW of heat.  I have added an extra 20% to account for contact resistance giving 10.36 kW.</a:t>
            </a:r>
          </a:p>
          <a:p>
            <a:pPr marL="342900" indent="-342900">
              <a:buFont typeface="Arial" panose="020B0604020202020204" pitchFamily="34" charset="0"/>
              <a:buChar char="•"/>
            </a:pPr>
            <a:endParaRPr lang="en-US" sz="2000" b="1" dirty="0"/>
          </a:p>
        </p:txBody>
      </p:sp>
    </p:spTree>
    <p:extLst>
      <p:ext uri="{BB962C8B-B14F-4D97-AF65-F5344CB8AC3E}">
        <p14:creationId xmlns:p14="http://schemas.microsoft.com/office/powerpoint/2010/main" val="1113993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12C402-8CE8-2B23-D27A-953C09700B34}"/>
              </a:ext>
            </a:extLst>
          </p:cNvPr>
          <p:cNvPicPr>
            <a:picLocks noChangeAspect="1"/>
          </p:cNvPicPr>
          <p:nvPr/>
        </p:nvPicPr>
        <p:blipFill rotWithShape="1">
          <a:blip r:embed="rId2"/>
          <a:srcRect r="11861" b="44546"/>
          <a:stretch/>
        </p:blipFill>
        <p:spPr>
          <a:xfrm>
            <a:off x="76200" y="1164433"/>
            <a:ext cx="7438130" cy="3306880"/>
          </a:xfrm>
          <a:prstGeom prst="rect">
            <a:avLst/>
          </a:prstGeom>
        </p:spPr>
      </p:pic>
      <p:sp>
        <p:nvSpPr>
          <p:cNvPr id="5" name="Title 4">
            <a:extLst>
              <a:ext uri="{FF2B5EF4-FFF2-40B4-BE49-F238E27FC236}">
                <a16:creationId xmlns:a16="http://schemas.microsoft.com/office/drawing/2014/main" id="{42A6250E-4D28-D3DC-ED39-8F0899B746BB}"/>
              </a:ext>
            </a:extLst>
          </p:cNvPr>
          <p:cNvSpPr>
            <a:spLocks noGrp="1"/>
          </p:cNvSpPr>
          <p:nvPr>
            <p:ph type="title"/>
          </p:nvPr>
        </p:nvSpPr>
        <p:spPr/>
        <p:txBody>
          <a:bodyPr>
            <a:normAutofit/>
          </a:bodyPr>
          <a:lstStyle/>
          <a:p>
            <a:r>
              <a:rPr lang="en-US" dirty="0"/>
              <a:t>Coil ANSYS RESULTS</a:t>
            </a:r>
          </a:p>
        </p:txBody>
      </p:sp>
      <p:sp>
        <p:nvSpPr>
          <p:cNvPr id="10" name="TextBox 9">
            <a:extLst>
              <a:ext uri="{FF2B5EF4-FFF2-40B4-BE49-F238E27FC236}">
                <a16:creationId xmlns:a16="http://schemas.microsoft.com/office/drawing/2014/main" id="{ADA82E25-9C7E-4F6E-674C-9A08D1E86D52}"/>
              </a:ext>
            </a:extLst>
          </p:cNvPr>
          <p:cNvSpPr txBox="1"/>
          <p:nvPr/>
        </p:nvSpPr>
        <p:spPr>
          <a:xfrm>
            <a:off x="647701" y="4600853"/>
            <a:ext cx="7438130" cy="1754326"/>
          </a:xfrm>
          <a:prstGeom prst="rect">
            <a:avLst/>
          </a:prstGeom>
          <a:solidFill>
            <a:schemeClr val="bg1"/>
          </a:solidFill>
          <a:ln>
            <a:noFill/>
          </a:ln>
        </p:spPr>
        <p:txBody>
          <a:bodyPr wrap="square" rtlCol="0">
            <a:spAutoFit/>
          </a:bodyPr>
          <a:lstStyle/>
          <a:p>
            <a:r>
              <a:rPr lang="en-US" b="1" dirty="0"/>
              <a:t>Water flow per plate = .126 kg/sec = </a:t>
            </a:r>
            <a:r>
              <a:rPr lang="en-US" b="1" dirty="0">
                <a:solidFill>
                  <a:srgbClr val="FF0000"/>
                </a:solidFill>
              </a:rPr>
              <a:t>2.0 GPM</a:t>
            </a:r>
          </a:p>
          <a:p>
            <a:r>
              <a:rPr lang="en-US" b="1" dirty="0"/>
              <a:t>Heat Load 10,000 W/m</a:t>
            </a:r>
            <a:r>
              <a:rPr lang="en-US" b="1" baseline="30000" dirty="0"/>
              <a:t>3</a:t>
            </a:r>
            <a:r>
              <a:rPr lang="en-US" b="1" dirty="0"/>
              <a:t>   From Solid Edge 1.10 m</a:t>
            </a:r>
            <a:r>
              <a:rPr lang="en-US" b="1" baseline="30000" dirty="0"/>
              <a:t>3</a:t>
            </a:r>
            <a:r>
              <a:rPr lang="en-US" b="1" dirty="0"/>
              <a:t> of Copper  =  11.0 kW</a:t>
            </a:r>
          </a:p>
          <a:p>
            <a:r>
              <a:rPr lang="en-US" b="1" dirty="0"/>
              <a:t>Coefficient for water  2400 W/m</a:t>
            </a:r>
            <a:r>
              <a:rPr lang="en-US" b="1" baseline="30000" dirty="0"/>
              <a:t>2</a:t>
            </a:r>
            <a:r>
              <a:rPr lang="en-US" b="1" dirty="0"/>
              <a:t> C</a:t>
            </a:r>
          </a:p>
          <a:p>
            <a:r>
              <a:rPr lang="en-US" b="1" dirty="0">
                <a:solidFill>
                  <a:srgbClr val="FF0000"/>
                </a:solidFill>
              </a:rPr>
              <a:t>No Heat Transfer in the Inner Water Loop</a:t>
            </a:r>
          </a:p>
          <a:p>
            <a:r>
              <a:rPr lang="en-US" b="1" dirty="0" err="1"/>
              <a:t>Tinlet</a:t>
            </a:r>
            <a:r>
              <a:rPr lang="en-US" b="1" dirty="0"/>
              <a:t> = 22 C  </a:t>
            </a:r>
            <a:r>
              <a:rPr lang="en-US" b="1" dirty="0" err="1"/>
              <a:t>Toutlet</a:t>
            </a:r>
            <a:r>
              <a:rPr lang="en-US" b="1" dirty="0"/>
              <a:t> = 40.9 C   </a:t>
            </a:r>
            <a:r>
              <a:rPr lang="en-US" b="1" dirty="0" err="1">
                <a:solidFill>
                  <a:srgbClr val="FF0000"/>
                </a:solidFill>
              </a:rPr>
              <a:t>Tmax</a:t>
            </a:r>
            <a:r>
              <a:rPr lang="en-US" b="1" dirty="0">
                <a:solidFill>
                  <a:srgbClr val="FF0000"/>
                </a:solidFill>
              </a:rPr>
              <a:t> 53 C</a:t>
            </a:r>
          </a:p>
          <a:p>
            <a:r>
              <a:rPr lang="en-US" b="1" dirty="0"/>
              <a:t> Overall balance of power  </a:t>
            </a:r>
            <a:r>
              <a:rPr lang="en-US" b="1" dirty="0">
                <a:latin typeface="Symbol" panose="05050102010706020507" pitchFamily="18" charset="2"/>
              </a:rPr>
              <a:t>D</a:t>
            </a:r>
            <a:r>
              <a:rPr lang="en-US" b="1" dirty="0"/>
              <a:t>T = Q/m x Cp  = </a:t>
            </a:r>
            <a:r>
              <a:rPr lang="en-US" b="1" dirty="0">
                <a:solidFill>
                  <a:srgbClr val="FF0000"/>
                </a:solidFill>
              </a:rPr>
              <a:t>42.9 C</a:t>
            </a:r>
          </a:p>
        </p:txBody>
      </p:sp>
      <p:sp>
        <p:nvSpPr>
          <p:cNvPr id="27" name="TextBox 26">
            <a:extLst>
              <a:ext uri="{FF2B5EF4-FFF2-40B4-BE49-F238E27FC236}">
                <a16:creationId xmlns:a16="http://schemas.microsoft.com/office/drawing/2014/main" id="{AD48BAD2-A244-2DCE-B3A0-AF468ED581A9}"/>
              </a:ext>
            </a:extLst>
          </p:cNvPr>
          <p:cNvSpPr txBox="1"/>
          <p:nvPr/>
        </p:nvSpPr>
        <p:spPr>
          <a:xfrm>
            <a:off x="8438116" y="4060056"/>
            <a:ext cx="369012" cy="369332"/>
          </a:xfrm>
          <a:prstGeom prst="rect">
            <a:avLst/>
          </a:prstGeom>
          <a:noFill/>
        </p:spPr>
        <p:txBody>
          <a:bodyPr wrap="none" rtlCol="0">
            <a:spAutoFit/>
          </a:bodyPr>
          <a:lstStyle/>
          <a:p>
            <a:r>
              <a:rPr lang="en-US" b="1" dirty="0"/>
              <a:t>In</a:t>
            </a:r>
          </a:p>
        </p:txBody>
      </p:sp>
      <p:sp>
        <p:nvSpPr>
          <p:cNvPr id="2" name="TextBox 1">
            <a:extLst>
              <a:ext uri="{FF2B5EF4-FFF2-40B4-BE49-F238E27FC236}">
                <a16:creationId xmlns:a16="http://schemas.microsoft.com/office/drawing/2014/main" id="{4434BA41-5DCF-F4BC-B062-F9D449DE3EC2}"/>
              </a:ext>
            </a:extLst>
          </p:cNvPr>
          <p:cNvSpPr txBox="1"/>
          <p:nvPr/>
        </p:nvSpPr>
        <p:spPr>
          <a:xfrm>
            <a:off x="4091813" y="2039463"/>
            <a:ext cx="1349344" cy="400110"/>
          </a:xfrm>
          <a:prstGeom prst="rect">
            <a:avLst/>
          </a:prstGeom>
          <a:solidFill>
            <a:schemeClr val="bg1"/>
          </a:solidFill>
        </p:spPr>
        <p:txBody>
          <a:bodyPr wrap="none" rtlCol="0">
            <a:spAutoFit/>
          </a:bodyPr>
          <a:lstStyle/>
          <a:p>
            <a:r>
              <a:rPr lang="en-US" sz="2000" b="1" dirty="0"/>
              <a:t>Center Coil</a:t>
            </a:r>
          </a:p>
        </p:txBody>
      </p:sp>
    </p:spTree>
    <p:extLst>
      <p:ext uri="{BB962C8B-B14F-4D97-AF65-F5344CB8AC3E}">
        <p14:creationId xmlns:p14="http://schemas.microsoft.com/office/powerpoint/2010/main" val="76174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A6250E-4D28-D3DC-ED39-8F0899B746BB}"/>
              </a:ext>
            </a:extLst>
          </p:cNvPr>
          <p:cNvSpPr>
            <a:spLocks noGrp="1"/>
          </p:cNvSpPr>
          <p:nvPr>
            <p:ph type="title"/>
          </p:nvPr>
        </p:nvSpPr>
        <p:spPr/>
        <p:txBody>
          <a:bodyPr>
            <a:normAutofit/>
          </a:bodyPr>
          <a:lstStyle/>
          <a:p>
            <a:r>
              <a:rPr lang="en-US" dirty="0"/>
              <a:t>Coil ANSYS RESULTS</a:t>
            </a:r>
          </a:p>
        </p:txBody>
      </p:sp>
      <p:sp>
        <p:nvSpPr>
          <p:cNvPr id="10" name="TextBox 9">
            <a:extLst>
              <a:ext uri="{FF2B5EF4-FFF2-40B4-BE49-F238E27FC236}">
                <a16:creationId xmlns:a16="http://schemas.microsoft.com/office/drawing/2014/main" id="{ADA82E25-9C7E-4F6E-674C-9A08D1E86D52}"/>
              </a:ext>
            </a:extLst>
          </p:cNvPr>
          <p:cNvSpPr txBox="1"/>
          <p:nvPr/>
        </p:nvSpPr>
        <p:spPr>
          <a:xfrm>
            <a:off x="647701" y="4600853"/>
            <a:ext cx="7438130" cy="2031325"/>
          </a:xfrm>
          <a:prstGeom prst="rect">
            <a:avLst/>
          </a:prstGeom>
          <a:solidFill>
            <a:schemeClr val="bg1"/>
          </a:solidFill>
          <a:ln>
            <a:noFill/>
          </a:ln>
        </p:spPr>
        <p:txBody>
          <a:bodyPr wrap="square" rtlCol="0">
            <a:spAutoFit/>
          </a:bodyPr>
          <a:lstStyle/>
          <a:p>
            <a:r>
              <a:rPr lang="en-US" b="1" dirty="0"/>
              <a:t>Water flow per plate = .126 kg/sec = 2.0 GPM</a:t>
            </a:r>
          </a:p>
          <a:p>
            <a:r>
              <a:rPr lang="en-US" b="1" dirty="0"/>
              <a:t>Heat Load 10,000 W/m</a:t>
            </a:r>
            <a:r>
              <a:rPr lang="en-US" b="1" baseline="30000" dirty="0"/>
              <a:t>3</a:t>
            </a:r>
            <a:r>
              <a:rPr lang="en-US" b="1" dirty="0"/>
              <a:t>   From Solid Edge 1.10 m</a:t>
            </a:r>
            <a:r>
              <a:rPr lang="en-US" b="1" baseline="30000" dirty="0"/>
              <a:t>3</a:t>
            </a:r>
            <a:r>
              <a:rPr lang="en-US" b="1" dirty="0"/>
              <a:t> of Copper  =  11.0 kW</a:t>
            </a:r>
          </a:p>
          <a:p>
            <a:r>
              <a:rPr lang="en-US" b="1" dirty="0"/>
              <a:t>Coefficient for water  2400 W/m</a:t>
            </a:r>
            <a:r>
              <a:rPr lang="en-US" b="1" baseline="30000" dirty="0"/>
              <a:t>2</a:t>
            </a:r>
            <a:r>
              <a:rPr lang="en-US" b="1" dirty="0"/>
              <a:t> C</a:t>
            </a:r>
          </a:p>
          <a:p>
            <a:r>
              <a:rPr lang="en-US" b="1" dirty="0" err="1"/>
              <a:t>Tinlet</a:t>
            </a:r>
            <a:r>
              <a:rPr lang="en-US" b="1" dirty="0"/>
              <a:t> = 22 C  </a:t>
            </a:r>
            <a:r>
              <a:rPr lang="en-US" b="1" dirty="0" err="1"/>
              <a:t>Toutlet</a:t>
            </a:r>
            <a:r>
              <a:rPr lang="en-US" b="1" dirty="0"/>
              <a:t> = </a:t>
            </a:r>
            <a:r>
              <a:rPr lang="en-US" b="1" dirty="0">
                <a:solidFill>
                  <a:srgbClr val="FF0000"/>
                </a:solidFill>
              </a:rPr>
              <a:t>40.9 C   </a:t>
            </a:r>
            <a:r>
              <a:rPr lang="en-US" b="1" dirty="0" err="1">
                <a:solidFill>
                  <a:srgbClr val="FF0000"/>
                </a:solidFill>
              </a:rPr>
              <a:t>Tmax</a:t>
            </a:r>
            <a:r>
              <a:rPr lang="en-US" b="1" dirty="0">
                <a:solidFill>
                  <a:srgbClr val="FF0000"/>
                </a:solidFill>
              </a:rPr>
              <a:t> 49.0 C</a:t>
            </a:r>
          </a:p>
          <a:p>
            <a:r>
              <a:rPr lang="en-US" b="1" dirty="0"/>
              <a:t>Overall balance of power  </a:t>
            </a:r>
            <a:r>
              <a:rPr lang="en-US" b="1" dirty="0">
                <a:latin typeface="Symbol" panose="05050102010706020507" pitchFamily="18" charset="2"/>
              </a:rPr>
              <a:t>D</a:t>
            </a:r>
            <a:r>
              <a:rPr lang="en-US" b="1" dirty="0"/>
              <a:t>T = Q/m x Cp  = </a:t>
            </a:r>
            <a:r>
              <a:rPr lang="en-US" b="1" dirty="0">
                <a:solidFill>
                  <a:srgbClr val="FF0000"/>
                </a:solidFill>
              </a:rPr>
              <a:t>42.9 C</a:t>
            </a:r>
          </a:p>
          <a:p>
            <a:endParaRPr lang="en-US" b="1" dirty="0">
              <a:solidFill>
                <a:srgbClr val="FF0000"/>
              </a:solidFill>
            </a:endParaRPr>
          </a:p>
          <a:p>
            <a:endParaRPr lang="en-US" b="1" dirty="0"/>
          </a:p>
        </p:txBody>
      </p:sp>
      <p:sp>
        <p:nvSpPr>
          <p:cNvPr id="27" name="TextBox 26">
            <a:extLst>
              <a:ext uri="{FF2B5EF4-FFF2-40B4-BE49-F238E27FC236}">
                <a16:creationId xmlns:a16="http://schemas.microsoft.com/office/drawing/2014/main" id="{AD48BAD2-A244-2DCE-B3A0-AF468ED581A9}"/>
              </a:ext>
            </a:extLst>
          </p:cNvPr>
          <p:cNvSpPr txBox="1"/>
          <p:nvPr/>
        </p:nvSpPr>
        <p:spPr>
          <a:xfrm>
            <a:off x="8438116" y="4060056"/>
            <a:ext cx="369012" cy="369332"/>
          </a:xfrm>
          <a:prstGeom prst="rect">
            <a:avLst/>
          </a:prstGeom>
          <a:noFill/>
        </p:spPr>
        <p:txBody>
          <a:bodyPr wrap="none" rtlCol="0">
            <a:spAutoFit/>
          </a:bodyPr>
          <a:lstStyle/>
          <a:p>
            <a:r>
              <a:rPr lang="en-US" b="1" dirty="0"/>
              <a:t>In</a:t>
            </a:r>
          </a:p>
        </p:txBody>
      </p:sp>
      <p:pic>
        <p:nvPicPr>
          <p:cNvPr id="4" name="Picture 3">
            <a:extLst>
              <a:ext uri="{FF2B5EF4-FFF2-40B4-BE49-F238E27FC236}">
                <a16:creationId xmlns:a16="http://schemas.microsoft.com/office/drawing/2014/main" id="{503B4D3C-DA5E-9BD7-324F-6E3899FFC7B7}"/>
              </a:ext>
            </a:extLst>
          </p:cNvPr>
          <p:cNvPicPr>
            <a:picLocks noChangeAspect="1"/>
          </p:cNvPicPr>
          <p:nvPr/>
        </p:nvPicPr>
        <p:blipFill rotWithShape="1">
          <a:blip r:embed="rId2"/>
          <a:srcRect r="29097" b="50000"/>
          <a:stretch/>
        </p:blipFill>
        <p:spPr>
          <a:xfrm>
            <a:off x="177800" y="1145939"/>
            <a:ext cx="6483350" cy="3040493"/>
          </a:xfrm>
          <a:prstGeom prst="rect">
            <a:avLst/>
          </a:prstGeom>
        </p:spPr>
      </p:pic>
      <p:sp>
        <p:nvSpPr>
          <p:cNvPr id="2" name="TextBox 1">
            <a:extLst>
              <a:ext uri="{FF2B5EF4-FFF2-40B4-BE49-F238E27FC236}">
                <a16:creationId xmlns:a16="http://schemas.microsoft.com/office/drawing/2014/main" id="{B63420B6-D54A-A63D-2C60-C326D12E5A56}"/>
              </a:ext>
            </a:extLst>
          </p:cNvPr>
          <p:cNvSpPr txBox="1"/>
          <p:nvPr/>
        </p:nvSpPr>
        <p:spPr>
          <a:xfrm>
            <a:off x="1987620" y="2585977"/>
            <a:ext cx="1349344" cy="400110"/>
          </a:xfrm>
          <a:prstGeom prst="rect">
            <a:avLst/>
          </a:prstGeom>
          <a:solidFill>
            <a:schemeClr val="bg1"/>
          </a:solidFill>
        </p:spPr>
        <p:txBody>
          <a:bodyPr wrap="none" rtlCol="0">
            <a:spAutoFit/>
          </a:bodyPr>
          <a:lstStyle/>
          <a:p>
            <a:r>
              <a:rPr lang="en-US" sz="2000" b="1" dirty="0"/>
              <a:t>Center Coil</a:t>
            </a:r>
          </a:p>
        </p:txBody>
      </p:sp>
    </p:spTree>
    <p:extLst>
      <p:ext uri="{BB962C8B-B14F-4D97-AF65-F5344CB8AC3E}">
        <p14:creationId xmlns:p14="http://schemas.microsoft.com/office/powerpoint/2010/main" val="3962887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A6250E-4D28-D3DC-ED39-8F0899B746BB}"/>
              </a:ext>
            </a:extLst>
          </p:cNvPr>
          <p:cNvSpPr>
            <a:spLocks noGrp="1"/>
          </p:cNvSpPr>
          <p:nvPr>
            <p:ph type="title"/>
          </p:nvPr>
        </p:nvSpPr>
        <p:spPr/>
        <p:txBody>
          <a:bodyPr>
            <a:normAutofit/>
          </a:bodyPr>
          <a:lstStyle/>
          <a:p>
            <a:r>
              <a:rPr lang="en-US" dirty="0"/>
              <a:t>Coil ANSYS RESULTS</a:t>
            </a:r>
          </a:p>
        </p:txBody>
      </p:sp>
      <p:sp>
        <p:nvSpPr>
          <p:cNvPr id="10" name="TextBox 9">
            <a:extLst>
              <a:ext uri="{FF2B5EF4-FFF2-40B4-BE49-F238E27FC236}">
                <a16:creationId xmlns:a16="http://schemas.microsoft.com/office/drawing/2014/main" id="{ADA82E25-9C7E-4F6E-674C-9A08D1E86D52}"/>
              </a:ext>
            </a:extLst>
          </p:cNvPr>
          <p:cNvSpPr txBox="1"/>
          <p:nvPr/>
        </p:nvSpPr>
        <p:spPr>
          <a:xfrm>
            <a:off x="621068" y="4716380"/>
            <a:ext cx="7438130" cy="1754326"/>
          </a:xfrm>
          <a:prstGeom prst="rect">
            <a:avLst/>
          </a:prstGeom>
          <a:solidFill>
            <a:schemeClr val="bg1"/>
          </a:solidFill>
          <a:ln>
            <a:noFill/>
          </a:ln>
        </p:spPr>
        <p:txBody>
          <a:bodyPr wrap="square" rtlCol="0">
            <a:spAutoFit/>
          </a:bodyPr>
          <a:lstStyle/>
          <a:p>
            <a:r>
              <a:rPr lang="en-US" b="1" dirty="0"/>
              <a:t>Water flow per plate = .126 kg/sec = 2.0 GPM</a:t>
            </a:r>
          </a:p>
          <a:p>
            <a:r>
              <a:rPr lang="en-US" b="1" dirty="0"/>
              <a:t>Heat Load 10,000 W/m</a:t>
            </a:r>
            <a:r>
              <a:rPr lang="en-US" b="1" baseline="30000" dirty="0"/>
              <a:t>3</a:t>
            </a:r>
            <a:r>
              <a:rPr lang="en-US" b="1" dirty="0"/>
              <a:t>   From Solid Edge 1.10 m</a:t>
            </a:r>
            <a:r>
              <a:rPr lang="en-US" b="1" baseline="30000" dirty="0"/>
              <a:t>3</a:t>
            </a:r>
            <a:r>
              <a:rPr lang="en-US" b="1" dirty="0"/>
              <a:t> of Copper  =  11.0 kW</a:t>
            </a:r>
          </a:p>
          <a:p>
            <a:r>
              <a:rPr lang="en-US" b="1" dirty="0"/>
              <a:t> Coefficient for water  2400 W/m</a:t>
            </a:r>
            <a:r>
              <a:rPr lang="en-US" b="1" baseline="30000" dirty="0"/>
              <a:t>2</a:t>
            </a:r>
            <a:r>
              <a:rPr lang="en-US" b="1" dirty="0"/>
              <a:t> C</a:t>
            </a:r>
          </a:p>
          <a:p>
            <a:r>
              <a:rPr lang="en-US" b="1" dirty="0" err="1"/>
              <a:t>Tinlet</a:t>
            </a:r>
            <a:r>
              <a:rPr lang="en-US" b="1" dirty="0"/>
              <a:t> = 22 C  </a:t>
            </a:r>
            <a:r>
              <a:rPr lang="en-US" b="1" dirty="0" err="1"/>
              <a:t>Toutlet</a:t>
            </a:r>
            <a:r>
              <a:rPr lang="en-US" b="1" dirty="0"/>
              <a:t> = </a:t>
            </a:r>
            <a:r>
              <a:rPr lang="en-US" b="1" dirty="0">
                <a:solidFill>
                  <a:srgbClr val="FF0000"/>
                </a:solidFill>
              </a:rPr>
              <a:t>43.3 C   </a:t>
            </a:r>
            <a:r>
              <a:rPr lang="en-US" b="1" dirty="0" err="1">
                <a:solidFill>
                  <a:srgbClr val="FF0000"/>
                </a:solidFill>
              </a:rPr>
              <a:t>Tmax</a:t>
            </a:r>
            <a:r>
              <a:rPr lang="en-US" b="1" dirty="0">
                <a:solidFill>
                  <a:srgbClr val="FF0000"/>
                </a:solidFill>
              </a:rPr>
              <a:t> 77.9 C</a:t>
            </a:r>
          </a:p>
          <a:p>
            <a:r>
              <a:rPr lang="en-US" b="1" dirty="0"/>
              <a:t> Overall balance of power  </a:t>
            </a:r>
            <a:r>
              <a:rPr lang="en-US" b="1" dirty="0">
                <a:latin typeface="Symbol" panose="05050102010706020507" pitchFamily="18" charset="2"/>
              </a:rPr>
              <a:t>D</a:t>
            </a:r>
            <a:r>
              <a:rPr lang="en-US" b="1" dirty="0"/>
              <a:t>T = Q/m x Cp  = </a:t>
            </a:r>
            <a:r>
              <a:rPr lang="en-US" b="1" dirty="0">
                <a:solidFill>
                  <a:srgbClr val="FF0000"/>
                </a:solidFill>
              </a:rPr>
              <a:t>42.9 C</a:t>
            </a:r>
          </a:p>
          <a:p>
            <a:r>
              <a:rPr lang="en-US" b="1" dirty="0">
                <a:solidFill>
                  <a:srgbClr val="FF0000"/>
                </a:solidFill>
              </a:rPr>
              <a:t>Second run  Refined Mesh</a:t>
            </a:r>
          </a:p>
        </p:txBody>
      </p:sp>
      <p:pic>
        <p:nvPicPr>
          <p:cNvPr id="3" name="Picture 2">
            <a:extLst>
              <a:ext uri="{FF2B5EF4-FFF2-40B4-BE49-F238E27FC236}">
                <a16:creationId xmlns:a16="http://schemas.microsoft.com/office/drawing/2014/main" id="{F32FD178-4D60-6058-CCB3-B133EC554DA0}"/>
              </a:ext>
            </a:extLst>
          </p:cNvPr>
          <p:cNvPicPr>
            <a:picLocks noChangeAspect="1"/>
          </p:cNvPicPr>
          <p:nvPr/>
        </p:nvPicPr>
        <p:blipFill rotWithShape="1">
          <a:blip r:embed="rId2"/>
          <a:srcRect r="28389" b="41436"/>
          <a:stretch/>
        </p:blipFill>
        <p:spPr>
          <a:xfrm>
            <a:off x="187960" y="1103673"/>
            <a:ext cx="6548120" cy="3612707"/>
          </a:xfrm>
          <a:prstGeom prst="rect">
            <a:avLst/>
          </a:prstGeom>
        </p:spPr>
      </p:pic>
      <p:sp>
        <p:nvSpPr>
          <p:cNvPr id="6" name="TextBox 5">
            <a:extLst>
              <a:ext uri="{FF2B5EF4-FFF2-40B4-BE49-F238E27FC236}">
                <a16:creationId xmlns:a16="http://schemas.microsoft.com/office/drawing/2014/main" id="{720EDD62-6254-5632-B3AD-30193E7B7C13}"/>
              </a:ext>
            </a:extLst>
          </p:cNvPr>
          <p:cNvSpPr txBox="1"/>
          <p:nvPr/>
        </p:nvSpPr>
        <p:spPr>
          <a:xfrm>
            <a:off x="1987620" y="2585977"/>
            <a:ext cx="1349344" cy="400110"/>
          </a:xfrm>
          <a:prstGeom prst="rect">
            <a:avLst/>
          </a:prstGeom>
          <a:solidFill>
            <a:schemeClr val="bg1"/>
          </a:solidFill>
        </p:spPr>
        <p:txBody>
          <a:bodyPr wrap="none" rtlCol="0">
            <a:spAutoFit/>
          </a:bodyPr>
          <a:lstStyle/>
          <a:p>
            <a:r>
              <a:rPr lang="en-US" sz="2000" b="1" dirty="0"/>
              <a:t>Center Coil</a:t>
            </a:r>
          </a:p>
        </p:txBody>
      </p:sp>
    </p:spTree>
    <p:extLst>
      <p:ext uri="{BB962C8B-B14F-4D97-AF65-F5344CB8AC3E}">
        <p14:creationId xmlns:p14="http://schemas.microsoft.com/office/powerpoint/2010/main" val="1533223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A6250E-4D28-D3DC-ED39-8F0899B746BB}"/>
              </a:ext>
            </a:extLst>
          </p:cNvPr>
          <p:cNvSpPr>
            <a:spLocks noGrp="1"/>
          </p:cNvSpPr>
          <p:nvPr>
            <p:ph type="title"/>
          </p:nvPr>
        </p:nvSpPr>
        <p:spPr/>
        <p:txBody>
          <a:bodyPr>
            <a:normAutofit/>
          </a:bodyPr>
          <a:lstStyle/>
          <a:p>
            <a:r>
              <a:rPr lang="en-US" dirty="0"/>
              <a:t>Coil ANSYS RESULTS</a:t>
            </a:r>
          </a:p>
        </p:txBody>
      </p:sp>
      <p:sp>
        <p:nvSpPr>
          <p:cNvPr id="10" name="TextBox 9">
            <a:extLst>
              <a:ext uri="{FF2B5EF4-FFF2-40B4-BE49-F238E27FC236}">
                <a16:creationId xmlns:a16="http://schemas.microsoft.com/office/drawing/2014/main" id="{ADA82E25-9C7E-4F6E-674C-9A08D1E86D52}"/>
              </a:ext>
            </a:extLst>
          </p:cNvPr>
          <p:cNvSpPr txBox="1"/>
          <p:nvPr/>
        </p:nvSpPr>
        <p:spPr>
          <a:xfrm>
            <a:off x="621068" y="4716380"/>
            <a:ext cx="7438130" cy="2031325"/>
          </a:xfrm>
          <a:prstGeom prst="rect">
            <a:avLst/>
          </a:prstGeom>
          <a:solidFill>
            <a:schemeClr val="bg1"/>
          </a:solidFill>
          <a:ln>
            <a:noFill/>
          </a:ln>
        </p:spPr>
        <p:txBody>
          <a:bodyPr wrap="square" rtlCol="0">
            <a:spAutoFit/>
          </a:bodyPr>
          <a:lstStyle/>
          <a:p>
            <a:r>
              <a:rPr lang="en-US" b="1" dirty="0"/>
              <a:t>Water flow per plate = .126 kg/sec = 2.0 GPM</a:t>
            </a:r>
          </a:p>
          <a:p>
            <a:r>
              <a:rPr lang="en-US" b="1" dirty="0"/>
              <a:t>Heat Load 10,000 W/m</a:t>
            </a:r>
            <a:r>
              <a:rPr lang="en-US" b="1" baseline="30000" dirty="0"/>
              <a:t>3</a:t>
            </a:r>
            <a:r>
              <a:rPr lang="en-US" b="1" dirty="0"/>
              <a:t>   From Solid Edge 1.10 m</a:t>
            </a:r>
            <a:r>
              <a:rPr lang="en-US" b="1" baseline="30000" dirty="0"/>
              <a:t>3</a:t>
            </a:r>
            <a:r>
              <a:rPr lang="en-US" b="1" dirty="0"/>
              <a:t> of Copper  =  11.0 kW</a:t>
            </a:r>
          </a:p>
          <a:p>
            <a:r>
              <a:rPr lang="en-US" b="1" dirty="0"/>
              <a:t> Coefficient for water  2400 W/m</a:t>
            </a:r>
            <a:r>
              <a:rPr lang="en-US" b="1" baseline="30000" dirty="0"/>
              <a:t>2</a:t>
            </a:r>
            <a:r>
              <a:rPr lang="en-US" b="1" dirty="0"/>
              <a:t> C</a:t>
            </a:r>
          </a:p>
          <a:p>
            <a:r>
              <a:rPr lang="en-US" b="1" dirty="0"/>
              <a:t>Double counter flow water path</a:t>
            </a:r>
          </a:p>
          <a:p>
            <a:r>
              <a:rPr lang="en-US" b="1" dirty="0" err="1"/>
              <a:t>Tinlet</a:t>
            </a:r>
            <a:r>
              <a:rPr lang="en-US" b="1" dirty="0"/>
              <a:t> = 22 C  </a:t>
            </a:r>
            <a:r>
              <a:rPr lang="en-US" b="1" dirty="0" err="1"/>
              <a:t>Toutlet</a:t>
            </a:r>
            <a:r>
              <a:rPr lang="en-US" b="1" dirty="0"/>
              <a:t> = </a:t>
            </a:r>
            <a:r>
              <a:rPr lang="en-US" b="1" dirty="0">
                <a:solidFill>
                  <a:srgbClr val="FF0000"/>
                </a:solidFill>
              </a:rPr>
              <a:t>41 C   </a:t>
            </a:r>
            <a:r>
              <a:rPr lang="en-US" b="1" dirty="0" err="1">
                <a:solidFill>
                  <a:srgbClr val="FF0000"/>
                </a:solidFill>
              </a:rPr>
              <a:t>Tmax</a:t>
            </a:r>
            <a:r>
              <a:rPr lang="en-US" b="1" dirty="0">
                <a:solidFill>
                  <a:srgbClr val="FF0000"/>
                </a:solidFill>
              </a:rPr>
              <a:t> = 88.7 C  </a:t>
            </a:r>
            <a:r>
              <a:rPr lang="en-US" b="1" dirty="0" err="1">
                <a:solidFill>
                  <a:srgbClr val="FF0000"/>
                </a:solidFill>
              </a:rPr>
              <a:t>Tmax</a:t>
            </a:r>
            <a:r>
              <a:rPr lang="en-US" b="1" dirty="0">
                <a:solidFill>
                  <a:srgbClr val="FF0000"/>
                </a:solidFill>
              </a:rPr>
              <a:t> (Water) = 44.6</a:t>
            </a:r>
          </a:p>
          <a:p>
            <a:r>
              <a:rPr lang="en-US" b="1" dirty="0"/>
              <a:t> Overall balance of power  </a:t>
            </a:r>
            <a:r>
              <a:rPr lang="en-US" b="1" dirty="0">
                <a:latin typeface="Symbol" panose="05050102010706020507" pitchFamily="18" charset="2"/>
              </a:rPr>
              <a:t>D</a:t>
            </a:r>
            <a:r>
              <a:rPr lang="en-US" b="1" dirty="0"/>
              <a:t>T = Q/m x Cp  = </a:t>
            </a:r>
            <a:r>
              <a:rPr lang="en-US" b="1" dirty="0">
                <a:solidFill>
                  <a:srgbClr val="FF0000"/>
                </a:solidFill>
              </a:rPr>
              <a:t>42.9 C</a:t>
            </a:r>
          </a:p>
          <a:p>
            <a:r>
              <a:rPr lang="en-US" b="1" dirty="0">
                <a:solidFill>
                  <a:srgbClr val="FF0000"/>
                </a:solidFill>
              </a:rPr>
              <a:t>New Mesh Each layer of copper bars is replaced with one plank</a:t>
            </a:r>
          </a:p>
        </p:txBody>
      </p:sp>
      <p:sp>
        <p:nvSpPr>
          <p:cNvPr id="6" name="TextBox 5">
            <a:extLst>
              <a:ext uri="{FF2B5EF4-FFF2-40B4-BE49-F238E27FC236}">
                <a16:creationId xmlns:a16="http://schemas.microsoft.com/office/drawing/2014/main" id="{720EDD62-6254-5632-B3AD-30193E7B7C13}"/>
              </a:ext>
            </a:extLst>
          </p:cNvPr>
          <p:cNvSpPr txBox="1"/>
          <p:nvPr/>
        </p:nvSpPr>
        <p:spPr>
          <a:xfrm>
            <a:off x="1987620" y="2585977"/>
            <a:ext cx="1349344" cy="400110"/>
          </a:xfrm>
          <a:prstGeom prst="rect">
            <a:avLst/>
          </a:prstGeom>
          <a:solidFill>
            <a:schemeClr val="bg1"/>
          </a:solidFill>
        </p:spPr>
        <p:txBody>
          <a:bodyPr wrap="none" rtlCol="0">
            <a:spAutoFit/>
          </a:bodyPr>
          <a:lstStyle/>
          <a:p>
            <a:r>
              <a:rPr lang="en-US" sz="2000" b="1" dirty="0"/>
              <a:t>Center Coil</a:t>
            </a:r>
          </a:p>
        </p:txBody>
      </p:sp>
      <p:pic>
        <p:nvPicPr>
          <p:cNvPr id="4" name="Picture 3">
            <a:extLst>
              <a:ext uri="{FF2B5EF4-FFF2-40B4-BE49-F238E27FC236}">
                <a16:creationId xmlns:a16="http://schemas.microsoft.com/office/drawing/2014/main" id="{CF59725D-0346-FA56-0F51-DD23ED3B940B}"/>
              </a:ext>
            </a:extLst>
          </p:cNvPr>
          <p:cNvPicPr>
            <a:picLocks noChangeAspect="1"/>
          </p:cNvPicPr>
          <p:nvPr/>
        </p:nvPicPr>
        <p:blipFill rotWithShape="1">
          <a:blip r:embed="rId2"/>
          <a:srcRect r="31920" b="15382"/>
          <a:stretch/>
        </p:blipFill>
        <p:spPr>
          <a:xfrm>
            <a:off x="376292" y="1258955"/>
            <a:ext cx="4572000" cy="3417669"/>
          </a:xfrm>
          <a:prstGeom prst="rect">
            <a:avLst/>
          </a:prstGeom>
        </p:spPr>
      </p:pic>
    </p:spTree>
    <p:extLst>
      <p:ext uri="{BB962C8B-B14F-4D97-AF65-F5344CB8AC3E}">
        <p14:creationId xmlns:p14="http://schemas.microsoft.com/office/powerpoint/2010/main" val="824753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893549-83A0-11CC-5265-B7D4C63956FC}"/>
              </a:ext>
            </a:extLst>
          </p:cNvPr>
          <p:cNvPicPr>
            <a:picLocks noChangeAspect="1"/>
          </p:cNvPicPr>
          <p:nvPr/>
        </p:nvPicPr>
        <p:blipFill rotWithShape="1">
          <a:blip r:embed="rId2"/>
          <a:srcRect r="64538" b="32235"/>
          <a:stretch/>
        </p:blipFill>
        <p:spPr>
          <a:xfrm>
            <a:off x="207468" y="1105436"/>
            <a:ext cx="4253459" cy="4296440"/>
          </a:xfrm>
          <a:prstGeom prst="rect">
            <a:avLst/>
          </a:prstGeom>
        </p:spPr>
      </p:pic>
      <p:sp>
        <p:nvSpPr>
          <p:cNvPr id="5" name="Title 4">
            <a:extLst>
              <a:ext uri="{FF2B5EF4-FFF2-40B4-BE49-F238E27FC236}">
                <a16:creationId xmlns:a16="http://schemas.microsoft.com/office/drawing/2014/main" id="{42A6250E-4D28-D3DC-ED39-8F0899B746BB}"/>
              </a:ext>
            </a:extLst>
          </p:cNvPr>
          <p:cNvSpPr>
            <a:spLocks noGrp="1"/>
          </p:cNvSpPr>
          <p:nvPr>
            <p:ph type="title"/>
          </p:nvPr>
        </p:nvSpPr>
        <p:spPr/>
        <p:txBody>
          <a:bodyPr>
            <a:normAutofit/>
          </a:bodyPr>
          <a:lstStyle/>
          <a:p>
            <a:r>
              <a:rPr lang="en-US" dirty="0"/>
              <a:t>Coil ANSYS RESULTS</a:t>
            </a:r>
          </a:p>
        </p:txBody>
      </p:sp>
      <p:sp>
        <p:nvSpPr>
          <p:cNvPr id="10" name="TextBox 9">
            <a:extLst>
              <a:ext uri="{FF2B5EF4-FFF2-40B4-BE49-F238E27FC236}">
                <a16:creationId xmlns:a16="http://schemas.microsoft.com/office/drawing/2014/main" id="{ADA82E25-9C7E-4F6E-674C-9A08D1E86D52}"/>
              </a:ext>
            </a:extLst>
          </p:cNvPr>
          <p:cNvSpPr txBox="1"/>
          <p:nvPr/>
        </p:nvSpPr>
        <p:spPr>
          <a:xfrm>
            <a:off x="1184492" y="4714618"/>
            <a:ext cx="7438130" cy="1754326"/>
          </a:xfrm>
          <a:prstGeom prst="rect">
            <a:avLst/>
          </a:prstGeom>
          <a:solidFill>
            <a:schemeClr val="bg1"/>
          </a:solidFill>
          <a:ln>
            <a:noFill/>
          </a:ln>
        </p:spPr>
        <p:txBody>
          <a:bodyPr wrap="square" rtlCol="0">
            <a:spAutoFit/>
          </a:bodyPr>
          <a:lstStyle/>
          <a:p>
            <a:r>
              <a:rPr lang="en-US" b="1" dirty="0"/>
              <a:t>Water flow per plate = .126 kg/sec = 2.0 GPM</a:t>
            </a:r>
          </a:p>
          <a:p>
            <a:r>
              <a:rPr lang="en-US" b="1" dirty="0"/>
              <a:t>Heat Load 10,000 W/m</a:t>
            </a:r>
            <a:r>
              <a:rPr lang="en-US" b="1" baseline="30000" dirty="0"/>
              <a:t>3</a:t>
            </a:r>
            <a:r>
              <a:rPr lang="en-US" b="1" dirty="0"/>
              <a:t>   From Solid Edge 1.10 m</a:t>
            </a:r>
            <a:r>
              <a:rPr lang="en-US" b="1" baseline="30000" dirty="0"/>
              <a:t>3</a:t>
            </a:r>
            <a:r>
              <a:rPr lang="en-US" b="1" dirty="0"/>
              <a:t> of Copper  =  11.0 kW</a:t>
            </a:r>
          </a:p>
          <a:p>
            <a:r>
              <a:rPr lang="en-US" b="1" dirty="0"/>
              <a:t> Coefficient for water  2400 W/m</a:t>
            </a:r>
            <a:r>
              <a:rPr lang="en-US" b="1" baseline="30000" dirty="0"/>
              <a:t>2</a:t>
            </a:r>
            <a:r>
              <a:rPr lang="en-US" b="1" dirty="0"/>
              <a:t> C</a:t>
            </a:r>
          </a:p>
          <a:p>
            <a:r>
              <a:rPr lang="en-US" b="1" dirty="0" err="1"/>
              <a:t>Tinlet</a:t>
            </a:r>
            <a:r>
              <a:rPr lang="en-US" b="1" dirty="0"/>
              <a:t> = 22 C  </a:t>
            </a:r>
            <a:r>
              <a:rPr lang="en-US" b="1" dirty="0" err="1"/>
              <a:t>Toutlet</a:t>
            </a:r>
            <a:r>
              <a:rPr lang="en-US" b="1" dirty="0"/>
              <a:t> = </a:t>
            </a:r>
            <a:r>
              <a:rPr lang="en-US" b="1" dirty="0">
                <a:solidFill>
                  <a:srgbClr val="FF0000"/>
                </a:solidFill>
              </a:rPr>
              <a:t>43.3 C   </a:t>
            </a:r>
            <a:r>
              <a:rPr lang="en-US" b="1" dirty="0" err="1">
                <a:solidFill>
                  <a:srgbClr val="FF0000"/>
                </a:solidFill>
              </a:rPr>
              <a:t>Tmax</a:t>
            </a:r>
            <a:r>
              <a:rPr lang="en-US" b="1" dirty="0">
                <a:solidFill>
                  <a:srgbClr val="FF0000"/>
                </a:solidFill>
              </a:rPr>
              <a:t> 77.9 C</a:t>
            </a:r>
          </a:p>
          <a:p>
            <a:r>
              <a:rPr lang="en-US" b="1" dirty="0"/>
              <a:t> Overall balance of power  </a:t>
            </a:r>
            <a:r>
              <a:rPr lang="en-US" b="1" dirty="0">
                <a:latin typeface="Symbol" panose="05050102010706020507" pitchFamily="18" charset="2"/>
              </a:rPr>
              <a:t>D</a:t>
            </a:r>
            <a:r>
              <a:rPr lang="en-US" b="1" dirty="0"/>
              <a:t>T = Q/m x Cp  = </a:t>
            </a:r>
            <a:r>
              <a:rPr lang="en-US" b="1" dirty="0">
                <a:solidFill>
                  <a:srgbClr val="FF0000"/>
                </a:solidFill>
              </a:rPr>
              <a:t>42.9 C</a:t>
            </a:r>
          </a:p>
          <a:p>
            <a:r>
              <a:rPr lang="en-US" b="1" dirty="0">
                <a:solidFill>
                  <a:srgbClr val="FF0000"/>
                </a:solidFill>
              </a:rPr>
              <a:t>Second run Refined Mesh</a:t>
            </a:r>
          </a:p>
        </p:txBody>
      </p:sp>
      <p:sp>
        <p:nvSpPr>
          <p:cNvPr id="6" name="TextBox 5">
            <a:extLst>
              <a:ext uri="{FF2B5EF4-FFF2-40B4-BE49-F238E27FC236}">
                <a16:creationId xmlns:a16="http://schemas.microsoft.com/office/drawing/2014/main" id="{962A7338-CC8B-7707-3761-1BDAABA496D4}"/>
              </a:ext>
            </a:extLst>
          </p:cNvPr>
          <p:cNvSpPr txBox="1"/>
          <p:nvPr/>
        </p:nvSpPr>
        <p:spPr>
          <a:xfrm>
            <a:off x="4903557" y="2143382"/>
            <a:ext cx="1349344" cy="400110"/>
          </a:xfrm>
          <a:prstGeom prst="rect">
            <a:avLst/>
          </a:prstGeom>
          <a:solidFill>
            <a:schemeClr val="bg1"/>
          </a:solidFill>
        </p:spPr>
        <p:txBody>
          <a:bodyPr wrap="none" rtlCol="0">
            <a:spAutoFit/>
          </a:bodyPr>
          <a:lstStyle/>
          <a:p>
            <a:r>
              <a:rPr lang="en-US" sz="2000" b="1" dirty="0"/>
              <a:t>Center Coil</a:t>
            </a:r>
          </a:p>
        </p:txBody>
      </p:sp>
    </p:spTree>
    <p:extLst>
      <p:ext uri="{BB962C8B-B14F-4D97-AF65-F5344CB8AC3E}">
        <p14:creationId xmlns:p14="http://schemas.microsoft.com/office/powerpoint/2010/main" val="2218668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A6250E-4D28-D3DC-ED39-8F0899B746BB}"/>
              </a:ext>
            </a:extLst>
          </p:cNvPr>
          <p:cNvSpPr>
            <a:spLocks noGrp="1"/>
          </p:cNvSpPr>
          <p:nvPr>
            <p:ph type="title"/>
          </p:nvPr>
        </p:nvSpPr>
        <p:spPr/>
        <p:txBody>
          <a:bodyPr>
            <a:normAutofit/>
          </a:bodyPr>
          <a:lstStyle/>
          <a:p>
            <a:r>
              <a:rPr lang="en-US" dirty="0"/>
              <a:t>Coil ANSYS RESULTS</a:t>
            </a:r>
          </a:p>
        </p:txBody>
      </p:sp>
      <p:sp>
        <p:nvSpPr>
          <p:cNvPr id="10" name="TextBox 9">
            <a:extLst>
              <a:ext uri="{FF2B5EF4-FFF2-40B4-BE49-F238E27FC236}">
                <a16:creationId xmlns:a16="http://schemas.microsoft.com/office/drawing/2014/main" id="{ADA82E25-9C7E-4F6E-674C-9A08D1E86D52}"/>
              </a:ext>
            </a:extLst>
          </p:cNvPr>
          <p:cNvSpPr txBox="1"/>
          <p:nvPr/>
        </p:nvSpPr>
        <p:spPr>
          <a:xfrm>
            <a:off x="647701" y="4600853"/>
            <a:ext cx="7438130" cy="2308324"/>
          </a:xfrm>
          <a:prstGeom prst="rect">
            <a:avLst/>
          </a:prstGeom>
          <a:solidFill>
            <a:schemeClr val="bg1"/>
          </a:solidFill>
          <a:ln>
            <a:noFill/>
          </a:ln>
        </p:spPr>
        <p:txBody>
          <a:bodyPr wrap="square" rtlCol="0">
            <a:spAutoFit/>
          </a:bodyPr>
          <a:lstStyle/>
          <a:p>
            <a:r>
              <a:rPr lang="en-US" b="1" dirty="0"/>
              <a:t>Water flow per plate = .189 kg/sec = 3.0 GPM</a:t>
            </a:r>
          </a:p>
          <a:p>
            <a:r>
              <a:rPr lang="en-US" b="1" dirty="0"/>
              <a:t>Heat Load 10,000 W/m</a:t>
            </a:r>
            <a:r>
              <a:rPr lang="en-US" b="1" baseline="30000" dirty="0"/>
              <a:t>3</a:t>
            </a:r>
            <a:r>
              <a:rPr lang="en-US" b="1" dirty="0"/>
              <a:t>   From Solid Edge 1.10 m</a:t>
            </a:r>
            <a:r>
              <a:rPr lang="en-US" b="1" baseline="30000" dirty="0"/>
              <a:t>3</a:t>
            </a:r>
            <a:r>
              <a:rPr lang="en-US" b="1" dirty="0"/>
              <a:t> of Copper  =  11.0 kW</a:t>
            </a:r>
          </a:p>
          <a:p>
            <a:r>
              <a:rPr lang="en-US" b="1" dirty="0"/>
              <a:t> Coefficient for water  2400 W/m</a:t>
            </a:r>
            <a:r>
              <a:rPr lang="en-US" b="1" baseline="30000" dirty="0"/>
              <a:t>2</a:t>
            </a:r>
            <a:r>
              <a:rPr lang="en-US" b="1" dirty="0"/>
              <a:t> C</a:t>
            </a:r>
          </a:p>
          <a:p>
            <a:r>
              <a:rPr lang="en-US" b="1" dirty="0"/>
              <a:t>Water flow through the up and back circuits – Two passes per Al plate</a:t>
            </a:r>
          </a:p>
          <a:p>
            <a:r>
              <a:rPr lang="en-US" b="1" dirty="0" err="1"/>
              <a:t>Tinlet</a:t>
            </a:r>
            <a:r>
              <a:rPr lang="en-US" b="1" dirty="0"/>
              <a:t> = 22 C  </a:t>
            </a:r>
            <a:r>
              <a:rPr lang="en-US" b="1" dirty="0" err="1"/>
              <a:t>Toutlet</a:t>
            </a:r>
            <a:r>
              <a:rPr lang="en-US" b="1" dirty="0"/>
              <a:t> = 34.6 C   </a:t>
            </a:r>
            <a:r>
              <a:rPr lang="en-US" b="1" dirty="0" err="1"/>
              <a:t>Tmax</a:t>
            </a:r>
            <a:r>
              <a:rPr lang="en-US" b="1" dirty="0"/>
              <a:t> = 52.6 C</a:t>
            </a:r>
          </a:p>
          <a:p>
            <a:r>
              <a:rPr lang="en-US" b="1" dirty="0"/>
              <a:t> Overall balance of power  </a:t>
            </a:r>
            <a:r>
              <a:rPr lang="en-US" b="1" dirty="0">
                <a:latin typeface="Symbol" panose="05050102010706020507" pitchFamily="18" charset="2"/>
              </a:rPr>
              <a:t>D</a:t>
            </a:r>
            <a:r>
              <a:rPr lang="en-US" b="1" dirty="0"/>
              <a:t>T = Q/m x Cp  = </a:t>
            </a:r>
            <a:r>
              <a:rPr lang="en-US" b="1" dirty="0">
                <a:solidFill>
                  <a:srgbClr val="FF0000"/>
                </a:solidFill>
              </a:rPr>
              <a:t>35.9 C</a:t>
            </a:r>
          </a:p>
          <a:p>
            <a:endParaRPr lang="en-US" b="1" dirty="0">
              <a:solidFill>
                <a:srgbClr val="FF0000"/>
              </a:solidFill>
            </a:endParaRPr>
          </a:p>
          <a:p>
            <a:endParaRPr lang="en-US" b="1" dirty="0"/>
          </a:p>
        </p:txBody>
      </p:sp>
      <p:sp>
        <p:nvSpPr>
          <p:cNvPr id="27" name="TextBox 26">
            <a:extLst>
              <a:ext uri="{FF2B5EF4-FFF2-40B4-BE49-F238E27FC236}">
                <a16:creationId xmlns:a16="http://schemas.microsoft.com/office/drawing/2014/main" id="{AD48BAD2-A244-2DCE-B3A0-AF468ED581A9}"/>
              </a:ext>
            </a:extLst>
          </p:cNvPr>
          <p:cNvSpPr txBox="1"/>
          <p:nvPr/>
        </p:nvSpPr>
        <p:spPr>
          <a:xfrm>
            <a:off x="8438116" y="4060056"/>
            <a:ext cx="369012" cy="369332"/>
          </a:xfrm>
          <a:prstGeom prst="rect">
            <a:avLst/>
          </a:prstGeom>
          <a:noFill/>
        </p:spPr>
        <p:txBody>
          <a:bodyPr wrap="none" rtlCol="0">
            <a:spAutoFit/>
          </a:bodyPr>
          <a:lstStyle/>
          <a:p>
            <a:r>
              <a:rPr lang="en-US" b="1" dirty="0"/>
              <a:t>In</a:t>
            </a:r>
          </a:p>
        </p:txBody>
      </p:sp>
      <p:pic>
        <p:nvPicPr>
          <p:cNvPr id="4" name="Picture 3">
            <a:extLst>
              <a:ext uri="{FF2B5EF4-FFF2-40B4-BE49-F238E27FC236}">
                <a16:creationId xmlns:a16="http://schemas.microsoft.com/office/drawing/2014/main" id="{73456982-848C-1459-C2CA-AD23A6A0C5B1}"/>
              </a:ext>
            </a:extLst>
          </p:cNvPr>
          <p:cNvPicPr>
            <a:picLocks noChangeAspect="1"/>
          </p:cNvPicPr>
          <p:nvPr/>
        </p:nvPicPr>
        <p:blipFill rotWithShape="1">
          <a:blip r:embed="rId2"/>
          <a:srcRect r="21146" b="38059"/>
          <a:stretch/>
        </p:blipFill>
        <p:spPr>
          <a:xfrm>
            <a:off x="228601" y="1122507"/>
            <a:ext cx="6266632" cy="3478345"/>
          </a:xfrm>
          <a:prstGeom prst="rect">
            <a:avLst/>
          </a:prstGeom>
        </p:spPr>
      </p:pic>
      <p:sp>
        <p:nvSpPr>
          <p:cNvPr id="2" name="TextBox 1">
            <a:extLst>
              <a:ext uri="{FF2B5EF4-FFF2-40B4-BE49-F238E27FC236}">
                <a16:creationId xmlns:a16="http://schemas.microsoft.com/office/drawing/2014/main" id="{A53F4DDC-1F5C-68CC-9D85-E4484A9DF25F}"/>
              </a:ext>
            </a:extLst>
          </p:cNvPr>
          <p:cNvSpPr txBox="1"/>
          <p:nvPr/>
        </p:nvSpPr>
        <p:spPr>
          <a:xfrm>
            <a:off x="6997770" y="2166877"/>
            <a:ext cx="1349344" cy="400110"/>
          </a:xfrm>
          <a:prstGeom prst="rect">
            <a:avLst/>
          </a:prstGeom>
          <a:solidFill>
            <a:schemeClr val="bg1"/>
          </a:solidFill>
        </p:spPr>
        <p:txBody>
          <a:bodyPr wrap="none" rtlCol="0">
            <a:spAutoFit/>
          </a:bodyPr>
          <a:lstStyle/>
          <a:p>
            <a:r>
              <a:rPr lang="en-US" sz="2000" b="1" dirty="0"/>
              <a:t>Center Coil</a:t>
            </a:r>
          </a:p>
        </p:txBody>
      </p:sp>
    </p:spTree>
    <p:extLst>
      <p:ext uri="{BB962C8B-B14F-4D97-AF65-F5344CB8AC3E}">
        <p14:creationId xmlns:p14="http://schemas.microsoft.com/office/powerpoint/2010/main" val="37131792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140C651-9C86-D5DD-F5D3-EA083D989142}"/>
              </a:ext>
            </a:extLst>
          </p:cNvPr>
          <p:cNvPicPr>
            <a:picLocks noChangeAspect="1"/>
          </p:cNvPicPr>
          <p:nvPr/>
        </p:nvPicPr>
        <p:blipFill rotWithShape="1">
          <a:blip r:embed="rId2"/>
          <a:srcRect r="15243" b="32166"/>
          <a:stretch/>
        </p:blipFill>
        <p:spPr>
          <a:xfrm>
            <a:off x="135300" y="1047203"/>
            <a:ext cx="7750206" cy="3278752"/>
          </a:xfrm>
          <a:prstGeom prst="rect">
            <a:avLst/>
          </a:prstGeom>
        </p:spPr>
      </p:pic>
      <p:sp>
        <p:nvSpPr>
          <p:cNvPr id="5" name="Title 4">
            <a:extLst>
              <a:ext uri="{FF2B5EF4-FFF2-40B4-BE49-F238E27FC236}">
                <a16:creationId xmlns:a16="http://schemas.microsoft.com/office/drawing/2014/main" id="{42A6250E-4D28-D3DC-ED39-8F0899B746BB}"/>
              </a:ext>
            </a:extLst>
          </p:cNvPr>
          <p:cNvSpPr>
            <a:spLocks noGrp="1"/>
          </p:cNvSpPr>
          <p:nvPr>
            <p:ph type="title"/>
          </p:nvPr>
        </p:nvSpPr>
        <p:spPr/>
        <p:txBody>
          <a:bodyPr>
            <a:normAutofit/>
          </a:bodyPr>
          <a:lstStyle/>
          <a:p>
            <a:r>
              <a:rPr lang="en-US" dirty="0"/>
              <a:t>Coil ANSYS RESULTS</a:t>
            </a:r>
          </a:p>
        </p:txBody>
      </p:sp>
      <p:sp>
        <p:nvSpPr>
          <p:cNvPr id="10" name="TextBox 9">
            <a:extLst>
              <a:ext uri="{FF2B5EF4-FFF2-40B4-BE49-F238E27FC236}">
                <a16:creationId xmlns:a16="http://schemas.microsoft.com/office/drawing/2014/main" id="{ADA82E25-9C7E-4F6E-674C-9A08D1E86D52}"/>
              </a:ext>
            </a:extLst>
          </p:cNvPr>
          <p:cNvSpPr txBox="1"/>
          <p:nvPr/>
        </p:nvSpPr>
        <p:spPr>
          <a:xfrm>
            <a:off x="647701" y="4600853"/>
            <a:ext cx="7438130" cy="2031325"/>
          </a:xfrm>
          <a:prstGeom prst="rect">
            <a:avLst/>
          </a:prstGeom>
          <a:solidFill>
            <a:schemeClr val="bg1"/>
          </a:solidFill>
          <a:ln>
            <a:noFill/>
          </a:ln>
        </p:spPr>
        <p:txBody>
          <a:bodyPr wrap="square" rtlCol="0">
            <a:spAutoFit/>
          </a:bodyPr>
          <a:lstStyle/>
          <a:p>
            <a:r>
              <a:rPr lang="en-US" b="1" dirty="0"/>
              <a:t>Water flow per plate = .189 kg/sec = 3.0 GPM</a:t>
            </a:r>
          </a:p>
          <a:p>
            <a:r>
              <a:rPr lang="en-US" b="1" dirty="0"/>
              <a:t>Heat Load 10,000 W/m</a:t>
            </a:r>
            <a:r>
              <a:rPr lang="en-US" b="1" baseline="30000" dirty="0"/>
              <a:t>3</a:t>
            </a:r>
            <a:r>
              <a:rPr lang="en-US" b="1" dirty="0"/>
              <a:t>   From Solid Edge 1.10 m</a:t>
            </a:r>
            <a:r>
              <a:rPr lang="en-US" b="1" baseline="30000" dirty="0"/>
              <a:t>3</a:t>
            </a:r>
            <a:r>
              <a:rPr lang="en-US" b="1" dirty="0"/>
              <a:t> of Copper  =  11.0 kW</a:t>
            </a:r>
          </a:p>
          <a:p>
            <a:r>
              <a:rPr lang="en-US" b="1" dirty="0"/>
              <a:t> Coefficient for water  2400 W/m</a:t>
            </a:r>
            <a:r>
              <a:rPr lang="en-US" b="1" baseline="30000" dirty="0"/>
              <a:t>2</a:t>
            </a:r>
            <a:r>
              <a:rPr lang="en-US" b="1" dirty="0"/>
              <a:t> C</a:t>
            </a:r>
          </a:p>
          <a:p>
            <a:r>
              <a:rPr lang="en-US" b="1" dirty="0"/>
              <a:t>Water flow through the up and back circuits – Two passes per Al plate</a:t>
            </a:r>
          </a:p>
          <a:p>
            <a:r>
              <a:rPr lang="en-US" b="1" dirty="0" err="1"/>
              <a:t>Tinlet</a:t>
            </a:r>
            <a:r>
              <a:rPr lang="en-US" b="1" dirty="0"/>
              <a:t> = 22 C  </a:t>
            </a:r>
            <a:r>
              <a:rPr lang="en-US" b="1" dirty="0" err="1"/>
              <a:t>Toutlet</a:t>
            </a:r>
            <a:r>
              <a:rPr lang="en-US" b="1" dirty="0"/>
              <a:t> =  </a:t>
            </a:r>
            <a:r>
              <a:rPr lang="en-US" b="1" dirty="0" err="1">
                <a:solidFill>
                  <a:srgbClr val="FF0000"/>
                </a:solidFill>
              </a:rPr>
              <a:t>Tmax</a:t>
            </a:r>
            <a:r>
              <a:rPr lang="en-US" b="1" dirty="0">
                <a:solidFill>
                  <a:srgbClr val="FF0000"/>
                </a:solidFill>
              </a:rPr>
              <a:t> = 70.4 C</a:t>
            </a:r>
          </a:p>
          <a:p>
            <a:r>
              <a:rPr lang="en-US" b="1" dirty="0"/>
              <a:t> Overall balance of power  </a:t>
            </a:r>
            <a:r>
              <a:rPr lang="en-US" b="1" dirty="0">
                <a:latin typeface="Symbol" panose="05050102010706020507" pitchFamily="18" charset="2"/>
              </a:rPr>
              <a:t>D</a:t>
            </a:r>
            <a:r>
              <a:rPr lang="en-US" b="1" dirty="0"/>
              <a:t>T = Q/m x Cp  = </a:t>
            </a:r>
            <a:r>
              <a:rPr lang="en-US" b="1" dirty="0">
                <a:solidFill>
                  <a:srgbClr val="FF0000"/>
                </a:solidFill>
              </a:rPr>
              <a:t>35.9 C</a:t>
            </a:r>
          </a:p>
          <a:p>
            <a:r>
              <a:rPr lang="en-US" b="1" dirty="0">
                <a:solidFill>
                  <a:srgbClr val="FF0000"/>
                </a:solidFill>
              </a:rPr>
              <a:t>Second run Refined Mesh</a:t>
            </a:r>
          </a:p>
        </p:txBody>
      </p:sp>
      <p:sp>
        <p:nvSpPr>
          <p:cNvPr id="2" name="TextBox 1">
            <a:extLst>
              <a:ext uri="{FF2B5EF4-FFF2-40B4-BE49-F238E27FC236}">
                <a16:creationId xmlns:a16="http://schemas.microsoft.com/office/drawing/2014/main" id="{A53F4DDC-1F5C-68CC-9D85-E4484A9DF25F}"/>
              </a:ext>
            </a:extLst>
          </p:cNvPr>
          <p:cNvSpPr txBox="1"/>
          <p:nvPr/>
        </p:nvSpPr>
        <p:spPr>
          <a:xfrm>
            <a:off x="5089071" y="2486524"/>
            <a:ext cx="1349344" cy="400110"/>
          </a:xfrm>
          <a:prstGeom prst="rect">
            <a:avLst/>
          </a:prstGeom>
          <a:solidFill>
            <a:schemeClr val="bg1"/>
          </a:solidFill>
        </p:spPr>
        <p:txBody>
          <a:bodyPr wrap="none" rtlCol="0">
            <a:spAutoFit/>
          </a:bodyPr>
          <a:lstStyle/>
          <a:p>
            <a:r>
              <a:rPr lang="en-US" sz="2000" b="1" dirty="0"/>
              <a:t>Center Coil</a:t>
            </a:r>
          </a:p>
        </p:txBody>
      </p:sp>
    </p:spTree>
    <p:extLst>
      <p:ext uri="{BB962C8B-B14F-4D97-AF65-F5344CB8AC3E}">
        <p14:creationId xmlns:p14="http://schemas.microsoft.com/office/powerpoint/2010/main" val="2265693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A6250E-4D28-D3DC-ED39-8F0899B746BB}"/>
              </a:ext>
            </a:extLst>
          </p:cNvPr>
          <p:cNvSpPr>
            <a:spLocks noGrp="1"/>
          </p:cNvSpPr>
          <p:nvPr>
            <p:ph type="title"/>
          </p:nvPr>
        </p:nvSpPr>
        <p:spPr/>
        <p:txBody>
          <a:bodyPr>
            <a:normAutofit fontScale="90000"/>
          </a:bodyPr>
          <a:lstStyle/>
          <a:p>
            <a:r>
              <a:rPr lang="en-US" dirty="0"/>
              <a:t>Verification of ANSYS Results</a:t>
            </a:r>
          </a:p>
        </p:txBody>
      </p:sp>
      <p:sp>
        <p:nvSpPr>
          <p:cNvPr id="10" name="TextBox 9">
            <a:extLst>
              <a:ext uri="{FF2B5EF4-FFF2-40B4-BE49-F238E27FC236}">
                <a16:creationId xmlns:a16="http://schemas.microsoft.com/office/drawing/2014/main" id="{ADA82E25-9C7E-4F6E-674C-9A08D1E86D52}"/>
              </a:ext>
            </a:extLst>
          </p:cNvPr>
          <p:cNvSpPr txBox="1"/>
          <p:nvPr/>
        </p:nvSpPr>
        <p:spPr>
          <a:xfrm>
            <a:off x="176668" y="5082348"/>
            <a:ext cx="8405817" cy="1754326"/>
          </a:xfrm>
          <a:prstGeom prst="rect">
            <a:avLst/>
          </a:prstGeom>
          <a:solidFill>
            <a:schemeClr val="bg1"/>
          </a:solidFill>
          <a:ln>
            <a:noFill/>
          </a:ln>
        </p:spPr>
        <p:txBody>
          <a:bodyPr wrap="square" rtlCol="0">
            <a:spAutoFit/>
          </a:bodyPr>
          <a:lstStyle/>
          <a:p>
            <a:r>
              <a:rPr lang="en-US" b="1" dirty="0"/>
              <a:t>Water flow in tubes (5/8” OD X .049” wall) = 0.126 kg/s = 20.2 GPM</a:t>
            </a:r>
          </a:p>
          <a:p>
            <a:r>
              <a:rPr lang="en-US" b="1" dirty="0"/>
              <a:t>Total Heat Flow into Bottom of All 4 Aluminum Cooling Plates = 10.36 kW</a:t>
            </a:r>
          </a:p>
          <a:p>
            <a:r>
              <a:rPr lang="en-US" b="1" dirty="0" err="1"/>
              <a:t>Tinlet</a:t>
            </a:r>
            <a:r>
              <a:rPr lang="en-US" b="1" dirty="0"/>
              <a:t> flow temp = 22 C       </a:t>
            </a:r>
            <a:r>
              <a:rPr lang="en-US" b="1" dirty="0" err="1"/>
              <a:t>Toutlet</a:t>
            </a:r>
            <a:r>
              <a:rPr lang="en-US" b="1" dirty="0"/>
              <a:t> flow temp = </a:t>
            </a:r>
            <a:r>
              <a:rPr lang="en-US" b="1" dirty="0">
                <a:solidFill>
                  <a:srgbClr val="FF0000"/>
                </a:solidFill>
              </a:rPr>
              <a:t>41.6 C</a:t>
            </a:r>
            <a:r>
              <a:rPr lang="en-US" b="1" dirty="0"/>
              <a:t>        Max Temp on Plates = 45.1 C</a:t>
            </a:r>
          </a:p>
          <a:p>
            <a:r>
              <a:rPr lang="en-US" b="1" dirty="0"/>
              <a:t>Overall balance of power  </a:t>
            </a:r>
            <a:r>
              <a:rPr lang="en-US" b="1" dirty="0">
                <a:latin typeface="Symbol" panose="05050102010706020507" pitchFamily="18" charset="2"/>
              </a:rPr>
              <a:t>D</a:t>
            </a:r>
            <a:r>
              <a:rPr lang="en-US" b="1" dirty="0"/>
              <a:t>T = Q/m x Cp  = </a:t>
            </a:r>
            <a:r>
              <a:rPr lang="en-US" b="1" dirty="0">
                <a:solidFill>
                  <a:srgbClr val="FF0000"/>
                </a:solidFill>
              </a:rPr>
              <a:t>41.7 C</a:t>
            </a:r>
          </a:p>
          <a:p>
            <a:endParaRPr lang="en-US" b="1" dirty="0">
              <a:solidFill>
                <a:srgbClr val="FF0000"/>
              </a:solidFill>
            </a:endParaRPr>
          </a:p>
          <a:p>
            <a:r>
              <a:rPr lang="en-US" b="1" dirty="0"/>
              <a:t>Only 4 Aluminum Cooling Plates with 8 tubes used in the analysis</a:t>
            </a:r>
          </a:p>
        </p:txBody>
      </p:sp>
      <p:pic>
        <p:nvPicPr>
          <p:cNvPr id="16" name="Picture 15">
            <a:extLst>
              <a:ext uri="{FF2B5EF4-FFF2-40B4-BE49-F238E27FC236}">
                <a16:creationId xmlns:a16="http://schemas.microsoft.com/office/drawing/2014/main" id="{F9FE66F2-76FC-9BCF-8614-756CFED0F6C0}"/>
              </a:ext>
            </a:extLst>
          </p:cNvPr>
          <p:cNvPicPr>
            <a:picLocks noChangeAspect="1"/>
          </p:cNvPicPr>
          <p:nvPr/>
        </p:nvPicPr>
        <p:blipFill rotWithShape="1">
          <a:blip r:embed="rId2"/>
          <a:srcRect r="32237" b="19444"/>
          <a:stretch/>
        </p:blipFill>
        <p:spPr>
          <a:xfrm>
            <a:off x="69302" y="1085850"/>
            <a:ext cx="4224584" cy="3800475"/>
          </a:xfrm>
          <a:prstGeom prst="rect">
            <a:avLst/>
          </a:prstGeom>
        </p:spPr>
      </p:pic>
      <p:pic>
        <p:nvPicPr>
          <p:cNvPr id="24" name="Picture 23">
            <a:extLst>
              <a:ext uri="{FF2B5EF4-FFF2-40B4-BE49-F238E27FC236}">
                <a16:creationId xmlns:a16="http://schemas.microsoft.com/office/drawing/2014/main" id="{50C62CB5-7B11-9EF7-9817-88A6973776D5}"/>
              </a:ext>
            </a:extLst>
          </p:cNvPr>
          <p:cNvPicPr>
            <a:picLocks noChangeAspect="1"/>
          </p:cNvPicPr>
          <p:nvPr/>
        </p:nvPicPr>
        <p:blipFill rotWithShape="1">
          <a:blip r:embed="rId3"/>
          <a:srcRect l="449" r="23381" b="41667"/>
          <a:stretch/>
        </p:blipFill>
        <p:spPr>
          <a:xfrm>
            <a:off x="4379577" y="1195553"/>
            <a:ext cx="4569128" cy="2647950"/>
          </a:xfrm>
          <a:prstGeom prst="rect">
            <a:avLst/>
          </a:prstGeom>
        </p:spPr>
      </p:pic>
      <p:sp>
        <p:nvSpPr>
          <p:cNvPr id="2" name="TextBox 1">
            <a:extLst>
              <a:ext uri="{FF2B5EF4-FFF2-40B4-BE49-F238E27FC236}">
                <a16:creationId xmlns:a16="http://schemas.microsoft.com/office/drawing/2014/main" id="{1D13A9B9-A5D1-0707-B064-B38B62F2AFFF}"/>
              </a:ext>
            </a:extLst>
          </p:cNvPr>
          <p:cNvSpPr txBox="1"/>
          <p:nvPr/>
        </p:nvSpPr>
        <p:spPr>
          <a:xfrm>
            <a:off x="1987620" y="2585977"/>
            <a:ext cx="1349344" cy="400110"/>
          </a:xfrm>
          <a:prstGeom prst="rect">
            <a:avLst/>
          </a:prstGeom>
          <a:solidFill>
            <a:schemeClr val="bg1"/>
          </a:solidFill>
        </p:spPr>
        <p:txBody>
          <a:bodyPr wrap="none" rtlCol="0">
            <a:spAutoFit/>
          </a:bodyPr>
          <a:lstStyle/>
          <a:p>
            <a:r>
              <a:rPr lang="en-US" sz="2000" b="1" dirty="0"/>
              <a:t>Center Coil</a:t>
            </a:r>
          </a:p>
        </p:txBody>
      </p:sp>
    </p:spTree>
    <p:extLst>
      <p:ext uri="{BB962C8B-B14F-4D97-AF65-F5344CB8AC3E}">
        <p14:creationId xmlns:p14="http://schemas.microsoft.com/office/powerpoint/2010/main" val="3978663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E95E6427-89C6-B732-4C62-5A87C25E93F6}"/>
              </a:ext>
            </a:extLst>
          </p:cNvPr>
          <p:cNvPicPr>
            <a:picLocks noChangeAspect="1"/>
          </p:cNvPicPr>
          <p:nvPr/>
        </p:nvPicPr>
        <p:blipFill rotWithShape="1">
          <a:blip r:embed="rId2"/>
          <a:srcRect r="32448" b="20550"/>
          <a:stretch/>
        </p:blipFill>
        <p:spPr>
          <a:xfrm>
            <a:off x="661293" y="1128712"/>
            <a:ext cx="6351671" cy="5653088"/>
          </a:xfrm>
          <a:prstGeom prst="rect">
            <a:avLst/>
          </a:prstGeom>
        </p:spPr>
      </p:pic>
      <p:sp>
        <p:nvSpPr>
          <p:cNvPr id="5" name="Title 4">
            <a:extLst>
              <a:ext uri="{FF2B5EF4-FFF2-40B4-BE49-F238E27FC236}">
                <a16:creationId xmlns:a16="http://schemas.microsoft.com/office/drawing/2014/main" id="{42A6250E-4D28-D3DC-ED39-8F0899B746BB}"/>
              </a:ext>
            </a:extLst>
          </p:cNvPr>
          <p:cNvSpPr>
            <a:spLocks noGrp="1"/>
          </p:cNvSpPr>
          <p:nvPr>
            <p:ph type="title"/>
          </p:nvPr>
        </p:nvSpPr>
        <p:spPr/>
        <p:txBody>
          <a:bodyPr>
            <a:normAutofit fontScale="90000"/>
          </a:bodyPr>
          <a:lstStyle/>
          <a:p>
            <a:r>
              <a:rPr lang="en-US" dirty="0"/>
              <a:t>Verification of ANSYS Results</a:t>
            </a:r>
          </a:p>
        </p:txBody>
      </p:sp>
      <p:cxnSp>
        <p:nvCxnSpPr>
          <p:cNvPr id="3" name="Straight Arrow Connector 2">
            <a:extLst>
              <a:ext uri="{FF2B5EF4-FFF2-40B4-BE49-F238E27FC236}">
                <a16:creationId xmlns:a16="http://schemas.microsoft.com/office/drawing/2014/main" id="{B865251C-4D58-B5B4-4625-973B6C5729FF}"/>
              </a:ext>
            </a:extLst>
          </p:cNvPr>
          <p:cNvCxnSpPr>
            <a:cxnSpLocks/>
          </p:cNvCxnSpPr>
          <p:nvPr/>
        </p:nvCxnSpPr>
        <p:spPr>
          <a:xfrm flipH="1" flipV="1">
            <a:off x="1762125" y="4229100"/>
            <a:ext cx="180975" cy="13335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16B8D5F-4FA5-49B0-361E-53D0D3E38C46}"/>
              </a:ext>
            </a:extLst>
          </p:cNvPr>
          <p:cNvCxnSpPr>
            <a:cxnSpLocks/>
          </p:cNvCxnSpPr>
          <p:nvPr/>
        </p:nvCxnSpPr>
        <p:spPr>
          <a:xfrm flipH="1">
            <a:off x="3443287" y="5648325"/>
            <a:ext cx="1842393" cy="67389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A286951-E6CA-3FFC-8198-2DC8675BCC75}"/>
              </a:ext>
            </a:extLst>
          </p:cNvPr>
          <p:cNvCxnSpPr>
            <a:cxnSpLocks/>
          </p:cNvCxnSpPr>
          <p:nvPr/>
        </p:nvCxnSpPr>
        <p:spPr>
          <a:xfrm>
            <a:off x="6491749" y="2271712"/>
            <a:ext cx="204093" cy="13864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3EF6937-EC8E-D6A7-DE45-4BB9632644E6}"/>
              </a:ext>
            </a:extLst>
          </p:cNvPr>
          <p:cNvCxnSpPr>
            <a:cxnSpLocks/>
          </p:cNvCxnSpPr>
          <p:nvPr/>
        </p:nvCxnSpPr>
        <p:spPr>
          <a:xfrm flipV="1">
            <a:off x="2486025" y="1888927"/>
            <a:ext cx="1914525" cy="6869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DEABC7F-9EAE-A0A7-7BA2-A556F16ACFB2}"/>
              </a:ext>
            </a:extLst>
          </p:cNvPr>
          <p:cNvCxnSpPr>
            <a:cxnSpLocks/>
          </p:cNvCxnSpPr>
          <p:nvPr/>
        </p:nvCxnSpPr>
        <p:spPr>
          <a:xfrm flipV="1">
            <a:off x="3371850" y="5378053"/>
            <a:ext cx="1605424" cy="60721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A596B63-0F97-2249-A4C1-D3400C5D8886}"/>
              </a:ext>
            </a:extLst>
          </p:cNvPr>
          <p:cNvCxnSpPr>
            <a:cxnSpLocks/>
          </p:cNvCxnSpPr>
          <p:nvPr/>
        </p:nvCxnSpPr>
        <p:spPr>
          <a:xfrm flipH="1" flipV="1">
            <a:off x="6225282" y="2282726"/>
            <a:ext cx="226173" cy="16073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99564CA-E67A-6C3F-FE54-27A8CC8993F3}"/>
              </a:ext>
            </a:extLst>
          </p:cNvPr>
          <p:cNvCxnSpPr>
            <a:cxnSpLocks/>
          </p:cNvCxnSpPr>
          <p:nvPr/>
        </p:nvCxnSpPr>
        <p:spPr>
          <a:xfrm flipH="1">
            <a:off x="2782111" y="2140818"/>
            <a:ext cx="1899194" cy="7053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69AA8F0-FC56-03B7-D278-09A0963CF57A}"/>
              </a:ext>
            </a:extLst>
          </p:cNvPr>
          <p:cNvCxnSpPr>
            <a:cxnSpLocks/>
          </p:cNvCxnSpPr>
          <p:nvPr/>
        </p:nvCxnSpPr>
        <p:spPr>
          <a:xfrm>
            <a:off x="2006758" y="4168675"/>
            <a:ext cx="222092" cy="14796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0697EC8-4CFF-3F3E-3A41-A905536C1D00}"/>
              </a:ext>
            </a:extLst>
          </p:cNvPr>
          <p:cNvCxnSpPr>
            <a:cxnSpLocks/>
          </p:cNvCxnSpPr>
          <p:nvPr/>
        </p:nvCxnSpPr>
        <p:spPr>
          <a:xfrm flipH="1">
            <a:off x="2292508" y="4981575"/>
            <a:ext cx="898367" cy="134064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FE1D2B9-DBD6-92ED-81DA-C07B560B3B48}"/>
              </a:ext>
            </a:extLst>
          </p:cNvPr>
          <p:cNvSpPr txBox="1"/>
          <p:nvPr/>
        </p:nvSpPr>
        <p:spPr>
          <a:xfrm>
            <a:off x="3043932" y="4593193"/>
            <a:ext cx="1434560" cy="369332"/>
          </a:xfrm>
          <a:prstGeom prst="rect">
            <a:avLst/>
          </a:prstGeom>
          <a:solidFill>
            <a:schemeClr val="bg1"/>
          </a:solidFill>
        </p:spPr>
        <p:txBody>
          <a:bodyPr wrap="none" rtlCol="0">
            <a:spAutoFit/>
          </a:bodyPr>
          <a:lstStyle/>
          <a:p>
            <a:r>
              <a:rPr lang="en-US" b="1" dirty="0"/>
              <a:t>Water Outlet</a:t>
            </a:r>
          </a:p>
        </p:txBody>
      </p:sp>
      <p:sp>
        <p:nvSpPr>
          <p:cNvPr id="38" name="TextBox 37">
            <a:extLst>
              <a:ext uri="{FF2B5EF4-FFF2-40B4-BE49-F238E27FC236}">
                <a16:creationId xmlns:a16="http://schemas.microsoft.com/office/drawing/2014/main" id="{A678AB77-DAB8-74A4-13D5-94B595FE0E25}"/>
              </a:ext>
            </a:extLst>
          </p:cNvPr>
          <p:cNvSpPr txBox="1"/>
          <p:nvPr/>
        </p:nvSpPr>
        <p:spPr>
          <a:xfrm>
            <a:off x="565951" y="5439727"/>
            <a:ext cx="1259832" cy="369332"/>
          </a:xfrm>
          <a:prstGeom prst="rect">
            <a:avLst/>
          </a:prstGeom>
          <a:solidFill>
            <a:schemeClr val="bg1"/>
          </a:solidFill>
        </p:spPr>
        <p:txBody>
          <a:bodyPr wrap="none" rtlCol="0">
            <a:spAutoFit/>
          </a:bodyPr>
          <a:lstStyle/>
          <a:p>
            <a:r>
              <a:rPr lang="en-US" b="1" dirty="0"/>
              <a:t>Water Inlet</a:t>
            </a:r>
          </a:p>
        </p:txBody>
      </p:sp>
      <p:cxnSp>
        <p:nvCxnSpPr>
          <p:cNvPr id="39" name="Straight Arrow Connector 38">
            <a:extLst>
              <a:ext uri="{FF2B5EF4-FFF2-40B4-BE49-F238E27FC236}">
                <a16:creationId xmlns:a16="http://schemas.microsoft.com/office/drawing/2014/main" id="{C6420338-D088-7952-9409-397F288ECEDF}"/>
              </a:ext>
            </a:extLst>
          </p:cNvPr>
          <p:cNvCxnSpPr>
            <a:cxnSpLocks/>
          </p:cNvCxnSpPr>
          <p:nvPr/>
        </p:nvCxnSpPr>
        <p:spPr>
          <a:xfrm>
            <a:off x="1582460" y="5886450"/>
            <a:ext cx="529073" cy="40243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44AF4CC-A9BF-6AFA-0F91-EEE328B3ED4F}"/>
              </a:ext>
            </a:extLst>
          </p:cNvPr>
          <p:cNvSpPr txBox="1"/>
          <p:nvPr/>
        </p:nvSpPr>
        <p:spPr>
          <a:xfrm>
            <a:off x="7320760" y="1940763"/>
            <a:ext cx="1349344" cy="400110"/>
          </a:xfrm>
          <a:prstGeom prst="rect">
            <a:avLst/>
          </a:prstGeom>
          <a:solidFill>
            <a:schemeClr val="bg1"/>
          </a:solidFill>
        </p:spPr>
        <p:txBody>
          <a:bodyPr wrap="none" rtlCol="0">
            <a:spAutoFit/>
          </a:bodyPr>
          <a:lstStyle/>
          <a:p>
            <a:r>
              <a:rPr lang="en-US" sz="2000" b="1" dirty="0"/>
              <a:t>Center Coil</a:t>
            </a:r>
          </a:p>
        </p:txBody>
      </p:sp>
    </p:spTree>
    <p:extLst>
      <p:ext uri="{BB962C8B-B14F-4D97-AF65-F5344CB8AC3E}">
        <p14:creationId xmlns:p14="http://schemas.microsoft.com/office/powerpoint/2010/main" val="1644476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1D16170-8DE4-04C5-740A-20C884185A56}"/>
              </a:ext>
            </a:extLst>
          </p:cNvPr>
          <p:cNvSpPr>
            <a:spLocks noGrp="1"/>
          </p:cNvSpPr>
          <p:nvPr>
            <p:ph idx="1"/>
          </p:nvPr>
        </p:nvSpPr>
        <p:spPr>
          <a:xfrm>
            <a:off x="127000" y="1309710"/>
            <a:ext cx="8890000" cy="1921930"/>
          </a:xfrm>
          <a:solidFill>
            <a:schemeClr val="bg1"/>
          </a:solidFill>
        </p:spPr>
        <p:txBody>
          <a:bodyPr>
            <a:normAutofit fontScale="25000" lnSpcReduction="20000"/>
          </a:bodyPr>
          <a:lstStyle/>
          <a:p>
            <a:pPr marL="0" indent="0">
              <a:buNone/>
            </a:pPr>
            <a:endParaRPr lang="en-US" sz="8000" b="1" dirty="0"/>
          </a:p>
          <a:p>
            <a:pPr marL="0" indent="0">
              <a:buNone/>
            </a:pPr>
            <a:endParaRPr lang="en-US" sz="8000" b="1" dirty="0"/>
          </a:p>
          <a:p>
            <a:r>
              <a:rPr lang="en-US" sz="8000" b="1" dirty="0"/>
              <a:t>The cooling plates will be connected in a outer pass / inner pass counter flow arrangement.  All flow under consideration is turbulent.</a:t>
            </a:r>
          </a:p>
          <a:p>
            <a:pPr marL="0" indent="0">
              <a:buNone/>
            </a:pPr>
            <a:r>
              <a:rPr lang="en-US" sz="8000" b="1" dirty="0"/>
              <a:t> </a:t>
            </a:r>
          </a:p>
          <a:p>
            <a:r>
              <a:rPr lang="en-US" sz="8000" b="1" dirty="0"/>
              <a:t>The cooling plates will be part of the structure of the straps going around the coil            </a:t>
            </a:r>
          </a:p>
          <a:p>
            <a:pPr marL="0" indent="0">
              <a:buNone/>
            </a:pPr>
            <a:endParaRPr lang="en-US" dirty="0"/>
          </a:p>
          <a:p>
            <a:pPr marL="0" indent="0">
              <a:buNone/>
            </a:pPr>
            <a:endParaRPr lang="en-US" dirty="0"/>
          </a:p>
          <a:p>
            <a:pPr marL="0" indent="0">
              <a:buNone/>
            </a:pPr>
            <a:endParaRPr lang="en-US" dirty="0"/>
          </a:p>
          <a:p>
            <a:endParaRPr lang="en-US" dirty="0"/>
          </a:p>
        </p:txBody>
      </p:sp>
      <p:sp>
        <p:nvSpPr>
          <p:cNvPr id="5" name="Title 4">
            <a:extLst>
              <a:ext uri="{FF2B5EF4-FFF2-40B4-BE49-F238E27FC236}">
                <a16:creationId xmlns:a16="http://schemas.microsoft.com/office/drawing/2014/main" id="{42A6250E-4D28-D3DC-ED39-8F0899B746BB}"/>
              </a:ext>
            </a:extLst>
          </p:cNvPr>
          <p:cNvSpPr>
            <a:spLocks noGrp="1"/>
          </p:cNvSpPr>
          <p:nvPr>
            <p:ph type="title"/>
          </p:nvPr>
        </p:nvSpPr>
        <p:spPr/>
        <p:txBody>
          <a:bodyPr>
            <a:normAutofit/>
          </a:bodyPr>
          <a:lstStyle/>
          <a:p>
            <a:r>
              <a:rPr lang="en-US" dirty="0"/>
              <a:t>Coil Thermal Analysis</a:t>
            </a:r>
          </a:p>
        </p:txBody>
      </p:sp>
    </p:spTree>
    <p:extLst>
      <p:ext uri="{BB962C8B-B14F-4D97-AF65-F5344CB8AC3E}">
        <p14:creationId xmlns:p14="http://schemas.microsoft.com/office/powerpoint/2010/main" val="642637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A6250E-4D28-D3DC-ED39-8F0899B746BB}"/>
              </a:ext>
            </a:extLst>
          </p:cNvPr>
          <p:cNvSpPr>
            <a:spLocks noGrp="1"/>
          </p:cNvSpPr>
          <p:nvPr>
            <p:ph type="title"/>
          </p:nvPr>
        </p:nvSpPr>
        <p:spPr/>
        <p:txBody>
          <a:bodyPr>
            <a:normAutofit/>
          </a:bodyPr>
          <a:lstStyle/>
          <a:p>
            <a:r>
              <a:rPr lang="en-US" dirty="0"/>
              <a:t>Coil ANSYS RESULTS</a:t>
            </a:r>
          </a:p>
        </p:txBody>
      </p:sp>
      <p:sp>
        <p:nvSpPr>
          <p:cNvPr id="10" name="TextBox 9">
            <a:extLst>
              <a:ext uri="{FF2B5EF4-FFF2-40B4-BE49-F238E27FC236}">
                <a16:creationId xmlns:a16="http://schemas.microsoft.com/office/drawing/2014/main" id="{ADA82E25-9C7E-4F6E-674C-9A08D1E86D52}"/>
              </a:ext>
            </a:extLst>
          </p:cNvPr>
          <p:cNvSpPr txBox="1"/>
          <p:nvPr/>
        </p:nvSpPr>
        <p:spPr>
          <a:xfrm>
            <a:off x="391668" y="4524320"/>
            <a:ext cx="7438130" cy="2031325"/>
          </a:xfrm>
          <a:prstGeom prst="rect">
            <a:avLst/>
          </a:prstGeom>
          <a:solidFill>
            <a:schemeClr val="bg1"/>
          </a:solidFill>
          <a:ln>
            <a:noFill/>
          </a:ln>
        </p:spPr>
        <p:txBody>
          <a:bodyPr wrap="square" rtlCol="0">
            <a:spAutoFit/>
          </a:bodyPr>
          <a:lstStyle/>
          <a:p>
            <a:r>
              <a:rPr lang="en-US" b="1" dirty="0"/>
              <a:t>Water flow per plate = .126 kg/sec = 2.0 GPM</a:t>
            </a:r>
          </a:p>
          <a:p>
            <a:r>
              <a:rPr lang="en-US" b="1" dirty="0"/>
              <a:t>Heat Load 10,000 W/m</a:t>
            </a:r>
            <a:r>
              <a:rPr lang="en-US" b="1" baseline="30000" dirty="0"/>
              <a:t>3</a:t>
            </a:r>
            <a:r>
              <a:rPr lang="en-US" b="1" dirty="0"/>
              <a:t>   From Solid Edge 1.10 m</a:t>
            </a:r>
            <a:r>
              <a:rPr lang="en-US" b="1" baseline="30000" dirty="0"/>
              <a:t>3</a:t>
            </a:r>
            <a:r>
              <a:rPr lang="en-US" b="1" dirty="0"/>
              <a:t> of Copper  =  11.0 kW</a:t>
            </a:r>
          </a:p>
          <a:p>
            <a:r>
              <a:rPr lang="en-US" b="1" dirty="0"/>
              <a:t> Coefficient for water  2400 W/m</a:t>
            </a:r>
            <a:r>
              <a:rPr lang="en-US" b="1" baseline="30000" dirty="0"/>
              <a:t>2</a:t>
            </a:r>
            <a:r>
              <a:rPr lang="en-US" b="1" dirty="0"/>
              <a:t> C</a:t>
            </a:r>
          </a:p>
          <a:p>
            <a:r>
              <a:rPr lang="en-US" b="1" dirty="0"/>
              <a:t>For this run </a:t>
            </a:r>
            <a:r>
              <a:rPr lang="en-US" b="1" dirty="0">
                <a:solidFill>
                  <a:srgbClr val="FF0000"/>
                </a:solidFill>
              </a:rPr>
              <a:t>only the lower plate </a:t>
            </a:r>
            <a:r>
              <a:rPr lang="en-US" b="1" dirty="0"/>
              <a:t>has water flowing in it with two tubes</a:t>
            </a:r>
          </a:p>
          <a:p>
            <a:endParaRPr lang="en-US" b="1" dirty="0"/>
          </a:p>
          <a:p>
            <a:r>
              <a:rPr lang="en-US" b="1" dirty="0" err="1"/>
              <a:t>Tinlet</a:t>
            </a:r>
            <a:r>
              <a:rPr lang="en-US" b="1" dirty="0"/>
              <a:t> = 22 C  </a:t>
            </a:r>
            <a:r>
              <a:rPr lang="en-US" b="1" dirty="0" err="1">
                <a:solidFill>
                  <a:srgbClr val="FF0000"/>
                </a:solidFill>
              </a:rPr>
              <a:t>Tmax</a:t>
            </a:r>
            <a:r>
              <a:rPr lang="en-US" b="1" dirty="0">
                <a:solidFill>
                  <a:srgbClr val="FF0000"/>
                </a:solidFill>
              </a:rPr>
              <a:t> = 52.9 C</a:t>
            </a:r>
          </a:p>
          <a:p>
            <a:r>
              <a:rPr lang="en-US" b="1" dirty="0"/>
              <a:t>From overall balance of power  T = Q/m x Cp  = </a:t>
            </a:r>
            <a:r>
              <a:rPr lang="en-US" b="1" dirty="0">
                <a:solidFill>
                  <a:srgbClr val="FF0000"/>
                </a:solidFill>
              </a:rPr>
              <a:t>41.0 C  </a:t>
            </a:r>
          </a:p>
        </p:txBody>
      </p:sp>
      <p:sp>
        <p:nvSpPr>
          <p:cNvPr id="2" name="TextBox 1">
            <a:extLst>
              <a:ext uri="{FF2B5EF4-FFF2-40B4-BE49-F238E27FC236}">
                <a16:creationId xmlns:a16="http://schemas.microsoft.com/office/drawing/2014/main" id="{A53F4DDC-1F5C-68CC-9D85-E4484A9DF25F}"/>
              </a:ext>
            </a:extLst>
          </p:cNvPr>
          <p:cNvSpPr txBox="1"/>
          <p:nvPr/>
        </p:nvSpPr>
        <p:spPr>
          <a:xfrm>
            <a:off x="2404392" y="1318017"/>
            <a:ext cx="3060062" cy="707886"/>
          </a:xfrm>
          <a:prstGeom prst="rect">
            <a:avLst/>
          </a:prstGeom>
          <a:solidFill>
            <a:schemeClr val="bg1"/>
          </a:solidFill>
        </p:spPr>
        <p:txBody>
          <a:bodyPr wrap="square" rtlCol="0">
            <a:spAutoFit/>
          </a:bodyPr>
          <a:lstStyle/>
          <a:p>
            <a:r>
              <a:rPr lang="en-US" sz="2000" b="1" dirty="0"/>
              <a:t>Center Coil Modeled as a 22.7 meter straight section</a:t>
            </a:r>
          </a:p>
        </p:txBody>
      </p:sp>
      <p:pic>
        <p:nvPicPr>
          <p:cNvPr id="6" name="Picture 5">
            <a:extLst>
              <a:ext uri="{FF2B5EF4-FFF2-40B4-BE49-F238E27FC236}">
                <a16:creationId xmlns:a16="http://schemas.microsoft.com/office/drawing/2014/main" id="{831D1F08-2A6C-2403-DB83-07BD20DC1D4E}"/>
              </a:ext>
            </a:extLst>
          </p:cNvPr>
          <p:cNvPicPr>
            <a:picLocks noChangeAspect="1"/>
          </p:cNvPicPr>
          <p:nvPr/>
        </p:nvPicPr>
        <p:blipFill rotWithShape="1">
          <a:blip r:embed="rId2"/>
          <a:srcRect r="27920" b="63247"/>
          <a:stretch/>
        </p:blipFill>
        <p:spPr>
          <a:xfrm>
            <a:off x="73152" y="1318017"/>
            <a:ext cx="8929665" cy="3100364"/>
          </a:xfrm>
          <a:prstGeom prst="rect">
            <a:avLst/>
          </a:prstGeom>
        </p:spPr>
      </p:pic>
    </p:spTree>
    <p:extLst>
      <p:ext uri="{BB962C8B-B14F-4D97-AF65-F5344CB8AC3E}">
        <p14:creationId xmlns:p14="http://schemas.microsoft.com/office/powerpoint/2010/main" val="776825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A6250E-4D28-D3DC-ED39-8F0899B746BB}"/>
              </a:ext>
            </a:extLst>
          </p:cNvPr>
          <p:cNvSpPr>
            <a:spLocks noGrp="1"/>
          </p:cNvSpPr>
          <p:nvPr>
            <p:ph type="title"/>
          </p:nvPr>
        </p:nvSpPr>
        <p:spPr>
          <a:xfrm>
            <a:off x="115147" y="76200"/>
            <a:ext cx="8866293" cy="1143000"/>
          </a:xfrm>
        </p:spPr>
        <p:txBody>
          <a:bodyPr>
            <a:noAutofit/>
          </a:bodyPr>
          <a:lstStyle/>
          <a:p>
            <a:r>
              <a:rPr lang="en-US" sz="4400" b="1" dirty="0"/>
              <a:t>COIL COOLING &amp; WATER CHILLER</a:t>
            </a:r>
          </a:p>
        </p:txBody>
      </p:sp>
      <p:sp>
        <p:nvSpPr>
          <p:cNvPr id="6" name="Content Placeholder 5">
            <a:extLst>
              <a:ext uri="{FF2B5EF4-FFF2-40B4-BE49-F238E27FC236}">
                <a16:creationId xmlns:a16="http://schemas.microsoft.com/office/drawing/2014/main" id="{F1D16170-8DE4-04C5-740A-20C884185A56}"/>
              </a:ext>
            </a:extLst>
          </p:cNvPr>
          <p:cNvSpPr>
            <a:spLocks noGrp="1"/>
          </p:cNvSpPr>
          <p:nvPr>
            <p:ph idx="1"/>
          </p:nvPr>
        </p:nvSpPr>
        <p:spPr>
          <a:xfrm>
            <a:off x="397472" y="1138065"/>
            <a:ext cx="8631381" cy="5245116"/>
          </a:xfrm>
        </p:spPr>
        <p:txBody>
          <a:bodyPr>
            <a:normAutofit fontScale="92500" lnSpcReduction="10000"/>
          </a:bodyPr>
          <a:lstStyle/>
          <a:p>
            <a:pPr marL="0" indent="0">
              <a:buNone/>
            </a:pPr>
            <a:r>
              <a:rPr lang="en-US" sz="2800" b="1" dirty="0">
                <a:solidFill>
                  <a:srgbClr val="FF0000"/>
                </a:solidFill>
              </a:rPr>
              <a:t>COIL COOLING:</a:t>
            </a:r>
          </a:p>
          <a:p>
            <a:r>
              <a:rPr lang="en-US" sz="1800" b="1" dirty="0"/>
              <a:t>Water cooled 1” thick aluminum plates are attached to the magnet iron side of all four lengths of all 6 coils.  Each plate has two grooves for insertion of ½” Type K water tubing (5/8” x .049” wall).</a:t>
            </a:r>
          </a:p>
          <a:p>
            <a:pPr marL="0" indent="0">
              <a:buNone/>
            </a:pPr>
            <a:endParaRPr lang="en-US" sz="1800" b="1" dirty="0"/>
          </a:p>
          <a:p>
            <a:r>
              <a:rPr lang="en-US" sz="1800" b="1" dirty="0"/>
              <a:t>Each coil will have its own separate water circuit.  With final analysis two outer coils may be plumbed in series.  Temperature is the concern, not pressure drop.</a:t>
            </a:r>
          </a:p>
          <a:p>
            <a:endParaRPr lang="en-US" sz="1800" b="1" dirty="0"/>
          </a:p>
          <a:p>
            <a:r>
              <a:rPr lang="en-US" sz="1800" b="1" dirty="0"/>
              <a:t>House chilled water available at 300 psi will be used.  It will probably be regulated down to 150 psi.</a:t>
            </a:r>
          </a:p>
          <a:p>
            <a:endParaRPr lang="en-US" sz="1800" b="1" dirty="0"/>
          </a:p>
          <a:p>
            <a:r>
              <a:rPr lang="en-US" sz="1800" b="1" dirty="0"/>
              <a:t>Total power of all 6 coils = 46 kW exclude electrical contact resistance</a:t>
            </a:r>
          </a:p>
          <a:p>
            <a:pPr marL="0" indent="0">
              <a:buNone/>
            </a:pPr>
            <a:r>
              <a:rPr lang="en-US" sz="1800" b="1" dirty="0"/>
              <a:t>          Adding  20% for contact resistance gives a </a:t>
            </a:r>
            <a:r>
              <a:rPr lang="en-US" sz="1800" b="1" dirty="0">
                <a:solidFill>
                  <a:srgbClr val="FF0000"/>
                </a:solidFill>
              </a:rPr>
              <a:t>total power of 55 kW</a:t>
            </a:r>
          </a:p>
          <a:p>
            <a:pPr marL="0" indent="0">
              <a:buNone/>
            </a:pPr>
            <a:endParaRPr lang="en-US" sz="1800" b="1" dirty="0"/>
          </a:p>
          <a:p>
            <a:r>
              <a:rPr lang="en-US" sz="1800" b="1" dirty="0"/>
              <a:t>An overall 10.5 GPM is needed for 20 C water outlet temperature rise;  21 GPM for 10 C rise.  A greater water flow is required to keep temperatures down in the copper.</a:t>
            </a:r>
          </a:p>
          <a:p>
            <a:endParaRPr lang="en-US" sz="1800" b="1" dirty="0"/>
          </a:p>
          <a:p>
            <a:r>
              <a:rPr lang="en-US" sz="1800" b="1" dirty="0"/>
              <a:t>For 3 GPM in an outer coil flow the pressure drop is 20 </a:t>
            </a:r>
            <a:r>
              <a:rPr lang="en-US" sz="1800" b="1" dirty="0" err="1"/>
              <a:t>psig</a:t>
            </a:r>
            <a:r>
              <a:rPr lang="en-US" sz="1800" b="1" dirty="0"/>
              <a:t>.</a:t>
            </a:r>
          </a:p>
          <a:p>
            <a:endParaRPr lang="en-US" sz="1800" b="1" dirty="0">
              <a:solidFill>
                <a:srgbClr val="FF0000"/>
              </a:solidFill>
            </a:endParaRPr>
          </a:p>
          <a:p>
            <a:pPr marL="0" indent="0">
              <a:buNone/>
            </a:pPr>
            <a:endParaRPr lang="en-US" sz="1800" b="1" dirty="0"/>
          </a:p>
          <a:p>
            <a:pPr marL="0" indent="0">
              <a:buNone/>
            </a:pPr>
            <a:endParaRPr lang="en-US" sz="1800" b="1" dirty="0"/>
          </a:p>
          <a:p>
            <a:endParaRPr lang="en-US" sz="1800" b="1" dirty="0"/>
          </a:p>
          <a:p>
            <a:endParaRPr lang="en-US" sz="1800" b="1" dirty="0"/>
          </a:p>
          <a:p>
            <a:endParaRPr lang="en-US" sz="1800" b="1" dirty="0"/>
          </a:p>
          <a:p>
            <a:pPr marL="0" indent="0">
              <a:buNone/>
            </a:pPr>
            <a:endParaRPr lang="en-US" sz="1800" b="1" dirty="0"/>
          </a:p>
          <a:p>
            <a:pPr marL="0" indent="0">
              <a:buNone/>
            </a:pPr>
            <a:endParaRPr lang="en-US" sz="1800" b="1" dirty="0"/>
          </a:p>
          <a:p>
            <a:pPr marL="0" indent="0">
              <a:buNone/>
            </a:pPr>
            <a:endParaRPr lang="en-US" sz="1800" b="1" dirty="0"/>
          </a:p>
          <a:p>
            <a:pPr marL="0" indent="0">
              <a:buNone/>
            </a:pPr>
            <a:endParaRPr lang="en-US" sz="1800" b="1" dirty="0"/>
          </a:p>
          <a:p>
            <a:endParaRPr lang="en-US" sz="1800" b="1"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129117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A6250E-4D28-D3DC-ED39-8F0899B746BB}"/>
              </a:ext>
            </a:extLst>
          </p:cNvPr>
          <p:cNvSpPr>
            <a:spLocks noGrp="1"/>
          </p:cNvSpPr>
          <p:nvPr>
            <p:ph type="title"/>
          </p:nvPr>
        </p:nvSpPr>
        <p:spPr/>
        <p:txBody>
          <a:bodyPr>
            <a:normAutofit/>
          </a:bodyPr>
          <a:lstStyle/>
          <a:p>
            <a:r>
              <a:rPr lang="en-US" dirty="0"/>
              <a:t>Coil ANSYS RESULTS</a:t>
            </a:r>
          </a:p>
        </p:txBody>
      </p:sp>
      <p:sp>
        <p:nvSpPr>
          <p:cNvPr id="10" name="TextBox 9">
            <a:extLst>
              <a:ext uri="{FF2B5EF4-FFF2-40B4-BE49-F238E27FC236}">
                <a16:creationId xmlns:a16="http://schemas.microsoft.com/office/drawing/2014/main" id="{ADA82E25-9C7E-4F6E-674C-9A08D1E86D52}"/>
              </a:ext>
            </a:extLst>
          </p:cNvPr>
          <p:cNvSpPr txBox="1"/>
          <p:nvPr/>
        </p:nvSpPr>
        <p:spPr>
          <a:xfrm>
            <a:off x="552603" y="3841760"/>
            <a:ext cx="7438130" cy="2308324"/>
          </a:xfrm>
          <a:prstGeom prst="rect">
            <a:avLst/>
          </a:prstGeom>
          <a:solidFill>
            <a:schemeClr val="bg1"/>
          </a:solidFill>
          <a:ln>
            <a:noFill/>
          </a:ln>
        </p:spPr>
        <p:txBody>
          <a:bodyPr wrap="square" rtlCol="0">
            <a:spAutoFit/>
          </a:bodyPr>
          <a:lstStyle/>
          <a:p>
            <a:r>
              <a:rPr lang="en-US" b="1" dirty="0"/>
              <a:t>Water flow per plate = .126 kg/sec = 2.0 GPM</a:t>
            </a:r>
          </a:p>
          <a:p>
            <a:r>
              <a:rPr lang="en-US" b="1" dirty="0"/>
              <a:t>Heat Load 10,000 W/m</a:t>
            </a:r>
            <a:r>
              <a:rPr lang="en-US" b="1" baseline="30000" dirty="0"/>
              <a:t>3</a:t>
            </a:r>
            <a:r>
              <a:rPr lang="en-US" b="1" dirty="0"/>
              <a:t>   From Solid Edge 1.10 m</a:t>
            </a:r>
            <a:r>
              <a:rPr lang="en-US" b="1" baseline="30000" dirty="0"/>
              <a:t>3</a:t>
            </a:r>
            <a:r>
              <a:rPr lang="en-US" b="1" dirty="0"/>
              <a:t> of Copper  =  11.0 kW</a:t>
            </a:r>
          </a:p>
          <a:p>
            <a:r>
              <a:rPr lang="en-US" b="1" dirty="0"/>
              <a:t> Coefficient for water  2400 W/m</a:t>
            </a:r>
            <a:r>
              <a:rPr lang="en-US" b="1" baseline="30000" dirty="0"/>
              <a:t>2</a:t>
            </a:r>
            <a:r>
              <a:rPr lang="en-US" b="1" dirty="0"/>
              <a:t> C</a:t>
            </a:r>
          </a:p>
          <a:p>
            <a:r>
              <a:rPr lang="en-US" b="1" dirty="0"/>
              <a:t>Two aluminum cooling plates – One on top and one on bottom</a:t>
            </a:r>
          </a:p>
          <a:p>
            <a:r>
              <a:rPr lang="en-US" b="1" dirty="0"/>
              <a:t>For this run only the lower plate has water flowing in it with two tubes</a:t>
            </a:r>
          </a:p>
          <a:p>
            <a:endParaRPr lang="en-US" b="1" dirty="0"/>
          </a:p>
          <a:p>
            <a:r>
              <a:rPr lang="en-US" b="1" dirty="0" err="1"/>
              <a:t>Tinlet</a:t>
            </a:r>
            <a:r>
              <a:rPr lang="en-US" b="1" dirty="0"/>
              <a:t> = 22 C  </a:t>
            </a:r>
            <a:r>
              <a:rPr lang="en-US" b="1" dirty="0" err="1"/>
              <a:t>Toutlet</a:t>
            </a:r>
            <a:r>
              <a:rPr lang="en-US" b="1" dirty="0"/>
              <a:t> = </a:t>
            </a:r>
            <a:r>
              <a:rPr lang="en-US" b="1" dirty="0">
                <a:solidFill>
                  <a:srgbClr val="FF0000"/>
                </a:solidFill>
              </a:rPr>
              <a:t>42.4 C  </a:t>
            </a:r>
            <a:r>
              <a:rPr lang="en-US" b="1" dirty="0" err="1">
                <a:solidFill>
                  <a:srgbClr val="FF0000"/>
                </a:solidFill>
              </a:rPr>
              <a:t>Tmax</a:t>
            </a:r>
            <a:r>
              <a:rPr lang="en-US" b="1" dirty="0">
                <a:solidFill>
                  <a:srgbClr val="FF0000"/>
                </a:solidFill>
              </a:rPr>
              <a:t> = 47.2 C</a:t>
            </a:r>
          </a:p>
          <a:p>
            <a:r>
              <a:rPr lang="en-US" b="1" dirty="0"/>
              <a:t>From overall balance of power  T = Q/m x Cp  = </a:t>
            </a:r>
            <a:r>
              <a:rPr lang="en-US" b="1" dirty="0">
                <a:solidFill>
                  <a:srgbClr val="FF0000"/>
                </a:solidFill>
              </a:rPr>
              <a:t>41.0 C  </a:t>
            </a:r>
          </a:p>
        </p:txBody>
      </p:sp>
      <p:sp>
        <p:nvSpPr>
          <p:cNvPr id="2" name="TextBox 1">
            <a:extLst>
              <a:ext uri="{FF2B5EF4-FFF2-40B4-BE49-F238E27FC236}">
                <a16:creationId xmlns:a16="http://schemas.microsoft.com/office/drawing/2014/main" id="{A53F4DDC-1F5C-68CC-9D85-E4484A9DF25F}"/>
              </a:ext>
            </a:extLst>
          </p:cNvPr>
          <p:cNvSpPr txBox="1"/>
          <p:nvPr/>
        </p:nvSpPr>
        <p:spPr>
          <a:xfrm>
            <a:off x="2404392" y="1318017"/>
            <a:ext cx="3060062" cy="707886"/>
          </a:xfrm>
          <a:prstGeom prst="rect">
            <a:avLst/>
          </a:prstGeom>
          <a:solidFill>
            <a:schemeClr val="bg1"/>
          </a:solidFill>
        </p:spPr>
        <p:txBody>
          <a:bodyPr wrap="square" rtlCol="0">
            <a:spAutoFit/>
          </a:bodyPr>
          <a:lstStyle/>
          <a:p>
            <a:r>
              <a:rPr lang="en-US" sz="2000" b="1" dirty="0"/>
              <a:t>Center Coil Modeled as a 22.7 meter straight section</a:t>
            </a:r>
          </a:p>
        </p:txBody>
      </p:sp>
      <p:pic>
        <p:nvPicPr>
          <p:cNvPr id="8" name="Picture 7">
            <a:extLst>
              <a:ext uri="{FF2B5EF4-FFF2-40B4-BE49-F238E27FC236}">
                <a16:creationId xmlns:a16="http://schemas.microsoft.com/office/drawing/2014/main" id="{2C24642D-6590-946C-8EF1-F2E62C7122B1}"/>
              </a:ext>
            </a:extLst>
          </p:cNvPr>
          <p:cNvPicPr>
            <a:picLocks noChangeAspect="1"/>
          </p:cNvPicPr>
          <p:nvPr/>
        </p:nvPicPr>
        <p:blipFill rotWithShape="1">
          <a:blip r:embed="rId2"/>
          <a:srcRect r="35520" b="68886"/>
          <a:stretch/>
        </p:blipFill>
        <p:spPr>
          <a:xfrm>
            <a:off x="124358" y="1097804"/>
            <a:ext cx="8351261" cy="2743956"/>
          </a:xfrm>
          <a:prstGeom prst="rect">
            <a:avLst/>
          </a:prstGeom>
        </p:spPr>
      </p:pic>
    </p:spTree>
    <p:extLst>
      <p:ext uri="{BB962C8B-B14F-4D97-AF65-F5344CB8AC3E}">
        <p14:creationId xmlns:p14="http://schemas.microsoft.com/office/powerpoint/2010/main" val="32285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A6250E-4D28-D3DC-ED39-8F0899B746BB}"/>
              </a:ext>
            </a:extLst>
          </p:cNvPr>
          <p:cNvSpPr>
            <a:spLocks noGrp="1"/>
          </p:cNvSpPr>
          <p:nvPr>
            <p:ph type="title"/>
          </p:nvPr>
        </p:nvSpPr>
        <p:spPr/>
        <p:txBody>
          <a:bodyPr>
            <a:normAutofit fontScale="90000"/>
          </a:bodyPr>
          <a:lstStyle/>
          <a:p>
            <a:r>
              <a:rPr lang="en-US" dirty="0"/>
              <a:t>Coil Manufacture and Design </a:t>
            </a:r>
          </a:p>
        </p:txBody>
      </p:sp>
      <p:sp>
        <p:nvSpPr>
          <p:cNvPr id="6" name="Content Placeholder 5">
            <a:extLst>
              <a:ext uri="{FF2B5EF4-FFF2-40B4-BE49-F238E27FC236}">
                <a16:creationId xmlns:a16="http://schemas.microsoft.com/office/drawing/2014/main" id="{F1D16170-8DE4-04C5-740A-20C884185A56}"/>
              </a:ext>
            </a:extLst>
          </p:cNvPr>
          <p:cNvSpPr>
            <a:spLocks noGrp="1"/>
          </p:cNvSpPr>
          <p:nvPr>
            <p:ph idx="1"/>
          </p:nvPr>
        </p:nvSpPr>
        <p:spPr>
          <a:xfrm>
            <a:off x="146155" y="1219200"/>
            <a:ext cx="8727184" cy="5323643"/>
          </a:xfrm>
        </p:spPr>
        <p:txBody>
          <a:bodyPr>
            <a:normAutofit fontScale="25000" lnSpcReduction="20000"/>
          </a:bodyPr>
          <a:lstStyle/>
          <a:p>
            <a:pPr marL="0" indent="0" algn="ctr">
              <a:buNone/>
            </a:pPr>
            <a:r>
              <a:rPr lang="en-US" sz="9600" b="1" dirty="0">
                <a:solidFill>
                  <a:srgbClr val="FF0000"/>
                </a:solidFill>
              </a:rPr>
              <a:t>UPDATES and SUMMARY</a:t>
            </a:r>
          </a:p>
          <a:p>
            <a:pPr marL="0" indent="0" algn="ctr">
              <a:buNone/>
            </a:pPr>
            <a:r>
              <a:rPr lang="en-US" sz="3900" b="1" dirty="0"/>
              <a:t>      </a:t>
            </a:r>
            <a:endParaRPr lang="en-US" sz="7200" b="1" dirty="0"/>
          </a:p>
          <a:p>
            <a:r>
              <a:rPr lang="en-US" sz="7200" b="1" dirty="0"/>
              <a:t>The long lengths remain as multiple copper bars skip welded together.  Copper and Brass Sales say that 1” X 3” bars are rather a common size.  This means that bar welding time/cost and distortion will all be significantly reduced.  </a:t>
            </a:r>
            <a:r>
              <a:rPr lang="en-US" sz="7200" b="1"/>
              <a:t>Three </a:t>
            </a:r>
            <a:r>
              <a:rPr lang="en-US" sz="7200" b="1" dirty="0"/>
              <a:t>bars per plank instead of six bars per plank</a:t>
            </a:r>
          </a:p>
          <a:p>
            <a:pPr marL="0" indent="0">
              <a:buNone/>
            </a:pPr>
            <a:endParaRPr lang="en-US" sz="7200" b="1" dirty="0"/>
          </a:p>
          <a:p>
            <a:r>
              <a:rPr lang="en-US" sz="7200" b="1" dirty="0"/>
              <a:t>1/8” Thick G-10 sheets between layers  (This will most likely go down to 3/32” thick  G-10)</a:t>
            </a:r>
          </a:p>
          <a:p>
            <a:pPr marL="0" indent="0">
              <a:buNone/>
            </a:pPr>
            <a:endParaRPr lang="en-US" sz="7200" b="1" dirty="0"/>
          </a:p>
          <a:p>
            <a:r>
              <a:rPr lang="en-US" sz="7200" b="1" dirty="0"/>
              <a:t>Plating will still be investigated.  It  will reduce hot spots in the corner joints.  Tin plating is cheaper than silver plating.  But for now it will not be in our PDR.</a:t>
            </a:r>
          </a:p>
          <a:p>
            <a:endParaRPr lang="en-US" sz="7200" b="1" dirty="0"/>
          </a:p>
          <a:p>
            <a:r>
              <a:rPr lang="en-US" sz="7200" b="1" dirty="0"/>
              <a:t>Our PDR design will use both top and bottom cooling plates.  This may not be necessary in a perfect world, but there will almost certainly be small gaps between plates and G-10.  This could lead to higher than expected internal hot spots.  Plates on top and bottom will help mitigate this risk. </a:t>
            </a:r>
          </a:p>
          <a:p>
            <a:endParaRPr lang="en-US" sz="7200" b="1" dirty="0"/>
          </a:p>
          <a:p>
            <a:r>
              <a:rPr lang="en-US" sz="7200" b="1" dirty="0"/>
              <a:t>Thermal work will continue, but coil banding, coil handling and assembly technique will be the focus of going forward.</a:t>
            </a:r>
          </a:p>
          <a:p>
            <a:pPr marL="0" indent="0">
              <a:buNone/>
            </a:pPr>
            <a:endParaRPr lang="en-US" sz="7200" b="1" dirty="0"/>
          </a:p>
          <a:p>
            <a:endParaRPr lang="en-US" sz="3900" dirty="0"/>
          </a:p>
          <a:p>
            <a:endParaRPr lang="en-US" sz="3900" dirty="0"/>
          </a:p>
          <a:p>
            <a:endParaRPr lang="en-US" dirty="0"/>
          </a:p>
          <a:p>
            <a:pPr marL="0" indent="0">
              <a:buNone/>
            </a:pPr>
            <a:endParaRPr lang="en-US" sz="3300" dirty="0"/>
          </a:p>
          <a:p>
            <a:pPr marL="0" indent="0">
              <a:buNone/>
            </a:pPr>
            <a:endParaRPr lang="en-US" dirty="0"/>
          </a:p>
          <a:p>
            <a:pPr marL="0" indent="0">
              <a:buNone/>
            </a:pPr>
            <a:r>
              <a:rPr lang="en-US" sz="3200" dirty="0"/>
              <a:t>	</a:t>
            </a:r>
          </a:p>
          <a:p>
            <a:pPr marL="0" indent="0">
              <a:buNone/>
            </a:pPr>
            <a:endParaRPr lang="en-US" b="1" dirty="0"/>
          </a:p>
          <a:p>
            <a:endParaRPr lang="en-US" dirty="0"/>
          </a:p>
          <a:p>
            <a:pPr marL="0" indent="0">
              <a:buNone/>
            </a:pP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3136100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1C382D-8318-7FA3-45ED-9B515F3C78C1}"/>
              </a:ext>
            </a:extLst>
          </p:cNvPr>
          <p:cNvSpPr>
            <a:spLocks noGrp="1"/>
          </p:cNvSpPr>
          <p:nvPr>
            <p:ph idx="1"/>
          </p:nvPr>
        </p:nvSpPr>
        <p:spPr/>
        <p:txBody>
          <a:bodyPr/>
          <a:lstStyle/>
          <a:p>
            <a:r>
              <a:rPr lang="en-US" dirty="0"/>
              <a:t>The following slides are from prior work.  They are not as accurate as the slides above.</a:t>
            </a:r>
          </a:p>
        </p:txBody>
      </p:sp>
      <p:sp>
        <p:nvSpPr>
          <p:cNvPr id="4" name="Slide Number Placeholder 3">
            <a:extLst>
              <a:ext uri="{FF2B5EF4-FFF2-40B4-BE49-F238E27FC236}">
                <a16:creationId xmlns:a16="http://schemas.microsoft.com/office/drawing/2014/main" id="{6581543D-D243-FFA6-9062-D2599AC5D255}"/>
              </a:ext>
            </a:extLst>
          </p:cNvPr>
          <p:cNvSpPr>
            <a:spLocks noGrp="1"/>
          </p:cNvSpPr>
          <p:nvPr>
            <p:ph type="sldNum" sz="quarter" idx="12"/>
          </p:nvPr>
        </p:nvSpPr>
        <p:spPr/>
        <p:txBody>
          <a:bodyPr/>
          <a:lstStyle/>
          <a:p>
            <a:fld id="{5BD36294-2849-48A8-8531-5354CF3095D2}" type="slidenum">
              <a:rPr lang="en-US" smtClean="0"/>
              <a:pPr/>
              <a:t>6</a:t>
            </a:fld>
            <a:endParaRPr lang="en-US" dirty="0"/>
          </a:p>
        </p:txBody>
      </p:sp>
    </p:spTree>
    <p:extLst>
      <p:ext uri="{BB962C8B-B14F-4D97-AF65-F5344CB8AC3E}">
        <p14:creationId xmlns:p14="http://schemas.microsoft.com/office/powerpoint/2010/main" val="1337074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A6250E-4D28-D3DC-ED39-8F0899B746BB}"/>
              </a:ext>
            </a:extLst>
          </p:cNvPr>
          <p:cNvSpPr>
            <a:spLocks noGrp="1"/>
          </p:cNvSpPr>
          <p:nvPr>
            <p:ph type="title"/>
          </p:nvPr>
        </p:nvSpPr>
        <p:spPr/>
        <p:txBody>
          <a:bodyPr>
            <a:normAutofit fontScale="90000"/>
          </a:bodyPr>
          <a:lstStyle/>
          <a:p>
            <a:r>
              <a:rPr lang="en-US" dirty="0"/>
              <a:t>Coil Manufacture and Design </a:t>
            </a:r>
          </a:p>
        </p:txBody>
      </p:sp>
      <p:sp>
        <p:nvSpPr>
          <p:cNvPr id="6" name="Content Placeholder 5">
            <a:extLst>
              <a:ext uri="{FF2B5EF4-FFF2-40B4-BE49-F238E27FC236}">
                <a16:creationId xmlns:a16="http://schemas.microsoft.com/office/drawing/2014/main" id="{F1D16170-8DE4-04C5-740A-20C884185A56}"/>
              </a:ext>
            </a:extLst>
          </p:cNvPr>
          <p:cNvSpPr>
            <a:spLocks noGrp="1"/>
          </p:cNvSpPr>
          <p:nvPr>
            <p:ph idx="1"/>
          </p:nvPr>
        </p:nvSpPr>
        <p:spPr>
          <a:xfrm>
            <a:off x="179882" y="1600202"/>
            <a:ext cx="8851691" cy="4525963"/>
          </a:xfrm>
        </p:spPr>
        <p:txBody>
          <a:bodyPr>
            <a:normAutofit/>
          </a:bodyPr>
          <a:lstStyle/>
          <a:p>
            <a:pPr marL="0" indent="0" algn="ctr">
              <a:buNone/>
            </a:pPr>
            <a:r>
              <a:rPr lang="en-US" sz="3900" b="1" dirty="0"/>
              <a:t>      </a:t>
            </a:r>
          </a:p>
          <a:p>
            <a:endParaRPr lang="en-US" dirty="0"/>
          </a:p>
          <a:p>
            <a:pPr marL="0" indent="0">
              <a:buNone/>
            </a:pPr>
            <a:endParaRPr lang="en-US" sz="3300" dirty="0"/>
          </a:p>
          <a:p>
            <a:pPr marL="0" indent="0">
              <a:buNone/>
            </a:pPr>
            <a:endParaRPr lang="en-US" dirty="0"/>
          </a:p>
          <a:p>
            <a:pPr marL="0" indent="0">
              <a:buNone/>
            </a:pPr>
            <a:r>
              <a:rPr lang="en-US" sz="3200" dirty="0"/>
              <a:t>	</a:t>
            </a:r>
          </a:p>
          <a:p>
            <a:pPr marL="0" indent="0">
              <a:buNone/>
            </a:pPr>
            <a:endParaRPr lang="en-US" b="1" dirty="0"/>
          </a:p>
          <a:p>
            <a:endParaRPr lang="en-US" dirty="0"/>
          </a:p>
          <a:p>
            <a:pPr marL="0" indent="0">
              <a:buNone/>
            </a:pPr>
            <a:endParaRPr lang="en-US" dirty="0"/>
          </a:p>
          <a:p>
            <a:pPr marL="0" indent="0">
              <a:buNone/>
            </a:pPr>
            <a:endParaRPr lang="en-US" dirty="0"/>
          </a:p>
          <a:p>
            <a:pPr marL="0" indent="0">
              <a:buNone/>
            </a:pPr>
            <a:endParaRPr lang="en-US" dirty="0"/>
          </a:p>
          <a:p>
            <a:endParaRPr lang="en-US" dirty="0"/>
          </a:p>
        </p:txBody>
      </p:sp>
      <p:pic>
        <p:nvPicPr>
          <p:cNvPr id="2" name="Picture 1" descr="A green rectangular object with pink stripes&#10;&#10;Description automatically generated">
            <a:extLst>
              <a:ext uri="{FF2B5EF4-FFF2-40B4-BE49-F238E27FC236}">
                <a16:creationId xmlns:a16="http://schemas.microsoft.com/office/drawing/2014/main" id="{0810AE85-8C4B-E73C-F6BA-9CB29CC0C24B}"/>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6721" r="17541"/>
          <a:stretch/>
        </p:blipFill>
        <p:spPr>
          <a:xfrm>
            <a:off x="719250" y="1071873"/>
            <a:ext cx="7255239" cy="5582619"/>
          </a:xfrm>
          <a:prstGeom prst="rect">
            <a:avLst/>
          </a:prstGeom>
        </p:spPr>
      </p:pic>
      <p:cxnSp>
        <p:nvCxnSpPr>
          <p:cNvPr id="4" name="Straight Arrow Connector 3">
            <a:extLst>
              <a:ext uri="{FF2B5EF4-FFF2-40B4-BE49-F238E27FC236}">
                <a16:creationId xmlns:a16="http://schemas.microsoft.com/office/drawing/2014/main" id="{4DAC6FFE-63F3-CA15-42FF-966EA9D4A5EF}"/>
              </a:ext>
            </a:extLst>
          </p:cNvPr>
          <p:cNvCxnSpPr>
            <a:cxnSpLocks/>
          </p:cNvCxnSpPr>
          <p:nvPr/>
        </p:nvCxnSpPr>
        <p:spPr>
          <a:xfrm flipH="1">
            <a:off x="3065211" y="5970997"/>
            <a:ext cx="1731364" cy="222169"/>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678906A-E8B2-2F37-1107-DE4D3D44E2F7}"/>
              </a:ext>
            </a:extLst>
          </p:cNvPr>
          <p:cNvSpPr txBox="1"/>
          <p:nvPr/>
        </p:nvSpPr>
        <p:spPr>
          <a:xfrm>
            <a:off x="4796575" y="5756833"/>
            <a:ext cx="2820900" cy="369332"/>
          </a:xfrm>
          <a:prstGeom prst="rect">
            <a:avLst/>
          </a:prstGeom>
          <a:noFill/>
        </p:spPr>
        <p:txBody>
          <a:bodyPr wrap="none" rtlCol="0">
            <a:spAutoFit/>
          </a:bodyPr>
          <a:lstStyle/>
          <a:p>
            <a:r>
              <a:rPr lang="en-US" b="1" dirty="0"/>
              <a:t>Input and Output Terminals</a:t>
            </a:r>
          </a:p>
        </p:txBody>
      </p:sp>
      <p:sp>
        <p:nvSpPr>
          <p:cNvPr id="10" name="TextBox 9">
            <a:extLst>
              <a:ext uri="{FF2B5EF4-FFF2-40B4-BE49-F238E27FC236}">
                <a16:creationId xmlns:a16="http://schemas.microsoft.com/office/drawing/2014/main" id="{ADA82E25-9C7E-4F6E-674C-9A08D1E86D52}"/>
              </a:ext>
            </a:extLst>
          </p:cNvPr>
          <p:cNvSpPr txBox="1"/>
          <p:nvPr/>
        </p:nvSpPr>
        <p:spPr>
          <a:xfrm>
            <a:off x="1312333" y="2637749"/>
            <a:ext cx="1470915" cy="369332"/>
          </a:xfrm>
          <a:prstGeom prst="rect">
            <a:avLst/>
          </a:prstGeom>
          <a:solidFill>
            <a:schemeClr val="bg1"/>
          </a:solidFill>
          <a:ln>
            <a:noFill/>
          </a:ln>
        </p:spPr>
        <p:txBody>
          <a:bodyPr wrap="none" rtlCol="0">
            <a:spAutoFit/>
          </a:bodyPr>
          <a:lstStyle/>
          <a:p>
            <a:r>
              <a:rPr lang="en-US" b="1" dirty="0"/>
              <a:t>Green is G-10</a:t>
            </a:r>
          </a:p>
        </p:txBody>
      </p:sp>
      <p:cxnSp>
        <p:nvCxnSpPr>
          <p:cNvPr id="11" name="Straight Arrow Connector 10">
            <a:extLst>
              <a:ext uri="{FF2B5EF4-FFF2-40B4-BE49-F238E27FC236}">
                <a16:creationId xmlns:a16="http://schemas.microsoft.com/office/drawing/2014/main" id="{893C630B-0D92-A5E8-3FC6-41A1E9350572}"/>
              </a:ext>
            </a:extLst>
          </p:cNvPr>
          <p:cNvCxnSpPr>
            <a:cxnSpLocks/>
            <a:stCxn id="10" idx="3"/>
          </p:cNvCxnSpPr>
          <p:nvPr/>
        </p:nvCxnSpPr>
        <p:spPr>
          <a:xfrm>
            <a:off x="2783248" y="2822415"/>
            <a:ext cx="1147645" cy="250985"/>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2EFA456-363C-E008-EB56-7FA4FC121FF8}"/>
              </a:ext>
            </a:extLst>
          </p:cNvPr>
          <p:cNvSpPr txBox="1"/>
          <p:nvPr/>
        </p:nvSpPr>
        <p:spPr>
          <a:xfrm>
            <a:off x="1147932" y="1233148"/>
            <a:ext cx="3195468" cy="1015663"/>
          </a:xfrm>
          <a:prstGeom prst="rect">
            <a:avLst/>
          </a:prstGeom>
          <a:solidFill>
            <a:schemeClr val="bg1"/>
          </a:solidFill>
          <a:ln>
            <a:noFill/>
          </a:ln>
        </p:spPr>
        <p:txBody>
          <a:bodyPr wrap="square" rtlCol="0">
            <a:spAutoFit/>
          </a:bodyPr>
          <a:lstStyle/>
          <a:p>
            <a:pPr algn="ctr"/>
            <a:r>
              <a:rPr lang="en-US" sz="2000" b="1" dirty="0">
                <a:solidFill>
                  <a:srgbClr val="FF0000"/>
                </a:solidFill>
              </a:rPr>
              <a:t>No Corner Transition Pieces   Direct Plank to 6 Bar Plank Connections</a:t>
            </a:r>
          </a:p>
        </p:txBody>
      </p:sp>
    </p:spTree>
    <p:extLst>
      <p:ext uri="{BB962C8B-B14F-4D97-AF65-F5344CB8AC3E}">
        <p14:creationId xmlns:p14="http://schemas.microsoft.com/office/powerpoint/2010/main" val="461002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close-up of a stack of colorful bars&#10;&#10;Description automatically generated">
            <a:extLst>
              <a:ext uri="{FF2B5EF4-FFF2-40B4-BE49-F238E27FC236}">
                <a16:creationId xmlns:a16="http://schemas.microsoft.com/office/drawing/2014/main" id="{53D04EBD-1786-3BD9-178F-0716CD9B68EA}"/>
              </a:ext>
            </a:extLst>
          </p:cNvPr>
          <p:cNvPicPr>
            <a:picLocks noChangeAspect="1"/>
          </p:cNvPicPr>
          <p:nvPr/>
        </p:nvPicPr>
        <p:blipFill rotWithShape="1">
          <a:blip r:embed="rId2">
            <a:extLst>
              <a:ext uri="{28A0092B-C50C-407E-A947-70E740481C1C}">
                <a14:useLocalDpi xmlns:a14="http://schemas.microsoft.com/office/drawing/2010/main" val="0"/>
              </a:ext>
            </a:extLst>
          </a:blip>
          <a:srcRect l="26301" r="13150"/>
          <a:stretch/>
        </p:blipFill>
        <p:spPr>
          <a:xfrm>
            <a:off x="-1" y="1519752"/>
            <a:ext cx="4802614" cy="3738045"/>
          </a:xfrm>
          <a:prstGeom prst="rect">
            <a:avLst/>
          </a:prstGeom>
        </p:spPr>
      </p:pic>
      <p:sp>
        <p:nvSpPr>
          <p:cNvPr id="5" name="Title 4">
            <a:extLst>
              <a:ext uri="{FF2B5EF4-FFF2-40B4-BE49-F238E27FC236}">
                <a16:creationId xmlns:a16="http://schemas.microsoft.com/office/drawing/2014/main" id="{42A6250E-4D28-D3DC-ED39-8F0899B746BB}"/>
              </a:ext>
            </a:extLst>
          </p:cNvPr>
          <p:cNvSpPr>
            <a:spLocks noGrp="1"/>
          </p:cNvSpPr>
          <p:nvPr>
            <p:ph type="title"/>
          </p:nvPr>
        </p:nvSpPr>
        <p:spPr/>
        <p:txBody>
          <a:bodyPr>
            <a:normAutofit fontScale="90000"/>
          </a:bodyPr>
          <a:lstStyle/>
          <a:p>
            <a:r>
              <a:rPr lang="en-US" dirty="0"/>
              <a:t>Coil Manufacture and Design </a:t>
            </a:r>
          </a:p>
        </p:txBody>
      </p:sp>
      <p:sp>
        <p:nvSpPr>
          <p:cNvPr id="6" name="Content Placeholder 5">
            <a:extLst>
              <a:ext uri="{FF2B5EF4-FFF2-40B4-BE49-F238E27FC236}">
                <a16:creationId xmlns:a16="http://schemas.microsoft.com/office/drawing/2014/main" id="{F1D16170-8DE4-04C5-740A-20C884185A56}"/>
              </a:ext>
            </a:extLst>
          </p:cNvPr>
          <p:cNvSpPr>
            <a:spLocks noGrp="1"/>
          </p:cNvSpPr>
          <p:nvPr>
            <p:ph idx="1"/>
          </p:nvPr>
        </p:nvSpPr>
        <p:spPr>
          <a:xfrm>
            <a:off x="179882" y="1600202"/>
            <a:ext cx="8851691" cy="4525963"/>
          </a:xfrm>
        </p:spPr>
        <p:txBody>
          <a:bodyPr>
            <a:normAutofit/>
          </a:bodyPr>
          <a:lstStyle/>
          <a:p>
            <a:pPr marL="0" indent="0" algn="ctr">
              <a:buNone/>
            </a:pPr>
            <a:r>
              <a:rPr lang="en-US" sz="3900" b="1" dirty="0"/>
              <a:t>      </a:t>
            </a:r>
          </a:p>
          <a:p>
            <a:endParaRPr lang="en-US" dirty="0"/>
          </a:p>
          <a:p>
            <a:pPr marL="0" indent="0">
              <a:buNone/>
            </a:pPr>
            <a:endParaRPr lang="en-US" sz="3300" dirty="0"/>
          </a:p>
          <a:p>
            <a:pPr marL="0" indent="0">
              <a:buNone/>
            </a:pPr>
            <a:endParaRPr lang="en-US" dirty="0"/>
          </a:p>
          <a:p>
            <a:pPr marL="0" indent="0">
              <a:buNone/>
            </a:pPr>
            <a:r>
              <a:rPr lang="en-US" sz="3200" dirty="0"/>
              <a:t>	</a:t>
            </a:r>
          </a:p>
          <a:p>
            <a:pPr marL="0" indent="0">
              <a:buNone/>
            </a:pPr>
            <a:endParaRPr lang="en-US" b="1" dirty="0"/>
          </a:p>
          <a:p>
            <a:endParaRPr lang="en-US" dirty="0"/>
          </a:p>
          <a:p>
            <a:pPr marL="0" indent="0">
              <a:buNone/>
            </a:pPr>
            <a:endParaRPr lang="en-US" dirty="0"/>
          </a:p>
          <a:p>
            <a:pPr marL="0" indent="0">
              <a:buNone/>
            </a:pPr>
            <a:endParaRPr lang="en-US" dirty="0"/>
          </a:p>
          <a:p>
            <a:pPr marL="0" indent="0">
              <a:buNone/>
            </a:pPr>
            <a:endParaRPr lang="en-US" dirty="0"/>
          </a:p>
          <a:p>
            <a:endParaRPr lang="en-US" dirty="0"/>
          </a:p>
        </p:txBody>
      </p:sp>
      <p:sp>
        <p:nvSpPr>
          <p:cNvPr id="10" name="TextBox 9">
            <a:extLst>
              <a:ext uri="{FF2B5EF4-FFF2-40B4-BE49-F238E27FC236}">
                <a16:creationId xmlns:a16="http://schemas.microsoft.com/office/drawing/2014/main" id="{ADA82E25-9C7E-4F6E-674C-9A08D1E86D52}"/>
              </a:ext>
            </a:extLst>
          </p:cNvPr>
          <p:cNvSpPr txBox="1"/>
          <p:nvPr/>
        </p:nvSpPr>
        <p:spPr>
          <a:xfrm>
            <a:off x="0" y="5257797"/>
            <a:ext cx="4717702" cy="461665"/>
          </a:xfrm>
          <a:prstGeom prst="rect">
            <a:avLst/>
          </a:prstGeom>
          <a:solidFill>
            <a:schemeClr val="bg1"/>
          </a:solidFill>
          <a:ln>
            <a:noFill/>
          </a:ln>
        </p:spPr>
        <p:txBody>
          <a:bodyPr wrap="none" rtlCol="0">
            <a:spAutoFit/>
          </a:bodyPr>
          <a:lstStyle/>
          <a:p>
            <a:r>
              <a:rPr lang="en-US" sz="2400" b="1" dirty="0"/>
              <a:t>Current Input/Output Corner Detail</a:t>
            </a:r>
          </a:p>
        </p:txBody>
      </p:sp>
      <p:pic>
        <p:nvPicPr>
          <p:cNvPr id="7" name="Picture 6" descr="A close up of a stack of green and pink boards&#10;&#10;Description automatically generated">
            <a:extLst>
              <a:ext uri="{FF2B5EF4-FFF2-40B4-BE49-F238E27FC236}">
                <a16:creationId xmlns:a16="http://schemas.microsoft.com/office/drawing/2014/main" id="{D53468A5-C791-4CCF-354C-71DB96AFD123}"/>
              </a:ext>
            </a:extLst>
          </p:cNvPr>
          <p:cNvPicPr>
            <a:picLocks noChangeAspect="1"/>
          </p:cNvPicPr>
          <p:nvPr/>
        </p:nvPicPr>
        <p:blipFill rotWithShape="1">
          <a:blip r:embed="rId3">
            <a:extLst>
              <a:ext uri="{28A0092B-C50C-407E-A947-70E740481C1C}">
                <a14:useLocalDpi xmlns:a14="http://schemas.microsoft.com/office/drawing/2010/main" val="0"/>
              </a:ext>
            </a:extLst>
          </a:blip>
          <a:srcRect l="21155" t="-654" r="26354" b="654"/>
          <a:stretch/>
        </p:blipFill>
        <p:spPr>
          <a:xfrm>
            <a:off x="4870950" y="2844466"/>
            <a:ext cx="4093168" cy="3674897"/>
          </a:xfrm>
          <a:prstGeom prst="rect">
            <a:avLst/>
          </a:prstGeom>
        </p:spPr>
      </p:pic>
      <p:sp>
        <p:nvSpPr>
          <p:cNvPr id="12" name="TextBox 11">
            <a:extLst>
              <a:ext uri="{FF2B5EF4-FFF2-40B4-BE49-F238E27FC236}">
                <a16:creationId xmlns:a16="http://schemas.microsoft.com/office/drawing/2014/main" id="{CC33B673-88DB-9B00-699A-56E2CB004898}"/>
              </a:ext>
            </a:extLst>
          </p:cNvPr>
          <p:cNvSpPr txBox="1"/>
          <p:nvPr/>
        </p:nvSpPr>
        <p:spPr>
          <a:xfrm>
            <a:off x="4978348" y="1844588"/>
            <a:ext cx="4149406" cy="830997"/>
          </a:xfrm>
          <a:prstGeom prst="rect">
            <a:avLst/>
          </a:prstGeom>
          <a:solidFill>
            <a:schemeClr val="bg1"/>
          </a:solidFill>
          <a:ln>
            <a:noFill/>
          </a:ln>
        </p:spPr>
        <p:txBody>
          <a:bodyPr wrap="none" rtlCol="0">
            <a:spAutoFit/>
          </a:bodyPr>
          <a:lstStyle/>
          <a:p>
            <a:r>
              <a:rPr lang="en-US" sz="2400" b="1" dirty="0"/>
              <a:t>Current Corner Detail</a:t>
            </a:r>
          </a:p>
          <a:p>
            <a:r>
              <a:rPr lang="en-US" sz="2400" b="1" dirty="0"/>
              <a:t>(opposite from Current In/Out)</a:t>
            </a:r>
          </a:p>
        </p:txBody>
      </p:sp>
      <p:cxnSp>
        <p:nvCxnSpPr>
          <p:cNvPr id="4" name="Straight Arrow Connector 3">
            <a:extLst>
              <a:ext uri="{FF2B5EF4-FFF2-40B4-BE49-F238E27FC236}">
                <a16:creationId xmlns:a16="http://schemas.microsoft.com/office/drawing/2014/main" id="{4DAC6FFE-63F3-CA15-42FF-966EA9D4A5EF}"/>
              </a:ext>
            </a:extLst>
          </p:cNvPr>
          <p:cNvCxnSpPr>
            <a:cxnSpLocks/>
          </p:cNvCxnSpPr>
          <p:nvPr/>
        </p:nvCxnSpPr>
        <p:spPr>
          <a:xfrm flipV="1">
            <a:off x="6229702" y="5391898"/>
            <a:ext cx="1214390" cy="818707"/>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678906A-E8B2-2F37-1107-DE4D3D44E2F7}"/>
              </a:ext>
            </a:extLst>
          </p:cNvPr>
          <p:cNvSpPr txBox="1"/>
          <p:nvPr/>
        </p:nvSpPr>
        <p:spPr>
          <a:xfrm>
            <a:off x="5271405" y="6179706"/>
            <a:ext cx="3567796" cy="646331"/>
          </a:xfrm>
          <a:prstGeom prst="rect">
            <a:avLst/>
          </a:prstGeom>
          <a:noFill/>
        </p:spPr>
        <p:txBody>
          <a:bodyPr wrap="square" rtlCol="0">
            <a:spAutoFit/>
          </a:bodyPr>
          <a:lstStyle/>
          <a:p>
            <a:r>
              <a:rPr lang="en-US" b="1" dirty="0"/>
              <a:t>Notice double sided machining on plank end and G-10 step mismatch</a:t>
            </a:r>
          </a:p>
        </p:txBody>
      </p:sp>
      <p:cxnSp>
        <p:nvCxnSpPr>
          <p:cNvPr id="11" name="Straight Arrow Connector 10">
            <a:extLst>
              <a:ext uri="{FF2B5EF4-FFF2-40B4-BE49-F238E27FC236}">
                <a16:creationId xmlns:a16="http://schemas.microsoft.com/office/drawing/2014/main" id="{893C630B-0D92-A5E8-3FC6-41A1E9350572}"/>
              </a:ext>
            </a:extLst>
          </p:cNvPr>
          <p:cNvCxnSpPr>
            <a:cxnSpLocks/>
          </p:cNvCxnSpPr>
          <p:nvPr/>
        </p:nvCxnSpPr>
        <p:spPr>
          <a:xfrm flipV="1">
            <a:off x="7662333" y="4207984"/>
            <a:ext cx="547354" cy="207040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6542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A6250E-4D28-D3DC-ED39-8F0899B746BB}"/>
              </a:ext>
            </a:extLst>
          </p:cNvPr>
          <p:cNvSpPr>
            <a:spLocks noGrp="1"/>
          </p:cNvSpPr>
          <p:nvPr>
            <p:ph type="title"/>
          </p:nvPr>
        </p:nvSpPr>
        <p:spPr/>
        <p:txBody>
          <a:bodyPr>
            <a:normAutofit fontScale="90000"/>
          </a:bodyPr>
          <a:lstStyle/>
          <a:p>
            <a:r>
              <a:rPr lang="en-US" dirty="0"/>
              <a:t>Coil Manufacture and Design </a:t>
            </a:r>
          </a:p>
        </p:txBody>
      </p:sp>
      <p:sp>
        <p:nvSpPr>
          <p:cNvPr id="6" name="Content Placeholder 5">
            <a:extLst>
              <a:ext uri="{FF2B5EF4-FFF2-40B4-BE49-F238E27FC236}">
                <a16:creationId xmlns:a16="http://schemas.microsoft.com/office/drawing/2014/main" id="{F1D16170-8DE4-04C5-740A-20C884185A56}"/>
              </a:ext>
            </a:extLst>
          </p:cNvPr>
          <p:cNvSpPr>
            <a:spLocks noGrp="1"/>
          </p:cNvSpPr>
          <p:nvPr>
            <p:ph idx="1"/>
          </p:nvPr>
        </p:nvSpPr>
        <p:spPr>
          <a:xfrm>
            <a:off x="179882" y="1600202"/>
            <a:ext cx="8851691" cy="4525963"/>
          </a:xfrm>
        </p:spPr>
        <p:txBody>
          <a:bodyPr>
            <a:normAutofit/>
          </a:bodyPr>
          <a:lstStyle/>
          <a:p>
            <a:pPr marL="0" indent="0" algn="ctr">
              <a:buNone/>
            </a:pPr>
            <a:r>
              <a:rPr lang="en-US" sz="3900" b="1" dirty="0"/>
              <a:t>      </a:t>
            </a:r>
          </a:p>
          <a:p>
            <a:endParaRPr lang="en-US" dirty="0"/>
          </a:p>
          <a:p>
            <a:pPr marL="0" indent="0">
              <a:buNone/>
            </a:pPr>
            <a:endParaRPr lang="en-US" sz="3300" dirty="0"/>
          </a:p>
          <a:p>
            <a:pPr marL="0" indent="0">
              <a:buNone/>
            </a:pPr>
            <a:endParaRPr lang="en-US" dirty="0"/>
          </a:p>
          <a:p>
            <a:pPr marL="0" indent="0">
              <a:buNone/>
            </a:pPr>
            <a:r>
              <a:rPr lang="en-US" sz="3200" dirty="0"/>
              <a:t>	</a:t>
            </a:r>
          </a:p>
          <a:p>
            <a:pPr marL="0" indent="0">
              <a:buNone/>
            </a:pPr>
            <a:endParaRPr lang="en-US" b="1" dirty="0"/>
          </a:p>
          <a:p>
            <a:endParaRPr lang="en-US" dirty="0"/>
          </a:p>
          <a:p>
            <a:pPr marL="0" indent="0">
              <a:buNone/>
            </a:pPr>
            <a:endParaRPr lang="en-US" dirty="0"/>
          </a:p>
          <a:p>
            <a:pPr marL="0" indent="0">
              <a:buNone/>
            </a:pPr>
            <a:endParaRPr lang="en-US" dirty="0"/>
          </a:p>
          <a:p>
            <a:pPr marL="0" indent="0">
              <a:buNone/>
            </a:pPr>
            <a:endParaRPr lang="en-US" dirty="0"/>
          </a:p>
          <a:p>
            <a:endParaRPr lang="en-US" dirty="0"/>
          </a:p>
        </p:txBody>
      </p:sp>
      <p:cxnSp>
        <p:nvCxnSpPr>
          <p:cNvPr id="4" name="Straight Arrow Connector 3">
            <a:extLst>
              <a:ext uri="{FF2B5EF4-FFF2-40B4-BE49-F238E27FC236}">
                <a16:creationId xmlns:a16="http://schemas.microsoft.com/office/drawing/2014/main" id="{4DAC6FFE-63F3-CA15-42FF-966EA9D4A5EF}"/>
              </a:ext>
            </a:extLst>
          </p:cNvPr>
          <p:cNvCxnSpPr>
            <a:cxnSpLocks/>
          </p:cNvCxnSpPr>
          <p:nvPr/>
        </p:nvCxnSpPr>
        <p:spPr>
          <a:xfrm flipH="1">
            <a:off x="3065211" y="5970997"/>
            <a:ext cx="1731364" cy="222169"/>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678906A-E8B2-2F37-1107-DE4D3D44E2F7}"/>
              </a:ext>
            </a:extLst>
          </p:cNvPr>
          <p:cNvSpPr txBox="1"/>
          <p:nvPr/>
        </p:nvSpPr>
        <p:spPr>
          <a:xfrm>
            <a:off x="4796575" y="5756833"/>
            <a:ext cx="2820900" cy="369332"/>
          </a:xfrm>
          <a:prstGeom prst="rect">
            <a:avLst/>
          </a:prstGeom>
          <a:noFill/>
        </p:spPr>
        <p:txBody>
          <a:bodyPr wrap="none" rtlCol="0">
            <a:spAutoFit/>
          </a:bodyPr>
          <a:lstStyle/>
          <a:p>
            <a:r>
              <a:rPr lang="en-US" b="1" dirty="0"/>
              <a:t>Input and Output Terminals</a:t>
            </a:r>
          </a:p>
        </p:txBody>
      </p:sp>
      <p:pic>
        <p:nvPicPr>
          <p:cNvPr id="3" name="Picture 2" descr="A long brown wire&#10;&#10;Description automatically generated with medium confidence">
            <a:extLst>
              <a:ext uri="{FF2B5EF4-FFF2-40B4-BE49-F238E27FC236}">
                <a16:creationId xmlns:a16="http://schemas.microsoft.com/office/drawing/2014/main" id="{12B02BC5-A671-235F-1F57-5D1B7DF85BAF}"/>
              </a:ext>
            </a:extLst>
          </p:cNvPr>
          <p:cNvPicPr>
            <a:picLocks noChangeAspect="1"/>
          </p:cNvPicPr>
          <p:nvPr/>
        </p:nvPicPr>
        <p:blipFill rotWithShape="1">
          <a:blip r:embed="rId2">
            <a:extLst>
              <a:ext uri="{28A0092B-C50C-407E-A947-70E740481C1C}">
                <a14:useLocalDpi xmlns:a14="http://schemas.microsoft.com/office/drawing/2010/main" val="0"/>
              </a:ext>
            </a:extLst>
          </a:blip>
          <a:srcRect l="18981" t="50000" r="4722" b="12108"/>
          <a:stretch/>
        </p:blipFill>
        <p:spPr>
          <a:xfrm>
            <a:off x="0" y="4493302"/>
            <a:ext cx="9025237" cy="2267262"/>
          </a:xfrm>
          <a:prstGeom prst="rect">
            <a:avLst/>
          </a:prstGeom>
        </p:spPr>
      </p:pic>
      <p:pic>
        <p:nvPicPr>
          <p:cNvPr id="7" name="Picture 6" descr="A long shot of a person&#10;&#10;Description automatically generated">
            <a:extLst>
              <a:ext uri="{FF2B5EF4-FFF2-40B4-BE49-F238E27FC236}">
                <a16:creationId xmlns:a16="http://schemas.microsoft.com/office/drawing/2014/main" id="{A48918FD-1411-1FF1-954A-24FF1834D0AB}"/>
              </a:ext>
            </a:extLst>
          </p:cNvPr>
          <p:cNvPicPr>
            <a:picLocks noChangeAspect="1"/>
          </p:cNvPicPr>
          <p:nvPr/>
        </p:nvPicPr>
        <p:blipFill rotWithShape="1">
          <a:blip r:embed="rId3">
            <a:extLst>
              <a:ext uri="{28A0092B-C50C-407E-A947-70E740481C1C}">
                <a14:useLocalDpi xmlns:a14="http://schemas.microsoft.com/office/drawing/2010/main" val="0"/>
              </a:ext>
            </a:extLst>
          </a:blip>
          <a:srcRect l="28242" t="20895" r="4999" b="50000"/>
          <a:stretch/>
        </p:blipFill>
        <p:spPr>
          <a:xfrm>
            <a:off x="112427" y="1061728"/>
            <a:ext cx="8887637" cy="1959964"/>
          </a:xfrm>
          <a:prstGeom prst="rect">
            <a:avLst/>
          </a:prstGeom>
        </p:spPr>
      </p:pic>
      <p:pic>
        <p:nvPicPr>
          <p:cNvPr id="8" name="Picture 7" descr="A close-up of a piece of wood&#10;&#10;Description automatically generated">
            <a:extLst>
              <a:ext uri="{FF2B5EF4-FFF2-40B4-BE49-F238E27FC236}">
                <a16:creationId xmlns:a16="http://schemas.microsoft.com/office/drawing/2014/main" id="{2829F099-D6A7-307E-124B-8B6661E9D8E4}"/>
              </a:ext>
            </a:extLst>
          </p:cNvPr>
          <p:cNvPicPr>
            <a:picLocks noChangeAspect="1"/>
          </p:cNvPicPr>
          <p:nvPr/>
        </p:nvPicPr>
        <p:blipFill rotWithShape="1">
          <a:blip r:embed="rId4">
            <a:extLst>
              <a:ext uri="{28A0092B-C50C-407E-A947-70E740481C1C}">
                <a14:useLocalDpi xmlns:a14="http://schemas.microsoft.com/office/drawing/2010/main" val="0"/>
              </a:ext>
            </a:extLst>
          </a:blip>
          <a:srcRect l="35982" t="22379" r="1525" b="41273"/>
          <a:stretch/>
        </p:blipFill>
        <p:spPr>
          <a:xfrm>
            <a:off x="3132665" y="3227739"/>
            <a:ext cx="5554135" cy="1634067"/>
          </a:xfrm>
          <a:prstGeom prst="rect">
            <a:avLst/>
          </a:prstGeom>
        </p:spPr>
      </p:pic>
      <p:cxnSp>
        <p:nvCxnSpPr>
          <p:cNvPr id="11" name="Straight Arrow Connector 10">
            <a:extLst>
              <a:ext uri="{FF2B5EF4-FFF2-40B4-BE49-F238E27FC236}">
                <a16:creationId xmlns:a16="http://schemas.microsoft.com/office/drawing/2014/main" id="{893C630B-0D92-A5E8-3FC6-41A1E9350572}"/>
              </a:ext>
            </a:extLst>
          </p:cNvPr>
          <p:cNvCxnSpPr>
            <a:cxnSpLocks/>
            <a:stCxn id="10" idx="3"/>
          </p:cNvCxnSpPr>
          <p:nvPr/>
        </p:nvCxnSpPr>
        <p:spPr>
          <a:xfrm>
            <a:off x="2717801" y="3890665"/>
            <a:ext cx="965200" cy="150893"/>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DA82E25-9C7E-4F6E-674C-9A08D1E86D52}"/>
              </a:ext>
            </a:extLst>
          </p:cNvPr>
          <p:cNvSpPr txBox="1"/>
          <p:nvPr/>
        </p:nvSpPr>
        <p:spPr>
          <a:xfrm>
            <a:off x="645636" y="3429000"/>
            <a:ext cx="2072165" cy="923330"/>
          </a:xfrm>
          <a:prstGeom prst="rect">
            <a:avLst/>
          </a:prstGeom>
          <a:solidFill>
            <a:schemeClr val="bg1"/>
          </a:solidFill>
          <a:ln>
            <a:noFill/>
          </a:ln>
        </p:spPr>
        <p:txBody>
          <a:bodyPr wrap="square" rtlCol="0">
            <a:spAutoFit/>
          </a:bodyPr>
          <a:lstStyle/>
          <a:p>
            <a:r>
              <a:rPr lang="en-US" b="1" dirty="0"/>
              <a:t>Bar Machined End At Both Ends – Bolt holes not shown</a:t>
            </a:r>
          </a:p>
        </p:txBody>
      </p:sp>
      <p:sp>
        <p:nvSpPr>
          <p:cNvPr id="14" name="TextBox 13">
            <a:extLst>
              <a:ext uri="{FF2B5EF4-FFF2-40B4-BE49-F238E27FC236}">
                <a16:creationId xmlns:a16="http://schemas.microsoft.com/office/drawing/2014/main" id="{323FA1F7-16A6-9DC4-99F8-EAEB1E3DC70E}"/>
              </a:ext>
            </a:extLst>
          </p:cNvPr>
          <p:cNvSpPr txBox="1"/>
          <p:nvPr/>
        </p:nvSpPr>
        <p:spPr>
          <a:xfrm>
            <a:off x="496523" y="5546835"/>
            <a:ext cx="2072165" cy="923330"/>
          </a:xfrm>
          <a:prstGeom prst="rect">
            <a:avLst/>
          </a:prstGeom>
          <a:solidFill>
            <a:schemeClr val="bg1"/>
          </a:solidFill>
          <a:ln>
            <a:noFill/>
          </a:ln>
        </p:spPr>
        <p:txBody>
          <a:bodyPr wrap="square" rtlCol="0">
            <a:spAutoFit/>
          </a:bodyPr>
          <a:lstStyle/>
          <a:p>
            <a:r>
              <a:rPr lang="en-US" b="1" dirty="0"/>
              <a:t>Bars Formed Into Plank (Skip welds not shown)</a:t>
            </a:r>
          </a:p>
        </p:txBody>
      </p:sp>
    </p:spTree>
    <p:extLst>
      <p:ext uri="{BB962C8B-B14F-4D97-AF65-F5344CB8AC3E}">
        <p14:creationId xmlns:p14="http://schemas.microsoft.com/office/powerpoint/2010/main" val="3017987183"/>
      </p:ext>
    </p:extLst>
  </p:cSld>
  <p:clrMapOvr>
    <a:masterClrMapping/>
  </p:clrMapOvr>
</p:sld>
</file>

<file path=ppt/theme/theme1.xml><?xml version="1.0" encoding="utf-8"?>
<a:theme xmlns:a="http://schemas.openxmlformats.org/drawingml/2006/main" name="SLAC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LAC Template" id="{3C7BB257-E15E-4892-8D5A-02360B71BFCD}" vid="{4ED570E2-A0E5-4AD5-B6A3-CEDBAD781C1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14906</TotalTime>
  <Words>2292</Words>
  <Application>Microsoft Office PowerPoint</Application>
  <PresentationFormat>On-screen Show (4:3)</PresentationFormat>
  <Paragraphs>340</Paragraphs>
  <Slides>30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Aptos</vt:lpstr>
      <vt:lpstr>Aptos Display</vt:lpstr>
      <vt:lpstr>Arial</vt:lpstr>
      <vt:lpstr>Calibri</vt:lpstr>
      <vt:lpstr>Symbol</vt:lpstr>
      <vt:lpstr>SLAC Template</vt:lpstr>
      <vt:lpstr>Office Theme</vt:lpstr>
      <vt:lpstr>PowerPoint Presentation</vt:lpstr>
      <vt:lpstr>Coil ANSYS RESULTS</vt:lpstr>
      <vt:lpstr>Coil ANSYS RESULTS</vt:lpstr>
      <vt:lpstr>Coil ANSYS RESULTS</vt:lpstr>
      <vt:lpstr>Coil Manufacture and Design </vt:lpstr>
      <vt:lpstr>PowerPoint Presentation</vt:lpstr>
      <vt:lpstr>Coil Manufacture and Design </vt:lpstr>
      <vt:lpstr>Coil Manufacture and Design </vt:lpstr>
      <vt:lpstr>Coil Manufacture and Design </vt:lpstr>
      <vt:lpstr>PowerPoint Presentation</vt:lpstr>
      <vt:lpstr>Coil Manufacture and Design </vt:lpstr>
      <vt:lpstr>Coil Manufacture and Design </vt:lpstr>
      <vt:lpstr>Required Plates for 6 Coils</vt:lpstr>
      <vt:lpstr>Coil Manufacture and Design </vt:lpstr>
      <vt:lpstr>Coil Manufacture and Design </vt:lpstr>
      <vt:lpstr>Coil Connection Plating</vt:lpstr>
      <vt:lpstr>Coil Thermal Analysis</vt:lpstr>
      <vt:lpstr>Coil ANSYS RESULTS</vt:lpstr>
      <vt:lpstr>Coil ANSYS RESULTS</vt:lpstr>
      <vt:lpstr>Coil ANSYS RESULTS</vt:lpstr>
      <vt:lpstr>Coil ANSYS RESULTS</vt:lpstr>
      <vt:lpstr>Coil ANSYS RESULTS</vt:lpstr>
      <vt:lpstr>Coil ANSYS RESULTS</vt:lpstr>
      <vt:lpstr>Coil ANSYS RESULTS</vt:lpstr>
      <vt:lpstr>Coil ANSYS RESULTS</vt:lpstr>
      <vt:lpstr>Coil ANSYS RESULTS</vt:lpstr>
      <vt:lpstr>Verification of ANSYS Results</vt:lpstr>
      <vt:lpstr>Verification of ANSYS Results</vt:lpstr>
      <vt:lpstr>Coil Thermal Analysis</vt:lpstr>
      <vt:lpstr>COIL COOLING &amp; WATER CHILLER</vt:lpstr>
    </vt:vector>
  </TitlesOfParts>
  <Company>SLAC National Accelerator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Craddock, Wesley W.</dc:creator>
  <cp:lastModifiedBy>Craddock, Wesley W.</cp:lastModifiedBy>
  <cp:revision>38</cp:revision>
  <cp:lastPrinted>2024-08-07T21:54:41Z</cp:lastPrinted>
  <dcterms:created xsi:type="dcterms:W3CDTF">2024-06-27T22:55:44Z</dcterms:created>
  <dcterms:modified xsi:type="dcterms:W3CDTF">2024-08-16T19:48:48Z</dcterms:modified>
</cp:coreProperties>
</file>