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6" r:id="rId1"/>
    <p:sldMasterId id="2147483664" r:id="rId2"/>
  </p:sldMasterIdLst>
  <p:notesMasterIdLst>
    <p:notesMasterId r:id="rId8"/>
  </p:notesMasterIdLst>
  <p:sldIdLst>
    <p:sldId id="2076" r:id="rId3"/>
    <p:sldId id="2086" r:id="rId4"/>
    <p:sldId id="2087" r:id="rId5"/>
    <p:sldId id="2085" r:id="rId6"/>
    <p:sldId id="2088" r:id="rId7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64" autoAdjust="0"/>
    <p:restoredTop sz="94696"/>
  </p:normalViewPr>
  <p:slideViewPr>
    <p:cSldViewPr snapToGrid="0">
      <p:cViewPr varScale="1">
        <p:scale>
          <a:sx n="105" d="100"/>
          <a:sy n="105" d="100"/>
        </p:scale>
        <p:origin x="744" y="17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8DFC90-F227-4B9B-ABD2-A384746736B9}" type="datetimeFigureOut">
              <a:rPr lang="en-US" smtClean="0"/>
              <a:t>8/16/24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7B29A3-778E-421D-AE52-5C0BE245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011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:notes"/>
          <p:cNvSpPr txBox="1">
            <a:spLocks noGrp="1"/>
          </p:cNvSpPr>
          <p:nvPr>
            <p:ph type="body" idx="1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spcFirstLastPara="1" wrap="square" lIns="92950" tIns="46475" rIns="92950" bIns="464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with Logos" preserve="1" userDrawn="1">
  <p:cSld name="Title Slide with Logo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>
            <a:spLocks noGrp="1"/>
          </p:cNvSpPr>
          <p:nvPr>
            <p:ph type="body" idx="1"/>
          </p:nvPr>
        </p:nvSpPr>
        <p:spPr>
          <a:xfrm>
            <a:off x="605367" y="3209908"/>
            <a:ext cx="11061700" cy="1721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440"/>
              </a:spcBef>
              <a:spcAft>
                <a:spcPts val="0"/>
              </a:spcAft>
              <a:buClr>
                <a:srgbClr val="004C97"/>
              </a:buClr>
              <a:buSzPts val="2200"/>
              <a:buFont typeface="Arial"/>
              <a:buNone/>
              <a:defRPr sz="22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004C97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rgbClr val="004C97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Clr>
                <a:srgbClr val="004C97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Clr>
                <a:srgbClr val="004C97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50511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32610"/>
            <a:ext cx="11057467" cy="569268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7/26/24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T.W. Markiewicz/SLAC | TMS Physical Dimensions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609600" y="1238250"/>
            <a:ext cx="11057467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57135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09600" y="432610"/>
            <a:ext cx="11057467" cy="54878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7/26/24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T.W. Markiewicz/SLAC | TMS Physical Dimensions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A3EDC-84CE-5D44-955B-22A59AD275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6"/>
          </p:nvPr>
        </p:nvSpPr>
        <p:spPr>
          <a:xfrm>
            <a:off x="609600" y="1238250"/>
            <a:ext cx="5331795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7"/>
          </p:nvPr>
        </p:nvSpPr>
        <p:spPr>
          <a:xfrm>
            <a:off x="6335272" y="1238250"/>
            <a:ext cx="5331795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679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6" y="5347369"/>
            <a:ext cx="5338140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94745" y="432611"/>
            <a:ext cx="11072356" cy="57950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6244260" y="5347369"/>
            <a:ext cx="5422840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7/26/24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T.W. Markiewicz/SLAC | TMS Physical Dimensions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39268-D729-4C4B-81BB-35603E7F3B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9"/>
          </p:nvPr>
        </p:nvSpPr>
        <p:spPr>
          <a:xfrm>
            <a:off x="609600" y="1238250"/>
            <a:ext cx="5331795" cy="3892550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20"/>
          </p:nvPr>
        </p:nvSpPr>
        <p:spPr>
          <a:xfrm>
            <a:off x="6335272" y="1238250"/>
            <a:ext cx="5331795" cy="3892550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121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09600" y="432610"/>
            <a:ext cx="11057467" cy="64695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609600" y="1238251"/>
            <a:ext cx="11057467" cy="484663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7/26/24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T.W. Markiewicz/SLAC | TMS Physical Dimensions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3080B-B7DD-F94E-BF93-E5AF96AB21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584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609917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7/26/24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T.W. Markiewicz/SLAC | TMS Physical Dimensions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71154-E60D-9942-9C7E-C9963561CB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16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609605" y="5175906"/>
            <a:ext cx="4023360" cy="91533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4955118" y="1238250"/>
            <a:ext cx="6711949" cy="4852988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7/26/24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T.W. Markiewicz/SLAC | TMS Physical Dimensions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609735B5-E0F8-D44A-A3DE-E2CD0DCDE7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29098"/>
            <a:ext cx="11057467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9"/>
          </p:nvPr>
        </p:nvSpPr>
        <p:spPr>
          <a:xfrm>
            <a:off x="609600" y="1238250"/>
            <a:ext cx="4023365" cy="372268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523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5366" y="1227138"/>
            <a:ext cx="11061700" cy="42418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rgbClr val="63666A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609605" y="5686118"/>
            <a:ext cx="11057460" cy="4397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7/26/24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z="12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T.W. Markiewicz/SLAC | TMS Physical Dimensions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z="12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D7C6703C-D516-5C41-9D7B-DB72F4B68A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6" y="425569"/>
            <a:ext cx="11057461" cy="60376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53736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5"/>
          <p:cNvCxnSpPr/>
          <p:nvPr/>
        </p:nvCxnSpPr>
        <p:spPr>
          <a:xfrm>
            <a:off x="380144" y="475760"/>
            <a:ext cx="11599523" cy="0"/>
          </a:xfrm>
          <a:prstGeom prst="straightConnector1">
            <a:avLst/>
          </a:prstGeom>
          <a:noFill/>
          <a:ln w="19050" cap="flat" cmpd="sng">
            <a:solidFill>
              <a:srgbClr val="004C97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5"/>
          <p:cNvCxnSpPr/>
          <p:nvPr/>
        </p:nvCxnSpPr>
        <p:spPr>
          <a:xfrm>
            <a:off x="287676" y="5728951"/>
            <a:ext cx="11691991" cy="0"/>
          </a:xfrm>
          <a:prstGeom prst="straightConnector1">
            <a:avLst/>
          </a:prstGeom>
          <a:noFill/>
          <a:ln w="25400" cap="flat" cmpd="sng">
            <a:solidFill>
              <a:srgbClr val="004C97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16" name="Google Shape;16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109090" y="41084"/>
            <a:ext cx="1810669" cy="37420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logo SLAC">
            <a:extLst>
              <a:ext uri="{FF2B5EF4-FFF2-40B4-BE49-F238E27FC236}">
                <a16:creationId xmlns:a16="http://schemas.microsoft.com/office/drawing/2014/main" id="{F265CE88-FE25-609F-026A-67C8DCFAE6C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63039" y="6047721"/>
            <a:ext cx="2302769" cy="66903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AFBFACA-55E0-716E-CDED-6BB78C6D8F8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3305" y="6058047"/>
            <a:ext cx="2209800" cy="32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56433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17" r:id="rId1"/>
  </p:sldLayoutIdLst>
  <p:hf hd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>
            <a:cxnSpLocks/>
          </p:cNvCxnSpPr>
          <p:nvPr/>
        </p:nvCxnSpPr>
        <p:spPr>
          <a:xfrm>
            <a:off x="199292" y="6357938"/>
            <a:ext cx="11840308" cy="0"/>
          </a:xfrm>
          <a:prstGeom prst="line">
            <a:avLst/>
          </a:prstGeom>
          <a:ln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05984" y="6488431"/>
            <a:ext cx="1515533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7/26/24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21518" y="6488431"/>
            <a:ext cx="7488767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dirty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T.W. Markiewicz/SLAC | TMS Physical Dimensions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488431"/>
            <a:ext cx="700617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A0A30A5-7676-4279-9A6A-148E61F3519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439847" y="6451676"/>
            <a:ext cx="1518036" cy="313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528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-US" dirty="0"/>
              <a:t>16 August 2024</a:t>
            </a:r>
          </a:p>
          <a:p>
            <a:r>
              <a:rPr lang="en-US" dirty="0"/>
              <a:t>T. Markiewicz/SLAC</a:t>
            </a:r>
            <a:endParaRPr dirty="0"/>
          </a:p>
        </p:txBody>
      </p:sp>
      <p:sp>
        <p:nvSpPr>
          <p:cNvPr id="81" name="Google Shape;81;p1"/>
          <p:cNvSpPr txBox="1">
            <a:spLocks noGrp="1"/>
          </p:cNvSpPr>
          <p:nvPr>
            <p:ph type="title" idx="4294967295"/>
          </p:nvPr>
        </p:nvSpPr>
        <p:spPr>
          <a:xfrm>
            <a:off x="846305" y="1747420"/>
            <a:ext cx="11056937" cy="5867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-US" sz="2800" dirty="0"/>
              <a:t>Proposal for TMS Detector Steel and Detector Dimensions</a:t>
            </a:r>
            <a:br>
              <a:rPr lang="en-US" sz="2800" dirty="0"/>
            </a:br>
            <a:r>
              <a:rPr lang="en-US" sz="2800" dirty="0"/>
              <a:t>for a 6m x 3m Active Area with Orthogonal X-Y Scintillator</a:t>
            </a:r>
            <a:endParaRPr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01A66-9384-6076-DD7E-96A0668AE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368" y="182244"/>
            <a:ext cx="11057467" cy="569268"/>
          </a:xfrm>
        </p:spPr>
        <p:txBody>
          <a:bodyPr/>
          <a:lstStyle/>
          <a:p>
            <a:r>
              <a:rPr lang="en-US" dirty="0"/>
              <a:t>Parameters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96146F-5632-D6AE-77A9-C63668D6D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7/26/24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D3B11D-C41B-AE9A-3169-DACED7215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T.W. Markiewicz/SLAC | TMS Physical Dimensions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228969-1827-CA27-BE09-D6FECAA66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ED8B1B-736B-819D-EF4A-D9377F8E0D2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67266" y="717244"/>
            <a:ext cx="11057467" cy="5610404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It has been suggested that TMS would satisfy its physics requirements with a 6m x 3m active area and orthogonal X and Y counters. The attached slides show that the relevant dimensions as follows.</a:t>
            </a:r>
          </a:p>
          <a:p>
            <a:r>
              <a:rPr lang="en-US" sz="2000" dirty="0">
                <a:solidFill>
                  <a:schemeClr val="tx1"/>
                </a:solidFill>
              </a:rPr>
              <a:t>Bar width decreased to </a:t>
            </a:r>
            <a:r>
              <a:rPr lang="en-US" sz="2000" b="1" dirty="0">
                <a:solidFill>
                  <a:srgbClr val="FF0000"/>
                </a:solidFill>
              </a:rPr>
              <a:t>31mm</a:t>
            </a:r>
            <a:r>
              <a:rPr lang="en-US" sz="2000" dirty="0">
                <a:solidFill>
                  <a:schemeClr val="tx1"/>
                </a:solidFill>
              </a:rPr>
              <a:t> from 36mm</a:t>
            </a:r>
          </a:p>
          <a:p>
            <a:r>
              <a:rPr lang="en-US" sz="2000" dirty="0">
                <a:solidFill>
                  <a:schemeClr val="tx1"/>
                </a:solidFill>
              </a:rPr>
              <a:t>Stack up tolerance/detector increased from 5 to 10mm</a:t>
            </a:r>
          </a:p>
          <a:p>
            <a:r>
              <a:rPr lang="en-US" sz="2000" dirty="0">
                <a:solidFill>
                  <a:schemeClr val="tx1"/>
                </a:solidFill>
              </a:rPr>
              <a:t>Detector width then 1006mm = 32*31+2*2(side walls)+10mm (stack up)</a:t>
            </a:r>
          </a:p>
          <a:p>
            <a:r>
              <a:rPr lang="en-US" sz="2000" dirty="0">
                <a:solidFill>
                  <a:schemeClr val="tx1"/>
                </a:solidFill>
              </a:rPr>
              <a:t>X and Y Scintillator length = 3000mm (now shown explicitly on pictures)</a:t>
            </a:r>
          </a:p>
          <a:p>
            <a:r>
              <a:rPr lang="en-US" sz="2000" dirty="0">
                <a:solidFill>
                  <a:schemeClr val="tx1"/>
                </a:solidFill>
              </a:rPr>
              <a:t>150mm length added for WFS &amp; readout: Total length = 3150mm</a:t>
            </a:r>
          </a:p>
          <a:p>
            <a:r>
              <a:rPr lang="en-US" sz="2000" dirty="0">
                <a:solidFill>
                  <a:schemeClr val="tx1"/>
                </a:solidFill>
              </a:rPr>
              <a:t>Clearance to coils ~50mm for X and larger for Y</a:t>
            </a:r>
          </a:p>
          <a:p>
            <a:r>
              <a:rPr lang="en-US" sz="2000" dirty="0">
                <a:solidFill>
                  <a:schemeClr val="tx1"/>
                </a:solidFill>
              </a:rPr>
              <a:t>Steel inter-coil gap decreased to </a:t>
            </a:r>
            <a:r>
              <a:rPr lang="en-US" sz="2000" b="1" dirty="0">
                <a:solidFill>
                  <a:srgbClr val="FF0000"/>
                </a:solidFill>
              </a:rPr>
              <a:t>3250mm </a:t>
            </a:r>
            <a:r>
              <a:rPr lang="en-US" sz="2000" dirty="0">
                <a:solidFill>
                  <a:schemeClr val="tx1"/>
                </a:solidFill>
              </a:rPr>
              <a:t>from 3600mm and set by X counters</a:t>
            </a:r>
            <a:endParaRPr lang="en-US" sz="2000" b="1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Overall steel height is 3250+2*550=4350mm down from 4700mm in the 7m x 3m design</a:t>
            </a:r>
          </a:p>
          <a:p>
            <a:r>
              <a:rPr lang="en-US" sz="2000" dirty="0">
                <a:solidFill>
                  <a:schemeClr val="tx1"/>
                </a:solidFill>
              </a:rPr>
              <a:t>Steel width decreased to </a:t>
            </a:r>
            <a:r>
              <a:rPr lang="en-US" sz="2000" b="1" dirty="0">
                <a:solidFill>
                  <a:srgbClr val="FF0000"/>
                </a:solidFill>
              </a:rPr>
              <a:t>1600mm</a:t>
            </a:r>
            <a:r>
              <a:rPr lang="en-US" sz="2000" dirty="0">
                <a:solidFill>
                  <a:schemeClr val="tx1"/>
                </a:solidFill>
              </a:rPr>
              <a:t> from 1850mm/panel</a:t>
            </a:r>
          </a:p>
          <a:p>
            <a:r>
              <a:rPr lang="en-US" sz="2000" dirty="0">
                <a:solidFill>
                  <a:schemeClr val="tx1"/>
                </a:solidFill>
              </a:rPr>
              <a:t>25% less steel than CDR and 20% less steel than the 7m wide design</a:t>
            </a:r>
          </a:p>
        </p:txBody>
      </p:sp>
    </p:spTree>
    <p:extLst>
      <p:ext uri="{BB962C8B-B14F-4D97-AF65-F5344CB8AC3E}">
        <p14:creationId xmlns:p14="http://schemas.microsoft.com/office/powerpoint/2010/main" val="2200464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AE0F4-A6E2-FEB5-ED97-01FA97B24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1" y="138323"/>
            <a:ext cx="3874008" cy="646957"/>
          </a:xfrm>
        </p:spPr>
        <p:txBody>
          <a:bodyPr/>
          <a:lstStyle/>
          <a:p>
            <a:r>
              <a:rPr lang="en-US" dirty="0"/>
              <a:t>X Counter Dimensions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FCDAB0-B63F-57CB-041C-3B52D2510D9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7/26/24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B7B024-EFF5-948D-92B0-F68D6A9D1D1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T.W. Markiewicz/SLAC | TMS Physical Dimensions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311ABF-53B6-2EA7-DBC9-05D27008780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663080B-B7DD-F94E-BF93-E5AF96AB217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D943FEF-4EBE-16DA-AC67-97BFC42E14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512" y="812712"/>
            <a:ext cx="3352800" cy="52959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81C0F84-ADB3-CACD-58FA-825EF66CFB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1064" y="634556"/>
            <a:ext cx="7772400" cy="558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313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AE0F4-A6E2-FEB5-ED97-01FA97B24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" y="138323"/>
            <a:ext cx="4325111" cy="646957"/>
          </a:xfrm>
        </p:spPr>
        <p:txBody>
          <a:bodyPr/>
          <a:lstStyle/>
          <a:p>
            <a:r>
              <a:rPr lang="en-US" dirty="0"/>
              <a:t>Y Counter Dimensions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FCDAB0-B63F-57CB-041C-3B52D2510D9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7/26/24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B7B024-EFF5-948D-92B0-F68D6A9D1D1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T.W. Markiewicz/SLAC | TMS Physical Dimensions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311ABF-53B6-2EA7-DBC9-05D27008780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663080B-B7DD-F94E-BF93-E5AF96AB217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149F533-4259-5805-BDC9-87916910CA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0520" y="493552"/>
            <a:ext cx="7772400" cy="587089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15B7B1F-BDBC-BA4B-0BE6-2BA198DCA2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368" y="1028954"/>
            <a:ext cx="3352800" cy="448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080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AE0F4-A6E2-FEB5-ED97-01FA97B24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" y="138323"/>
            <a:ext cx="10861766" cy="646957"/>
          </a:xfrm>
        </p:spPr>
        <p:txBody>
          <a:bodyPr/>
          <a:lstStyle/>
          <a:p>
            <a:r>
              <a:rPr lang="en-US" dirty="0"/>
              <a:t>Plan View of TMS (Gray box) in Stay Free (Outer Box) on 26’ CDR Support Girders(Orange Box)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FCDAB0-B63F-57CB-041C-3B52D2510D9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7/26/24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B7B024-EFF5-948D-92B0-F68D6A9D1D1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T.W. Markiewicz/SLAC | TMS Physical Dimensions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311ABF-53B6-2EA7-DBC9-05D27008780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663080B-B7DD-F94E-BF93-E5AF96AB217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7AD0E9-EC38-4389-89B5-A95BACB42A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953" y="785280"/>
            <a:ext cx="5714093" cy="255150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51532B9-12DD-C2AE-302F-65B31C6B2C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8953" y="3599766"/>
            <a:ext cx="5714094" cy="255150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14CA5F6-FC0E-168D-7EAE-E589837BC5FB}"/>
              </a:ext>
            </a:extLst>
          </p:cNvPr>
          <p:cNvSpPr txBox="1"/>
          <p:nvPr/>
        </p:nvSpPr>
        <p:spPr>
          <a:xfrm>
            <a:off x="5362737" y="1691702"/>
            <a:ext cx="1872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99 40mm gaps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CBA4D9-6440-1942-0187-9815EF3A4799}"/>
              </a:ext>
            </a:extLst>
          </p:cNvPr>
          <p:cNvSpPr txBox="1"/>
          <p:nvPr/>
        </p:nvSpPr>
        <p:spPr>
          <a:xfrm>
            <a:off x="5159827" y="4506188"/>
            <a:ext cx="1872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99 45mm gaps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8DC1321-B003-0685-F7A4-54F7A789D56F}"/>
              </a:ext>
            </a:extLst>
          </p:cNvPr>
          <p:cNvSpPr txBox="1"/>
          <p:nvPr/>
        </p:nvSpPr>
        <p:spPr>
          <a:xfrm>
            <a:off x="9724572" y="2413337"/>
            <a:ext cx="1625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Temporary Support for Initial Rear Plates Assumed to have been Removed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A8E65D4-F4F6-265E-B2B1-E2C0A4500033}"/>
              </a:ext>
            </a:extLst>
          </p:cNvPr>
          <p:cNvSpPr txBox="1"/>
          <p:nvPr/>
        </p:nvSpPr>
        <p:spPr>
          <a:xfrm>
            <a:off x="827011" y="2496457"/>
            <a:ext cx="19945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250mm wide coils spaced 90mm from 1</a:t>
            </a:r>
            <a:r>
              <a:rPr lang="en-US" baseline="30000" dirty="0"/>
              <a:t>st</a:t>
            </a:r>
            <a:r>
              <a:rPr lang="en-US" dirty="0"/>
              <a:t> and last plate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9812D78-54EB-539E-2050-A1C0E39791ED}"/>
              </a:ext>
            </a:extLst>
          </p:cNvPr>
          <p:cNvCxnSpPr>
            <a:stCxn id="13" idx="3"/>
          </p:cNvCxnSpPr>
          <p:nvPr/>
        </p:nvCxnSpPr>
        <p:spPr>
          <a:xfrm flipV="1">
            <a:off x="2821517" y="2413337"/>
            <a:ext cx="792540" cy="5447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1FFBD36-B590-CFF1-38EB-E070FF5D5D8E}"/>
              </a:ext>
            </a:extLst>
          </p:cNvPr>
          <p:cNvSpPr txBox="1"/>
          <p:nvPr/>
        </p:nvSpPr>
        <p:spPr>
          <a:xfrm>
            <a:off x="1334559" y="4124608"/>
            <a:ext cx="1458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Stay Clear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CB1B224-9661-4F5A-356B-1E6E79FD07AD}"/>
              </a:ext>
            </a:extLst>
          </p:cNvPr>
          <p:cNvCxnSpPr/>
          <p:nvPr/>
        </p:nvCxnSpPr>
        <p:spPr>
          <a:xfrm flipV="1">
            <a:off x="2632541" y="3795340"/>
            <a:ext cx="792540" cy="5447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5A8E4587-00C6-E9E0-81CC-7D9D983A6508}"/>
              </a:ext>
            </a:extLst>
          </p:cNvPr>
          <p:cNvSpPr txBox="1"/>
          <p:nvPr/>
        </p:nvSpPr>
        <p:spPr>
          <a:xfrm>
            <a:off x="1146048" y="5106428"/>
            <a:ext cx="1121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Support Girders per CDR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FF9CBD3-D42F-EBDC-3B99-0084238A3B3E}"/>
              </a:ext>
            </a:extLst>
          </p:cNvPr>
          <p:cNvCxnSpPr>
            <a:cxnSpLocks/>
          </p:cNvCxnSpPr>
          <p:nvPr/>
        </p:nvCxnSpPr>
        <p:spPr>
          <a:xfrm>
            <a:off x="2036076" y="5568093"/>
            <a:ext cx="1529213" cy="18653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3925111"/>
      </p:ext>
    </p:extLst>
  </p:cSld>
  <p:clrMapOvr>
    <a:masterClrMapping/>
  </p:clrMapOvr>
</p:sld>
</file>

<file path=ppt/theme/theme1.xml><?xml version="1.0" encoding="utf-8"?>
<a:theme xmlns:a="http://schemas.openxmlformats.org/drawingml/2006/main" name="LBNF Template_051215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LBNF-DUNE-DOE</Template>
  <TotalTime>56075</TotalTime>
  <Words>302</Words>
  <Application>Microsoft Macintosh PowerPoint</Application>
  <PresentationFormat>Widescreen</PresentationFormat>
  <Paragraphs>36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Helvetica</vt:lpstr>
      <vt:lpstr>Helvetica Neue</vt:lpstr>
      <vt:lpstr>Lucida Grande</vt:lpstr>
      <vt:lpstr>LBNF Template_051215</vt:lpstr>
      <vt:lpstr>LBNF Content-Footer Theme</vt:lpstr>
      <vt:lpstr>Proposal for TMS Detector Steel and Detector Dimensions for a 6m x 3m Active Area with Orthogonal X-Y Scintillator</vt:lpstr>
      <vt:lpstr>Parameters</vt:lpstr>
      <vt:lpstr>X Counter Dimensions</vt:lpstr>
      <vt:lpstr>Y Counter Dimensions</vt:lpstr>
      <vt:lpstr>Plan View of TMS (Gray box) in Stay Free (Outer Box) on 26’ CDR Support Girders(Orange Box)</vt:lpstr>
    </vt:vector>
  </TitlesOfParts>
  <Company>Lawrence Berkeley National Laboratory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TPC Installation</dc:title>
  <dc:creator>Andrew R. Lambert</dc:creator>
  <cp:lastModifiedBy>Markiewicz, Thomas</cp:lastModifiedBy>
  <cp:revision>525</cp:revision>
  <dcterms:created xsi:type="dcterms:W3CDTF">2020-12-01T05:45:47Z</dcterms:created>
  <dcterms:modified xsi:type="dcterms:W3CDTF">2024-08-16T22:26:34Z</dcterms:modified>
</cp:coreProperties>
</file>