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3" r:id="rId5"/>
    <p:sldId id="552" r:id="rId6"/>
    <p:sldId id="551" r:id="rId7"/>
    <p:sldId id="554" r:id="rId8"/>
    <p:sldId id="553" r:id="rId9"/>
  </p:sldIdLst>
  <p:sldSz cx="9144000" cy="6858000" type="screen4x3"/>
  <p:notesSz cx="6985000" cy="92837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54D81"/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89" autoAdjust="0"/>
    <p:restoredTop sz="96407" autoAdjust="0"/>
  </p:normalViewPr>
  <p:slideViewPr>
    <p:cSldViewPr snapToObjects="1" showGuides="1">
      <p:cViewPr varScale="1">
        <p:scale>
          <a:sx n="112" d="100"/>
          <a:sy n="112" d="100"/>
        </p:scale>
        <p:origin x="1782" y="102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12/08/2024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12/08/2024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6913"/>
            <a:ext cx="4638675" cy="347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7" tIns="46478" rIns="92957" bIns="4647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7" tIns="46478" rIns="92957" bIns="4647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7" tIns="46478" rIns="92957" bIns="46478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4" y="2758707"/>
            <a:ext cx="7405533" cy="1534388"/>
          </a:xfrm>
        </p:spPr>
        <p:txBody>
          <a:bodyPr/>
          <a:lstStyle/>
          <a:p>
            <a:r>
              <a:rPr lang="en-GB" dirty="0"/>
              <a:t>302.4.04 – Cryo-assemblies Horizontal Test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Weekly status report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Guram Chlachidze</a:t>
            </a:r>
          </a:p>
          <a:p>
            <a:r>
              <a:rPr lang="en-GB" dirty="0"/>
              <a:t>Aug 12</a:t>
            </a:r>
            <a:r>
              <a:rPr lang="en-GB" baseline="30000" dirty="0"/>
              <a:t>th</a:t>
            </a:r>
            <a:r>
              <a:rPr lang="en-GB" dirty="0"/>
              <a:t>, 2024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CDC79-3D29-8173-17C8-5D9BCA224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CA02 controlled cooldown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0066AE-0E66-7B34-3583-411FCE52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10FC53-D830-7954-028A-40B3820C3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76" y="1296407"/>
            <a:ext cx="8011445" cy="4668168"/>
          </a:xfrm>
          <a:prstGeom prst="rect">
            <a:avLst/>
          </a:prstGeom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76AE660B-A712-C8F5-A98A-5ABC2FF24622}"/>
              </a:ext>
            </a:extLst>
          </p:cNvPr>
          <p:cNvSpPr/>
          <p:nvPr/>
        </p:nvSpPr>
        <p:spPr>
          <a:xfrm flipH="1">
            <a:off x="2407439" y="3933056"/>
            <a:ext cx="144016" cy="4743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1134A9-5534-552D-AA53-D0A490C96D29}"/>
              </a:ext>
            </a:extLst>
          </p:cNvPr>
          <p:cNvSpPr txBox="1"/>
          <p:nvPr/>
        </p:nvSpPr>
        <p:spPr>
          <a:xfrm>
            <a:off x="2107390" y="4488345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18 g/s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46E4D8D8-D205-1C10-869B-56216AB0F709}"/>
              </a:ext>
            </a:extLst>
          </p:cNvPr>
          <p:cNvSpPr/>
          <p:nvPr/>
        </p:nvSpPr>
        <p:spPr>
          <a:xfrm flipH="1">
            <a:off x="3491880" y="4589723"/>
            <a:ext cx="144016" cy="4743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64FA1D-3A01-133E-5E70-70CC6F999712}"/>
              </a:ext>
            </a:extLst>
          </p:cNvPr>
          <p:cNvSpPr txBox="1"/>
          <p:nvPr/>
        </p:nvSpPr>
        <p:spPr>
          <a:xfrm>
            <a:off x="3248737" y="5089361"/>
            <a:ext cx="6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9 g/s</a:t>
            </a: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44330720-A907-AE7D-E561-3A8B4D05A1FE}"/>
              </a:ext>
            </a:extLst>
          </p:cNvPr>
          <p:cNvSpPr/>
          <p:nvPr/>
        </p:nvSpPr>
        <p:spPr>
          <a:xfrm flipH="1">
            <a:off x="4932042" y="4910186"/>
            <a:ext cx="144016" cy="23206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013305-A73D-BB07-6ADA-F21FD8B6596C}"/>
              </a:ext>
            </a:extLst>
          </p:cNvPr>
          <p:cNvSpPr txBox="1"/>
          <p:nvPr/>
        </p:nvSpPr>
        <p:spPr>
          <a:xfrm>
            <a:off x="4528849" y="5142247"/>
            <a:ext cx="1472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CrowdStrike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13BFED-0E49-F778-7CF3-1BB1BFCC776A}"/>
              </a:ext>
            </a:extLst>
          </p:cNvPr>
          <p:cNvSpPr txBox="1"/>
          <p:nvPr/>
        </p:nvSpPr>
        <p:spPr>
          <a:xfrm>
            <a:off x="1347885" y="3403994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CA02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DB942A-3769-D1AA-0C55-F3CDC7A69EA6}"/>
              </a:ext>
            </a:extLst>
          </p:cNvPr>
          <p:cNvSpPr txBox="1"/>
          <p:nvPr/>
        </p:nvSpPr>
        <p:spPr>
          <a:xfrm>
            <a:off x="6372200" y="3402060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ighlight>
                  <a:srgbClr val="FFFF00"/>
                </a:highlight>
              </a:rPr>
              <a:t>CA01</a:t>
            </a:r>
          </a:p>
        </p:txBody>
      </p:sp>
    </p:spTree>
    <p:extLst>
      <p:ext uri="{BB962C8B-B14F-4D97-AF65-F5344CB8AC3E}">
        <p14:creationId xmlns:p14="http://schemas.microsoft.com/office/powerpoint/2010/main" val="209499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CDC79-3D29-8173-17C8-5D9BCA224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B8-4255-DF79-5689-A6E380337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52736"/>
            <a:ext cx="8291224" cy="54006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FB963C"/>
              </a:buClr>
              <a:defRPr/>
            </a:pPr>
            <a:r>
              <a:rPr lang="en-US" sz="2000" dirty="0">
                <a:latin typeface="Arial"/>
              </a:rPr>
              <a:t>HVWT (Hi-pot) passed successfully at 1.9 K</a:t>
            </a:r>
          </a:p>
          <a:p>
            <a:pPr lvl="0">
              <a:buClr>
                <a:srgbClr val="FB963C"/>
              </a:buClr>
              <a:defRPr/>
            </a:pPr>
            <a:endParaRPr lang="en-US" sz="1600" dirty="0">
              <a:latin typeface="Arial"/>
            </a:endParaRPr>
          </a:p>
          <a:p>
            <a:pPr lvl="0">
              <a:buClr>
                <a:srgbClr val="FB963C"/>
              </a:buClr>
              <a:defRPr/>
            </a:pPr>
            <a:r>
              <a:rPr lang="en-US" sz="2000" dirty="0">
                <a:latin typeface="Arial"/>
              </a:rPr>
              <a:t>SSW measurements completed at 4.5 K </a:t>
            </a:r>
          </a:p>
          <a:p>
            <a:pPr lvl="0">
              <a:buClr>
                <a:srgbClr val="FB963C"/>
              </a:buClr>
              <a:defRPr/>
            </a:pPr>
            <a:endParaRPr lang="en-US" sz="1600" dirty="0">
              <a:latin typeface="Arial"/>
            </a:endParaRPr>
          </a:p>
          <a:p>
            <a:pPr lvl="0">
              <a:buClr>
                <a:srgbClr val="FB963C"/>
              </a:buClr>
              <a:defRPr/>
            </a:pPr>
            <a:r>
              <a:rPr lang="en-US" sz="2000" u="sng" dirty="0">
                <a:latin typeface="Arial"/>
              </a:rPr>
              <a:t>Metrology measurements this morning</a:t>
            </a:r>
            <a:r>
              <a:rPr lang="en-US" sz="2000" dirty="0">
                <a:latin typeface="Arial"/>
              </a:rPr>
              <a:t>. Post-alignment SSW measurements	-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Done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>
              <a:buClr>
                <a:srgbClr val="FB963C"/>
              </a:buClr>
              <a:defRPr/>
            </a:pPr>
            <a:endParaRPr lang="en-US" sz="1600" dirty="0">
              <a:latin typeface="Arial"/>
              <a:ea typeface="Calibri" panose="020F0502020204030204" pitchFamily="34" charset="0"/>
            </a:endParaRPr>
          </a:p>
          <a:p>
            <a:pPr>
              <a:buClr>
                <a:srgbClr val="FB963C"/>
              </a:buClr>
              <a:defRPr/>
            </a:pPr>
            <a:r>
              <a:rPr lang="en-US" sz="2000" dirty="0">
                <a:latin typeface="Arial"/>
                <a:ea typeface="Calibri" panose="020F0502020204030204" pitchFamily="34" charset="0"/>
              </a:rPr>
              <a:t>Connecting HFU/CLIQ cables, complete QLM verification – </a:t>
            </a:r>
            <a:r>
              <a:rPr lang="en-US" sz="2000" dirty="0">
                <a:solidFill>
                  <a:srgbClr val="0000FF"/>
                </a:solidFill>
                <a:latin typeface="Arial"/>
                <a:ea typeface="Calibri" panose="020F0502020204030204" pitchFamily="34" charset="0"/>
              </a:rPr>
              <a:t>Done</a:t>
            </a:r>
          </a:p>
          <a:p>
            <a:pPr>
              <a:buClr>
                <a:srgbClr val="FB963C"/>
              </a:buClr>
              <a:defRPr/>
            </a:pPr>
            <a:endParaRPr lang="en-US" sz="1600" dirty="0">
              <a:latin typeface="Arial"/>
              <a:ea typeface="Calibri" panose="020F0502020204030204" pitchFamily="34" charset="0"/>
            </a:endParaRPr>
          </a:p>
          <a:p>
            <a:pPr>
              <a:buClr>
                <a:srgbClr val="FB963C"/>
              </a:buClr>
              <a:defRPr/>
            </a:pPr>
            <a:r>
              <a:rPr lang="en-US" sz="2000" dirty="0">
                <a:latin typeface="Arial"/>
                <a:ea typeface="Calibri" panose="020F0502020204030204" pitchFamily="34" charset="0"/>
              </a:rPr>
              <a:t>Clean/silver plate Copper flags and connect flexible power leads – </a:t>
            </a:r>
            <a:r>
              <a:rPr lang="en-US" sz="2000" dirty="0">
                <a:solidFill>
                  <a:srgbClr val="0000FF"/>
                </a:solidFill>
                <a:latin typeface="Arial"/>
                <a:ea typeface="Calibri" panose="020F0502020204030204" pitchFamily="34" charset="0"/>
              </a:rPr>
              <a:t>Done</a:t>
            </a:r>
          </a:p>
          <a:p>
            <a:pPr marL="0" indent="0">
              <a:buClr>
                <a:srgbClr val="FB963C"/>
              </a:buClr>
              <a:buNone/>
              <a:defRPr/>
            </a:pPr>
            <a:endParaRPr lang="en-US" sz="1600" dirty="0">
              <a:latin typeface="Arial"/>
              <a:ea typeface="Calibri" panose="020F0502020204030204" pitchFamily="34" charset="0"/>
            </a:endParaRPr>
          </a:p>
          <a:p>
            <a:pPr>
              <a:buClr>
                <a:srgbClr val="FB963C"/>
              </a:buClr>
              <a:defRPr/>
            </a:pPr>
            <a:r>
              <a:rPr lang="en-US" sz="2000" dirty="0">
                <a:latin typeface="Arial"/>
                <a:ea typeface="Calibri" panose="020F0502020204030204" pitchFamily="34" charset="0"/>
              </a:rPr>
              <a:t>QP tests: ramps to 1 kA and 6 kA - </a:t>
            </a:r>
            <a:r>
              <a:rPr lang="en-US" sz="2000" dirty="0">
                <a:solidFill>
                  <a:srgbClr val="0000FF"/>
                </a:solidFill>
                <a:latin typeface="Arial"/>
                <a:ea typeface="Calibri" panose="020F0502020204030204" pitchFamily="34" charset="0"/>
              </a:rPr>
              <a:t>Done</a:t>
            </a:r>
          </a:p>
          <a:p>
            <a:pPr>
              <a:buClr>
                <a:srgbClr val="FB963C"/>
              </a:buClr>
              <a:defRPr/>
            </a:pPr>
            <a:endParaRPr lang="en-US" sz="1600" dirty="0">
              <a:solidFill>
                <a:srgbClr val="0000FF"/>
              </a:solidFill>
              <a:latin typeface="Arial"/>
              <a:ea typeface="Calibri" panose="020F0502020204030204" pitchFamily="34" charset="0"/>
            </a:endParaRPr>
          </a:p>
          <a:p>
            <a:pPr>
              <a:buClr>
                <a:srgbClr val="FB963C"/>
              </a:buClr>
              <a:defRPr/>
            </a:pPr>
            <a:r>
              <a:rPr lang="en-US" sz="2000" dirty="0">
                <a:latin typeface="Arial"/>
                <a:ea typeface="Calibri" panose="020F0502020204030204" pitchFamily="34" charset="0"/>
              </a:rPr>
              <a:t>Splice resistance measurements – </a:t>
            </a:r>
            <a:r>
              <a:rPr lang="en-US" sz="2000" dirty="0">
                <a:solidFill>
                  <a:srgbClr val="0000FF"/>
                </a:solidFill>
                <a:latin typeface="Arial"/>
                <a:ea typeface="Calibri" panose="020F0502020204030204" pitchFamily="34" charset="0"/>
              </a:rPr>
              <a:t>Done</a:t>
            </a:r>
            <a:r>
              <a:rPr lang="en-US" sz="2000" dirty="0">
                <a:latin typeface="Arial"/>
                <a:ea typeface="Calibri" panose="020F0502020204030204" pitchFamily="34" charset="0"/>
              </a:rPr>
              <a:t>  </a:t>
            </a:r>
          </a:p>
          <a:p>
            <a:pPr>
              <a:buClr>
                <a:srgbClr val="FB963C"/>
              </a:buClr>
              <a:defRPr/>
            </a:pPr>
            <a:endParaRPr lang="en-US" sz="1600" dirty="0">
              <a:latin typeface="Arial"/>
              <a:ea typeface="Calibri" panose="020F0502020204030204" pitchFamily="34" charset="0"/>
            </a:endParaRPr>
          </a:p>
          <a:p>
            <a:pPr>
              <a:buClr>
                <a:srgbClr val="FB963C"/>
              </a:buClr>
              <a:defRPr/>
            </a:pPr>
            <a:r>
              <a:rPr lang="en-US" sz="2000" dirty="0">
                <a:latin typeface="Arial"/>
                <a:ea typeface="Calibri" panose="020F0502020204030204" pitchFamily="34" charset="0"/>
              </a:rPr>
              <a:t>Ramp to acceptance current</a:t>
            </a:r>
            <a:endParaRPr lang="en-US" sz="1700" dirty="0">
              <a:latin typeface="Arial"/>
              <a:ea typeface="Calibri" panose="020F0502020204030204" pitchFamily="34" charset="0"/>
            </a:endParaRPr>
          </a:p>
          <a:p>
            <a:pPr>
              <a:buClr>
                <a:srgbClr val="FB963C"/>
              </a:buClr>
              <a:defRPr/>
            </a:pPr>
            <a:endParaRPr lang="en-US" sz="2000" dirty="0">
              <a:latin typeface="Arial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0066AE-0E66-7B34-3583-411FCE52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66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1110D-4BC1-65E0-78A6-0BFE9BAE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1.9 K Operation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A6477-B9A7-CD82-8C9B-53F3D6D5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Estimated operation time at 1.9 K in two test cycles is ~144 hours</a:t>
            </a:r>
          </a:p>
          <a:p>
            <a:pPr lvl="1"/>
            <a:r>
              <a:rPr lang="en-US" sz="1800" dirty="0"/>
              <a:t>Optimistic estimate, without quenches, trips and any kind of issues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Week of Aug. 5: Planned 32 hours, delivered 17 hours</a:t>
            </a:r>
          </a:p>
          <a:p>
            <a:endParaRPr lang="en-US" sz="2000" dirty="0"/>
          </a:p>
          <a:p>
            <a:r>
              <a:rPr lang="en-US" sz="2000" dirty="0"/>
              <a:t>Planned Test Completion Date – Oct. 10</a:t>
            </a:r>
          </a:p>
          <a:p>
            <a:pPr lvl="1"/>
            <a:r>
              <a:rPr lang="en-US" sz="1800" dirty="0"/>
              <a:t>CA-02 transportation from IB1 to ICBA</a:t>
            </a:r>
          </a:p>
          <a:p>
            <a:pPr lvl="1"/>
            <a:endParaRPr lang="en-US" sz="1800" dirty="0"/>
          </a:p>
          <a:p>
            <a:r>
              <a:rPr lang="en-US" sz="2000" dirty="0"/>
              <a:t>Expected Test Completion Date – Oct. 12</a:t>
            </a:r>
          </a:p>
          <a:p>
            <a:pPr lvl="1"/>
            <a:r>
              <a:rPr lang="en-US" sz="1800" dirty="0"/>
              <a:t>Based on remaining 1.9 K operation time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61B0D-919D-0C6D-0EE3-A0B8ADA97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00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CDC79-3D29-8173-17C8-5D9BCA224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New Cold Box (ALAT)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0066AE-0E66-7B34-3583-411FCE52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7B36BA3-365A-C76A-CC9B-34793D133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52736"/>
            <a:ext cx="8291224" cy="5400600"/>
          </a:xfrm>
        </p:spPr>
        <p:txBody>
          <a:bodyPr>
            <a:normAutofit/>
          </a:bodyPr>
          <a:lstStyle/>
          <a:p>
            <a:pPr lvl="0">
              <a:buClr>
                <a:srgbClr val="FB963C"/>
              </a:buClr>
              <a:defRPr/>
            </a:pPr>
            <a:r>
              <a:rPr lang="en-US" sz="2000" dirty="0">
                <a:latin typeface="Arial"/>
              </a:rPr>
              <a:t>ALAT Cold Box is operational, still running on reduced make rate</a:t>
            </a:r>
          </a:p>
          <a:p>
            <a:pPr marL="457200" lvl="1" indent="0">
              <a:buClr>
                <a:srgbClr val="FB963C"/>
              </a:buClr>
              <a:buNone/>
              <a:defRPr/>
            </a:pPr>
            <a:endParaRPr lang="en-US" sz="1600" dirty="0">
              <a:latin typeface="Arial"/>
            </a:endParaRPr>
          </a:p>
          <a:p>
            <a:pPr>
              <a:buClr>
                <a:srgbClr val="FB963C"/>
              </a:buClr>
              <a:defRPr/>
            </a:pPr>
            <a:r>
              <a:rPr lang="en-US" sz="2000" dirty="0">
                <a:latin typeface="Arial"/>
              </a:rPr>
              <a:t>First liquid transfer from ALAT CB to </a:t>
            </a:r>
            <a:r>
              <a:rPr lang="en-US" sz="2000" dirty="0" err="1">
                <a:latin typeface="Arial"/>
              </a:rPr>
              <a:t>LHe</a:t>
            </a:r>
            <a:r>
              <a:rPr lang="en-US" sz="2000" dirty="0">
                <a:latin typeface="Arial"/>
              </a:rPr>
              <a:t> reservoir performed on Friday, Aug. 5</a:t>
            </a:r>
          </a:p>
          <a:p>
            <a:pPr lvl="0">
              <a:buClr>
                <a:srgbClr val="FB963C"/>
              </a:buClr>
              <a:defRPr/>
            </a:pPr>
            <a:endParaRPr lang="en-US" sz="1600" dirty="0">
              <a:latin typeface="Arial"/>
            </a:endParaRPr>
          </a:p>
          <a:p>
            <a:pPr>
              <a:buClr>
                <a:srgbClr val="FB963C"/>
              </a:buClr>
              <a:defRPr/>
            </a:pPr>
            <a:endParaRPr lang="en-US" sz="2000" dirty="0">
              <a:latin typeface="Arial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661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schemas.microsoft.com/office/2006/documentManagement/types"/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58828</TotalTime>
  <Words>215</Words>
  <Application>Microsoft Office PowerPoint</Application>
  <PresentationFormat>On-screen Show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Thème Office</vt:lpstr>
      <vt:lpstr>302.4.04 – Cryo-assemblies Horizontal Test  Weekly status report</vt:lpstr>
      <vt:lpstr>CA02 controlled cooldown</vt:lpstr>
      <vt:lpstr>Next Steps</vt:lpstr>
      <vt:lpstr>1.9 K Operation summary</vt:lpstr>
      <vt:lpstr>New Cold Box (ALAT) Status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Guram Chlachidze</cp:lastModifiedBy>
  <cp:revision>3382</cp:revision>
  <cp:lastPrinted>2023-02-13T15:02:26Z</cp:lastPrinted>
  <dcterms:created xsi:type="dcterms:W3CDTF">2016-03-23T12:58:39Z</dcterms:created>
  <dcterms:modified xsi:type="dcterms:W3CDTF">2024-08-12T15:02:27Z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