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384" r:id="rId4"/>
    <p:sldId id="388" r:id="rId5"/>
    <p:sldId id="387" r:id="rId6"/>
    <p:sldId id="389" r:id="rId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6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8/12/2024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8/12/2024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8/12/2024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12,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12,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discs. (Req. 354738 / P.O. 712185)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May 10, 2024 promised date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All items received, in QC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Chamfer on all 6 support plates to be corrected at Village Machine Shop </a:t>
            </a:r>
            <a:r>
              <a:rPr lang="en-US" sz="1200" dirty="0">
                <a:solidFill>
                  <a:srgbClr val="FF0000"/>
                </a:solidFill>
              </a:rPr>
              <a:t>after inspections in ICBA are completed.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 (Req. 357424)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Placed on SAM.gov due to vendor error in indicating foreign-sourced material.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 set of bolting hardware for CA-02 has been </a:t>
            </a:r>
            <a:r>
              <a:rPr lang="en-US" sz="1200" dirty="0"/>
              <a:t>ordered (P.O. 714732). June 17 promised date. </a:t>
            </a:r>
            <a:r>
              <a:rPr lang="en-US" sz="1200" dirty="0">
                <a:solidFill>
                  <a:srgbClr val="505050"/>
                </a:solidFill>
              </a:rPr>
              <a:t>Delivered June 20, in QC. 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8276" y="2986966"/>
            <a:ext cx="4507861" cy="31856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DA3ADF-583A-BF1A-68F0-DF112FFE2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4" y="3037947"/>
            <a:ext cx="3166463" cy="268521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62C82D8-A64F-368E-16D7-71AB95A0D970}"/>
              </a:ext>
            </a:extLst>
          </p:cNvPr>
          <p:cNvSpPr/>
          <p:nvPr/>
        </p:nvSpPr>
        <p:spPr>
          <a:xfrm>
            <a:off x="2155371" y="4175153"/>
            <a:ext cx="550507" cy="5088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CA-02 FSI targets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12,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2000" dirty="0">
                <a:solidFill>
                  <a:srgbClr val="505050"/>
                </a:solidFill>
              </a:rPr>
              <a:t>In CERN’s operating experience, signal from FSI targets was lost when cold.</a:t>
            </a:r>
          </a:p>
          <a:p>
            <a:r>
              <a:rPr lang="en-US" sz="2000" dirty="0">
                <a:solidFill>
                  <a:srgbClr val="505050"/>
                </a:solidFill>
              </a:rPr>
              <a:t>On IB1 Test Stand 4, viewing windows were installed at two FSI locations.</a:t>
            </a:r>
          </a:p>
          <a:p>
            <a:r>
              <a:rPr lang="en-US" sz="2000" dirty="0">
                <a:solidFill>
                  <a:srgbClr val="505050"/>
                </a:solidFill>
              </a:rPr>
              <a:t>At both locations, the targets became cloudy once cold.</a:t>
            </a:r>
            <a:endParaRPr lang="en-US" sz="1600" strike="sngStrike" dirty="0">
              <a:solidFill>
                <a:srgbClr val="505050"/>
              </a:solidFill>
            </a:endParaRP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63A503-C9E4-A61A-18C8-35ECB74712CC}"/>
              </a:ext>
            </a:extLst>
          </p:cNvPr>
          <p:cNvGrpSpPr/>
          <p:nvPr/>
        </p:nvGrpSpPr>
        <p:grpSpPr>
          <a:xfrm>
            <a:off x="139965" y="2250336"/>
            <a:ext cx="4320073" cy="1944264"/>
            <a:chOff x="0" y="1187874"/>
            <a:chExt cx="4320073" cy="1944264"/>
          </a:xfrm>
        </p:grpSpPr>
        <p:pic>
          <p:nvPicPr>
            <p:cNvPr id="1026" name="Picture 1" descr="A close up of a camera lens&#10;&#10;Description automatically generated with medium confidence">
              <a:extLst>
                <a:ext uri="{FF2B5EF4-FFF2-40B4-BE49-F238E27FC236}">
                  <a16:creationId xmlns:a16="http://schemas.microsoft.com/office/drawing/2014/main" id="{19DC6131-390F-5FD6-7119-07E009DC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87874"/>
              <a:ext cx="4320073" cy="1944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D1F58C8F-B04D-8D9C-9540-B1EF7C57D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964" y="2747404"/>
              <a:ext cx="1404552" cy="26161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Warm (July 12, 2024)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172F46-3067-3910-CECA-014777F8730F}"/>
              </a:ext>
            </a:extLst>
          </p:cNvPr>
          <p:cNvGrpSpPr/>
          <p:nvPr/>
        </p:nvGrpSpPr>
        <p:grpSpPr>
          <a:xfrm>
            <a:off x="139965" y="4320012"/>
            <a:ext cx="4320073" cy="1944263"/>
            <a:chOff x="0" y="4320012"/>
            <a:chExt cx="4320073" cy="1944263"/>
          </a:xfrm>
        </p:grpSpPr>
        <p:pic>
          <p:nvPicPr>
            <p:cNvPr id="1025" name="Picture 5" descr="A close up of a camera lens&#10;&#10;Description automatically generated with low confidence">
              <a:extLst>
                <a:ext uri="{FF2B5EF4-FFF2-40B4-BE49-F238E27FC236}">
                  <a16:creationId xmlns:a16="http://schemas.microsoft.com/office/drawing/2014/main" id="{8EA5D746-9D6D-032E-A9F2-772693C4EF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320012"/>
              <a:ext cx="4320073" cy="194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42D1ED15-233B-B762-99CD-BD7CCE57C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127" y="5855315"/>
              <a:ext cx="2855167" cy="26161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Cold (July 31, 2024; vacuum 2.5 x 10</a:t>
              </a:r>
              <a:r>
                <a:rPr kumimoji="0" lang="en-US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-7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Torr)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7" name="Rectangle 3">
            <a:extLst>
              <a:ext uri="{FF2B5EF4-FFF2-40B4-BE49-F238E27FC236}">
                <a16:creationId xmlns:a16="http://schemas.microsoft.com/office/drawing/2014/main" id="{011254F0-8AB6-539C-9072-21C89A481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23" y="2337945"/>
            <a:ext cx="948208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FSI_IP_4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Picture 10" descr="A close up of a cd&#10;&#10;Description automatically generated with medium confidence">
            <a:extLst>
              <a:ext uri="{FF2B5EF4-FFF2-40B4-BE49-F238E27FC236}">
                <a16:creationId xmlns:a16="http://schemas.microsoft.com/office/drawing/2014/main" id="{FCDEF843-C65B-B68F-C760-E1073F8A0CD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4061" y="2250336"/>
            <a:ext cx="4320073" cy="1944033"/>
          </a:xfrm>
          <a:prstGeom prst="rect">
            <a:avLst/>
          </a:prstGeom>
        </p:spPr>
      </p:pic>
      <p:pic>
        <p:nvPicPr>
          <p:cNvPr id="12" name="Picture 11" descr="A close up of a camera lens&#10;&#10;Description automatically generated with medium confidence">
            <a:extLst>
              <a:ext uri="{FF2B5EF4-FFF2-40B4-BE49-F238E27FC236}">
                <a16:creationId xmlns:a16="http://schemas.microsoft.com/office/drawing/2014/main" id="{4AD7A5F0-3A1E-6F6F-E57B-BB2994CFDBE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4061" y="4320012"/>
            <a:ext cx="4320073" cy="1943757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F189F849-F8BD-6352-5F3C-16F27FB3B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641" y="2337945"/>
            <a:ext cx="1349344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FSI_Center_</a:t>
            </a:r>
            <a:r>
              <a:rPr lang="en-US" alt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3821695-6BC4-B01B-DD99-8463B27D1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057" y="3803639"/>
            <a:ext cx="1404552" cy="26161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 (July 12, 2024)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F941163D-1C3E-938B-2728-D0B531922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252" y="5858419"/>
            <a:ext cx="2855167" cy="26161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 (July 31, 2024; vacuum 2.5 x 10</a:t>
            </a:r>
            <a:r>
              <a:rPr kumimoji="0" lang="en-US" altLang="en-U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Torr)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60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12,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79"/>
            <a:ext cx="8672513" cy="5267664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 CA-02 DRs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13503:  Unidentified surfaced blemishes on LD pipe.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13526:  Contact between IFS capillaries and thermal shield extrusions.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13527:  FSI target installation screws not torqued to specified value to due lack of an appropriately-rated torque wrench. Awaiting disposition verification.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13552:  Thermal shield is ~5 mm too far towards the Non-IP end such that the thermal shield support pieces cannot be installed at the fixed support post. Awaiting disposition.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13583:  IFS-A RTD miswiring.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13584:  Misalignment between new IFS-A cover and interface ring after welding. Awaiting disposition verification.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CA-02 NCRs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Cold Mass saddle threads/support post installation (LHC-LQXFA-QN-0006) – WP Evaluation.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Thermal shield misalignment (LHC-LQXFA-QN-0007) – Actions Underway.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Central support post bearing bolts (LHC-LQXFA-QN-0008) – WP Evaluation.</a:t>
            </a:r>
          </a:p>
        </p:txBody>
      </p:sp>
    </p:spTree>
    <p:extLst>
      <p:ext uri="{BB962C8B-B14F-4D97-AF65-F5344CB8AC3E}">
        <p14:creationId xmlns:p14="http://schemas.microsoft.com/office/powerpoint/2010/main" val="132613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692E-22D2-223A-E039-08FAB2AA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533F1-C2BE-FABF-21A6-A28FB2CEB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Pressure test permits submitted to engineering note reviewers</a:t>
            </a:r>
          </a:p>
          <a:p>
            <a:pPr lvl="1"/>
            <a:r>
              <a:rPr lang="en-US" dirty="0"/>
              <a:t>EN04771 (Cryo-Assembly piping)</a:t>
            </a:r>
          </a:p>
          <a:p>
            <a:pPr lvl="1"/>
            <a:r>
              <a:rPr lang="en-US" dirty="0"/>
              <a:t>EN04901 (Pipe extensions welded onto Cryo-Assembly piping)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E1C1C-E2E9-BCD5-F5CF-18C3AA18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8/12/2024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0FA34-824E-25BA-AA66-10FA392E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R. Rabehl |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A14F3-2F39-1D5C-FB1C-5C836C74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918202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34352</TotalTime>
  <Words>441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 – Shipping Posts</vt:lpstr>
      <vt:lpstr>Cryostat – CA-02 FSI targets</vt:lpstr>
      <vt:lpstr>Cryostating – CA-02</vt:lpstr>
      <vt:lpstr>Cryostating – CA-03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873</cp:revision>
  <cp:lastPrinted>2023-02-17T14:39:17Z</cp:lastPrinted>
  <dcterms:created xsi:type="dcterms:W3CDTF">2017-09-11T13:28:24Z</dcterms:created>
  <dcterms:modified xsi:type="dcterms:W3CDTF">2024-08-12T14:48:33Z</dcterms:modified>
</cp:coreProperties>
</file>