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2"/>
  </p:notesMasterIdLst>
  <p:handoutMasterIdLst>
    <p:handoutMasterId r:id="rId13"/>
  </p:handoutMasterIdLst>
  <p:sldIdLst>
    <p:sldId id="363" r:id="rId6"/>
    <p:sldId id="6135" r:id="rId7"/>
    <p:sldId id="6146" r:id="rId8"/>
    <p:sldId id="6138" r:id="rId9"/>
    <p:sldId id="6142" r:id="rId10"/>
    <p:sldId id="6117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D9ECFF"/>
    <a:srgbClr val="CC00CC"/>
    <a:srgbClr val="003087"/>
    <a:srgbClr val="50505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1429"/>
  </p:normalViewPr>
  <p:slideViewPr>
    <p:cSldViewPr snapToGrid="0">
      <p:cViewPr varScale="1">
        <p:scale>
          <a:sx n="170" d="100"/>
          <a:sy n="170" d="100"/>
        </p:scale>
        <p:origin x="1160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6486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41" y="-7435"/>
            <a:ext cx="9142314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24215" y="4385153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35617" y="4152730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41" y="187384"/>
            <a:ext cx="8944622" cy="230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E7D79E-1A31-87A1-F48C-B6857F85E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1" r="4769" b="4072"/>
          <a:stretch/>
        </p:blipFill>
        <p:spPr>
          <a:xfrm>
            <a:off x="1686" y="659051"/>
            <a:ext cx="9142314" cy="2778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2624D1-A75E-D7BE-E2C7-CBBB0685BE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9475" y="4488426"/>
            <a:ext cx="585894" cy="39825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A18CE9B-25EE-EB81-674C-E6B3963C0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1549" y="3626118"/>
            <a:ext cx="543580" cy="543580"/>
          </a:xfrm>
          <a:prstGeom prst="rect">
            <a:avLst/>
          </a:prstGeom>
        </p:spPr>
      </p:pic>
      <p:pic>
        <p:nvPicPr>
          <p:cNvPr id="28" name="Picture Placeholder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DABBE9-C336-400B-F230-73572ABBF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</a:blip>
          <a:srcRect l="1011" r="6466"/>
          <a:stretch/>
        </p:blipFill>
        <p:spPr>
          <a:xfrm>
            <a:off x="5624215" y="4519596"/>
            <a:ext cx="1103304" cy="417353"/>
          </a:xfrm>
          <a:prstGeom prst="rect">
            <a:avLst/>
          </a:prstGeom>
        </p:spPr>
      </p:pic>
      <p:pic>
        <p:nvPicPr>
          <p:cNvPr id="29" name="Picture 28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6616A011-60F9-D7E9-CC77-3E86B9F91B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9681" y="4576251"/>
            <a:ext cx="1246399" cy="320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B5F25-FF2E-E14E-E33F-CDF88EA741A2}"/>
              </a:ext>
            </a:extLst>
          </p:cNvPr>
          <p:cNvSpPr txBox="1"/>
          <p:nvPr userDrawn="1"/>
        </p:nvSpPr>
        <p:spPr>
          <a:xfrm>
            <a:off x="667895" y="4040806"/>
            <a:ext cx="478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Christian </a:t>
            </a:r>
            <a:r>
              <a:rPr lang="en-US" sz="160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Roehrig</a:t>
            </a:r>
            <a:endParaRPr lang="en-US" sz="16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16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Meeting</a:t>
            </a:r>
          </a:p>
          <a:p>
            <a:pPr lvl="0"/>
            <a:r>
              <a:rPr lang="en-US" sz="16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16-August-2024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A590B-9468-E34D-F6C2-C17767CB6038}"/>
              </a:ext>
            </a:extLst>
          </p:cNvPr>
          <p:cNvSpPr txBox="1"/>
          <p:nvPr userDrawn="1"/>
        </p:nvSpPr>
        <p:spPr>
          <a:xfrm>
            <a:off x="639419" y="3626118"/>
            <a:ext cx="813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ACORN Update</a:t>
            </a:r>
          </a:p>
        </p:txBody>
      </p:sp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9" y="35251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92A5-1DA0-6DC3-30F1-CA71A13F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1E9E-FB80-416A-7744-50D32D6C1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41A5-7005-FB92-46E8-8F4A9291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8F42F0-46EF-83BB-C1C1-F639F4608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45EDBA-592F-E446-6BC9-DAA3182D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5BCBD86-683A-E6AD-2C1B-4E0E45E59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9042A8-8D50-62E6-72B0-01663BF2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6F0905-FFCE-7412-AC63-FD752D5998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CB0129-884D-850F-7486-38786569C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9C95DB-A55C-DEAF-0574-9D2E32883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DDB5BC-5EAD-22B5-1DBA-848C41F1DA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44CA72-F2D7-629B-6084-53C05E2D5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80EB23-465C-E911-677B-0E25F2625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EA6D48-3CE6-3D63-B799-ACFC51D63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F1EE7F-ED4A-116D-7124-FAE064227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8BF6AC-EC47-310A-75A6-D77CEAF8F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993344-6F33-73A5-48DA-29C1359F4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373DB1-1087-FF78-24A6-8FD5C5B2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272CFF-9DE4-AB57-EAD1-9BD87E8E1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1609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7B3506-0F3E-235F-78B6-C2C4508DF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855" y="4852389"/>
            <a:ext cx="977306" cy="1913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9E41E-47A4-293C-090E-6822CD49B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0917" y="4852399"/>
            <a:ext cx="6294806" cy="1797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AA6148-6FAA-A982-C456-40CEF304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571" y="4852405"/>
            <a:ext cx="287834" cy="17979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8BEEB-F455-04E7-CCC6-66249C46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0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9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1B8BB-95BD-6774-DD5B-E482D21C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276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Director’s CD-1 review, May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BA020-D322-2C7D-CCAC-E56D423B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Profile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B3CD4-8D04-CED5-1D7B-22B6EFD14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D0F1-A2A6-6C40-F08B-780B1BE28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E2B3-F70E-96E5-39F6-491C6DBBA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C6C3B9-F11F-9F61-5304-3641C844FD82}"/>
              </a:ext>
            </a:extLst>
          </p:cNvPr>
          <p:cNvGrpSpPr/>
          <p:nvPr/>
        </p:nvGrpSpPr>
        <p:grpSpPr>
          <a:xfrm>
            <a:off x="928739" y="1303318"/>
            <a:ext cx="7286521" cy="2941700"/>
            <a:chOff x="928739" y="1634880"/>
            <a:chExt cx="7286521" cy="2941700"/>
          </a:xfrm>
        </p:grpSpPr>
        <p:pic>
          <p:nvPicPr>
            <p:cNvPr id="10" name="Picture 9" descr="A calendar with numbers and numbers&#10;&#10;Description automatically generated">
              <a:extLst>
                <a:ext uri="{FF2B5EF4-FFF2-40B4-BE49-F238E27FC236}">
                  <a16:creationId xmlns:a16="http://schemas.microsoft.com/office/drawing/2014/main" id="{ACC991B9-53D7-D592-38A8-EC30A82A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739" y="1634880"/>
              <a:ext cx="7286521" cy="2926080"/>
            </a:xfrm>
            <a:prstGeom prst="rect">
              <a:avLst/>
            </a:prstGeom>
          </p:spPr>
        </p:pic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2CD0EE4-C220-4C62-05BA-9C549BBC2CA7}"/>
                </a:ext>
              </a:extLst>
            </p:cNvPr>
            <p:cNvSpPr/>
            <p:nvPr/>
          </p:nvSpPr>
          <p:spPr>
            <a:xfrm>
              <a:off x="5340626" y="1657261"/>
              <a:ext cx="510209" cy="1326981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AB5F4B00-7568-711C-E8AC-C9AC3AB9407D}"/>
                </a:ext>
              </a:extLst>
            </p:cNvPr>
            <p:cNvSpPr/>
            <p:nvPr/>
          </p:nvSpPr>
          <p:spPr>
            <a:xfrm>
              <a:off x="6252443" y="3233979"/>
              <a:ext cx="510209" cy="1326981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46E9D8A-D60E-0C12-00FB-0533EE03E208}"/>
                </a:ext>
              </a:extLst>
            </p:cNvPr>
            <p:cNvSpPr/>
            <p:nvPr/>
          </p:nvSpPr>
          <p:spPr>
            <a:xfrm>
              <a:off x="7141944" y="2656607"/>
              <a:ext cx="510209" cy="327636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9CD43ADD-112E-E121-9768-7430D6D4E1C8}"/>
                </a:ext>
              </a:extLst>
            </p:cNvPr>
            <p:cNvSpPr/>
            <p:nvPr/>
          </p:nvSpPr>
          <p:spPr>
            <a:xfrm>
              <a:off x="7652153" y="4248944"/>
              <a:ext cx="563107" cy="327636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06E14-11B6-6F6D-8605-94CE2D0C675E}"/>
              </a:ext>
            </a:extLst>
          </p:cNvPr>
          <p:cNvSpPr/>
          <p:nvPr/>
        </p:nvSpPr>
        <p:spPr>
          <a:xfrm>
            <a:off x="636588" y="2652680"/>
            <a:ext cx="7780389" cy="17319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1B8BB-95BD-6774-DD5B-E482D21C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276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New funding profile received July 9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from DOE/HEP.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BA020-D322-2C7D-CCAC-E56D423B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Profile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B3CD4-8D04-CED5-1D7B-22B6EFD14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D0F1-A2A6-6C40-F08B-780B1BE28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E2B3-F70E-96E5-39F6-491C6DBBA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C6C3B9-F11F-9F61-5304-3641C844FD82}"/>
              </a:ext>
            </a:extLst>
          </p:cNvPr>
          <p:cNvGrpSpPr/>
          <p:nvPr/>
        </p:nvGrpSpPr>
        <p:grpSpPr>
          <a:xfrm>
            <a:off x="928739" y="1303318"/>
            <a:ext cx="7286521" cy="2941700"/>
            <a:chOff x="928739" y="1634880"/>
            <a:chExt cx="7286521" cy="2941700"/>
          </a:xfrm>
        </p:grpSpPr>
        <p:pic>
          <p:nvPicPr>
            <p:cNvPr id="10" name="Picture 9" descr="A calendar with numbers and numbers&#10;&#10;Description automatically generated">
              <a:extLst>
                <a:ext uri="{FF2B5EF4-FFF2-40B4-BE49-F238E27FC236}">
                  <a16:creationId xmlns:a16="http://schemas.microsoft.com/office/drawing/2014/main" id="{ACC991B9-53D7-D592-38A8-EC30A82A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739" y="1634880"/>
              <a:ext cx="7286521" cy="2926080"/>
            </a:xfrm>
            <a:prstGeom prst="rect">
              <a:avLst/>
            </a:prstGeom>
          </p:spPr>
        </p:pic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2CD0EE4-C220-4C62-05BA-9C549BBC2CA7}"/>
                </a:ext>
              </a:extLst>
            </p:cNvPr>
            <p:cNvSpPr/>
            <p:nvPr/>
          </p:nvSpPr>
          <p:spPr>
            <a:xfrm>
              <a:off x="5340626" y="1657261"/>
              <a:ext cx="510209" cy="1326981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AB5F4B00-7568-711C-E8AC-C9AC3AB9407D}"/>
                </a:ext>
              </a:extLst>
            </p:cNvPr>
            <p:cNvSpPr/>
            <p:nvPr/>
          </p:nvSpPr>
          <p:spPr>
            <a:xfrm>
              <a:off x="6252443" y="3233979"/>
              <a:ext cx="510209" cy="1326981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46E9D8A-D60E-0C12-00FB-0533EE03E208}"/>
                </a:ext>
              </a:extLst>
            </p:cNvPr>
            <p:cNvSpPr/>
            <p:nvPr/>
          </p:nvSpPr>
          <p:spPr>
            <a:xfrm>
              <a:off x="7141944" y="2656607"/>
              <a:ext cx="510209" cy="327636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9CD43ADD-112E-E121-9768-7430D6D4E1C8}"/>
                </a:ext>
              </a:extLst>
            </p:cNvPr>
            <p:cNvSpPr/>
            <p:nvPr/>
          </p:nvSpPr>
          <p:spPr>
            <a:xfrm>
              <a:off x="7652153" y="4248944"/>
              <a:ext cx="563107" cy="327636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12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1B8BB-95BD-6774-DD5B-E482D21CE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Previous Accelerator Power Systems Scope</a:t>
            </a:r>
          </a:p>
          <a:p>
            <a:r>
              <a:rPr lang="en-US" dirty="0">
                <a:solidFill>
                  <a:srgbClr val="000000"/>
                </a:solidFill>
              </a:rPr>
              <a:t>16 power supplies distributed around the complex.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Current Accelerator Power Systems Scope</a:t>
            </a:r>
          </a:p>
          <a:p>
            <a:r>
              <a:rPr lang="en-US" dirty="0">
                <a:solidFill>
                  <a:srgbClr val="000000"/>
                </a:solidFill>
              </a:rPr>
              <a:t>Booster and Main Injector Power Supplies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21 Magnet power supplies and control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42 RF bias power supplies and control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1152 Ion pump power supplies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rest of the project scope has remained the same.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BA020-D322-2C7D-CCAC-E56D423B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B3CD4-8D04-CED5-1D7B-22B6EFD14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D0F1-A2A6-6C40-F08B-780B1BE28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E2B3-F70E-96E5-39F6-491C6DBBA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9A4C-E48A-3514-51C9-97D89594F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E844-9AB4-95D7-5781-FE4DED4EB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0D31D-52DB-91A9-5B0B-00412526C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C3A8984-64B6-0A43-E7FA-05E33E42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0" y="384492"/>
            <a:ext cx="8874119" cy="3200400"/>
          </a:xfrm>
          <a:prstGeom prst="rect">
            <a:avLst/>
          </a:prstGeom>
        </p:spPr>
      </p:pic>
      <p:pic>
        <p:nvPicPr>
          <p:cNvPr id="9" name="Picture 8" descr="A white and black text&#10;&#10;Description automatically generated">
            <a:extLst>
              <a:ext uri="{FF2B5EF4-FFF2-40B4-BE49-F238E27FC236}">
                <a16:creationId xmlns:a16="http://schemas.microsoft.com/office/drawing/2014/main" id="{8763F42A-1AF5-3617-0616-A6972692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37" y="3589020"/>
            <a:ext cx="387272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33D497-C3E3-2EA9-F108-5907B0516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D13207-68A4-3656-1B10-543B0B19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6B97-5FB6-71DD-3674-C03E701A0B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CE6E-40BD-B156-20F8-DC7FB8366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Christian Roehrig  |  Operations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A3AF-0667-7238-0419-5F21C3433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3353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VIEWS-L2 Manager Presentation-v2.pptx" id="{73F5D437-D8C1-49C2-80EA-D3A9C59396BC}" vid="{9B7DB197-A45C-46CD-AA78-7F4642E6C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8E0F19526F440B8E8AAF73A1F5F2F" ma:contentTypeVersion="10" ma:contentTypeDescription="Create a new document." ma:contentTypeScope="" ma:versionID="780572e66b433a30be30c9018918022d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c64206e3cdc22ca9738adab5d4afcb9e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U56HFXRV3UV3-648-3732</_dlc_DocId>
    <_dlc_DocIdUrl xmlns="3c193e6c-6e3b-402d-bd50-2724693fb6d8">
      <Url>https://fermipoint.fnal.gov/org/ocoo/ippm/POG/_layouts/15/DocIdRedir.aspx?ID=U56HFXRV3UV3-648-3732</Url>
      <Description>U56HFXRV3UV3-648-3732</Description>
    </_dlc_DocIdUrl>
  </documentManagement>
</p:properties>
</file>

<file path=customXml/itemProps1.xml><?xml version="1.0" encoding="utf-8"?>
<ds:datastoreItem xmlns:ds="http://schemas.openxmlformats.org/officeDocument/2006/customXml" ds:itemID="{46F1D534-5BFE-49DF-90B5-8332F9952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93e6c-6e3b-402d-bd50-2724693f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053E26-2A83-401B-A81B-ED0F58D6BDB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76178F-48EC-4F82-902E-827D30E1E2D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c193e6c-6e3b-402d-bd50-2724693fb6d8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REVIEWS-L2 Manager Presentation-v2 (5)</Template>
  <TotalTime>12286</TotalTime>
  <Words>115</Words>
  <Application>Microsoft Macintosh PowerPoint</Application>
  <PresentationFormat>On-screen Show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Funding Profile</vt:lpstr>
      <vt:lpstr>Funding Profile</vt:lpstr>
      <vt:lpstr>Project Scope</vt:lpstr>
      <vt:lpstr>PowerPoint Presentation</vt:lpstr>
      <vt:lpstr>Thank you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 – After use, delete this slide or move to end.</dc:title>
  <dc:creator>Lila J. Anderson</dc:creator>
  <cp:lastModifiedBy>Christian Roehrig</cp:lastModifiedBy>
  <cp:revision>204</cp:revision>
  <cp:lastPrinted>2024-07-24T17:44:47Z</cp:lastPrinted>
  <dcterms:created xsi:type="dcterms:W3CDTF">2024-02-27T20:28:19Z</dcterms:created>
  <dcterms:modified xsi:type="dcterms:W3CDTF">2024-08-16T02:26:13Z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0x0101009788E0F19526F440B8E8AAF73A1F5F2F</vt:lpwstr>
  </property>
  <property fmtid="{D5CDD505-2E9C-101B-9397-08002B2CF9AE}" pid="3" name="_dlc_DocIdItemGuid">
    <vt:lpwstr>1e869ce8-942e-45ac-a470-d8b1a5f8e211</vt:lpwstr>
  </property>
</Properties>
</file>