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256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 userDrawn="1">
          <p15:clr>
            <a:srgbClr val="A4A3A4"/>
          </p15:clr>
        </p15:guide>
        <p15:guide id="2" orient="horz" pos="476" userDrawn="1">
          <p15:clr>
            <a:srgbClr val="A4A3A4"/>
          </p15:clr>
        </p15:guide>
        <p15:guide id="3" orient="horz" pos="1443" userDrawn="1">
          <p15:clr>
            <a:srgbClr val="A4A3A4"/>
          </p15:clr>
        </p15:guide>
        <p15:guide id="4" orient="horz" pos="966" userDrawn="1">
          <p15:clr>
            <a:srgbClr val="A4A3A4"/>
          </p15:clr>
        </p15:guide>
        <p15:guide id="5" orient="horz" pos="1876" userDrawn="1">
          <p15:clr>
            <a:srgbClr val="A4A3A4"/>
          </p15:clr>
        </p15:guide>
        <p15:guide id="6" orient="horz" pos="3616" userDrawn="1">
          <p15:clr>
            <a:srgbClr val="A4A3A4"/>
          </p15:clr>
        </p15:guide>
        <p15:guide id="7" pos="2920" userDrawn="1">
          <p15:clr>
            <a:srgbClr val="A4A3A4"/>
          </p15:clr>
        </p15:guide>
        <p15:guide id="8" pos="2917" userDrawn="1">
          <p15:clr>
            <a:srgbClr val="A4A3A4"/>
          </p15:clr>
        </p15:guide>
        <p15:guide id="9" pos="6701" userDrawn="1">
          <p15:clr>
            <a:srgbClr val="A4A3A4"/>
          </p15:clr>
        </p15:guide>
        <p15:guide id="10" pos="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6327"/>
  </p:normalViewPr>
  <p:slideViewPr>
    <p:cSldViewPr snapToGrid="0" snapToObjects="1">
      <p:cViewPr varScale="1">
        <p:scale>
          <a:sx n="127" d="100"/>
          <a:sy n="127" d="100"/>
        </p:scale>
        <p:origin x="888" y="192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920"/>
        <p:guide pos="2917"/>
        <p:guide pos="6701"/>
        <p:guide pos="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8/23/24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8/23/24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0416"/>
            <a:ext cx="10957984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8" y="2696828"/>
            <a:ext cx="10962217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EA4A5F-2000-78E5-DF60-99D7BAD92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3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605368" y="1207770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6261400" y="1215721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1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26745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261400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09728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340612"/>
            <a:ext cx="402336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08366"/>
            <a:ext cx="6613023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26746" y="1206941"/>
            <a:ext cx="4006220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7" y="1227137"/>
            <a:ext cx="109728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839748"/>
            <a:ext cx="10972795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458988"/>
            <a:ext cx="109728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09600" y="5760720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472239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4110" y="5953374"/>
            <a:ext cx="1427351" cy="586543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7750863" y="200562"/>
            <a:ext cx="3831537" cy="231951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63DED84-C5C2-B312-23E6-0369E5262DF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7" r:id="rId2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3" y="6549548"/>
            <a:ext cx="6523352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6357635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06A3AFF-646B-5740-ADD0-C375F9F838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40978" y="6431056"/>
            <a:ext cx="871051" cy="357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7CCC1A-DA12-A5D2-40AF-CA51F1AF59C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555" y="6513523"/>
            <a:ext cx="1220820" cy="2307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ProtoDUNE-SP Data update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Steve Timm / Doug Benjamin / </a:t>
            </a:r>
            <a:r>
              <a:rPr lang="en-GB" dirty="0" err="1"/>
              <a:t>Wenlong</a:t>
            </a:r>
            <a:r>
              <a:rPr lang="en-GB" dirty="0"/>
              <a:t> Yuan </a:t>
            </a:r>
          </a:p>
          <a:p>
            <a:r>
              <a:rPr lang="en-GB" dirty="0"/>
              <a:t>CRAB meeting</a:t>
            </a:r>
          </a:p>
          <a:p>
            <a:r>
              <a:rPr lang="en-GB" dirty="0"/>
              <a:t>8/23/2024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NP04 2024 Beam Data Summary (TB)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3E402FEA-765B-2040-FED2-1EC41967DF92}"/>
              </a:ext>
            </a:extLst>
          </p:cNvPr>
          <p:cNvGraphicFramePr>
            <a:graphicFrameLocks noGrp="1"/>
          </p:cNvGraphicFramePr>
          <p:nvPr>
            <p:ph idx="11"/>
          </p:nvPr>
        </p:nvGraphicFramePr>
        <p:xfrm>
          <a:off x="604838" y="1208088"/>
          <a:ext cx="10977560" cy="4506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512">
                  <a:extLst>
                    <a:ext uri="{9D8B030D-6E8A-4147-A177-3AD203B41FA5}">
                      <a16:colId xmlns:a16="http://schemas.microsoft.com/office/drawing/2014/main" val="3979706775"/>
                    </a:ext>
                  </a:extLst>
                </a:gridCol>
                <a:gridCol w="2195512">
                  <a:extLst>
                    <a:ext uri="{9D8B030D-6E8A-4147-A177-3AD203B41FA5}">
                      <a16:colId xmlns:a16="http://schemas.microsoft.com/office/drawing/2014/main" val="1710038651"/>
                    </a:ext>
                  </a:extLst>
                </a:gridCol>
                <a:gridCol w="2195512">
                  <a:extLst>
                    <a:ext uri="{9D8B030D-6E8A-4147-A177-3AD203B41FA5}">
                      <a16:colId xmlns:a16="http://schemas.microsoft.com/office/drawing/2014/main" val="125806190"/>
                    </a:ext>
                  </a:extLst>
                </a:gridCol>
                <a:gridCol w="2195512">
                  <a:extLst>
                    <a:ext uri="{9D8B030D-6E8A-4147-A177-3AD203B41FA5}">
                      <a16:colId xmlns:a16="http://schemas.microsoft.com/office/drawing/2014/main" val="4010797099"/>
                    </a:ext>
                  </a:extLst>
                </a:gridCol>
                <a:gridCol w="2195512">
                  <a:extLst>
                    <a:ext uri="{9D8B030D-6E8A-4147-A177-3AD203B41FA5}">
                      <a16:colId xmlns:a16="http://schemas.microsoft.com/office/drawing/2014/main" val="28664477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so far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 disk @ 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Last  week (Aug 14-21)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Projected Usage (total)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292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Beam Data since 6/19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3414 +900 -168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240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Cosmics</a:t>
                      </a:r>
                      <a:r>
                        <a:rPr lang="en-US" dirty="0"/>
                        <a:t> Data since 6/19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738-1050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248545"/>
                  </a:ext>
                </a:extLst>
              </a:tr>
              <a:tr h="665818">
                <a:tc>
                  <a:txBody>
                    <a:bodyPr/>
                    <a:lstStyle/>
                    <a:p>
                      <a:r>
                        <a:rPr lang="en-US" dirty="0"/>
                        <a:t>Trig Primitives since 6/19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184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Hd-protodune</a:t>
                      </a:r>
                      <a:r>
                        <a:rPr lang="en-US" dirty="0"/>
                        <a:t> pre 6/19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030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Legacy </a:t>
                      </a:r>
                      <a:r>
                        <a:rPr lang="en-US" dirty="0" err="1"/>
                        <a:t>protodune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dp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09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Free space @ 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666140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Aug 23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0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BC46F54-FC43-3704-A494-3DC88B61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done since last time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6F44777-A47A-9709-B462-598F8B5BE926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Projections at last CRAB meeting showed we were going to run out of space</a:t>
            </a:r>
          </a:p>
          <a:p>
            <a:r>
              <a:rPr lang="en-US" dirty="0"/>
              <a:t>May 2024 projections expected 1.5PB total—we have 4PB already on tape</a:t>
            </a:r>
          </a:p>
          <a:p>
            <a:pPr lvl="1"/>
            <a:r>
              <a:rPr lang="en-US" dirty="0"/>
              <a:t>And 3 1/2 weeks left to run</a:t>
            </a:r>
          </a:p>
          <a:p>
            <a:r>
              <a:rPr lang="en-US" dirty="0"/>
              <a:t>Early August we had a couple 100TB days</a:t>
            </a:r>
          </a:p>
          <a:p>
            <a:r>
              <a:rPr lang="en-US" dirty="0"/>
              <a:t>Cleared almost all the legacy </a:t>
            </a:r>
            <a:r>
              <a:rPr lang="en-US" dirty="0" err="1"/>
              <a:t>protodune-sp</a:t>
            </a:r>
            <a:r>
              <a:rPr lang="en-US" dirty="0"/>
              <a:t> and </a:t>
            </a:r>
            <a:r>
              <a:rPr lang="en-US" dirty="0" err="1"/>
              <a:t>protodune-dp</a:t>
            </a:r>
            <a:r>
              <a:rPr lang="en-US" dirty="0"/>
              <a:t> data </a:t>
            </a:r>
          </a:p>
          <a:p>
            <a:r>
              <a:rPr lang="en-US" dirty="0"/>
              <a:t>Have moved all </a:t>
            </a:r>
            <a:r>
              <a:rPr lang="en-US" dirty="0" err="1"/>
              <a:t>hd-protodune</a:t>
            </a:r>
            <a:r>
              <a:rPr lang="en-US" dirty="0"/>
              <a:t> data taken before July 24 to other sites than CERN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1" name="Picture 10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C8FFE3C3-92C3-E6B3-5073-3B6543488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777" y="4080855"/>
            <a:ext cx="7772400" cy="219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80DF-3D2B-5966-4264-30C804F21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at other sites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02FD9F9-CD36-9A99-61BE-BB8B367E20E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Several other sites completely full: (IN2P3, PIC, NIKHEF, BNL)</a:t>
            </a:r>
          </a:p>
          <a:p>
            <a:r>
              <a:rPr lang="en-US" dirty="0"/>
              <a:t>Manchester migrating, can’t take new data, QMUL offline.</a:t>
            </a:r>
          </a:p>
          <a:p>
            <a:r>
              <a:rPr lang="en-US" dirty="0"/>
              <a:t>Have garbage-collected as many temporary files as we can.</a:t>
            </a:r>
          </a:p>
          <a:p>
            <a:r>
              <a:rPr lang="en-US" dirty="0"/>
              <a:t>Shifted 500TB from tape-backed dCache to disk-only at Fermilab</a:t>
            </a:r>
          </a:p>
          <a:p>
            <a:r>
              <a:rPr lang="en-US" dirty="0"/>
              <a:t>About 1500TB free at the sum of all other sites</a:t>
            </a:r>
          </a:p>
          <a:p>
            <a:r>
              <a:rPr lang="en-US" dirty="0"/>
              <a:t>Several big productions coming up.  Keep-up processing will produce ~900TB of output.</a:t>
            </a:r>
          </a:p>
          <a:p>
            <a:r>
              <a:rPr lang="en-US" dirty="0"/>
              <a:t>Need good run flags available and populated in the DB ASAP</a:t>
            </a:r>
          </a:p>
          <a:p>
            <a:r>
              <a:rPr lang="en-US" dirty="0"/>
              <a:t>As mentioned 400TB extra coming @ CERN</a:t>
            </a:r>
          </a:p>
          <a:p>
            <a:r>
              <a:rPr lang="en-US" dirty="0"/>
              <a:t>Guidelines say we must store 2 copies of MC on disk but there’s no agreement on how many kinds of MC there will be.  </a:t>
            </a:r>
            <a:r>
              <a:rPr lang="en-US"/>
              <a:t>(7 so far!)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E67DB-7F80-A12A-7FED-38BE6E9895F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23B4B-ABCA-BDB9-BC72-2E8A5FA26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8CB24-674A-645B-23E4-449B8D2F6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048131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F568B28C-A6E8-B244-A853-A416063E8A5D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A3D7B5D6-6B49-1B46-A05C-A643F6BE6B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14</TotalTime>
  <Words>311</Words>
  <Application>Microsoft Macintosh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ProtoDUNE-SP Data update</vt:lpstr>
      <vt:lpstr>NP04 2024 Beam Data Summary (TB)</vt:lpstr>
      <vt:lpstr>Work done since last time</vt:lpstr>
      <vt:lpstr>Space at other sites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Steven C Timm</dc:creator>
  <cp:keywords/>
  <dc:description>Modified by A. Weber</dc:description>
  <cp:lastModifiedBy>Steven C Timm</cp:lastModifiedBy>
  <cp:revision>1</cp:revision>
  <dcterms:created xsi:type="dcterms:W3CDTF">2024-08-23T14:30:50Z</dcterms:created>
  <dcterms:modified xsi:type="dcterms:W3CDTF">2024-08-23T14:45:45Z</dcterms:modified>
  <cp:category/>
</cp:coreProperties>
</file>