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1" r:id="rId2"/>
  </p:sldMasterIdLst>
  <p:notesMasterIdLst>
    <p:notesMasterId r:id="rId7"/>
  </p:notesMasterIdLst>
  <p:handoutMasterIdLst>
    <p:handoutMasterId r:id="rId8"/>
  </p:handoutMasterIdLst>
  <p:sldIdLst>
    <p:sldId id="256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204" userDrawn="1">
          <p15:clr>
            <a:srgbClr val="A4A3A4"/>
          </p15:clr>
        </p15:guide>
        <p15:guide id="2" orient="horz" pos="476" userDrawn="1">
          <p15:clr>
            <a:srgbClr val="A4A3A4"/>
          </p15:clr>
        </p15:guide>
        <p15:guide id="3" orient="horz" pos="1443" userDrawn="1">
          <p15:clr>
            <a:srgbClr val="A4A3A4"/>
          </p15:clr>
        </p15:guide>
        <p15:guide id="4" orient="horz" pos="966" userDrawn="1">
          <p15:clr>
            <a:srgbClr val="A4A3A4"/>
          </p15:clr>
        </p15:guide>
        <p15:guide id="5" orient="horz" pos="1876" userDrawn="1">
          <p15:clr>
            <a:srgbClr val="A4A3A4"/>
          </p15:clr>
        </p15:guide>
        <p15:guide id="6" orient="horz" pos="3616" userDrawn="1">
          <p15:clr>
            <a:srgbClr val="A4A3A4"/>
          </p15:clr>
        </p15:guide>
        <p15:guide id="7" pos="2920" userDrawn="1">
          <p15:clr>
            <a:srgbClr val="A4A3A4"/>
          </p15:clr>
        </p15:guide>
        <p15:guide id="8" pos="2917" userDrawn="1">
          <p15:clr>
            <a:srgbClr val="A4A3A4"/>
          </p15:clr>
        </p15:guide>
        <p15:guide id="9" pos="6701" userDrawn="1">
          <p15:clr>
            <a:srgbClr val="A4A3A4"/>
          </p15:clr>
        </p15:guide>
        <p15:guide id="10" pos="37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5125"/>
    <a:srgbClr val="F37C23"/>
    <a:srgbClr val="3C5A77"/>
    <a:srgbClr val="BC5F2B"/>
    <a:srgbClr val="32547A"/>
    <a:srgbClr val="B8561A"/>
    <a:srgbClr val="B65A1F"/>
    <a:srgbClr val="5680AB"/>
    <a:srgbClr val="7A7A7A"/>
    <a:srgbClr val="6FA8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31" autoAdjust="0"/>
    <p:restoredTop sz="96327"/>
  </p:normalViewPr>
  <p:slideViewPr>
    <p:cSldViewPr snapToGrid="0" snapToObjects="1">
      <p:cViewPr varScale="1">
        <p:scale>
          <a:sx n="127" d="100"/>
          <a:sy n="127" d="100"/>
        </p:scale>
        <p:origin x="888" y="192"/>
      </p:cViewPr>
      <p:guideLst>
        <p:guide orient="horz" pos="4204"/>
        <p:guide orient="horz" pos="476"/>
        <p:guide orient="horz" pos="1443"/>
        <p:guide orient="horz" pos="966"/>
        <p:guide orient="horz" pos="1876"/>
        <p:guide orient="horz" pos="3616"/>
        <p:guide pos="2920"/>
        <p:guide pos="2917"/>
        <p:guide pos="6701"/>
        <p:guide pos="37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B589245-636E-234E-BFAD-9607949806CA}" type="datetimeFigureOut">
              <a:rPr lang="en-US"/>
              <a:pPr>
                <a:defRPr/>
              </a:pPr>
              <a:t>8/23/24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2F3B233-32CA-1B4D-AFEE-D703F5CA5C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2863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29BCED8-DCF3-A94B-99F8-D2FB79A8911E}" type="datetimeFigureOut">
              <a:rPr lang="en-US"/>
              <a:pPr>
                <a:defRPr/>
              </a:pPr>
              <a:t>8/23/24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EA82294-BF3E-954A-9E49-35D72A5F00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7418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Geneva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230416"/>
            <a:ext cx="10957984" cy="1143000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algn="l">
              <a:defRPr sz="3200" b="1" i="0" baseline="0">
                <a:solidFill>
                  <a:srgbClr val="E95125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05368" y="2696828"/>
            <a:ext cx="10962217" cy="1721069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Tx/>
              <a:buNone/>
              <a:defRPr sz="2200" b="0" i="0" baseline="0">
                <a:solidFill>
                  <a:srgbClr val="E95125"/>
                </a:solidFill>
                <a:latin typeface="Helvetica"/>
                <a:cs typeface="Helvetica"/>
              </a:defRPr>
            </a:lvl1pPr>
            <a:lvl2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2pPr>
            <a:lvl3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3pPr>
            <a:lvl4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4pPr>
            <a:lvl5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3EA4A5F-2000-78E5-DF60-99D7BAD928D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8776" y="6033053"/>
            <a:ext cx="2416647" cy="456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023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4400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05368" y="462518"/>
            <a:ext cx="10972800" cy="64710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algn="l">
              <a:defRPr sz="40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605373" y="1207770"/>
            <a:ext cx="10977028" cy="5070302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4" y="6549549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Presenter Name | Presentation Title 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936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4400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05368" y="462518"/>
            <a:ext cx="10972800" cy="64710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algn="l">
              <a:defRPr sz="40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605373" y="1207770"/>
            <a:ext cx="10977028" cy="5070302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4" y="6549549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Presenter Name | Presentation Title 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684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609600" y="462518"/>
            <a:ext cx="109728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4" y="6549549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Presenter Name | Presentation Title 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1"/>
          </p:nvPr>
        </p:nvSpPr>
        <p:spPr>
          <a:xfrm>
            <a:off x="605368" y="1207770"/>
            <a:ext cx="5321000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marL="256032" marR="0" lvl="0" indent="-265176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2"/>
          </p:nvPr>
        </p:nvSpPr>
        <p:spPr>
          <a:xfrm>
            <a:off x="6261400" y="1215721"/>
            <a:ext cx="5321000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82063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6" y="5521483"/>
            <a:ext cx="5338140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6244261" y="5521483"/>
            <a:ext cx="5338140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609600" y="462518"/>
            <a:ext cx="109728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4" y="6549549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Presenter Name | Presentation Title </a:t>
            </a: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1"/>
          </p:nvPr>
        </p:nvSpPr>
        <p:spPr>
          <a:xfrm>
            <a:off x="626745" y="1206941"/>
            <a:ext cx="5321000" cy="418011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4"/>
          </p:nvPr>
        </p:nvSpPr>
        <p:spPr>
          <a:xfrm>
            <a:off x="6261400" y="1206941"/>
            <a:ext cx="5321000" cy="418011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19620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609600" y="1238251"/>
            <a:ext cx="10972800" cy="5009097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09600" y="462518"/>
            <a:ext cx="109728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4" y="6549549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Presenter Name | Presentation Title 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782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237106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4" y="6549549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Presenter Name | Presentation Title 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088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609605" y="5340612"/>
            <a:ext cx="4023360" cy="915332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4955118" y="1208366"/>
            <a:ext cx="6613023" cy="5047578"/>
          </a:xfrm>
          <a:prstGeom prst="rect">
            <a:avLst/>
          </a:prstGeom>
        </p:spPr>
        <p:txBody>
          <a:bodyPr vert="horz" lIns="0" rIns="0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62518"/>
            <a:ext cx="109728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4" y="6549549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Presenter Name | Presentation Title </a:t>
            </a: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6"/>
          </p:nvPr>
        </p:nvSpPr>
        <p:spPr>
          <a:xfrm>
            <a:off x="626746" y="1206941"/>
            <a:ext cx="4006220" cy="404697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45480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5367" y="1227137"/>
            <a:ext cx="10972800" cy="4487650"/>
          </a:xfrm>
          <a:prstGeom prst="rect">
            <a:avLst/>
          </a:prstGeom>
        </p:spPr>
        <p:txBody>
          <a:bodyPr lIns="0" rIns="0"/>
          <a:lstStyle>
            <a:lvl1pPr marL="0" indent="0">
              <a:buNone/>
              <a:defRPr sz="3200">
                <a:solidFill>
                  <a:srgbClr val="3C5A77"/>
                </a:solidFill>
                <a:latin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609605" y="5839748"/>
            <a:ext cx="10972795" cy="4397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5" y="458988"/>
            <a:ext cx="10972800" cy="7019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4" y="6549549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Presenter Name | Presentation Title 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412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5" Type="http://schemas.openxmlformats.org/officeDocument/2006/relationships/slideLayout" Target="../slideLayouts/slideLayout7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609600" y="5760720"/>
            <a:ext cx="109728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09600" y="472239"/>
            <a:ext cx="109728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764110" y="5953374"/>
            <a:ext cx="1427351" cy="586543"/>
          </a:xfrm>
          <a:prstGeom prst="rect">
            <a:avLst/>
          </a:prstGeom>
        </p:spPr>
      </p:pic>
      <p:grpSp>
        <p:nvGrpSpPr>
          <p:cNvPr id="3" name="Group 2"/>
          <p:cNvGrpSpPr/>
          <p:nvPr userDrawn="1"/>
        </p:nvGrpSpPr>
        <p:grpSpPr>
          <a:xfrm>
            <a:off x="7750863" y="200562"/>
            <a:ext cx="3831537" cy="231951"/>
            <a:chOff x="5136243" y="672026"/>
            <a:chExt cx="3598105" cy="199542"/>
          </a:xfrm>
        </p:grpSpPr>
        <p:pic>
          <p:nvPicPr>
            <p:cNvPr id="9" name="Picture 8"/>
            <p:cNvPicPr>
              <a:picLocks noChangeAspect="1"/>
            </p:cNvPicPr>
            <p:nvPr userDrawn="1"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136243" y="682088"/>
              <a:ext cx="1690006" cy="189480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 userDrawn="1"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847491" y="672026"/>
              <a:ext cx="1886857" cy="189480"/>
            </a:xfrm>
            <a:prstGeom prst="rect">
              <a:avLst/>
            </a:prstGeom>
          </p:spPr>
        </p:pic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B63DED84-C5C2-B312-23E6-0369E5262DFB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8776" y="6033053"/>
            <a:ext cx="2416647" cy="4567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7" r:id="rId2"/>
  </p:sldLayoutIdLst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3" y="6549548"/>
            <a:ext cx="6523352" cy="170720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GB"/>
              <a:t>Presenter Name | Presentation Title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609600" y="6357635"/>
            <a:ext cx="109728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E06A3AFF-646B-5740-ADD0-C375F9F838B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740978" y="6431056"/>
            <a:ext cx="871051" cy="357942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157CCC1A-DA12-A5D2-40AF-CA51F1AF59C9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9555" y="6513523"/>
            <a:ext cx="1220820" cy="23074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0" r:id="rId2"/>
    <p:sldLayoutId id="2147483681" r:id="rId3"/>
    <p:sldLayoutId id="2147483682" r:id="rId4"/>
    <p:sldLayoutId id="2147483683" r:id="rId5"/>
    <p:sldLayoutId id="2147483685" r:id="rId6"/>
    <p:sldLayoutId id="2147483686" r:id="rId7"/>
  </p:sldLayoutIdLst>
  <p:hf hdr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ProtoDUNE-SP Data update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Steve Timm / Doug Benjamin / </a:t>
            </a:r>
            <a:r>
              <a:rPr lang="en-GB" dirty="0" err="1"/>
              <a:t>Wenlong</a:t>
            </a:r>
            <a:r>
              <a:rPr lang="en-GB" dirty="0"/>
              <a:t> Yuan </a:t>
            </a:r>
          </a:p>
          <a:p>
            <a:r>
              <a:rPr lang="en-GB" dirty="0"/>
              <a:t>CRAB meeting</a:t>
            </a:r>
          </a:p>
          <a:p>
            <a:r>
              <a:rPr lang="en-GB" dirty="0"/>
              <a:t>8/23/2024</a:t>
            </a:r>
          </a:p>
        </p:txBody>
      </p:sp>
    </p:spTree>
    <p:extLst>
      <p:ext uri="{BB962C8B-B14F-4D97-AF65-F5344CB8AC3E}">
        <p14:creationId xmlns:p14="http://schemas.microsoft.com/office/powerpoint/2010/main" val="1741762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400" dirty="0"/>
              <a:t>NP04 2024 Beam Data Summary (TB)</a:t>
            </a:r>
          </a:p>
        </p:txBody>
      </p:sp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id="{3E402FEA-765B-2040-FED2-1EC41967DF92}"/>
              </a:ext>
            </a:extLst>
          </p:cNvPr>
          <p:cNvGraphicFramePr>
            <a:graphicFrameLocks noGrp="1"/>
          </p:cNvGraphicFramePr>
          <p:nvPr>
            <p:ph idx="11"/>
          </p:nvPr>
        </p:nvGraphicFramePr>
        <p:xfrm>
          <a:off x="604838" y="1208088"/>
          <a:ext cx="10977560" cy="45062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5512">
                  <a:extLst>
                    <a:ext uri="{9D8B030D-6E8A-4147-A177-3AD203B41FA5}">
                      <a16:colId xmlns:a16="http://schemas.microsoft.com/office/drawing/2014/main" val="3979706775"/>
                    </a:ext>
                  </a:extLst>
                </a:gridCol>
                <a:gridCol w="2195512">
                  <a:extLst>
                    <a:ext uri="{9D8B030D-6E8A-4147-A177-3AD203B41FA5}">
                      <a16:colId xmlns:a16="http://schemas.microsoft.com/office/drawing/2014/main" val="1710038651"/>
                    </a:ext>
                  </a:extLst>
                </a:gridCol>
                <a:gridCol w="2195512">
                  <a:extLst>
                    <a:ext uri="{9D8B030D-6E8A-4147-A177-3AD203B41FA5}">
                      <a16:colId xmlns:a16="http://schemas.microsoft.com/office/drawing/2014/main" val="125806190"/>
                    </a:ext>
                  </a:extLst>
                </a:gridCol>
                <a:gridCol w="2195512">
                  <a:extLst>
                    <a:ext uri="{9D8B030D-6E8A-4147-A177-3AD203B41FA5}">
                      <a16:colId xmlns:a16="http://schemas.microsoft.com/office/drawing/2014/main" val="4010797099"/>
                    </a:ext>
                  </a:extLst>
                </a:gridCol>
                <a:gridCol w="2195512">
                  <a:extLst>
                    <a:ext uri="{9D8B030D-6E8A-4147-A177-3AD203B41FA5}">
                      <a16:colId xmlns:a16="http://schemas.microsoft.com/office/drawing/2014/main" val="28664477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Type of 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Total so far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On disk @ CERN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Last  week (Aug 14-21)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Projected Usage (total)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62928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Beam Data since 6/19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2146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3414 +900 -168</a:t>
                      </a:r>
                      <a:endParaRPr lang="en-US" baseline="-25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42409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Cosmics</a:t>
                      </a:r>
                      <a:r>
                        <a:rPr lang="en-US" dirty="0"/>
                        <a:t> Data since 6/19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738-1050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7248545"/>
                  </a:ext>
                </a:extLst>
              </a:tr>
              <a:tr h="665818">
                <a:tc>
                  <a:txBody>
                    <a:bodyPr/>
                    <a:lstStyle/>
                    <a:p>
                      <a:r>
                        <a:rPr lang="en-US" dirty="0"/>
                        <a:t>Trig Primitives since 6/19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892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31841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Hd-protodune</a:t>
                      </a:r>
                      <a:r>
                        <a:rPr lang="en-US" dirty="0"/>
                        <a:t> pre 6/19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4030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Legacy </a:t>
                      </a:r>
                      <a:r>
                        <a:rPr lang="en-US" dirty="0" err="1"/>
                        <a:t>protodune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dp</a:t>
                      </a:r>
                      <a:r>
                        <a:rPr lang="en-US" dirty="0"/>
                        <a:t>/</a:t>
                      </a:r>
                      <a:r>
                        <a:rPr lang="en-US" dirty="0" err="1"/>
                        <a:t>sp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84093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Free space @ CERN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2030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2030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346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9666140"/>
                  </a:ext>
                </a:extLst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Helvetica"/>
                <a:cs typeface="Helvetica"/>
              </a:rPr>
              <a:t>Aug 23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Presenter Name | Presentation Title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909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6BC46F54-FC43-3704-A494-3DC88B615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done since last time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6F44777-A47A-9709-B462-598F8B5BE926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US" dirty="0"/>
              <a:t>Projections at last CRAB meeting showed we were going to run out of space</a:t>
            </a:r>
          </a:p>
          <a:p>
            <a:r>
              <a:rPr lang="en-US" dirty="0"/>
              <a:t>May 2024 projections expected 1.5PB total—we have 4PB already on tape</a:t>
            </a:r>
          </a:p>
          <a:p>
            <a:pPr lvl="1"/>
            <a:r>
              <a:rPr lang="en-US" dirty="0"/>
              <a:t>And 3 1/2 weeks left to run</a:t>
            </a:r>
          </a:p>
          <a:p>
            <a:r>
              <a:rPr lang="en-US" dirty="0"/>
              <a:t>Early August we had a couple 100TB days</a:t>
            </a:r>
          </a:p>
          <a:p>
            <a:r>
              <a:rPr lang="en-US" dirty="0"/>
              <a:t>Cleared almost all the legacy </a:t>
            </a:r>
            <a:r>
              <a:rPr lang="en-US" dirty="0" err="1"/>
              <a:t>protodune-sp</a:t>
            </a:r>
            <a:r>
              <a:rPr lang="en-US" dirty="0"/>
              <a:t> and </a:t>
            </a:r>
            <a:r>
              <a:rPr lang="en-US" dirty="0" err="1"/>
              <a:t>protodune-dp</a:t>
            </a:r>
            <a:r>
              <a:rPr lang="en-US" dirty="0"/>
              <a:t> data </a:t>
            </a:r>
          </a:p>
          <a:p>
            <a:r>
              <a:rPr lang="en-US" dirty="0"/>
              <a:t>Have moved all </a:t>
            </a:r>
            <a:r>
              <a:rPr lang="en-US" dirty="0" err="1"/>
              <a:t>hd-protodune</a:t>
            </a:r>
            <a:r>
              <a:rPr lang="en-US" dirty="0"/>
              <a:t> data taken before July 24 to other sites than CERN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Presenter Name | Presentation Title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11" name="Picture 10" descr="A graph of a graph&#10;&#10;Description automatically generated with medium confidence">
            <a:extLst>
              <a:ext uri="{FF2B5EF4-FFF2-40B4-BE49-F238E27FC236}">
                <a16:creationId xmlns:a16="http://schemas.microsoft.com/office/drawing/2014/main" id="{C8FFE3C3-92C3-E6B3-5073-3B65434887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777" y="4080855"/>
            <a:ext cx="7772400" cy="2197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360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2980DF-3D2B-5966-4264-30C804F21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Space at other sites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02FD9F9-CD36-9A99-61BE-BB8B367E20E3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US" dirty="0"/>
              <a:t>Several other sites completely full: (IN2P3, PIC, NIKHEF, BNL)</a:t>
            </a:r>
          </a:p>
          <a:p>
            <a:r>
              <a:rPr lang="en-US" dirty="0"/>
              <a:t>Manchester migrating, can’t take new data, QMUL offline.</a:t>
            </a:r>
          </a:p>
          <a:p>
            <a:r>
              <a:rPr lang="en-US" dirty="0"/>
              <a:t>Have garbage-collected as many temporary files as we can.</a:t>
            </a:r>
          </a:p>
          <a:p>
            <a:r>
              <a:rPr lang="en-US" dirty="0"/>
              <a:t>Shifted 500TB from tape-backed dCache to disk-only at Fermilab</a:t>
            </a:r>
          </a:p>
          <a:p>
            <a:r>
              <a:rPr lang="en-US" dirty="0"/>
              <a:t>About 1500TB free at the sum of all other sites</a:t>
            </a:r>
          </a:p>
          <a:p>
            <a:r>
              <a:rPr lang="en-US" dirty="0"/>
              <a:t>Several big productions coming up.  Keep-up processing will produce ~900TB of output.</a:t>
            </a:r>
          </a:p>
          <a:p>
            <a:r>
              <a:rPr lang="en-US" dirty="0"/>
              <a:t>Need good run flags available and populated in the DB ASAP</a:t>
            </a:r>
          </a:p>
          <a:p>
            <a:r>
              <a:rPr lang="en-US" dirty="0"/>
              <a:t>As mentioned 400TB extra coming @ CERN</a:t>
            </a:r>
          </a:p>
          <a:p>
            <a:r>
              <a:rPr lang="en-US" dirty="0"/>
              <a:t>Guidelines say we must store 2 copies of MC on disk but there’s no agreement on how many kinds of MC there will be.  </a:t>
            </a:r>
            <a:r>
              <a:rPr lang="en-US"/>
              <a:t>(7 so far!)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CE67DB-7F80-A12A-7FED-38BE6E9895F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D23B4B-ABCA-BDB9-BC72-2E8A5FA261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Presenter Name | Presentation Title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08CB24-674A-645B-23E4-449B8D2F69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048131"/>
      </p:ext>
    </p:extLst>
  </p:cSld>
  <p:clrMapOvr>
    <a:masterClrMapping/>
  </p:clrMapOvr>
</p:sld>
</file>

<file path=ppt/theme/theme1.xml><?xml version="1.0" encoding="utf-8"?>
<a:theme xmlns:a="http://schemas.openxmlformats.org/drawingml/2006/main" name="Dune Template_051215">
  <a:themeElements>
    <a:clrScheme name="DUNE">
      <a:dk1>
        <a:srgbClr val="BC5F2B"/>
      </a:dk1>
      <a:lt1>
        <a:sysClr val="window" lastClr="FFFFFF"/>
      </a:lt1>
      <a:dk2>
        <a:srgbClr val="3C5A77"/>
      </a:dk2>
      <a:lt2>
        <a:srgbClr val="F37C23"/>
      </a:lt2>
      <a:accent1>
        <a:srgbClr val="4F81BD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T_DUNE_Fermilab_Widescreen_template_2023" id="{D990F060-D425-0B4A-8542-2D8CD20902B4}" vid="{F568B28C-A6E8-B244-A853-A416063E8A5D}"/>
    </a:ext>
  </a:extLst>
</a:theme>
</file>

<file path=ppt/theme/theme2.xml><?xml version="1.0" encoding="utf-8"?>
<a:theme xmlns:a="http://schemas.openxmlformats.org/drawingml/2006/main" name="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T_DUNE_Fermilab_Widescreen_template_2023" id="{D990F060-D425-0B4A-8542-2D8CD20902B4}" vid="{A3D7B5D6-6B49-1B46-A05C-A643F6BE6B14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Dune Template_051215</Template>
  <TotalTime>14</TotalTime>
  <Words>311</Words>
  <Application>Microsoft Macintosh PowerPoint</Application>
  <PresentationFormat>Widescreen</PresentationFormat>
  <Paragraphs>64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Helvetica</vt:lpstr>
      <vt:lpstr>Lucida Grande</vt:lpstr>
      <vt:lpstr>Dune Template_051215</vt:lpstr>
      <vt:lpstr>LBNF Content-Footer Theme</vt:lpstr>
      <vt:lpstr>ProtoDUNE-SP Data update</vt:lpstr>
      <vt:lpstr>NP04 2024 Beam Data Summary (TB)</vt:lpstr>
      <vt:lpstr>Work done since last time</vt:lpstr>
      <vt:lpstr>Space at other sites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Steven C Timm</dc:creator>
  <cp:keywords/>
  <dc:description>Modified by A. Weber</dc:description>
  <cp:lastModifiedBy>Steven C Timm</cp:lastModifiedBy>
  <cp:revision>1</cp:revision>
  <dcterms:created xsi:type="dcterms:W3CDTF">2024-08-23T14:30:50Z</dcterms:created>
  <dcterms:modified xsi:type="dcterms:W3CDTF">2024-08-23T14:45:45Z</dcterms:modified>
  <cp:category/>
</cp:coreProperties>
</file>