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61" r:id="rId6"/>
  </p:sldMasterIdLst>
  <p:notesMasterIdLst>
    <p:notesMasterId r:id="rId14"/>
  </p:notesMasterIdLst>
  <p:handoutMasterIdLst>
    <p:handoutMasterId r:id="rId15"/>
  </p:handoutMasterIdLst>
  <p:sldIdLst>
    <p:sldId id="263" r:id="rId7"/>
    <p:sldId id="1856" r:id="rId8"/>
    <p:sldId id="1851" r:id="rId9"/>
    <p:sldId id="1857" r:id="rId10"/>
    <p:sldId id="1860" r:id="rId11"/>
    <p:sldId id="1861" r:id="rId12"/>
    <p:sldId id="1862" r:id="rId13"/>
  </p:sldIdLst>
  <p:sldSz cx="12192000" cy="6858000"/>
  <p:notesSz cx="6985000" cy="92837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988" userDrawn="1">
          <p15:clr>
            <a:srgbClr val="A4A3A4"/>
          </p15:clr>
        </p15:guide>
        <p15:guide id="2" orient="horz" pos="4186" userDrawn="1">
          <p15:clr>
            <a:srgbClr val="A4A3A4"/>
          </p15:clr>
        </p15:guide>
        <p15:guide id="3" orient="horz" pos="3394" userDrawn="1">
          <p15:clr>
            <a:srgbClr val="A4A3A4"/>
          </p15:clr>
        </p15:guide>
        <p15:guide id="4" orient="horz" pos="777" userDrawn="1">
          <p15:clr>
            <a:srgbClr val="A4A3A4"/>
          </p15:clr>
        </p15:guide>
        <p15:guide id="5" orient="horz" pos="1749" userDrawn="1">
          <p15:clr>
            <a:srgbClr val="A4A3A4"/>
          </p15:clr>
        </p15:guide>
        <p15:guide id="6" orient="horz" pos="457" userDrawn="1">
          <p15:clr>
            <a:srgbClr val="A4A3A4"/>
          </p15:clr>
        </p15:guide>
        <p15:guide id="7" pos="380" userDrawn="1">
          <p15:clr>
            <a:srgbClr val="A4A3A4"/>
          </p15:clr>
        </p15:guide>
        <p15:guide id="8" pos="734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J. O'sullivan x2826 15651N" initials="RJOx1" lastIdx="1" clrIdx="0">
    <p:extLst>
      <p:ext uri="{19B8F6BF-5375-455C-9EA6-DF929625EA0E}">
        <p15:presenceInfo xmlns:p15="http://schemas.microsoft.com/office/powerpoint/2012/main" userId="S-1-5-21-1644491937-1202660629-839522115-416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79646"/>
    <a:srgbClr val="4F81BD"/>
    <a:srgbClr val="C0504D"/>
    <a:srgbClr val="004C97"/>
    <a:srgbClr val="00B5E2"/>
    <a:srgbClr val="63666A"/>
    <a:srgbClr val="5A5A5A"/>
    <a:srgbClr val="676767"/>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5" autoAdjust="0"/>
    <p:restoredTop sz="98464" autoAdjust="0"/>
  </p:normalViewPr>
  <p:slideViewPr>
    <p:cSldViewPr snapToGrid="0" snapToObjects="1">
      <p:cViewPr varScale="1">
        <p:scale>
          <a:sx n="90" d="100"/>
          <a:sy n="90" d="100"/>
        </p:scale>
        <p:origin x="102" y="228"/>
      </p:cViewPr>
      <p:guideLst>
        <p:guide orient="horz" pos="988"/>
        <p:guide orient="horz" pos="4186"/>
        <p:guide orient="horz" pos="3394"/>
        <p:guide orient="horz" pos="777"/>
        <p:guide orient="horz" pos="1749"/>
        <p:guide orient="horz" pos="457"/>
        <p:guide pos="380"/>
        <p:guide pos="7349"/>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8/22/2024</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8/22/2024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609600" y="1711746"/>
            <a:ext cx="11057467" cy="1143000"/>
          </a:xfrm>
          <a:prstGeom prst="rect">
            <a:avLst/>
          </a:prstGeom>
        </p:spPr>
        <p:txBody>
          <a:bodyPr vert="horz" lIns="0" tIns="0" rIns="0" bIns="0" anchor="b" anchorCtr="0"/>
          <a:lstStyle>
            <a:lvl1pPr algn="l">
              <a:defRPr sz="3200" b="1" i="0" baseline="0">
                <a:solidFill>
                  <a:srgbClr val="004C97"/>
                </a:solidFill>
                <a:latin typeface="Aptos" panose="020B0004020202020204" pitchFamily="34" charset="0"/>
              </a:defRPr>
            </a:lvl1pPr>
          </a:lstStyle>
          <a:p>
            <a:r>
              <a:rPr lang="en-US"/>
              <a:t>Click to edit Master title style</a:t>
            </a:r>
            <a:endParaRPr lang="en-US" dirty="0"/>
          </a:p>
        </p:txBody>
      </p:sp>
      <p:sp>
        <p:nvSpPr>
          <p:cNvPr id="4" name="Text Placeholder 3"/>
          <p:cNvSpPr>
            <a:spLocks noGrp="1"/>
          </p:cNvSpPr>
          <p:nvPr>
            <p:ph type="body" sz="quarter" idx="10"/>
          </p:nvPr>
        </p:nvSpPr>
        <p:spPr>
          <a:xfrm>
            <a:off x="605367" y="3209908"/>
            <a:ext cx="11061700" cy="1721069"/>
          </a:xfrm>
          <a:prstGeom prst="rect">
            <a:avLst/>
          </a:prstGeom>
        </p:spPr>
        <p:txBody>
          <a:bodyPr vert="horz" lIns="0" tIns="0" rIns="0" bIns="0"/>
          <a:lstStyle>
            <a:lvl1pPr marL="0" indent="0">
              <a:buFontTx/>
              <a:buNone/>
              <a:defRPr sz="2200" baseline="0">
                <a:solidFill>
                  <a:srgbClr val="004C97"/>
                </a:solidFill>
                <a:latin typeface="Aptos" panose="020B0004020202020204" pitchFamily="34" charset="0"/>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609600" y="432610"/>
            <a:ext cx="11057467" cy="548785"/>
          </a:xfrm>
          <a:prstGeom prst="rect">
            <a:avLst/>
          </a:prstGeom>
        </p:spPr>
        <p:txBody>
          <a:bodyPr vert="horz" lIns="0" tIns="0" rIns="0" bIns="0"/>
          <a:lstStyle>
            <a:lvl1pPr algn="l">
              <a:defRPr sz="2400" b="1" i="0" baseline="0">
                <a:solidFill>
                  <a:srgbClr val="004C97"/>
                </a:solidFill>
                <a:latin typeface="Aptos" panose="020B0004020202020204" pitchFamily="34" charset="0"/>
              </a:defRPr>
            </a:lvl1pPr>
          </a:lstStyle>
          <a:p>
            <a:r>
              <a:rPr lang="en-US" dirty="0"/>
              <a:t>Click to edit Master title style</a:t>
            </a:r>
          </a:p>
        </p:txBody>
      </p:sp>
      <p:sp>
        <p:nvSpPr>
          <p:cNvPr id="6" name="Footer Placeholder 4"/>
          <p:cNvSpPr>
            <a:spLocks noGrp="1"/>
          </p:cNvSpPr>
          <p:nvPr>
            <p:ph type="ftr" sz="quarter" idx="14"/>
          </p:nvPr>
        </p:nvSpPr>
        <p:spPr/>
        <p:txBody>
          <a:bodyPr/>
          <a:lstStyle>
            <a:lvl1pPr>
              <a:defRPr/>
            </a:lvl1pPr>
          </a:lstStyle>
          <a:p>
            <a:pPr>
              <a:defRPr/>
            </a:pPr>
            <a:r>
              <a:rPr lang="en-US"/>
              <a:t>James  |   Beamline Status</a:t>
            </a:r>
            <a:endParaRPr lang="en-US" dirty="0"/>
          </a:p>
        </p:txBody>
      </p:sp>
      <p:sp>
        <p:nvSpPr>
          <p:cNvPr id="7" name="Slide Number Placeholder 5"/>
          <p:cNvSpPr>
            <a:spLocks noGrp="1"/>
          </p:cNvSpPr>
          <p:nvPr>
            <p:ph type="sldNum" sz="quarter" idx="15"/>
          </p:nvPr>
        </p:nvSpPr>
        <p:spPr>
          <a:xfrm>
            <a:off x="399885" y="6488431"/>
            <a:ext cx="700617" cy="187325"/>
          </a:xfrm>
        </p:spPr>
        <p:txBody>
          <a:bodyPr/>
          <a:lstStyle>
            <a:lvl1pPr>
              <a:defRPr/>
            </a:lvl1pPr>
          </a:lstStyle>
          <a:p>
            <a:pPr>
              <a:defRPr/>
            </a:pPr>
            <a:fld id="{98AA3EDC-84CE-5D44-955B-22A59AD27526}" type="slidenum">
              <a:rPr lang="en-US"/>
              <a:pPr>
                <a:defRPr/>
              </a:pPr>
              <a:t>‹#›</a:t>
            </a:fld>
            <a:endParaRPr lang="en-US" dirty="0"/>
          </a:p>
        </p:txBody>
      </p:sp>
      <p:sp>
        <p:nvSpPr>
          <p:cNvPr id="8" name="Content Placeholder 2"/>
          <p:cNvSpPr>
            <a:spLocks noGrp="1"/>
          </p:cNvSpPr>
          <p:nvPr>
            <p:ph idx="16"/>
          </p:nvPr>
        </p:nvSpPr>
        <p:spPr>
          <a:xfrm>
            <a:off x="609600" y="1238250"/>
            <a:ext cx="5331795"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Aptos" panose="020B0004020202020204" pitchFamily="34" charset="0"/>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Aptos" panose="020B0004020202020204" pitchFamily="34" charset="0"/>
              </a:defRPr>
            </a:lvl2pPr>
            <a:lvl3pPr marL="640080" indent="228600">
              <a:lnSpc>
                <a:spcPct val="100000"/>
              </a:lnSpc>
              <a:spcBef>
                <a:spcPts val="1032"/>
              </a:spcBef>
              <a:spcAft>
                <a:spcPts val="0"/>
              </a:spcAft>
              <a:buSzPct val="88000"/>
              <a:buFont typeface="Arial"/>
              <a:buChar char="•"/>
              <a:defRPr sz="1800" b="0" i="0">
                <a:solidFill>
                  <a:srgbClr val="63666A"/>
                </a:solidFill>
                <a:latin typeface="Aptos" panose="020B0004020202020204" pitchFamily="34" charset="0"/>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Aptos" panose="020B0004020202020204" pitchFamily="34" charset="0"/>
              </a:defRPr>
            </a:lvl4pPr>
            <a:lvl5pPr marL="1143000" indent="192024">
              <a:lnSpc>
                <a:spcPct val="100000"/>
              </a:lnSpc>
              <a:spcBef>
                <a:spcPts val="1032"/>
              </a:spcBef>
              <a:spcAft>
                <a:spcPts val="0"/>
              </a:spcAft>
              <a:buSzPct val="88000"/>
              <a:buFont typeface="Arial"/>
              <a:buChar char="•"/>
              <a:defRPr sz="1400" b="0" i="0">
                <a:solidFill>
                  <a:srgbClr val="63666A"/>
                </a:solidFill>
                <a:latin typeface="Aptos"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6335272" y="1238250"/>
            <a:ext cx="5331795"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Aptos" panose="020B0004020202020204" pitchFamily="34" charset="0"/>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Aptos" panose="020B0004020202020204" pitchFamily="34" charset="0"/>
              </a:defRPr>
            </a:lvl2pPr>
            <a:lvl3pPr marL="640080" indent="228600">
              <a:lnSpc>
                <a:spcPct val="100000"/>
              </a:lnSpc>
              <a:spcBef>
                <a:spcPts val="1032"/>
              </a:spcBef>
              <a:spcAft>
                <a:spcPts val="0"/>
              </a:spcAft>
              <a:buSzPct val="88000"/>
              <a:buFont typeface="Arial"/>
              <a:buChar char="•"/>
              <a:defRPr sz="1800" b="0" i="0">
                <a:solidFill>
                  <a:srgbClr val="63666A"/>
                </a:solidFill>
                <a:latin typeface="Aptos" panose="020B0004020202020204" pitchFamily="34" charset="0"/>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Aptos" panose="020B0004020202020204" pitchFamily="34" charset="0"/>
              </a:defRPr>
            </a:lvl4pPr>
            <a:lvl5pPr marL="1143000" indent="192024">
              <a:lnSpc>
                <a:spcPct val="100000"/>
              </a:lnSpc>
              <a:spcBef>
                <a:spcPts val="1032"/>
              </a:spcBef>
              <a:spcAft>
                <a:spcPts val="0"/>
              </a:spcAft>
              <a:buSzPct val="88000"/>
              <a:buFont typeface="Arial"/>
              <a:buChar char="•"/>
              <a:defRPr sz="1400" b="0" i="0">
                <a:solidFill>
                  <a:srgbClr val="63666A"/>
                </a:solidFill>
                <a:latin typeface="Aptos"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0DAAE906-8AAE-4B53-A6A5-981574B10F1C}"/>
              </a:ext>
            </a:extLst>
          </p:cNvPr>
          <p:cNvSpPr>
            <a:spLocks noGrp="1"/>
          </p:cNvSpPr>
          <p:nvPr>
            <p:ph type="dt" sz="half" idx="2"/>
          </p:nvPr>
        </p:nvSpPr>
        <p:spPr>
          <a:xfrm>
            <a:off x="1305984" y="6488431"/>
            <a:ext cx="1355023"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Aptos" panose="020B0004020202020204" pitchFamily="34" charset="0"/>
                <a:ea typeface="+mn-ea"/>
                <a:cs typeface="+mn-cs"/>
              </a:defRPr>
            </a:lvl1pPr>
          </a:lstStyle>
          <a:p>
            <a:pPr>
              <a:defRPr/>
            </a:pPr>
            <a:r>
              <a:rPr lang="en-US"/>
              <a:t>05 June 2024</a:t>
            </a:r>
            <a:endParaRPr lang="en-US" dirty="0"/>
          </a:p>
        </p:txBody>
      </p:sp>
    </p:spTree>
    <p:extLst>
      <p:ext uri="{BB962C8B-B14F-4D97-AF65-F5344CB8AC3E}">
        <p14:creationId xmlns:p14="http://schemas.microsoft.com/office/powerpoint/2010/main" val="148206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609600" y="274638"/>
            <a:ext cx="10972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4400" dirty="0"/>
          </a:p>
        </p:txBody>
      </p:sp>
      <p:sp>
        <p:nvSpPr>
          <p:cNvPr id="2" name="Title 1"/>
          <p:cNvSpPr>
            <a:spLocks noGrp="1"/>
          </p:cNvSpPr>
          <p:nvPr>
            <p:ph type="title"/>
          </p:nvPr>
        </p:nvSpPr>
        <p:spPr>
          <a:xfrm>
            <a:off x="609600" y="432610"/>
            <a:ext cx="11057467" cy="569268"/>
          </a:xfrm>
          <a:prstGeom prst="rect">
            <a:avLst/>
          </a:prstGeom>
        </p:spPr>
        <p:txBody>
          <a:bodyPr vert="horz" lIns="0" tIns="0" rIns="0" bIns="0"/>
          <a:lstStyle>
            <a:lvl1pPr algn="l">
              <a:defRPr sz="2400" b="1" i="0" baseline="0">
                <a:solidFill>
                  <a:srgbClr val="004C97"/>
                </a:solidFill>
                <a:latin typeface="Aptos" panose="020B0004020202020204" pitchFamily="34" charset="0"/>
              </a:defRPr>
            </a:lvl1pPr>
          </a:lstStyle>
          <a:p>
            <a:r>
              <a:rPr lang="en-US" dirty="0"/>
              <a:t>Click to edit Master title style</a:t>
            </a:r>
          </a:p>
        </p:txBody>
      </p:sp>
      <p:sp>
        <p:nvSpPr>
          <p:cNvPr id="5" name="Footer Placeholder 4"/>
          <p:cNvSpPr>
            <a:spLocks noGrp="1"/>
          </p:cNvSpPr>
          <p:nvPr>
            <p:ph type="ftr" sz="quarter" idx="11"/>
          </p:nvPr>
        </p:nvSpPr>
        <p:spPr>
          <a:xfrm>
            <a:off x="2599363" y="6488431"/>
            <a:ext cx="6965878" cy="187325"/>
          </a:xfrm>
        </p:spPr>
        <p:txBody>
          <a:bodyPr/>
          <a:lstStyle/>
          <a:p>
            <a:pPr>
              <a:defRPr/>
            </a:pPr>
            <a:r>
              <a:rPr lang="en-US"/>
              <a:t>James  |   Beamline Status</a:t>
            </a:r>
            <a:endParaRPr lang="en-US" dirty="0"/>
          </a:p>
        </p:txBody>
      </p:sp>
      <p:sp>
        <p:nvSpPr>
          <p:cNvPr id="6" name="Slide Number Placeholder 5"/>
          <p:cNvSpPr>
            <a:spLocks noGrp="1"/>
          </p:cNvSpPr>
          <p:nvPr>
            <p:ph type="sldNum" sz="quarter" idx="12"/>
          </p:nvPr>
        </p:nvSpPr>
        <p:spPr>
          <a:xfrm>
            <a:off x="492352" y="6488431"/>
            <a:ext cx="700617" cy="187325"/>
          </a:xfrm>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609600" y="1238250"/>
            <a:ext cx="11057467" cy="4846638"/>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Aptos" panose="020B0004020202020204" pitchFamily="34" charset="0"/>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Aptos" panose="020B0004020202020204" pitchFamily="34" charset="0"/>
              </a:defRPr>
            </a:lvl2pPr>
            <a:lvl3pPr marL="640080" indent="228600">
              <a:lnSpc>
                <a:spcPct val="100000"/>
              </a:lnSpc>
              <a:spcBef>
                <a:spcPts val="300"/>
              </a:spcBef>
              <a:spcAft>
                <a:spcPts val="300"/>
              </a:spcAft>
              <a:buSzPct val="88000"/>
              <a:buFont typeface="Arial"/>
              <a:buChar char="•"/>
              <a:defRPr sz="1800" b="0" i="0">
                <a:solidFill>
                  <a:srgbClr val="63666A"/>
                </a:solidFill>
                <a:latin typeface="Aptos" panose="020B0004020202020204" pitchFamily="34" charset="0"/>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Aptos" panose="020B0004020202020204" pitchFamily="34" charset="0"/>
              </a:defRPr>
            </a:lvl4pPr>
            <a:lvl5pPr marL="1143000" indent="192024">
              <a:lnSpc>
                <a:spcPct val="100000"/>
              </a:lnSpc>
              <a:spcBef>
                <a:spcPts val="300"/>
              </a:spcBef>
              <a:spcAft>
                <a:spcPts val="300"/>
              </a:spcAft>
              <a:buSzPct val="88000"/>
              <a:buFont typeface="Arial"/>
              <a:buChar char="•"/>
              <a:defRPr sz="1400" b="0" i="0">
                <a:solidFill>
                  <a:srgbClr val="63666A"/>
                </a:solidFill>
                <a:latin typeface="Aptos"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a:extLst>
              <a:ext uri="{FF2B5EF4-FFF2-40B4-BE49-F238E27FC236}">
                <a16:creationId xmlns:a16="http://schemas.microsoft.com/office/drawing/2014/main" id="{B8FB8245-C0E1-4471-BB93-7EA3F3DC9623}"/>
              </a:ext>
            </a:extLst>
          </p:cNvPr>
          <p:cNvSpPr>
            <a:spLocks noGrp="1"/>
          </p:cNvSpPr>
          <p:nvPr>
            <p:ph type="dt" sz="half" idx="2"/>
          </p:nvPr>
        </p:nvSpPr>
        <p:spPr>
          <a:xfrm>
            <a:off x="1305984" y="6488431"/>
            <a:ext cx="1098169"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Aptos" panose="020B0004020202020204" pitchFamily="34" charset="0"/>
                <a:ea typeface="+mn-ea"/>
                <a:cs typeface="+mn-cs"/>
              </a:defRPr>
            </a:lvl1pPr>
          </a:lstStyle>
          <a:p>
            <a:pPr>
              <a:defRPr/>
            </a:pPr>
            <a:r>
              <a:rPr lang="en-US"/>
              <a:t>05 June 2024</a:t>
            </a:r>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6" y="5347369"/>
            <a:ext cx="5338140" cy="737519"/>
          </a:xfrm>
          <a:prstGeom prst="rect">
            <a:avLst/>
          </a:prstGeom>
        </p:spPr>
        <p:txBody>
          <a:bodyPr lIns="0" tIns="0" rIns="0" bIns="0" anchor="t" anchorCtr="0"/>
          <a:lstStyle>
            <a:lvl1pPr marL="0" indent="0">
              <a:buNone/>
              <a:defRPr sz="1600" b="0" i="0" baseline="0">
                <a:solidFill>
                  <a:srgbClr val="00B5E2"/>
                </a:solidFill>
                <a:latin typeface="Aptos"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itle 1"/>
          <p:cNvSpPr>
            <a:spLocks noGrp="1"/>
          </p:cNvSpPr>
          <p:nvPr>
            <p:ph type="title"/>
          </p:nvPr>
        </p:nvSpPr>
        <p:spPr>
          <a:xfrm>
            <a:off x="594745" y="432611"/>
            <a:ext cx="11072356" cy="579507"/>
          </a:xfrm>
          <a:prstGeom prst="rect">
            <a:avLst/>
          </a:prstGeom>
        </p:spPr>
        <p:txBody>
          <a:bodyPr vert="horz" lIns="0" tIns="0" rIns="0" bIns="0"/>
          <a:lstStyle>
            <a:lvl1pPr algn="l">
              <a:defRPr sz="2400" b="1" i="0" baseline="0">
                <a:solidFill>
                  <a:srgbClr val="004C97"/>
                </a:solidFill>
                <a:latin typeface="Aptos" panose="020B0004020202020204" pitchFamily="34" charset="0"/>
              </a:defRPr>
            </a:lvl1pPr>
          </a:lstStyle>
          <a:p>
            <a:r>
              <a:rPr lang="en-US" dirty="0"/>
              <a:t>Click to edit Master title style</a:t>
            </a:r>
          </a:p>
        </p:txBody>
      </p:sp>
      <p:sp>
        <p:nvSpPr>
          <p:cNvPr id="14" name="Text Placeholder 2"/>
          <p:cNvSpPr>
            <a:spLocks noGrp="1"/>
          </p:cNvSpPr>
          <p:nvPr>
            <p:ph type="body" idx="13"/>
          </p:nvPr>
        </p:nvSpPr>
        <p:spPr>
          <a:xfrm>
            <a:off x="6244260" y="5347369"/>
            <a:ext cx="5422840" cy="737519"/>
          </a:xfrm>
          <a:prstGeom prst="rect">
            <a:avLst/>
          </a:prstGeom>
        </p:spPr>
        <p:txBody>
          <a:bodyPr lIns="0" tIns="0" rIns="0" bIns="0" anchor="t" anchorCtr="0"/>
          <a:lstStyle>
            <a:lvl1pPr marL="0" indent="0">
              <a:buNone/>
              <a:defRPr sz="1600" b="0" i="0" baseline="0">
                <a:solidFill>
                  <a:srgbClr val="00B5E2"/>
                </a:solidFill>
                <a:latin typeface="Aptos"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Footer Placeholder 4"/>
          <p:cNvSpPr>
            <a:spLocks noGrp="1"/>
          </p:cNvSpPr>
          <p:nvPr>
            <p:ph type="ftr" sz="quarter" idx="17"/>
          </p:nvPr>
        </p:nvSpPr>
        <p:spPr/>
        <p:txBody>
          <a:bodyPr/>
          <a:lstStyle>
            <a:lvl1pPr>
              <a:defRPr/>
            </a:lvl1pPr>
          </a:lstStyle>
          <a:p>
            <a:pPr>
              <a:defRPr/>
            </a:pPr>
            <a:r>
              <a:rPr lang="en-US"/>
              <a:t>James  |   Beamline Status</a:t>
            </a:r>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dirty="0"/>
          </a:p>
        </p:txBody>
      </p:sp>
      <p:sp>
        <p:nvSpPr>
          <p:cNvPr id="10" name="Content Placeholder 2"/>
          <p:cNvSpPr>
            <a:spLocks noGrp="1"/>
          </p:cNvSpPr>
          <p:nvPr>
            <p:ph idx="19"/>
          </p:nvPr>
        </p:nvSpPr>
        <p:spPr>
          <a:xfrm>
            <a:off x="609600" y="1238250"/>
            <a:ext cx="5331795" cy="3892550"/>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Aptos" panose="020B0004020202020204" pitchFamily="34" charset="0"/>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Aptos" panose="020B0004020202020204" pitchFamily="34" charset="0"/>
              </a:defRPr>
            </a:lvl2pPr>
            <a:lvl3pPr marL="640080" indent="228600">
              <a:lnSpc>
                <a:spcPct val="100000"/>
              </a:lnSpc>
              <a:spcBef>
                <a:spcPts val="300"/>
              </a:spcBef>
              <a:spcAft>
                <a:spcPts val="300"/>
              </a:spcAft>
              <a:buSzPct val="88000"/>
              <a:buFont typeface="Arial"/>
              <a:buChar char="•"/>
              <a:defRPr sz="1800" b="0" i="0">
                <a:solidFill>
                  <a:srgbClr val="63666A"/>
                </a:solidFill>
                <a:latin typeface="Aptos" panose="020B0004020202020204" pitchFamily="34" charset="0"/>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Aptos" panose="020B0004020202020204" pitchFamily="34" charset="0"/>
              </a:defRPr>
            </a:lvl4pPr>
            <a:lvl5pPr marL="1143000" indent="192024">
              <a:lnSpc>
                <a:spcPct val="100000"/>
              </a:lnSpc>
              <a:spcBef>
                <a:spcPts val="300"/>
              </a:spcBef>
              <a:spcAft>
                <a:spcPts val="300"/>
              </a:spcAft>
              <a:buSzPct val="88000"/>
              <a:buFont typeface="Arial"/>
              <a:buChar char="•"/>
              <a:defRPr sz="1400" b="0" i="0">
                <a:solidFill>
                  <a:srgbClr val="63666A"/>
                </a:solidFill>
                <a:latin typeface="Aptos"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6335272" y="1238250"/>
            <a:ext cx="5331795" cy="3892550"/>
          </a:xfrm>
          <a:prstGeom prst="rect">
            <a:avLst/>
          </a:prstGeom>
        </p:spPr>
        <p:txBody>
          <a:bodyPr lIns="0" rIns="0"/>
          <a:lstStyle>
            <a:lvl1pPr marL="256032" indent="-265176">
              <a:lnSpc>
                <a:spcPct val="100000"/>
              </a:lnSpc>
              <a:spcBef>
                <a:spcPts val="0"/>
              </a:spcBef>
              <a:spcAft>
                <a:spcPts val="0"/>
              </a:spcAft>
              <a:buFont typeface="Arial"/>
              <a:buChar char="•"/>
              <a:defRPr lang="en-US" sz="2200" b="0" i="0" kern="1200" dirty="0" smtClean="0">
                <a:solidFill>
                  <a:srgbClr val="63666A"/>
                </a:solidFill>
                <a:latin typeface="Aptos" panose="020B0004020202020204" pitchFamily="34" charset="0"/>
                <a:ea typeface="Aptos" panose="020B0004020202020204" pitchFamily="34" charset="0"/>
                <a:cs typeface="Aptos" panose="020B0004020202020204" pitchFamily="34" charset="0"/>
              </a:defRPr>
            </a:lvl1pPr>
            <a:lvl2pPr marL="320040" indent="256032" algn="l" defTabSz="457200" rtl="0" fontAlgn="base">
              <a:lnSpc>
                <a:spcPct val="100000"/>
              </a:lnSpc>
              <a:spcBef>
                <a:spcPts val="300"/>
              </a:spcBef>
              <a:spcAft>
                <a:spcPts val="300"/>
              </a:spcAft>
              <a:buSzPct val="90000"/>
              <a:buFont typeface="Lucida Grande"/>
              <a:buChar char="-"/>
              <a:defRPr lang="en-US" sz="2000" b="0" i="0" kern="1200" dirty="0" smtClean="0">
                <a:solidFill>
                  <a:srgbClr val="63666A"/>
                </a:solidFill>
                <a:latin typeface="Aptos" panose="020B0004020202020204" pitchFamily="34" charset="0"/>
                <a:ea typeface="Aptos" panose="020B0004020202020204" pitchFamily="34" charset="0"/>
                <a:cs typeface="+mn-cs"/>
              </a:defRPr>
            </a:lvl2pPr>
            <a:lvl3pPr marL="640080" indent="228600" algn="l" defTabSz="457200" rtl="0" fontAlgn="base">
              <a:lnSpc>
                <a:spcPct val="100000"/>
              </a:lnSpc>
              <a:spcBef>
                <a:spcPts val="300"/>
              </a:spcBef>
              <a:spcAft>
                <a:spcPts val="300"/>
              </a:spcAft>
              <a:buSzPct val="88000"/>
              <a:buFont typeface="Arial"/>
              <a:buChar char="•"/>
              <a:defRPr lang="en-US" sz="2000" b="0" i="0" kern="1200" dirty="0" smtClean="0">
                <a:solidFill>
                  <a:srgbClr val="63666A"/>
                </a:solidFill>
                <a:latin typeface="Aptos" panose="020B0004020202020204" pitchFamily="34" charset="0"/>
                <a:ea typeface="Aptos" panose="020B0004020202020204" pitchFamily="34" charset="0"/>
                <a:cs typeface="+mn-cs"/>
              </a:defRPr>
            </a:lvl3pPr>
            <a:lvl4pPr marL="914400" indent="228600" algn="l" defTabSz="457200" rtl="0" fontAlgn="base">
              <a:lnSpc>
                <a:spcPct val="100000"/>
              </a:lnSpc>
              <a:spcBef>
                <a:spcPts val="300"/>
              </a:spcBef>
              <a:spcAft>
                <a:spcPts val="300"/>
              </a:spcAft>
              <a:buSzPct val="90000"/>
              <a:buFont typeface="Lucida Grande"/>
              <a:buChar char="-"/>
              <a:defRPr lang="en-US" sz="2000" b="0" i="0" kern="1200" dirty="0" smtClean="0">
                <a:solidFill>
                  <a:srgbClr val="63666A"/>
                </a:solidFill>
                <a:latin typeface="Aptos" panose="020B0004020202020204" pitchFamily="34" charset="0"/>
                <a:ea typeface="Aptos" panose="020B0004020202020204" pitchFamily="34" charset="0"/>
                <a:cs typeface="+mn-cs"/>
              </a:defRPr>
            </a:lvl4pPr>
            <a:lvl5pPr marL="1143000" indent="192024" algn="l" defTabSz="457200" rtl="0" fontAlgn="base">
              <a:lnSpc>
                <a:spcPct val="100000"/>
              </a:lnSpc>
              <a:spcBef>
                <a:spcPts val="300"/>
              </a:spcBef>
              <a:spcAft>
                <a:spcPts val="300"/>
              </a:spcAft>
              <a:buSzPct val="88000"/>
              <a:buFont typeface="Arial"/>
              <a:buChar char="•"/>
              <a:defRPr lang="en-US" sz="2000" b="0" i="0" kern="1200" dirty="0">
                <a:solidFill>
                  <a:srgbClr val="63666A"/>
                </a:solidFill>
                <a:latin typeface="Aptos" panose="020B0004020202020204" pitchFamily="34" charset="0"/>
                <a:ea typeface="Aptos" panose="020B0004020202020204" pitchFamily="34" charset="0"/>
                <a:cs typeface="+mn-cs"/>
              </a:defRPr>
            </a:lvl5pPr>
          </a:lstStyle>
          <a:p>
            <a:pPr marL="256032" lvl="0" indent="-265176" algn="l" defTabSz="457200" rtl="0" fontAlgn="base">
              <a:lnSpc>
                <a:spcPct val="100000"/>
              </a:lnSpc>
              <a:spcBef>
                <a:spcPts val="600"/>
              </a:spcBef>
              <a:spcAft>
                <a:spcPts val="600"/>
              </a:spcAft>
              <a:buFont typeface="Arial"/>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Date Placeholder 3">
            <a:extLst>
              <a:ext uri="{FF2B5EF4-FFF2-40B4-BE49-F238E27FC236}">
                <a16:creationId xmlns:a16="http://schemas.microsoft.com/office/drawing/2014/main" id="{E57BC82D-A827-42AE-A090-8B827C4B3988}"/>
              </a:ext>
            </a:extLst>
          </p:cNvPr>
          <p:cNvSpPr>
            <a:spLocks noGrp="1"/>
          </p:cNvSpPr>
          <p:nvPr>
            <p:ph type="dt" sz="half" idx="2"/>
          </p:nvPr>
        </p:nvSpPr>
        <p:spPr>
          <a:xfrm>
            <a:off x="1283366" y="6488431"/>
            <a:ext cx="1515533"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Aptos" panose="020B0004020202020204" pitchFamily="34" charset="0"/>
                <a:ea typeface="+mn-ea"/>
                <a:cs typeface="+mn-cs"/>
              </a:defRPr>
            </a:lvl1pPr>
          </a:lstStyle>
          <a:p>
            <a:pPr>
              <a:defRPr/>
            </a:pPr>
            <a:r>
              <a:rPr lang="en-US"/>
              <a:t>05 June 2024</a:t>
            </a:r>
            <a:endParaRPr lang="en-US" dirty="0"/>
          </a:p>
        </p:txBody>
      </p:sp>
    </p:spTree>
    <p:extLst>
      <p:ext uri="{BB962C8B-B14F-4D97-AF65-F5344CB8AC3E}">
        <p14:creationId xmlns:p14="http://schemas.microsoft.com/office/powerpoint/2010/main" val="1319620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a:cxnSpLocks/>
          </p:cNvCxnSpPr>
          <p:nvPr/>
        </p:nvCxnSpPr>
        <p:spPr>
          <a:xfrm>
            <a:off x="380144" y="475760"/>
            <a:ext cx="11599523" cy="0"/>
          </a:xfrm>
          <a:prstGeom prst="line">
            <a:avLst/>
          </a:prstGeom>
          <a:ln w="19050" cmpd="sng">
            <a:solidFill>
              <a:srgbClr val="004C97"/>
            </a:solidFill>
          </a:ln>
        </p:spPr>
        <p:style>
          <a:lnRef idx="1">
            <a:schemeClr val="dk1"/>
          </a:lnRef>
          <a:fillRef idx="0">
            <a:schemeClr val="dk1"/>
          </a:fillRef>
          <a:effectRef idx="0">
            <a:schemeClr val="dk1"/>
          </a:effectRef>
          <a:fontRef idx="minor">
            <a:schemeClr val="tx1"/>
          </a:fontRef>
        </p:style>
      </p:cxnSp>
      <p:pic>
        <p:nvPicPr>
          <p:cNvPr id="1029"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5368" y="6083428"/>
            <a:ext cx="2100381" cy="3794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3" name="Straight Connector 12"/>
          <p:cNvCxnSpPr>
            <a:cxnSpLocks/>
          </p:cNvCxnSpPr>
          <p:nvPr/>
        </p:nvCxnSpPr>
        <p:spPr>
          <a:xfrm>
            <a:off x="287676" y="5728951"/>
            <a:ext cx="11691991"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pic>
        <p:nvPicPr>
          <p:cNvPr id="1031" name="Picture 13" descr="CERN-logo_outlin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29941" y="5916605"/>
            <a:ext cx="874109" cy="8596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3" name="Picture 16" descr="SanfordSURF-horiz-logo.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57905" y="5807965"/>
            <a:ext cx="2489454" cy="930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Picture 1" descr="Color-Seal_Green-Mark_SC_Horizonta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01214" y="6030041"/>
            <a:ext cx="2909413" cy="486249"/>
          </a:xfrm>
          <a:prstGeom prst="rect">
            <a:avLst/>
          </a:prstGeom>
        </p:spPr>
      </p:pic>
      <p:pic>
        <p:nvPicPr>
          <p:cNvPr id="12" name="Picture 11">
            <a:extLst>
              <a:ext uri="{FF2B5EF4-FFF2-40B4-BE49-F238E27FC236}">
                <a16:creationId xmlns:a16="http://schemas.microsoft.com/office/drawing/2014/main" id="{D36C1517-621B-43C2-9BA9-5BF605AF9101}"/>
              </a:ext>
            </a:extLst>
          </p:cNvPr>
          <p:cNvPicPr>
            <a:picLocks noChangeAspect="1"/>
          </p:cNvPicPr>
          <p:nvPr userDrawn="1"/>
        </p:nvPicPr>
        <p:blipFill>
          <a:blip r:embed="rId7"/>
          <a:stretch>
            <a:fillRect/>
          </a:stretch>
        </p:blipFill>
        <p:spPr>
          <a:xfrm>
            <a:off x="10109090" y="41084"/>
            <a:ext cx="1810669" cy="374205"/>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3" name="Straight Connector 12"/>
          <p:cNvCxnSpPr>
            <a:cxnSpLocks/>
          </p:cNvCxnSpPr>
          <p:nvPr/>
        </p:nvCxnSpPr>
        <p:spPr>
          <a:xfrm>
            <a:off x="287676" y="6357938"/>
            <a:ext cx="11667705"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1305985" y="6488431"/>
            <a:ext cx="1313926" cy="200023"/>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Aptos" panose="020B0004020202020204" pitchFamily="34" charset="0"/>
                <a:ea typeface="+mn-ea"/>
                <a:cs typeface="+mn-cs"/>
              </a:defRPr>
            </a:lvl1pPr>
          </a:lstStyle>
          <a:p>
            <a:pPr>
              <a:defRPr/>
            </a:pPr>
            <a:r>
              <a:rPr lang="en-US"/>
              <a:t>05 June 2024</a:t>
            </a:r>
            <a:endParaRPr lang="en-US" dirty="0"/>
          </a:p>
        </p:txBody>
      </p:sp>
      <p:sp>
        <p:nvSpPr>
          <p:cNvPr id="5" name="Footer Placeholder 4"/>
          <p:cNvSpPr>
            <a:spLocks noGrp="1"/>
          </p:cNvSpPr>
          <p:nvPr>
            <p:ph type="ftr" sz="quarter" idx="3"/>
          </p:nvPr>
        </p:nvSpPr>
        <p:spPr>
          <a:xfrm>
            <a:off x="2821518" y="6488432"/>
            <a:ext cx="7329349" cy="187324"/>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Aptos" panose="020B0004020202020204" pitchFamily="34" charset="0"/>
                <a:ea typeface="+mn-ea"/>
                <a:cs typeface="+mn-cs"/>
              </a:defRPr>
            </a:lvl1pPr>
          </a:lstStyle>
          <a:p>
            <a:pPr>
              <a:defRPr/>
            </a:pPr>
            <a:r>
              <a:rPr lang="en-US"/>
              <a:t>James  |   Beamline Status</a:t>
            </a:r>
          </a:p>
        </p:txBody>
      </p:sp>
      <p:sp>
        <p:nvSpPr>
          <p:cNvPr id="6" name="Slide Number Placeholder 5"/>
          <p:cNvSpPr>
            <a:spLocks noGrp="1"/>
          </p:cNvSpPr>
          <p:nvPr>
            <p:ph type="sldNum" sz="quarter" idx="4"/>
          </p:nvPr>
        </p:nvSpPr>
        <p:spPr>
          <a:xfrm>
            <a:off x="363679" y="6488431"/>
            <a:ext cx="700617"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Aptos" panose="020B0004020202020204" pitchFamily="34" charset="0"/>
                <a:ea typeface="+mn-ea"/>
                <a:cs typeface="+mn-cs"/>
              </a:defRPr>
            </a:lvl1pPr>
          </a:lstStyle>
          <a:p>
            <a:pPr>
              <a:defRPr/>
            </a:pPr>
            <a:fld id="{0C39C72E-2A13-EB4D-AD45-6D4E6ACAED8D}" type="slidenum">
              <a:rPr lang="en-US" smtClean="0"/>
              <a:pPr>
                <a:defRPr/>
              </a:pPr>
              <a:t>‹#›</a:t>
            </a:fld>
            <a:endParaRPr lang="en-US" dirty="0"/>
          </a:p>
        </p:txBody>
      </p:sp>
      <p:pic>
        <p:nvPicPr>
          <p:cNvPr id="7" name="Picture 6">
            <a:extLst>
              <a:ext uri="{FF2B5EF4-FFF2-40B4-BE49-F238E27FC236}">
                <a16:creationId xmlns:a16="http://schemas.microsoft.com/office/drawing/2014/main" id="{11F0F08D-1383-4141-915C-29DECEA73C87}"/>
              </a:ext>
            </a:extLst>
          </p:cNvPr>
          <p:cNvPicPr>
            <a:picLocks noChangeAspect="1"/>
          </p:cNvPicPr>
          <p:nvPr userDrawn="1"/>
        </p:nvPicPr>
        <p:blipFill>
          <a:blip r:embed="rId5"/>
          <a:stretch>
            <a:fillRect/>
          </a:stretch>
        </p:blipFill>
        <p:spPr>
          <a:xfrm>
            <a:off x="10310285" y="6425229"/>
            <a:ext cx="1518036" cy="313728"/>
          </a:xfrm>
          <a:prstGeom prst="rect">
            <a:avLst/>
          </a:prstGeom>
        </p:spPr>
      </p:pic>
    </p:spTree>
  </p:cSld>
  <p:clrMap bg1="lt1" tx1="dk1" bg2="lt2" tx2="dk2" accent1="accent1" accent2="accent2" accent3="accent3" accent4="accent4" accent5="accent5" accent6="accent6" hlink="hlink" folHlink="folHlink"/>
  <p:sldLayoutIdLst>
    <p:sldLayoutId id="2147483680" r:id="rId1"/>
    <p:sldLayoutId id="2147483684" r:id="rId2"/>
    <p:sldLayoutId id="2147483681" r:id="rId3"/>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609600" y="1133677"/>
            <a:ext cx="11057467" cy="1721069"/>
          </a:xfrm>
        </p:spPr>
        <p:txBody>
          <a:bodyPr/>
          <a:lstStyle/>
          <a:p>
            <a:r>
              <a:rPr lang="en-US" dirty="0"/>
              <a:t>Feedback from June LBNC presentations</a:t>
            </a:r>
            <a:br>
              <a:rPr lang="en-US" dirty="0"/>
            </a:br>
            <a:r>
              <a:rPr lang="en-US" dirty="0"/>
              <a:t>and</a:t>
            </a:r>
            <a:br>
              <a:rPr lang="en-US" dirty="0"/>
            </a:br>
            <a:r>
              <a:rPr lang="en-US" dirty="0"/>
              <a:t>Preparation for October LBNC </a:t>
            </a:r>
          </a:p>
        </p:txBody>
      </p:sp>
      <p:sp>
        <p:nvSpPr>
          <p:cNvPr id="6146" name="Text Placeholder 2"/>
          <p:cNvSpPr>
            <a:spLocks noGrp="1"/>
          </p:cNvSpPr>
          <p:nvPr>
            <p:ph type="body" sz="quarter" idx="10"/>
          </p:nvPr>
        </p:nvSpPr>
        <p:spPr>
          <a:xfrm>
            <a:off x="635847" y="3209908"/>
            <a:ext cx="11061700" cy="1721069"/>
          </a:xfrm>
        </p:spPr>
        <p:txBody>
          <a:bodyPr/>
          <a:lstStyle/>
          <a:p>
            <a:r>
              <a:rPr lang="en-US" dirty="0"/>
              <a:t>Catherine James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FB2D-6CD8-1B97-5811-161CBC4FF97F}"/>
              </a:ext>
            </a:extLst>
          </p:cNvPr>
          <p:cNvSpPr>
            <a:spLocks noGrp="1"/>
          </p:cNvSpPr>
          <p:nvPr>
            <p:ph type="title"/>
          </p:nvPr>
        </p:nvSpPr>
        <p:spPr>
          <a:xfrm>
            <a:off x="609600" y="432610"/>
            <a:ext cx="11057467" cy="805640"/>
          </a:xfrm>
        </p:spPr>
        <p:txBody>
          <a:bodyPr/>
          <a:lstStyle/>
          <a:p>
            <a:r>
              <a:rPr lang="en-US" dirty="0"/>
              <a:t>Outline</a:t>
            </a:r>
          </a:p>
        </p:txBody>
      </p:sp>
      <p:sp>
        <p:nvSpPr>
          <p:cNvPr id="3" name="Footer Placeholder 2">
            <a:extLst>
              <a:ext uri="{FF2B5EF4-FFF2-40B4-BE49-F238E27FC236}">
                <a16:creationId xmlns:a16="http://schemas.microsoft.com/office/drawing/2014/main" id="{923AF52A-54D0-468B-0BEC-E7264025A3ED}"/>
              </a:ext>
            </a:extLst>
          </p:cNvPr>
          <p:cNvSpPr>
            <a:spLocks noGrp="1"/>
          </p:cNvSpPr>
          <p:nvPr>
            <p:ph type="ftr" sz="quarter" idx="11"/>
          </p:nvPr>
        </p:nvSpPr>
        <p:spPr/>
        <p:txBody>
          <a:bodyPr/>
          <a:lstStyle/>
          <a:p>
            <a:pPr>
              <a:defRPr/>
            </a:pPr>
            <a:r>
              <a:rPr lang="en-US"/>
              <a:t>James  |   Beamline Status</a:t>
            </a:r>
            <a:endParaRPr lang="en-US" dirty="0"/>
          </a:p>
        </p:txBody>
      </p:sp>
      <p:sp>
        <p:nvSpPr>
          <p:cNvPr id="4" name="Slide Number Placeholder 3">
            <a:extLst>
              <a:ext uri="{FF2B5EF4-FFF2-40B4-BE49-F238E27FC236}">
                <a16:creationId xmlns:a16="http://schemas.microsoft.com/office/drawing/2014/main" id="{FF4AD914-C403-B694-7BCA-1F47F9403BA4}"/>
              </a:ext>
            </a:extLst>
          </p:cNvPr>
          <p:cNvSpPr>
            <a:spLocks noGrp="1"/>
          </p:cNvSpPr>
          <p:nvPr>
            <p:ph type="sldNum" sz="quarter" idx="12"/>
          </p:nvPr>
        </p:nvSpPr>
        <p:spPr/>
        <p:txBody>
          <a:bodyPr/>
          <a:lstStyle/>
          <a:p>
            <a:pPr>
              <a:defRPr/>
            </a:pPr>
            <a:fld id="{0C39C72E-2A13-EB4D-AD45-6D4E6ACAED8D}" type="slidenum">
              <a:rPr lang="en-US" smtClean="0"/>
              <a:pPr>
                <a:defRPr/>
              </a:pPr>
              <a:t>2</a:t>
            </a:fld>
            <a:endParaRPr lang="en-US" dirty="0"/>
          </a:p>
        </p:txBody>
      </p:sp>
      <p:sp>
        <p:nvSpPr>
          <p:cNvPr id="5" name="Content Placeholder 4">
            <a:extLst>
              <a:ext uri="{FF2B5EF4-FFF2-40B4-BE49-F238E27FC236}">
                <a16:creationId xmlns:a16="http://schemas.microsoft.com/office/drawing/2014/main" id="{D9458900-E924-9E65-1043-DEF2E93B3618}"/>
              </a:ext>
            </a:extLst>
          </p:cNvPr>
          <p:cNvSpPr>
            <a:spLocks noGrp="1"/>
          </p:cNvSpPr>
          <p:nvPr>
            <p:ph idx="13"/>
          </p:nvPr>
        </p:nvSpPr>
        <p:spPr>
          <a:xfrm>
            <a:off x="609600" y="1609725"/>
            <a:ext cx="11057467" cy="3781425"/>
          </a:xfrm>
        </p:spPr>
        <p:txBody>
          <a:bodyPr/>
          <a:lstStyle/>
          <a:p>
            <a:r>
              <a:rPr lang="en-US" dirty="0"/>
              <a:t>Feedback </a:t>
            </a:r>
            <a:r>
              <a:rPr lang="en-US" dirty="0">
                <a:sym typeface="Wingdings" panose="05000000000000000000" pitchFamily="2" charset="2"/>
              </a:rPr>
              <a:t> recommendations from past LBNC meetings</a:t>
            </a:r>
          </a:p>
          <a:p>
            <a:pPr lvl="1"/>
            <a:r>
              <a:rPr lang="en-US" dirty="0">
                <a:sym typeface="Wingdings" panose="05000000000000000000" pitchFamily="2" charset="2"/>
              </a:rPr>
              <a:t>Which resulted in</a:t>
            </a:r>
          </a:p>
          <a:p>
            <a:r>
              <a:rPr lang="en-US" dirty="0">
                <a:sym typeface="Wingdings" panose="05000000000000000000" pitchFamily="2" charset="2"/>
              </a:rPr>
              <a:t>Charge for October LBNC meeting</a:t>
            </a:r>
            <a:endParaRPr lang="en-US" dirty="0"/>
          </a:p>
          <a:p>
            <a:pPr lvl="1"/>
            <a:r>
              <a:rPr lang="en-US" dirty="0"/>
              <a:t>Which asks for presentations about </a:t>
            </a:r>
            <a:r>
              <a:rPr lang="en-US" u="sng" dirty="0"/>
              <a:t>monitoring of the neutrino beam</a:t>
            </a:r>
            <a:r>
              <a:rPr lang="en-US" dirty="0"/>
              <a:t> </a:t>
            </a:r>
          </a:p>
          <a:p>
            <a:pPr marL="627063" lvl="1" indent="-339725"/>
            <a:r>
              <a:rPr lang="en-US" dirty="0"/>
              <a:t>For Beamline , by way of using  the detectors in the Absorber Complex, downstream of the Absorber (which are part of Beamline Project scope)</a:t>
            </a:r>
          </a:p>
          <a:p>
            <a:pPr lvl="1"/>
            <a:r>
              <a:rPr lang="en-US" dirty="0"/>
              <a:t>For ND, by way of using any/all of its detectors</a:t>
            </a:r>
          </a:p>
          <a:p>
            <a:pPr lvl="1"/>
            <a:endParaRPr lang="en-US" u="sng" dirty="0"/>
          </a:p>
          <a:p>
            <a:r>
              <a:rPr lang="en-US" dirty="0"/>
              <a:t>For today – given the Charge, from the LBNC to us, how should we plan to respond?  </a:t>
            </a:r>
          </a:p>
          <a:p>
            <a:pPr lvl="1"/>
            <a:endParaRPr lang="en-US" dirty="0"/>
          </a:p>
        </p:txBody>
      </p:sp>
      <p:sp>
        <p:nvSpPr>
          <p:cNvPr id="6" name="Date Placeholder 5">
            <a:extLst>
              <a:ext uri="{FF2B5EF4-FFF2-40B4-BE49-F238E27FC236}">
                <a16:creationId xmlns:a16="http://schemas.microsoft.com/office/drawing/2014/main" id="{78AE96D2-24A9-E83F-8886-0BFCE49AA90D}"/>
              </a:ext>
            </a:extLst>
          </p:cNvPr>
          <p:cNvSpPr>
            <a:spLocks noGrp="1"/>
          </p:cNvSpPr>
          <p:nvPr>
            <p:ph type="dt" sz="half" idx="2"/>
          </p:nvPr>
        </p:nvSpPr>
        <p:spPr/>
        <p:txBody>
          <a:bodyPr/>
          <a:lstStyle/>
          <a:p>
            <a:pPr>
              <a:defRPr/>
            </a:pPr>
            <a:r>
              <a:rPr lang="en-US"/>
              <a:t>05 June 2024</a:t>
            </a:r>
            <a:endParaRPr lang="en-US" dirty="0"/>
          </a:p>
        </p:txBody>
      </p:sp>
    </p:spTree>
    <p:extLst>
      <p:ext uri="{BB962C8B-B14F-4D97-AF65-F5344CB8AC3E}">
        <p14:creationId xmlns:p14="http://schemas.microsoft.com/office/powerpoint/2010/main" val="233501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FAC74-49CF-2568-E176-B4A131EB5063}"/>
              </a:ext>
            </a:extLst>
          </p:cNvPr>
          <p:cNvSpPr>
            <a:spLocks noGrp="1"/>
          </p:cNvSpPr>
          <p:nvPr>
            <p:ph type="title"/>
          </p:nvPr>
        </p:nvSpPr>
        <p:spPr>
          <a:xfrm>
            <a:off x="323850" y="182244"/>
            <a:ext cx="11544300" cy="569268"/>
          </a:xfrm>
        </p:spPr>
        <p:txBody>
          <a:bodyPr/>
          <a:lstStyle/>
          <a:p>
            <a:r>
              <a:rPr lang="en-US" dirty="0"/>
              <a:t>Past LBNC Recommendations    Beamline   </a:t>
            </a:r>
            <a:br>
              <a:rPr lang="en-US" dirty="0"/>
            </a:br>
            <a:r>
              <a:rPr lang="en-US" sz="1600" dirty="0">
                <a:solidFill>
                  <a:srgbClr val="C00000"/>
                </a:solidFill>
              </a:rPr>
              <a:t>(items on this page are just for the record…..  They are not about neutrino beam Monitoring)</a:t>
            </a:r>
          </a:p>
        </p:txBody>
      </p:sp>
      <p:sp>
        <p:nvSpPr>
          <p:cNvPr id="3" name="Footer Placeholder 2">
            <a:extLst>
              <a:ext uri="{FF2B5EF4-FFF2-40B4-BE49-F238E27FC236}">
                <a16:creationId xmlns:a16="http://schemas.microsoft.com/office/drawing/2014/main" id="{90CC5059-1BD4-2E97-AE08-900F1C90FE75}"/>
              </a:ext>
            </a:extLst>
          </p:cNvPr>
          <p:cNvSpPr>
            <a:spLocks noGrp="1"/>
          </p:cNvSpPr>
          <p:nvPr>
            <p:ph type="ftr" sz="quarter" idx="11"/>
          </p:nvPr>
        </p:nvSpPr>
        <p:spPr/>
        <p:txBody>
          <a:bodyPr/>
          <a:lstStyle/>
          <a:p>
            <a:pPr>
              <a:defRPr/>
            </a:pPr>
            <a:r>
              <a:rPr lang="en-US"/>
              <a:t>James  |   Beamline Status</a:t>
            </a:r>
            <a:endParaRPr lang="en-US" dirty="0"/>
          </a:p>
        </p:txBody>
      </p:sp>
      <p:sp>
        <p:nvSpPr>
          <p:cNvPr id="4" name="Slide Number Placeholder 3">
            <a:extLst>
              <a:ext uri="{FF2B5EF4-FFF2-40B4-BE49-F238E27FC236}">
                <a16:creationId xmlns:a16="http://schemas.microsoft.com/office/drawing/2014/main" id="{CA595AB5-2DA2-A628-F8B2-F172A0AA6AF8}"/>
              </a:ext>
            </a:extLst>
          </p:cNvPr>
          <p:cNvSpPr>
            <a:spLocks noGrp="1"/>
          </p:cNvSpPr>
          <p:nvPr>
            <p:ph type="sldNum" sz="quarter" idx="12"/>
          </p:nvPr>
        </p:nvSpPr>
        <p:spPr/>
        <p:txBody>
          <a:bodyPr/>
          <a:lstStyle/>
          <a:p>
            <a:pPr>
              <a:defRPr/>
            </a:pPr>
            <a:fld id="{0C39C72E-2A13-EB4D-AD45-6D4E6ACAED8D}" type="slidenum">
              <a:rPr lang="en-US" smtClean="0"/>
              <a:pPr>
                <a:defRPr/>
              </a:pPr>
              <a:t>3</a:t>
            </a:fld>
            <a:endParaRPr lang="en-US" dirty="0"/>
          </a:p>
        </p:txBody>
      </p:sp>
      <p:sp>
        <p:nvSpPr>
          <p:cNvPr id="5" name="Content Placeholder 4">
            <a:extLst>
              <a:ext uri="{FF2B5EF4-FFF2-40B4-BE49-F238E27FC236}">
                <a16:creationId xmlns:a16="http://schemas.microsoft.com/office/drawing/2014/main" id="{03914EFB-489B-36EC-4946-3354CFF92F12}"/>
              </a:ext>
            </a:extLst>
          </p:cNvPr>
          <p:cNvSpPr>
            <a:spLocks noGrp="1"/>
          </p:cNvSpPr>
          <p:nvPr>
            <p:ph idx="13"/>
          </p:nvPr>
        </p:nvSpPr>
        <p:spPr>
          <a:xfrm>
            <a:off x="323850" y="781840"/>
            <a:ext cx="11544300" cy="5423512"/>
          </a:xfrm>
        </p:spPr>
        <p:txBody>
          <a:bodyPr/>
          <a:lstStyle/>
          <a:p>
            <a:pPr marL="285750" indent="-285750"/>
            <a:r>
              <a:rPr lang="en-US" sz="1800" dirty="0"/>
              <a:t>From March 2023</a:t>
            </a:r>
          </a:p>
          <a:p>
            <a:pPr marL="349758" lvl="1" indent="-285750"/>
            <a:r>
              <a:rPr lang="en-US" sz="1400" b="0" i="0" dirty="0">
                <a:solidFill>
                  <a:srgbClr val="1F1F1F"/>
                </a:solidFill>
                <a:effectLst/>
                <a:highlight>
                  <a:srgbClr val="FFFFFF"/>
                </a:highlight>
                <a:latin typeface="Aptos Display" panose="020B0004020202020204" pitchFamily="34" charset="0"/>
              </a:rPr>
              <a:t>The long break between design completion and procurement for this subproject presents cost risks and perhaps cost opportunities. Systematically monitor exposure to supply chain issues.</a:t>
            </a:r>
          </a:p>
          <a:p>
            <a:pPr marL="669798" lvl="2" indent="-285750"/>
            <a:r>
              <a:rPr lang="en-US" sz="1400" dirty="0"/>
              <a:t>Response :   </a:t>
            </a:r>
            <a:r>
              <a:rPr lang="en-US" sz="1400" b="0" i="0" dirty="0">
                <a:solidFill>
                  <a:srgbClr val="1F1F1F"/>
                </a:solidFill>
                <a:effectLst/>
                <a:highlight>
                  <a:srgbClr val="FFFFFF"/>
                </a:highlight>
                <a:latin typeface="Google Sans"/>
              </a:rPr>
              <a:t>The design process, including proto-typing, has had the effect of identifying vendors and their supply chains to meet the needs and schedule of the beamline subproject.    </a:t>
            </a:r>
            <a:r>
              <a:rPr lang="en-US" sz="1400" b="0" i="1" dirty="0">
                <a:solidFill>
                  <a:schemeClr val="accent1"/>
                </a:solidFill>
                <a:effectLst/>
                <a:highlight>
                  <a:srgbClr val="FFFFFF"/>
                </a:highlight>
                <a:latin typeface="Google Sans"/>
              </a:rPr>
              <a:t>Needs editing </a:t>
            </a:r>
            <a:r>
              <a:rPr lang="en-US" sz="1400" b="0" i="0" dirty="0">
                <a:solidFill>
                  <a:srgbClr val="1F1F1F"/>
                </a:solidFill>
                <a:effectLst/>
                <a:highlight>
                  <a:srgbClr val="FFFFFF"/>
                </a:highlight>
                <a:latin typeface="Google Sans"/>
              </a:rPr>
              <a:t>– must also say, the design process is taking longer than anticipated back in March 2023, and, we have CD-3a and upcoming CD-3b - - - as a result there is not so much of a “long break”</a:t>
            </a:r>
            <a:endParaRPr lang="en-US" sz="1800" dirty="0"/>
          </a:p>
          <a:p>
            <a:pPr marL="285750" indent="-285750"/>
            <a:endParaRPr lang="en-US" sz="1800" dirty="0"/>
          </a:p>
          <a:p>
            <a:pPr marL="285750" indent="-285750"/>
            <a:r>
              <a:rPr lang="en-US" sz="1800" dirty="0"/>
              <a:t>From October 2023</a:t>
            </a:r>
          </a:p>
          <a:p>
            <a:pPr marL="349758" lvl="1" indent="-285750"/>
            <a:r>
              <a:rPr lang="en-US" sz="1400" b="0" i="0" dirty="0">
                <a:solidFill>
                  <a:srgbClr val="1F1F1F"/>
                </a:solidFill>
                <a:effectLst/>
                <a:highlight>
                  <a:srgbClr val="FFFFFF"/>
                </a:highlight>
                <a:latin typeface="Aptos Display" panose="020B0004020202020204" pitchFamily="34" charset="0"/>
              </a:rPr>
              <a:t>Assemble a list of critical long lead time spare components based on day-1 machine reliability expectations. Use this list to inform resulting resource requirements and competition within the timeline of the project. </a:t>
            </a:r>
          </a:p>
          <a:p>
            <a:pPr marL="669798" lvl="2" indent="-285750"/>
            <a:r>
              <a:rPr lang="en-US" sz="1400" dirty="0"/>
              <a:t>Response</a:t>
            </a:r>
            <a:r>
              <a:rPr lang="en-US" sz="1400" dirty="0">
                <a:solidFill>
                  <a:srgbClr val="1F1F1F"/>
                </a:solidFill>
                <a:highlight>
                  <a:srgbClr val="FFFFFF"/>
                </a:highlight>
                <a:latin typeface="Aptos Display" panose="020B0004020202020204" pitchFamily="34" charset="0"/>
              </a:rPr>
              <a:t> </a:t>
            </a:r>
            <a:r>
              <a:rPr lang="en-US" sz="1400" dirty="0"/>
              <a:t>Plan</a:t>
            </a:r>
            <a:r>
              <a:rPr lang="en-US" sz="1400" dirty="0">
                <a:solidFill>
                  <a:srgbClr val="1F1F1F"/>
                </a:solidFill>
                <a:highlight>
                  <a:srgbClr val="FFFFFF"/>
                </a:highlight>
                <a:latin typeface="Aptos Display" panose="020B0004020202020204" pitchFamily="34" charset="0"/>
              </a:rPr>
              <a:t> : </a:t>
            </a:r>
            <a:r>
              <a:rPr lang="en-US" sz="1400" b="0" i="0" dirty="0">
                <a:solidFill>
                  <a:srgbClr val="1F1F1F"/>
                </a:solidFill>
                <a:effectLst/>
                <a:highlight>
                  <a:srgbClr val="FFFFFF"/>
                </a:highlight>
                <a:latin typeface="Aptos Display" panose="020B0004020202020204" pitchFamily="34" charset="0"/>
              </a:rPr>
              <a:t>Cat will generate a list - Horn A, a spare dipole, a spare quadrupole and give an indication of the resulting resource requirements.</a:t>
            </a:r>
          </a:p>
          <a:p>
            <a:pPr marL="349758" lvl="1" indent="-285750"/>
            <a:r>
              <a:rPr lang="en-US" sz="1400" dirty="0">
                <a:solidFill>
                  <a:srgbClr val="1F1F1F"/>
                </a:solidFill>
                <a:highlight>
                  <a:srgbClr val="FFFFFF"/>
                </a:highlight>
                <a:latin typeface="Aptos Display" panose="020B0004020202020204" pitchFamily="34" charset="0"/>
              </a:rPr>
              <a:t>Present to the laboratory and project leadership a list of niche critical skill sets and potential impact to the project if these skills become unavailable.</a:t>
            </a:r>
          </a:p>
          <a:p>
            <a:pPr marL="669798" lvl="2" indent="-285750"/>
            <a:r>
              <a:rPr lang="en-US" sz="1400" dirty="0"/>
              <a:t>Response</a:t>
            </a:r>
            <a:r>
              <a:rPr lang="en-US" sz="1400" dirty="0">
                <a:solidFill>
                  <a:srgbClr val="1F1F1F"/>
                </a:solidFill>
                <a:highlight>
                  <a:srgbClr val="FFFFFF"/>
                </a:highlight>
                <a:latin typeface="Aptos Display" panose="020B0004020202020204" pitchFamily="34" charset="0"/>
              </a:rPr>
              <a:t> </a:t>
            </a:r>
            <a:r>
              <a:rPr lang="en-US" sz="1400" dirty="0"/>
              <a:t>Plan</a:t>
            </a:r>
            <a:r>
              <a:rPr lang="en-US" sz="1400" dirty="0">
                <a:solidFill>
                  <a:srgbClr val="1F1F1F"/>
                </a:solidFill>
                <a:highlight>
                  <a:srgbClr val="FFFFFF"/>
                </a:highlight>
                <a:latin typeface="Aptos Display" panose="020B0004020202020204" pitchFamily="34" charset="0"/>
              </a:rPr>
              <a:t>       Cat will generate a list of the niche, critical skills and impacts.</a:t>
            </a:r>
          </a:p>
          <a:p>
            <a:pPr marL="285750" indent="-285750"/>
            <a:endParaRPr lang="en-US" sz="1800" dirty="0"/>
          </a:p>
          <a:p>
            <a:pPr marL="285750" indent="-285750"/>
            <a:r>
              <a:rPr lang="en-US" sz="1800" dirty="0"/>
              <a:t>From February 2024</a:t>
            </a:r>
          </a:p>
          <a:p>
            <a:pPr lvl="1"/>
            <a:r>
              <a:rPr lang="en-US" sz="1400" b="0" i="0" u="none" strike="noStrike" baseline="0" dirty="0"/>
              <a:t>At the next LBNC meeting, provide a comprehensive status update, including technical and project management aspects.  Allow for discussions with NSCF+B management.</a:t>
            </a:r>
            <a:endParaRPr lang="en-US" sz="1400" dirty="0"/>
          </a:p>
          <a:p>
            <a:pPr marL="384048" lvl="2" indent="0">
              <a:buNone/>
            </a:pPr>
            <a:r>
              <a:rPr lang="en-US" sz="1600" b="1" dirty="0">
                <a:solidFill>
                  <a:srgbClr val="00B050"/>
                </a:solidFill>
              </a:rPr>
              <a:t>Done</a:t>
            </a:r>
          </a:p>
        </p:txBody>
      </p:sp>
      <p:sp>
        <p:nvSpPr>
          <p:cNvPr id="6" name="Date Placeholder 5">
            <a:extLst>
              <a:ext uri="{FF2B5EF4-FFF2-40B4-BE49-F238E27FC236}">
                <a16:creationId xmlns:a16="http://schemas.microsoft.com/office/drawing/2014/main" id="{B1180C52-A5B7-5CDA-A446-618CCF31982D}"/>
              </a:ext>
            </a:extLst>
          </p:cNvPr>
          <p:cNvSpPr>
            <a:spLocks noGrp="1"/>
          </p:cNvSpPr>
          <p:nvPr>
            <p:ph type="dt" sz="half" idx="2"/>
          </p:nvPr>
        </p:nvSpPr>
        <p:spPr/>
        <p:txBody>
          <a:bodyPr/>
          <a:lstStyle/>
          <a:p>
            <a:pPr>
              <a:defRPr/>
            </a:pPr>
            <a:r>
              <a:rPr lang="en-US"/>
              <a:t>05 June 2024</a:t>
            </a:r>
            <a:endParaRPr lang="en-US" dirty="0"/>
          </a:p>
        </p:txBody>
      </p:sp>
    </p:spTree>
    <p:extLst>
      <p:ext uri="{BB962C8B-B14F-4D97-AF65-F5344CB8AC3E}">
        <p14:creationId xmlns:p14="http://schemas.microsoft.com/office/powerpoint/2010/main" val="369611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FAC74-49CF-2568-E176-B4A131EB5063}"/>
              </a:ext>
            </a:extLst>
          </p:cNvPr>
          <p:cNvSpPr>
            <a:spLocks noGrp="1"/>
          </p:cNvSpPr>
          <p:nvPr>
            <p:ph type="title"/>
          </p:nvPr>
        </p:nvSpPr>
        <p:spPr>
          <a:xfrm>
            <a:off x="529166" y="182244"/>
            <a:ext cx="11057467" cy="569268"/>
          </a:xfrm>
        </p:spPr>
        <p:txBody>
          <a:bodyPr/>
          <a:lstStyle/>
          <a:p>
            <a:r>
              <a:rPr lang="en-US" dirty="0"/>
              <a:t>Past LBNC Recommendations    Beamline</a:t>
            </a:r>
          </a:p>
        </p:txBody>
      </p:sp>
      <p:sp>
        <p:nvSpPr>
          <p:cNvPr id="3" name="Footer Placeholder 2">
            <a:extLst>
              <a:ext uri="{FF2B5EF4-FFF2-40B4-BE49-F238E27FC236}">
                <a16:creationId xmlns:a16="http://schemas.microsoft.com/office/drawing/2014/main" id="{90CC5059-1BD4-2E97-AE08-900F1C90FE75}"/>
              </a:ext>
            </a:extLst>
          </p:cNvPr>
          <p:cNvSpPr>
            <a:spLocks noGrp="1"/>
          </p:cNvSpPr>
          <p:nvPr>
            <p:ph type="ftr" sz="quarter" idx="11"/>
          </p:nvPr>
        </p:nvSpPr>
        <p:spPr/>
        <p:txBody>
          <a:bodyPr/>
          <a:lstStyle/>
          <a:p>
            <a:pPr>
              <a:defRPr/>
            </a:pPr>
            <a:r>
              <a:rPr lang="en-US"/>
              <a:t>James  |   Beamline Status</a:t>
            </a:r>
            <a:endParaRPr lang="en-US" dirty="0"/>
          </a:p>
        </p:txBody>
      </p:sp>
      <p:sp>
        <p:nvSpPr>
          <p:cNvPr id="4" name="Slide Number Placeholder 3">
            <a:extLst>
              <a:ext uri="{FF2B5EF4-FFF2-40B4-BE49-F238E27FC236}">
                <a16:creationId xmlns:a16="http://schemas.microsoft.com/office/drawing/2014/main" id="{CA595AB5-2DA2-A628-F8B2-F172A0AA6AF8}"/>
              </a:ext>
            </a:extLst>
          </p:cNvPr>
          <p:cNvSpPr>
            <a:spLocks noGrp="1"/>
          </p:cNvSpPr>
          <p:nvPr>
            <p:ph type="sldNum" sz="quarter" idx="12"/>
          </p:nvPr>
        </p:nvSpPr>
        <p:spPr/>
        <p:txBody>
          <a:bodyPr/>
          <a:lstStyle/>
          <a:p>
            <a:pPr>
              <a:defRPr/>
            </a:pPr>
            <a:fld id="{0C39C72E-2A13-EB4D-AD45-6D4E6ACAED8D}" type="slidenum">
              <a:rPr lang="en-US" smtClean="0"/>
              <a:pPr>
                <a:defRPr/>
              </a:pPr>
              <a:t>4</a:t>
            </a:fld>
            <a:endParaRPr lang="en-US" dirty="0"/>
          </a:p>
        </p:txBody>
      </p:sp>
      <p:sp>
        <p:nvSpPr>
          <p:cNvPr id="5" name="Content Placeholder 4">
            <a:extLst>
              <a:ext uri="{FF2B5EF4-FFF2-40B4-BE49-F238E27FC236}">
                <a16:creationId xmlns:a16="http://schemas.microsoft.com/office/drawing/2014/main" id="{03914EFB-489B-36EC-4946-3354CFF92F12}"/>
              </a:ext>
            </a:extLst>
          </p:cNvPr>
          <p:cNvSpPr>
            <a:spLocks noGrp="1"/>
          </p:cNvSpPr>
          <p:nvPr>
            <p:ph idx="13"/>
          </p:nvPr>
        </p:nvSpPr>
        <p:spPr>
          <a:xfrm>
            <a:off x="323850" y="781840"/>
            <a:ext cx="11544300" cy="5423512"/>
          </a:xfrm>
        </p:spPr>
        <p:txBody>
          <a:bodyPr/>
          <a:lstStyle/>
          <a:p>
            <a:pPr marL="285750" indent="-285750"/>
            <a:r>
              <a:rPr lang="en-US" sz="2000" dirty="0"/>
              <a:t>From June 2024</a:t>
            </a:r>
          </a:p>
          <a:p>
            <a:pPr marL="349758" lvl="1" indent="-285750"/>
            <a:r>
              <a:rPr lang="en-US" sz="1600" b="0" i="0" dirty="0">
                <a:solidFill>
                  <a:srgbClr val="1F1F1F"/>
                </a:solidFill>
                <a:effectLst/>
                <a:highlight>
                  <a:srgbClr val="FFFFFF"/>
                </a:highlight>
                <a:latin typeface="Aptos Display" panose="020B0004020202020204" pitchFamily="34" charset="0"/>
              </a:rPr>
              <a:t>For the next meeting, we would like to have a few detailed breakout presentations on progress with target, horn and other beamline scope as appropriate. Essentially, we’d like to have a deeper look at a few of the technical highlights presented in the (June) beamline plenary presentation.</a:t>
            </a:r>
          </a:p>
          <a:p>
            <a:pPr marL="669798" lvl="2" indent="-285750"/>
            <a:r>
              <a:rPr lang="en-US" sz="1600" dirty="0"/>
              <a:t>Response :   </a:t>
            </a:r>
            <a:r>
              <a:rPr lang="en-US" sz="1600" dirty="0">
                <a:solidFill>
                  <a:srgbClr val="1F1F1F"/>
                </a:solidFill>
                <a:highlight>
                  <a:srgbClr val="FFFFFF"/>
                </a:highlight>
                <a:latin typeface="Google Sans"/>
              </a:rPr>
              <a:t>t</a:t>
            </a:r>
            <a:r>
              <a:rPr lang="en-US" sz="1600" b="0" i="0" dirty="0">
                <a:solidFill>
                  <a:srgbClr val="1F1F1F"/>
                </a:solidFill>
                <a:effectLst/>
                <a:highlight>
                  <a:srgbClr val="FFFFFF"/>
                </a:highlight>
                <a:latin typeface="Google Sans"/>
              </a:rPr>
              <a:t>o be discussed with Beamline sub-system managers.  </a:t>
            </a:r>
          </a:p>
          <a:p>
            <a:pPr marL="669798" lvl="2" indent="-285750"/>
            <a:r>
              <a:rPr lang="en-US" sz="1600" dirty="0">
                <a:solidFill>
                  <a:srgbClr val="1F1F1F"/>
                </a:solidFill>
                <a:highlight>
                  <a:srgbClr val="FFFFFF"/>
                </a:highlight>
                <a:latin typeface="Google Sans"/>
              </a:rPr>
              <a:t>THERE WILL BE A FOCUSED BREAKOUT for these presentations at the October meeting</a:t>
            </a:r>
            <a:endParaRPr lang="en-US" sz="1600" b="0" i="0" dirty="0">
              <a:solidFill>
                <a:srgbClr val="1F1F1F"/>
              </a:solidFill>
              <a:effectLst/>
              <a:highlight>
                <a:srgbClr val="FFFFFF"/>
              </a:highlight>
              <a:latin typeface="Aptos Display" panose="020B0004020202020204" pitchFamily="34" charset="0"/>
            </a:endParaRPr>
          </a:p>
          <a:p>
            <a:pPr marL="349758" lvl="1" indent="-285750"/>
            <a:endParaRPr lang="en-US" sz="1400" b="0" i="0" dirty="0">
              <a:solidFill>
                <a:srgbClr val="1F1F1F"/>
              </a:solidFill>
              <a:effectLst/>
              <a:highlight>
                <a:srgbClr val="FFFFFF"/>
              </a:highlight>
              <a:latin typeface="Aptos Display" panose="020B0004020202020204" pitchFamily="34" charset="0"/>
            </a:endParaRPr>
          </a:p>
          <a:p>
            <a:pPr marL="349758" lvl="1" indent="-285750"/>
            <a:endParaRPr lang="en-US" sz="1400" b="0" i="0" dirty="0">
              <a:solidFill>
                <a:srgbClr val="1F1F1F"/>
              </a:solidFill>
              <a:effectLst/>
              <a:highlight>
                <a:srgbClr val="FFFFFF"/>
              </a:highlight>
              <a:latin typeface="Aptos Display" panose="020B0004020202020204" pitchFamily="34" charset="0"/>
            </a:endParaRPr>
          </a:p>
          <a:p>
            <a:pPr marL="349758" lvl="1" indent="-285750"/>
            <a:r>
              <a:rPr lang="en-US" b="0" i="0" dirty="0">
                <a:solidFill>
                  <a:srgbClr val="1F1F1F"/>
                </a:solidFill>
                <a:effectLst/>
                <a:highlight>
                  <a:srgbClr val="FFFFFF"/>
                </a:highlight>
                <a:latin typeface="Aptos Display" panose="020B0004020202020204" pitchFamily="34" charset="0"/>
              </a:rPr>
              <a:t>Additionally, we would like to hear more about beam monitoring and instrumentation and plans for improvements at the next LBNC meeting.</a:t>
            </a:r>
          </a:p>
          <a:p>
            <a:pPr marL="669798" lvl="2" indent="-285750"/>
            <a:r>
              <a:rPr lang="en-US" dirty="0"/>
              <a:t>Response</a:t>
            </a:r>
            <a:r>
              <a:rPr lang="en-US" dirty="0">
                <a:solidFill>
                  <a:srgbClr val="1F1F1F"/>
                </a:solidFill>
                <a:highlight>
                  <a:srgbClr val="FFFFFF"/>
                </a:highlight>
                <a:latin typeface="Aptos Display" panose="020B0004020202020204" pitchFamily="34" charset="0"/>
              </a:rPr>
              <a:t> </a:t>
            </a:r>
            <a:r>
              <a:rPr lang="en-US" dirty="0"/>
              <a:t>Plan</a:t>
            </a:r>
            <a:r>
              <a:rPr lang="en-US" dirty="0">
                <a:solidFill>
                  <a:srgbClr val="1F1F1F"/>
                </a:solidFill>
                <a:highlight>
                  <a:srgbClr val="FFFFFF"/>
                </a:highlight>
                <a:latin typeface="Aptos Display" panose="020B0004020202020204" pitchFamily="34" charset="0"/>
              </a:rPr>
              <a:t> : </a:t>
            </a:r>
            <a:r>
              <a:rPr lang="en-US" b="0" i="0" dirty="0">
                <a:solidFill>
                  <a:srgbClr val="1F1F1F"/>
                </a:solidFill>
                <a:effectLst/>
                <a:highlight>
                  <a:srgbClr val="FFFFFF"/>
                </a:highlight>
                <a:latin typeface="Aptos Display" panose="020B0004020202020204" pitchFamily="34" charset="0"/>
              </a:rPr>
              <a:t>Cat plans to address this in the October meeting. </a:t>
            </a:r>
          </a:p>
          <a:p>
            <a:pPr marL="669798" lvl="2" indent="-285750"/>
            <a:r>
              <a:rPr lang="en-US" b="0" i="0" dirty="0">
                <a:solidFill>
                  <a:schemeClr val="accent1">
                    <a:lumMod val="75000"/>
                  </a:schemeClr>
                </a:solidFill>
                <a:effectLst/>
                <a:highlight>
                  <a:srgbClr val="FFFFFF"/>
                </a:highlight>
                <a:latin typeface="Aptos Display" panose="020B0004020202020204" pitchFamily="34" charset="0"/>
              </a:rPr>
              <a:t>It is an aspect of the October meeting’s Charge  (this is S. Brice’s formal response to the recommendation)</a:t>
            </a:r>
          </a:p>
          <a:p>
            <a:pPr marL="669798" lvl="2" indent="-285750"/>
            <a:endParaRPr lang="en-US" dirty="0">
              <a:solidFill>
                <a:srgbClr val="C00000"/>
              </a:solidFill>
              <a:highlight>
                <a:srgbClr val="FFFFFF"/>
              </a:highlight>
              <a:latin typeface="Aptos Display" panose="020B0004020202020204" pitchFamily="34" charset="0"/>
            </a:endParaRPr>
          </a:p>
          <a:p>
            <a:pPr marL="384048" lvl="2" indent="0">
              <a:buNone/>
            </a:pPr>
            <a:r>
              <a:rPr lang="en-US" dirty="0">
                <a:solidFill>
                  <a:srgbClr val="C00000"/>
                </a:solidFill>
                <a:highlight>
                  <a:srgbClr val="FFFFFF"/>
                </a:highlight>
                <a:latin typeface="Aptos Display" panose="020B0004020202020204" pitchFamily="34" charset="0"/>
              </a:rPr>
              <a:t>After the draft Charge for the October meeting was distributed, Steve clarified with the LBNC that “beam monitoring” in this context is about monitoring of the neutrino beam, specifically muon monitoring, and not about the Beam Permit</a:t>
            </a:r>
          </a:p>
          <a:p>
            <a:pPr marL="384048" lvl="2" indent="0">
              <a:buNone/>
            </a:pPr>
            <a:r>
              <a:rPr lang="en-US" dirty="0">
                <a:solidFill>
                  <a:srgbClr val="C00000"/>
                </a:solidFill>
                <a:highlight>
                  <a:srgbClr val="FFFFFF"/>
                </a:highlight>
                <a:latin typeface="Aptos Display" panose="020B0004020202020204" pitchFamily="34" charset="0"/>
              </a:rPr>
              <a:t>Which for Beamline Project scope, means </a:t>
            </a:r>
            <a:r>
              <a:rPr lang="en-US" strike="sngStrike" dirty="0" err="1">
                <a:solidFill>
                  <a:srgbClr val="C00000"/>
                </a:solidFill>
                <a:highlight>
                  <a:srgbClr val="FFFFFF"/>
                </a:highlight>
                <a:latin typeface="Aptos Display" panose="020B0004020202020204" pitchFamily="34" charset="0"/>
              </a:rPr>
              <a:t>HADeS</a:t>
            </a:r>
            <a:r>
              <a:rPr lang="en-US" strike="sngStrike" dirty="0">
                <a:solidFill>
                  <a:srgbClr val="C00000"/>
                </a:solidFill>
                <a:highlight>
                  <a:srgbClr val="FFFFFF"/>
                </a:highlight>
                <a:latin typeface="Aptos Display" panose="020B0004020202020204" pitchFamily="34" charset="0"/>
              </a:rPr>
              <a:t> </a:t>
            </a:r>
            <a:r>
              <a:rPr lang="en-US" dirty="0">
                <a:solidFill>
                  <a:srgbClr val="C00000"/>
                </a:solidFill>
                <a:highlight>
                  <a:srgbClr val="FFFFFF"/>
                </a:highlight>
                <a:latin typeface="Aptos Display" panose="020B0004020202020204" pitchFamily="34" charset="0"/>
              </a:rPr>
              <a:t>and </a:t>
            </a:r>
            <a:r>
              <a:rPr lang="en-US" dirty="0" err="1">
                <a:solidFill>
                  <a:srgbClr val="C00000"/>
                </a:solidFill>
                <a:highlight>
                  <a:srgbClr val="FFFFFF"/>
                </a:highlight>
                <a:latin typeface="Aptos Display" panose="020B0004020202020204" pitchFamily="34" charset="0"/>
              </a:rPr>
              <a:t>MuMS</a:t>
            </a:r>
            <a:r>
              <a:rPr lang="en-US" dirty="0">
                <a:solidFill>
                  <a:srgbClr val="C00000"/>
                </a:solidFill>
                <a:highlight>
                  <a:srgbClr val="FFFFFF"/>
                </a:highlight>
                <a:latin typeface="Aptos Display" panose="020B0004020202020204" pitchFamily="34" charset="0"/>
              </a:rPr>
              <a:t>… and a stopped muon detector? (is it approved?)</a:t>
            </a:r>
            <a:endParaRPr lang="en-US" dirty="0">
              <a:solidFill>
                <a:srgbClr val="C00000"/>
              </a:solidFill>
            </a:endParaRPr>
          </a:p>
        </p:txBody>
      </p:sp>
      <p:sp>
        <p:nvSpPr>
          <p:cNvPr id="6" name="Date Placeholder 5">
            <a:extLst>
              <a:ext uri="{FF2B5EF4-FFF2-40B4-BE49-F238E27FC236}">
                <a16:creationId xmlns:a16="http://schemas.microsoft.com/office/drawing/2014/main" id="{B1180C52-A5B7-5CDA-A446-618CCF31982D}"/>
              </a:ext>
            </a:extLst>
          </p:cNvPr>
          <p:cNvSpPr>
            <a:spLocks noGrp="1"/>
          </p:cNvSpPr>
          <p:nvPr>
            <p:ph type="dt" sz="half" idx="2"/>
          </p:nvPr>
        </p:nvSpPr>
        <p:spPr/>
        <p:txBody>
          <a:bodyPr/>
          <a:lstStyle/>
          <a:p>
            <a:pPr>
              <a:defRPr/>
            </a:pPr>
            <a:r>
              <a:rPr lang="en-US"/>
              <a:t>05 June 2024</a:t>
            </a:r>
            <a:endParaRPr lang="en-US" dirty="0"/>
          </a:p>
        </p:txBody>
      </p:sp>
    </p:spTree>
    <p:extLst>
      <p:ext uri="{BB962C8B-B14F-4D97-AF65-F5344CB8AC3E}">
        <p14:creationId xmlns:p14="http://schemas.microsoft.com/office/powerpoint/2010/main" val="290374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3A8BF-8F86-7C89-B65C-21F761C060AD}"/>
              </a:ext>
            </a:extLst>
          </p:cNvPr>
          <p:cNvSpPr>
            <a:spLocks noGrp="1"/>
          </p:cNvSpPr>
          <p:nvPr>
            <p:ph type="title"/>
          </p:nvPr>
        </p:nvSpPr>
        <p:spPr/>
        <p:txBody>
          <a:bodyPr/>
          <a:lstStyle/>
          <a:p>
            <a:r>
              <a:rPr lang="en-US" dirty="0"/>
              <a:t>Charge for the October meeting</a:t>
            </a:r>
          </a:p>
        </p:txBody>
      </p:sp>
      <p:sp>
        <p:nvSpPr>
          <p:cNvPr id="3" name="Footer Placeholder 2">
            <a:extLst>
              <a:ext uri="{FF2B5EF4-FFF2-40B4-BE49-F238E27FC236}">
                <a16:creationId xmlns:a16="http://schemas.microsoft.com/office/drawing/2014/main" id="{B1686AE9-18A9-0EF6-5B26-A8F7A1CDD356}"/>
              </a:ext>
            </a:extLst>
          </p:cNvPr>
          <p:cNvSpPr>
            <a:spLocks noGrp="1"/>
          </p:cNvSpPr>
          <p:nvPr>
            <p:ph type="ftr" sz="quarter" idx="11"/>
          </p:nvPr>
        </p:nvSpPr>
        <p:spPr/>
        <p:txBody>
          <a:bodyPr/>
          <a:lstStyle/>
          <a:p>
            <a:pPr>
              <a:defRPr/>
            </a:pPr>
            <a:r>
              <a:rPr lang="en-US"/>
              <a:t>James  |   Beamline Status</a:t>
            </a:r>
            <a:endParaRPr lang="en-US" dirty="0"/>
          </a:p>
        </p:txBody>
      </p:sp>
      <p:sp>
        <p:nvSpPr>
          <p:cNvPr id="4" name="Slide Number Placeholder 3">
            <a:extLst>
              <a:ext uri="{FF2B5EF4-FFF2-40B4-BE49-F238E27FC236}">
                <a16:creationId xmlns:a16="http://schemas.microsoft.com/office/drawing/2014/main" id="{724E9AAD-D4FC-8F07-543A-13A647DF9DC6}"/>
              </a:ext>
            </a:extLst>
          </p:cNvPr>
          <p:cNvSpPr>
            <a:spLocks noGrp="1"/>
          </p:cNvSpPr>
          <p:nvPr>
            <p:ph type="sldNum" sz="quarter" idx="12"/>
          </p:nvPr>
        </p:nvSpPr>
        <p:spPr/>
        <p:txBody>
          <a:bodyPr/>
          <a:lstStyle/>
          <a:p>
            <a:pPr>
              <a:defRPr/>
            </a:pPr>
            <a:fld id="{0C39C72E-2A13-EB4D-AD45-6D4E6ACAED8D}" type="slidenum">
              <a:rPr lang="en-US" smtClean="0"/>
              <a:pPr>
                <a:defRPr/>
              </a:pPr>
              <a:t>5</a:t>
            </a:fld>
            <a:endParaRPr lang="en-US" dirty="0"/>
          </a:p>
        </p:txBody>
      </p:sp>
      <p:sp>
        <p:nvSpPr>
          <p:cNvPr id="5" name="Content Placeholder 4">
            <a:extLst>
              <a:ext uri="{FF2B5EF4-FFF2-40B4-BE49-F238E27FC236}">
                <a16:creationId xmlns:a16="http://schemas.microsoft.com/office/drawing/2014/main" id="{C895A3FA-A48C-CA4D-DAF7-27AB5136575C}"/>
              </a:ext>
            </a:extLst>
          </p:cNvPr>
          <p:cNvSpPr>
            <a:spLocks noGrp="1"/>
          </p:cNvSpPr>
          <p:nvPr>
            <p:ph idx="13"/>
          </p:nvPr>
        </p:nvSpPr>
        <p:spPr>
          <a:xfrm>
            <a:off x="567266" y="1039978"/>
            <a:ext cx="11057467" cy="4846638"/>
          </a:xfrm>
        </p:spPr>
        <p:txBody>
          <a:bodyPr/>
          <a:lstStyle/>
          <a:p>
            <a:r>
              <a:rPr lang="en-US" dirty="0"/>
              <a:t>Display the document    </a:t>
            </a:r>
            <a:r>
              <a:rPr lang="en-US" sz="1800" dirty="0"/>
              <a:t>(I added highlights to my local copy)</a:t>
            </a:r>
          </a:p>
          <a:p>
            <a:endParaRPr lang="en-US" dirty="0"/>
          </a:p>
          <a:p>
            <a:r>
              <a:rPr lang="en-US" dirty="0"/>
              <a:t>Agenda for the October Meeting</a:t>
            </a:r>
          </a:p>
          <a:p>
            <a:pPr lvl="1"/>
            <a:r>
              <a:rPr lang="en-US" dirty="0"/>
              <a:t>Haven’t seen one yet</a:t>
            </a:r>
          </a:p>
          <a:p>
            <a:pPr lvl="1"/>
            <a:r>
              <a:rPr lang="en-US" dirty="0"/>
              <a:t>But it seems clear, between the Recommendations and the Charge, that the presentations covering Beam Monitoring are PLENARY, while the “progress on Beamline technical components” presentations are in a separate, and perhaps partly parallel, Breakout</a:t>
            </a:r>
          </a:p>
          <a:p>
            <a:pPr lvl="1"/>
            <a:endParaRPr lang="en-US" dirty="0"/>
          </a:p>
          <a:p>
            <a:pPr lvl="1"/>
            <a:r>
              <a:rPr lang="en-US" dirty="0"/>
              <a:t>I do not think we should wait on the LBNC to produce an Agenda.  We should draft an Agenda which we think addresses the Charge on the beam monitoring.  And then send it to them for feedback.  Get the discussion started.</a:t>
            </a:r>
          </a:p>
        </p:txBody>
      </p:sp>
      <p:sp>
        <p:nvSpPr>
          <p:cNvPr id="6" name="Date Placeholder 5">
            <a:extLst>
              <a:ext uri="{FF2B5EF4-FFF2-40B4-BE49-F238E27FC236}">
                <a16:creationId xmlns:a16="http://schemas.microsoft.com/office/drawing/2014/main" id="{FC43D36C-A232-CE4A-1C0A-584B15CB91C4}"/>
              </a:ext>
            </a:extLst>
          </p:cNvPr>
          <p:cNvSpPr>
            <a:spLocks noGrp="1"/>
          </p:cNvSpPr>
          <p:nvPr>
            <p:ph type="dt" sz="half" idx="2"/>
          </p:nvPr>
        </p:nvSpPr>
        <p:spPr/>
        <p:txBody>
          <a:bodyPr/>
          <a:lstStyle/>
          <a:p>
            <a:pPr>
              <a:defRPr/>
            </a:pPr>
            <a:r>
              <a:rPr lang="en-US"/>
              <a:t>05 June 2024</a:t>
            </a:r>
            <a:endParaRPr lang="en-US" dirty="0"/>
          </a:p>
        </p:txBody>
      </p:sp>
    </p:spTree>
    <p:extLst>
      <p:ext uri="{BB962C8B-B14F-4D97-AF65-F5344CB8AC3E}">
        <p14:creationId xmlns:p14="http://schemas.microsoft.com/office/powerpoint/2010/main" val="2937851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F725-1564-E4CA-211C-2EA8E8A62755}"/>
              </a:ext>
            </a:extLst>
          </p:cNvPr>
          <p:cNvSpPr>
            <a:spLocks noGrp="1"/>
          </p:cNvSpPr>
          <p:nvPr>
            <p:ph type="title"/>
          </p:nvPr>
        </p:nvSpPr>
        <p:spPr>
          <a:xfrm>
            <a:off x="609600" y="182244"/>
            <a:ext cx="11057467" cy="569268"/>
          </a:xfrm>
        </p:spPr>
        <p:txBody>
          <a:bodyPr/>
          <a:lstStyle/>
          <a:p>
            <a:r>
              <a:rPr lang="en-US" dirty="0"/>
              <a:t>Charge Questions - deconstructed</a:t>
            </a:r>
          </a:p>
        </p:txBody>
      </p:sp>
      <p:sp>
        <p:nvSpPr>
          <p:cNvPr id="3" name="Footer Placeholder 2">
            <a:extLst>
              <a:ext uri="{FF2B5EF4-FFF2-40B4-BE49-F238E27FC236}">
                <a16:creationId xmlns:a16="http://schemas.microsoft.com/office/drawing/2014/main" id="{F698FC87-A37B-5742-7649-F6192DE2C58E}"/>
              </a:ext>
            </a:extLst>
          </p:cNvPr>
          <p:cNvSpPr>
            <a:spLocks noGrp="1"/>
          </p:cNvSpPr>
          <p:nvPr>
            <p:ph type="ftr" sz="quarter" idx="11"/>
          </p:nvPr>
        </p:nvSpPr>
        <p:spPr/>
        <p:txBody>
          <a:bodyPr/>
          <a:lstStyle/>
          <a:p>
            <a:pPr>
              <a:defRPr/>
            </a:pPr>
            <a:r>
              <a:rPr lang="en-US" dirty="0"/>
              <a:t>James  |   Beamline Status</a:t>
            </a:r>
          </a:p>
        </p:txBody>
      </p:sp>
      <p:sp>
        <p:nvSpPr>
          <p:cNvPr id="4" name="Slide Number Placeholder 3">
            <a:extLst>
              <a:ext uri="{FF2B5EF4-FFF2-40B4-BE49-F238E27FC236}">
                <a16:creationId xmlns:a16="http://schemas.microsoft.com/office/drawing/2014/main" id="{6172709D-9D08-AD9F-2584-1DFCA71EE838}"/>
              </a:ext>
            </a:extLst>
          </p:cNvPr>
          <p:cNvSpPr>
            <a:spLocks noGrp="1"/>
          </p:cNvSpPr>
          <p:nvPr>
            <p:ph type="sldNum" sz="quarter" idx="12"/>
          </p:nvPr>
        </p:nvSpPr>
        <p:spPr/>
        <p:txBody>
          <a:bodyPr/>
          <a:lstStyle/>
          <a:p>
            <a:pPr>
              <a:defRPr/>
            </a:pPr>
            <a:fld id="{0C39C72E-2A13-EB4D-AD45-6D4E6ACAED8D}" type="slidenum">
              <a:rPr lang="en-US" smtClean="0"/>
              <a:pPr>
                <a:defRPr/>
              </a:pPr>
              <a:t>6</a:t>
            </a:fld>
            <a:endParaRPr lang="en-US" dirty="0"/>
          </a:p>
        </p:txBody>
      </p:sp>
      <p:sp>
        <p:nvSpPr>
          <p:cNvPr id="5" name="Content Placeholder 4">
            <a:extLst>
              <a:ext uri="{FF2B5EF4-FFF2-40B4-BE49-F238E27FC236}">
                <a16:creationId xmlns:a16="http://schemas.microsoft.com/office/drawing/2014/main" id="{8047EAAC-3E54-E32C-D2AE-16612960EB9B}"/>
              </a:ext>
            </a:extLst>
          </p:cNvPr>
          <p:cNvSpPr>
            <a:spLocks noGrp="1"/>
          </p:cNvSpPr>
          <p:nvPr>
            <p:ph idx="13"/>
          </p:nvPr>
        </p:nvSpPr>
        <p:spPr>
          <a:xfrm>
            <a:off x="240030" y="769169"/>
            <a:ext cx="11427037" cy="5471313"/>
          </a:xfrm>
        </p:spPr>
        <p:txBody>
          <a:bodyPr/>
          <a:lstStyle/>
          <a:p>
            <a:r>
              <a:rPr lang="en-US" dirty="0"/>
              <a:t>What are the requirements, for neutrino beam monitoring, on the LBNF-beamline-scope instrumentation</a:t>
            </a:r>
            <a:r>
              <a:rPr lang="en-US" strike="sngStrike" dirty="0"/>
              <a:t>:  </a:t>
            </a:r>
            <a:r>
              <a:rPr lang="en-US" strike="sngStrike" dirty="0" err="1"/>
              <a:t>HADeS</a:t>
            </a:r>
            <a:r>
              <a:rPr lang="en-US" strike="sngStrike" dirty="0"/>
              <a:t>, </a:t>
            </a:r>
            <a:r>
              <a:rPr lang="en-US" dirty="0" err="1"/>
              <a:t>MuMS</a:t>
            </a:r>
            <a:r>
              <a:rPr lang="en-US" dirty="0"/>
              <a:t>, and anything else </a:t>
            </a:r>
            <a:r>
              <a:rPr lang="en-US" sz="1800" dirty="0"/>
              <a:t>(is anything else approved??)</a:t>
            </a:r>
          </a:p>
          <a:p>
            <a:pPr lvl="1"/>
            <a:r>
              <a:rPr lang="en-US" dirty="0"/>
              <a:t>Homework:  identify the relevant requirements and distribute to all</a:t>
            </a:r>
          </a:p>
          <a:p>
            <a:pPr marL="891540" lvl="2" indent="-228600"/>
            <a:r>
              <a:rPr lang="en-US" i="1" dirty="0">
                <a:solidFill>
                  <a:schemeClr val="tx2"/>
                </a:solidFill>
              </a:rPr>
              <a:t>Jonathon Paley has a summary in DocDB about beam muon monitoring requirements</a:t>
            </a:r>
          </a:p>
          <a:p>
            <a:pPr marL="571500" lvl="1" indent="-228600"/>
            <a:r>
              <a:rPr lang="en-US" dirty="0"/>
              <a:t>Are any of the requirements out-of-date?   </a:t>
            </a:r>
          </a:p>
          <a:p>
            <a:pPr marL="891540" lvl="2" indent="-228600"/>
            <a:r>
              <a:rPr lang="en-US" sz="1600" i="1" dirty="0"/>
              <a:t>Explanation:  Part of the review of the Beamline TDR has involved going back to beamline requirements.  Most had not been looked at for a few years, but were just fine as is.  Some others were …. not entirely correct.  Some were poorly phrased, leading to ambiguity in interpretation.  Jonathon Lewis has inquired about making updates to some beamline requirements.  None of his updates involve Muon Monitoring requirements</a:t>
            </a:r>
          </a:p>
          <a:p>
            <a:pPr marL="891540" lvl="2" indent="-228600"/>
            <a:r>
              <a:rPr lang="en-US" sz="1600" i="1" dirty="0"/>
              <a:t>Feedback from meeting – muon monitoring requirements do not require any updates</a:t>
            </a:r>
          </a:p>
          <a:p>
            <a:pPr marL="571500" lvl="1" indent="-228600"/>
            <a:endParaRPr lang="en-US" dirty="0"/>
          </a:p>
          <a:p>
            <a:pPr marL="571500" lvl="1" indent="-228600"/>
            <a:r>
              <a:rPr lang="en-US" dirty="0"/>
              <a:t>Regardless of what the thinking was when requirements were written  - - - </a:t>
            </a:r>
          </a:p>
          <a:p>
            <a:pPr marL="662940" lvl="2" indent="0">
              <a:buNone/>
            </a:pPr>
            <a:r>
              <a:rPr lang="en-US" sz="2000" dirty="0"/>
              <a:t>What effects are observable?   Can these be measured by our detectors ??</a:t>
            </a:r>
          </a:p>
          <a:p>
            <a:pPr marL="891540" lvl="2" indent="-228600"/>
            <a:r>
              <a:rPr lang="en-US" dirty="0"/>
              <a:t>Recent (I think?) presentation examining which of many possible small changes to horns (position, tilt, </a:t>
            </a:r>
            <a:r>
              <a:rPr lang="en-US" dirty="0" err="1"/>
              <a:t>etc</a:t>
            </a:r>
            <a:r>
              <a:rPr lang="en-US" dirty="0"/>
              <a:t>) produce a visible effect on the neutrino beam.  </a:t>
            </a:r>
          </a:p>
          <a:p>
            <a:pPr marL="891540" lvl="2" indent="-228600"/>
            <a:r>
              <a:rPr lang="en-US" dirty="0"/>
              <a:t>Worth summarizing these and any similar studies which are already in-hand</a:t>
            </a:r>
          </a:p>
        </p:txBody>
      </p:sp>
      <p:sp>
        <p:nvSpPr>
          <p:cNvPr id="6" name="Date Placeholder 5">
            <a:extLst>
              <a:ext uri="{FF2B5EF4-FFF2-40B4-BE49-F238E27FC236}">
                <a16:creationId xmlns:a16="http://schemas.microsoft.com/office/drawing/2014/main" id="{0ED3F55C-F021-3613-9A9C-34E53020457D}"/>
              </a:ext>
            </a:extLst>
          </p:cNvPr>
          <p:cNvSpPr>
            <a:spLocks noGrp="1"/>
          </p:cNvSpPr>
          <p:nvPr>
            <p:ph type="dt" sz="half" idx="2"/>
          </p:nvPr>
        </p:nvSpPr>
        <p:spPr/>
        <p:txBody>
          <a:bodyPr/>
          <a:lstStyle/>
          <a:p>
            <a:pPr>
              <a:defRPr/>
            </a:pPr>
            <a:r>
              <a:rPr lang="en-US"/>
              <a:t>05 June 2024</a:t>
            </a:r>
            <a:endParaRPr lang="en-US" dirty="0"/>
          </a:p>
        </p:txBody>
      </p:sp>
    </p:spTree>
    <p:extLst>
      <p:ext uri="{BB962C8B-B14F-4D97-AF65-F5344CB8AC3E}">
        <p14:creationId xmlns:p14="http://schemas.microsoft.com/office/powerpoint/2010/main" val="1317320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F725-1564-E4CA-211C-2EA8E8A62755}"/>
              </a:ext>
            </a:extLst>
          </p:cNvPr>
          <p:cNvSpPr>
            <a:spLocks noGrp="1"/>
          </p:cNvSpPr>
          <p:nvPr>
            <p:ph type="title"/>
          </p:nvPr>
        </p:nvSpPr>
        <p:spPr/>
        <p:txBody>
          <a:bodyPr/>
          <a:lstStyle/>
          <a:p>
            <a:r>
              <a:rPr lang="en-US" dirty="0"/>
              <a:t>Charge Questions - deconstructed</a:t>
            </a:r>
          </a:p>
        </p:txBody>
      </p:sp>
      <p:sp>
        <p:nvSpPr>
          <p:cNvPr id="3" name="Footer Placeholder 2">
            <a:extLst>
              <a:ext uri="{FF2B5EF4-FFF2-40B4-BE49-F238E27FC236}">
                <a16:creationId xmlns:a16="http://schemas.microsoft.com/office/drawing/2014/main" id="{F698FC87-A37B-5742-7649-F6192DE2C58E}"/>
              </a:ext>
            </a:extLst>
          </p:cNvPr>
          <p:cNvSpPr>
            <a:spLocks noGrp="1"/>
          </p:cNvSpPr>
          <p:nvPr>
            <p:ph type="ftr" sz="quarter" idx="11"/>
          </p:nvPr>
        </p:nvSpPr>
        <p:spPr/>
        <p:txBody>
          <a:bodyPr/>
          <a:lstStyle/>
          <a:p>
            <a:pPr>
              <a:defRPr/>
            </a:pPr>
            <a:r>
              <a:rPr lang="en-US"/>
              <a:t>James  |   Beamline Status</a:t>
            </a:r>
            <a:endParaRPr lang="en-US" dirty="0"/>
          </a:p>
        </p:txBody>
      </p:sp>
      <p:sp>
        <p:nvSpPr>
          <p:cNvPr id="4" name="Slide Number Placeholder 3">
            <a:extLst>
              <a:ext uri="{FF2B5EF4-FFF2-40B4-BE49-F238E27FC236}">
                <a16:creationId xmlns:a16="http://schemas.microsoft.com/office/drawing/2014/main" id="{6172709D-9D08-AD9F-2584-1DFCA71EE838}"/>
              </a:ext>
            </a:extLst>
          </p:cNvPr>
          <p:cNvSpPr>
            <a:spLocks noGrp="1"/>
          </p:cNvSpPr>
          <p:nvPr>
            <p:ph type="sldNum" sz="quarter" idx="12"/>
          </p:nvPr>
        </p:nvSpPr>
        <p:spPr/>
        <p:txBody>
          <a:bodyPr/>
          <a:lstStyle/>
          <a:p>
            <a:pPr>
              <a:defRPr/>
            </a:pPr>
            <a:fld id="{0C39C72E-2A13-EB4D-AD45-6D4E6ACAED8D}" type="slidenum">
              <a:rPr lang="en-US" smtClean="0"/>
              <a:pPr>
                <a:defRPr/>
              </a:pPr>
              <a:t>7</a:t>
            </a:fld>
            <a:endParaRPr lang="en-US" dirty="0"/>
          </a:p>
        </p:txBody>
      </p:sp>
      <p:sp>
        <p:nvSpPr>
          <p:cNvPr id="5" name="Content Placeholder 4">
            <a:extLst>
              <a:ext uri="{FF2B5EF4-FFF2-40B4-BE49-F238E27FC236}">
                <a16:creationId xmlns:a16="http://schemas.microsoft.com/office/drawing/2014/main" id="{8047EAAC-3E54-E32C-D2AE-16612960EB9B}"/>
              </a:ext>
            </a:extLst>
          </p:cNvPr>
          <p:cNvSpPr>
            <a:spLocks noGrp="1"/>
          </p:cNvSpPr>
          <p:nvPr>
            <p:ph idx="13"/>
          </p:nvPr>
        </p:nvSpPr>
        <p:spPr/>
        <p:txBody>
          <a:bodyPr/>
          <a:lstStyle/>
          <a:p>
            <a:r>
              <a:rPr lang="en-US" dirty="0"/>
              <a:t>Do the planned detectors meet those requirements?</a:t>
            </a:r>
          </a:p>
          <a:p>
            <a:pPr marL="571500" lvl="1" indent="-228600"/>
            <a:r>
              <a:rPr lang="en-US" dirty="0"/>
              <a:t>This is where the designers and fabricators of the </a:t>
            </a:r>
            <a:r>
              <a:rPr lang="en-US" strike="sngStrike" dirty="0" err="1"/>
              <a:t>HADeS</a:t>
            </a:r>
            <a:r>
              <a:rPr lang="en-US" strike="sngStrike" dirty="0"/>
              <a:t> and </a:t>
            </a:r>
            <a:r>
              <a:rPr lang="en-US" strike="sngStrike" dirty="0" err="1"/>
              <a:t>MuMS</a:t>
            </a:r>
            <a:r>
              <a:rPr lang="en-US" strike="sngStrike" dirty="0"/>
              <a:t> </a:t>
            </a:r>
            <a:r>
              <a:rPr lang="en-US" dirty="0"/>
              <a:t>  Muon detectors should provide the presentation.  </a:t>
            </a:r>
          </a:p>
          <a:p>
            <a:pPr marL="571500" lvl="1" indent="-228600"/>
            <a:r>
              <a:rPr lang="en-US" dirty="0"/>
              <a:t>Nice opportunity for a post-doc   (as may be true for other presentations we plan )</a:t>
            </a:r>
          </a:p>
          <a:p>
            <a:pPr marL="571500" lvl="1" indent="-228600"/>
            <a:endParaRPr lang="en-US" dirty="0"/>
          </a:p>
          <a:p>
            <a:pPr marL="571500" lvl="1" indent="-228600"/>
            <a:r>
              <a:rPr lang="en-US" i="1" dirty="0" err="1"/>
              <a:t>HADeS</a:t>
            </a:r>
            <a:r>
              <a:rPr lang="en-US" i="1" dirty="0"/>
              <a:t> is an alignment and diagnostic tool, not a monitor</a:t>
            </a:r>
          </a:p>
          <a:p>
            <a:pPr marL="571500" lvl="1" indent="-228600"/>
            <a:r>
              <a:rPr lang="en-US" i="1" dirty="0"/>
              <a:t>BPM, horn current, </a:t>
            </a:r>
            <a:r>
              <a:rPr lang="en-US" i="1" dirty="0" err="1"/>
              <a:t>etc</a:t>
            </a:r>
            <a:r>
              <a:rPr lang="en-US" i="1" dirty="0"/>
              <a:t> recorded data is used as part of long-term systematics tracking</a:t>
            </a:r>
          </a:p>
          <a:p>
            <a:pPr marL="285750" indent="-228600"/>
            <a:endParaRPr lang="en-US" dirty="0"/>
          </a:p>
          <a:p>
            <a:pPr marL="285750" indent="-228600"/>
            <a:r>
              <a:rPr lang="en-US" dirty="0"/>
              <a:t>Finally, combine the expected capabilities of Beamline and Near Detector devices - - </a:t>
            </a:r>
          </a:p>
          <a:p>
            <a:pPr marL="628650" lvl="1" indent="-285750"/>
            <a:r>
              <a:rPr lang="en-US" dirty="0"/>
              <a:t>Are there redundancies?       Same measurements made by &gt;1 device</a:t>
            </a:r>
          </a:p>
          <a:p>
            <a:pPr marL="285750" indent="-228600"/>
            <a:endParaRPr lang="en-US" dirty="0"/>
          </a:p>
          <a:p>
            <a:pPr marL="571500" lvl="1" indent="-228600"/>
            <a:r>
              <a:rPr lang="en-US" dirty="0"/>
              <a:t>Are there gaps?        Something we want to measure which none of the detectors do</a:t>
            </a:r>
          </a:p>
          <a:p>
            <a:pPr marL="285750" indent="-228600"/>
            <a:endParaRPr lang="en-US" dirty="0"/>
          </a:p>
          <a:p>
            <a:pPr marL="571500" lvl="1" indent="-228600"/>
            <a:endParaRPr lang="en-US" dirty="0"/>
          </a:p>
          <a:p>
            <a:pPr marL="507492" indent="-228600"/>
            <a:endParaRPr lang="en-US" dirty="0"/>
          </a:p>
        </p:txBody>
      </p:sp>
      <p:sp>
        <p:nvSpPr>
          <p:cNvPr id="6" name="Date Placeholder 5">
            <a:extLst>
              <a:ext uri="{FF2B5EF4-FFF2-40B4-BE49-F238E27FC236}">
                <a16:creationId xmlns:a16="http://schemas.microsoft.com/office/drawing/2014/main" id="{0ED3F55C-F021-3613-9A9C-34E53020457D}"/>
              </a:ext>
            </a:extLst>
          </p:cNvPr>
          <p:cNvSpPr>
            <a:spLocks noGrp="1"/>
          </p:cNvSpPr>
          <p:nvPr>
            <p:ph type="dt" sz="half" idx="2"/>
          </p:nvPr>
        </p:nvSpPr>
        <p:spPr/>
        <p:txBody>
          <a:bodyPr/>
          <a:lstStyle/>
          <a:p>
            <a:pPr>
              <a:defRPr/>
            </a:pPr>
            <a:r>
              <a:rPr lang="en-US"/>
              <a:t>05 June 2024</a:t>
            </a:r>
            <a:endParaRPr lang="en-US" dirty="0"/>
          </a:p>
        </p:txBody>
      </p:sp>
    </p:spTree>
    <p:extLst>
      <p:ext uri="{BB962C8B-B14F-4D97-AF65-F5344CB8AC3E}">
        <p14:creationId xmlns:p14="http://schemas.microsoft.com/office/powerpoint/2010/main" val="4131634993"/>
      </p:ext>
    </p:extLst>
  </p:cSld>
  <p:clrMapOvr>
    <a:masterClrMapping/>
  </p:clrMapOvr>
</p:sld>
</file>

<file path=ppt/theme/theme1.xml><?xml version="1.0" encoding="utf-8"?>
<a:theme xmlns:a="http://schemas.openxmlformats.org/drawingml/2006/main" name="LBNF Template_051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ewis-Beamline Template" id="{64B8F592-69A0-4A65-A89D-5C80959C8509}" vid="{B48AA1EC-BE90-49A9-85B7-E830700C3587}"/>
    </a:ext>
  </a:ext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ewis-Beamline Template" id="{64B8F592-69A0-4A65-A89D-5C80959C8509}" vid="{E7DC1C64-BE98-44A9-BE20-A0AC898C955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5EA82128D7C6D49892F96D11C84A067" ma:contentTypeVersion="60" ma:contentTypeDescription="Create a new document." ma:contentTypeScope="" ma:versionID="7b4fbd93e67f2098562d9c90cf11b0c2">
  <xsd:schema xmlns:xsd="http://www.w3.org/2001/XMLSchema" xmlns:xs="http://www.w3.org/2001/XMLSchema" xmlns:p="http://schemas.microsoft.com/office/2006/metadata/properties" xmlns:ns1="http://schemas.microsoft.com/sharepoint/v3" xmlns:ns2="3427cf1b-08f6-4349-98e1-9c40df501855" xmlns:ns3="78a8da52-b879-4594-b8b2-5706e57711e6" targetNamespace="http://schemas.microsoft.com/office/2006/metadata/properties" ma:root="true" ma:fieldsID="ec8d710448477546a27097fb7d321fc6" ns1:_="" ns2:_="" ns3:_="">
    <xsd:import namespace="http://schemas.microsoft.com/sharepoint/v3"/>
    <xsd:import namespace="3427cf1b-08f6-4349-98e1-9c40df501855"/>
    <xsd:import namespace="78a8da52-b879-4594-b8b2-5706e57711e6"/>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27cf1b-08f6-4349-98e1-9c40df50185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8a8da52-b879-4594-b8b2-5706e57711e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8D3749-0D01-4CCD-AA49-7DF41CF43027}">
  <ds:schemaRefs>
    <ds:schemaRef ds:uri="http://schemas.microsoft.com/sharepoint/events"/>
  </ds:schemaRefs>
</ds:datastoreItem>
</file>

<file path=customXml/itemProps2.xml><?xml version="1.0" encoding="utf-8"?>
<ds:datastoreItem xmlns:ds="http://schemas.openxmlformats.org/officeDocument/2006/customXml" ds:itemID="{CEEC77D7-2AC5-47C8-81E4-32CC8EF274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27cf1b-08f6-4349-98e1-9c40df501855"/>
    <ds:schemaRef ds:uri="78a8da52-b879-4594-b8b2-5706e57711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1AB8FB-521F-436B-8DB8-AF19661E6E7B}">
  <ds:schemaRef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microsoft.com/office/2006/documentManagement/types"/>
    <ds:schemaRef ds:uri="78a8da52-b879-4594-b8b2-5706e57711e6"/>
    <ds:schemaRef ds:uri="3427cf1b-08f6-4349-98e1-9c40df501855"/>
    <ds:schemaRef ds:uri="http://schemas.openxmlformats.org/package/2006/metadata/core-properties"/>
    <ds:schemaRef ds:uri="http://www.w3.org/XML/1998/namespace"/>
    <ds:schemaRef ds:uri="http://purl.org/dc/terms/"/>
  </ds:schemaRefs>
</ds:datastoreItem>
</file>

<file path=customXml/itemProps4.xml><?xml version="1.0" encoding="utf-8"?>
<ds:datastoreItem xmlns:ds="http://schemas.openxmlformats.org/officeDocument/2006/customXml" ds:itemID="{665A8348-B893-480E-B73E-F68EF07244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Lewis-Beamline Template</Template>
  <TotalTime>6772</TotalTime>
  <Words>1066</Words>
  <Application>Microsoft Office PowerPoint</Application>
  <PresentationFormat>Widescreen</PresentationFormat>
  <Paragraphs>89</Paragraphs>
  <Slides>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vt:i4>
      </vt:variant>
    </vt:vector>
  </HeadingPairs>
  <TitlesOfParts>
    <vt:vector size="17" baseType="lpstr">
      <vt:lpstr>Aptos</vt:lpstr>
      <vt:lpstr>Aptos Display</vt:lpstr>
      <vt:lpstr>Arial</vt:lpstr>
      <vt:lpstr>Calibri</vt:lpstr>
      <vt:lpstr>Google Sans</vt:lpstr>
      <vt:lpstr>Helvetica</vt:lpstr>
      <vt:lpstr>Lucida Grande</vt:lpstr>
      <vt:lpstr>Wingdings</vt:lpstr>
      <vt:lpstr>LBNF Template_051215</vt:lpstr>
      <vt:lpstr>LBNF Content-Footer Theme</vt:lpstr>
      <vt:lpstr>Feedback from June LBNC presentations and Preparation for October LBNC </vt:lpstr>
      <vt:lpstr>Outline</vt:lpstr>
      <vt:lpstr>Past LBNC Recommendations    Beamline    (items on this page are just for the record…..  They are not about neutrino beam Monitoring)</vt:lpstr>
      <vt:lpstr>Past LBNC Recommendations    Beamline</vt:lpstr>
      <vt:lpstr>Charge for the October meeting</vt:lpstr>
      <vt:lpstr>Charge Questions - deconstructed</vt:lpstr>
      <vt:lpstr>Charge Questions - deconstructed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Beamline Status</dc:title>
  <dc:creator>Jonathan Lewis</dc:creator>
  <cp:lastModifiedBy>Catherine James</cp:lastModifiedBy>
  <cp:revision>132</cp:revision>
  <cp:lastPrinted>2015-05-22T11:54:13Z</cp:lastPrinted>
  <dcterms:created xsi:type="dcterms:W3CDTF">2023-03-17T18:56:48Z</dcterms:created>
  <dcterms:modified xsi:type="dcterms:W3CDTF">2024-08-22T16:19:10Z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0x01010035EA82128D7C6D49892F96D11C84A067</vt:lpwstr>
  </property>
</Properties>
</file>