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6"/>
  </p:notesMasterIdLst>
  <p:handoutMasterIdLst>
    <p:handoutMasterId r:id="rId7"/>
  </p:handout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 userDrawn="1">
          <p15:clr>
            <a:srgbClr val="A4A3A4"/>
          </p15:clr>
        </p15:guide>
        <p15:guide id="2" orient="horz" pos="476" userDrawn="1">
          <p15:clr>
            <a:srgbClr val="A4A3A4"/>
          </p15:clr>
        </p15:guide>
        <p15:guide id="3" orient="horz" pos="1443" userDrawn="1">
          <p15:clr>
            <a:srgbClr val="A4A3A4"/>
          </p15:clr>
        </p15:guide>
        <p15:guide id="4" orient="horz" pos="966" userDrawn="1">
          <p15:clr>
            <a:srgbClr val="A4A3A4"/>
          </p15:clr>
        </p15:guide>
        <p15:guide id="5" orient="horz" pos="1876" userDrawn="1">
          <p15:clr>
            <a:srgbClr val="A4A3A4"/>
          </p15:clr>
        </p15:guide>
        <p15:guide id="6" orient="horz" pos="3616" userDrawn="1">
          <p15:clr>
            <a:srgbClr val="A4A3A4"/>
          </p15:clr>
        </p15:guide>
        <p15:guide id="7" pos="2920" userDrawn="1">
          <p15:clr>
            <a:srgbClr val="A4A3A4"/>
          </p15:clr>
        </p15:guide>
        <p15:guide id="8" pos="2917" userDrawn="1">
          <p15:clr>
            <a:srgbClr val="A4A3A4"/>
          </p15:clr>
        </p15:guide>
        <p15:guide id="9" pos="6701" userDrawn="1">
          <p15:clr>
            <a:srgbClr val="A4A3A4"/>
          </p15:clr>
        </p15:guide>
        <p15:guide id="10" pos="3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38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832" y="1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920"/>
        <p:guide pos="2917"/>
        <p:guide pos="6701"/>
        <p:guide pos="37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9/25/24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9/25/24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30416"/>
            <a:ext cx="10957984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05368" y="2696828"/>
            <a:ext cx="10962217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3EA4A5F-2000-78E5-DF60-99D7BAD928D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sz="4400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05368" y="462518"/>
            <a:ext cx="109728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605373" y="1207770"/>
            <a:ext cx="10977028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605368" y="1207770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6261400" y="1215721"/>
            <a:ext cx="532100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6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6244261" y="5521483"/>
            <a:ext cx="533814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626745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6261400" y="1206941"/>
            <a:ext cx="532100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609600" y="1238251"/>
            <a:ext cx="109728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340612"/>
            <a:ext cx="402336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4955118" y="1208366"/>
            <a:ext cx="6613023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2518"/>
            <a:ext cx="109728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626746" y="1206941"/>
            <a:ext cx="4006220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5367" y="1227137"/>
            <a:ext cx="109728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609605" y="5839748"/>
            <a:ext cx="10972795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458988"/>
            <a:ext cx="109728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4" y="6549549"/>
            <a:ext cx="579908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609600" y="5760720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09600" y="472239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764110" y="5953374"/>
            <a:ext cx="1427351" cy="586543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7750863" y="200562"/>
            <a:ext cx="3831537" cy="231951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63DED84-C5C2-B312-23E6-0369E5262DFB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776" y="6033053"/>
            <a:ext cx="2416647" cy="4567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2293" y="6549549"/>
            <a:ext cx="1331423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713" y="6549548"/>
            <a:ext cx="6523352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GB"/>
              <a:t>Presenter Name | Presentation Title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368" y="6549549"/>
            <a:ext cx="566925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6357635"/>
            <a:ext cx="109728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E06A3AFF-646B-5740-ADD0-C375F9F838B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740978" y="6431056"/>
            <a:ext cx="871051" cy="357942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157CCC1A-DA12-A5D2-40AF-CA51F1AF59C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9555" y="6513523"/>
            <a:ext cx="1220820" cy="2307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DUNE concerns--HEPCloud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Known HPC use cases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Near Detector simulation and reconstruction</a:t>
            </a:r>
          </a:p>
          <a:p>
            <a:pPr lvl="1"/>
            <a:r>
              <a:rPr lang="en-GB" dirty="0" err="1"/>
              <a:t>MLReco</a:t>
            </a:r>
            <a:r>
              <a:rPr lang="en-GB" dirty="0"/>
              <a:t> used in both—must run on GPU</a:t>
            </a:r>
          </a:p>
          <a:p>
            <a:pPr lvl="2"/>
            <a:r>
              <a:rPr lang="en-GB" dirty="0"/>
              <a:t>Simulation (and </a:t>
            </a:r>
            <a:r>
              <a:rPr lang="en-GB" dirty="0" err="1"/>
              <a:t>reco</a:t>
            </a:r>
            <a:r>
              <a:rPr lang="en-GB" dirty="0"/>
              <a:t>) done so far is 1% of yearly simulation needed</a:t>
            </a:r>
          </a:p>
          <a:p>
            <a:pPr lvl="2"/>
            <a:r>
              <a:rPr lang="en-GB" dirty="0"/>
              <a:t>Estimated 25000 CPU hr, 45000 GPU hr this next year</a:t>
            </a:r>
          </a:p>
          <a:p>
            <a:r>
              <a:rPr lang="en-GB" dirty="0"/>
              <a:t>Far Detector </a:t>
            </a:r>
            <a:r>
              <a:rPr lang="en-GB" dirty="0" err="1"/>
              <a:t>reco</a:t>
            </a:r>
            <a:r>
              <a:rPr lang="en-GB" dirty="0"/>
              <a:t> and analysis</a:t>
            </a:r>
          </a:p>
          <a:p>
            <a:pPr lvl="1"/>
            <a:r>
              <a:rPr lang="en-GB" dirty="0" err="1"/>
              <a:t>Wirecell</a:t>
            </a:r>
            <a:r>
              <a:rPr lang="en-GB" dirty="0"/>
              <a:t> low level </a:t>
            </a:r>
            <a:r>
              <a:rPr lang="en-GB" dirty="0" err="1"/>
              <a:t>reco</a:t>
            </a:r>
            <a:r>
              <a:rPr lang="en-GB" dirty="0"/>
              <a:t> has ML elements</a:t>
            </a:r>
          </a:p>
          <a:p>
            <a:pPr lvl="1"/>
            <a:r>
              <a:rPr lang="en-GB" dirty="0"/>
              <a:t>Analysis—</a:t>
            </a:r>
            <a:r>
              <a:rPr lang="en-GB" dirty="0" err="1"/>
              <a:t>michel</a:t>
            </a:r>
            <a:r>
              <a:rPr lang="en-GB" dirty="0"/>
              <a:t> electrons vs. other electrons, also ML-driven.. Can use inference server</a:t>
            </a:r>
          </a:p>
          <a:p>
            <a:r>
              <a:rPr lang="en-GB" dirty="0"/>
              <a:t>Supernova pointing</a:t>
            </a:r>
          </a:p>
          <a:p>
            <a:pPr lvl="1"/>
            <a:r>
              <a:rPr lang="en-GB" dirty="0"/>
              <a:t>Several methods in DUNE right now but all of them involve getting O(200)TB to a supercomputing </a:t>
            </a:r>
            <a:r>
              <a:rPr lang="en-GB" dirty="0" err="1"/>
              <a:t>center</a:t>
            </a:r>
            <a:r>
              <a:rPr lang="en-GB" dirty="0"/>
              <a:t> within a couple hours.</a:t>
            </a:r>
          </a:p>
          <a:p>
            <a:r>
              <a:rPr lang="en-GB" dirty="0"/>
              <a:t>Normal MC simulation for far detector</a:t>
            </a:r>
          </a:p>
          <a:p>
            <a:pPr lvl="1"/>
            <a:r>
              <a:rPr lang="en-GB" dirty="0"/>
              <a:t>Expecting to do some of this yet this year.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DUNE priorities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BF1D09E-A437-1672-10A6-E09631990681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ALCF staff invited us to write a white paper on DUNE HPC use cases @ Argonne</a:t>
            </a:r>
          </a:p>
          <a:p>
            <a:r>
              <a:rPr lang="en-US" dirty="0"/>
              <a:t>This is in progress (joint with CMS)</a:t>
            </a:r>
          </a:p>
          <a:p>
            <a:r>
              <a:rPr lang="en-US" dirty="0"/>
              <a:t>Bulk file transfer into and out of ALCF, OLCF</a:t>
            </a:r>
          </a:p>
          <a:p>
            <a:pPr lvl="1"/>
            <a:r>
              <a:rPr lang="en-US" dirty="0"/>
              <a:t>Need lab to take clear position on Globus</a:t>
            </a:r>
          </a:p>
          <a:p>
            <a:pPr lvl="1"/>
            <a:r>
              <a:rPr lang="en-US" dirty="0"/>
              <a:t>Need to know who all is working on this problem and their relative responsibilities</a:t>
            </a:r>
          </a:p>
          <a:p>
            <a:pPr lvl="2"/>
            <a:r>
              <a:rPr lang="en-US" dirty="0"/>
              <a:t>Different pieces of HEP-CCE, CSAID, HEPCloud, Rucio developers, …..</a:t>
            </a:r>
          </a:p>
          <a:p>
            <a:r>
              <a:rPr lang="en-US" dirty="0"/>
              <a:t>Near detector gives us a big GPU use case, interesting to leadership facilities.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Presenter Name | Presentation Title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60521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F568B28C-A6E8-B244-A853-A416063E8A5D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T_DUNE_Fermilab_Widescreen_template_2023" id="{D990F060-D425-0B4A-8542-2D8CD20902B4}" vid="{A3D7B5D6-6B49-1B46-A05C-A643F6BE6B1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25</TotalTime>
  <Words>219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DUNE concerns--HEPCloud</vt:lpstr>
      <vt:lpstr>Known HPC use cases</vt:lpstr>
      <vt:lpstr>DUNE priorities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Steven C Timm</dc:creator>
  <cp:keywords/>
  <dc:description>Modified by A. Weber</dc:description>
  <cp:lastModifiedBy>Steven C Timm</cp:lastModifiedBy>
  <cp:revision>1</cp:revision>
  <dcterms:created xsi:type="dcterms:W3CDTF">2024-09-25T20:56:42Z</dcterms:created>
  <dcterms:modified xsi:type="dcterms:W3CDTF">2024-09-25T21:22:16Z</dcterms:modified>
  <cp:category/>
</cp:coreProperties>
</file>