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5"/>
  </p:notesMasterIdLst>
  <p:handoutMasterIdLst>
    <p:handoutMasterId r:id="rId16"/>
  </p:handoutMasterIdLst>
  <p:sldIdLst>
    <p:sldId id="449" r:id="rId6"/>
    <p:sldId id="2107" r:id="rId7"/>
    <p:sldId id="2105" r:id="rId8"/>
    <p:sldId id="275" r:id="rId9"/>
    <p:sldId id="2487" r:id="rId10"/>
    <p:sldId id="2488" r:id="rId11"/>
    <p:sldId id="2489" r:id="rId12"/>
    <p:sldId id="2490" r:id="rId13"/>
    <p:sldId id="2486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DB728-6FC0-4D5B-9A37-1FABBD4E811D}" v="7" dt="2024-08-23T13:12:45.8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6" d="100"/>
          <a:sy n="206" d="100"/>
        </p:scale>
        <p:origin x="500" y="12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Lapointe" userId="f9293570-82b3-4e78-b437-deca3145489a" providerId="ADAL" clId="{975DB728-6FC0-4D5B-9A37-1FABBD4E811D}"/>
    <pc:docChg chg="custSel modSld">
      <pc:chgData name="Marcus Lapointe" userId="f9293570-82b3-4e78-b437-deca3145489a" providerId="ADAL" clId="{975DB728-6FC0-4D5B-9A37-1FABBD4E811D}" dt="2024-08-23T13:13:22.459" v="1388" actId="166"/>
      <pc:docMkLst>
        <pc:docMk/>
      </pc:docMkLst>
      <pc:sldChg chg="addSp delSp modSp mod">
        <pc:chgData name="Marcus Lapointe" userId="f9293570-82b3-4e78-b437-deca3145489a" providerId="ADAL" clId="{975DB728-6FC0-4D5B-9A37-1FABBD4E811D}" dt="2024-08-23T12:35:39.354" v="486" actId="14100"/>
        <pc:sldMkLst>
          <pc:docMk/>
          <pc:sldMk cId="3784689877" sldId="275"/>
        </pc:sldMkLst>
        <pc:picChg chg="del">
          <ac:chgData name="Marcus Lapointe" userId="f9293570-82b3-4e78-b437-deca3145489a" providerId="ADAL" clId="{975DB728-6FC0-4D5B-9A37-1FABBD4E811D}" dt="2024-08-23T12:19:59.784" v="2" actId="478"/>
          <ac:picMkLst>
            <pc:docMk/>
            <pc:sldMk cId="3784689877" sldId="275"/>
            <ac:picMk id="5" creationId="{221AB702-165E-2C08-B9E0-279E7663D929}"/>
          </ac:picMkLst>
        </pc:picChg>
        <pc:picChg chg="add mod">
          <ac:chgData name="Marcus Lapointe" userId="f9293570-82b3-4e78-b437-deca3145489a" providerId="ADAL" clId="{975DB728-6FC0-4D5B-9A37-1FABBD4E811D}" dt="2024-08-23T12:35:39.354" v="486" actId="14100"/>
          <ac:picMkLst>
            <pc:docMk/>
            <pc:sldMk cId="3784689877" sldId="275"/>
            <ac:picMk id="9" creationId="{DA0DDF9E-F362-8968-305D-479168CF7F1C}"/>
          </ac:picMkLst>
        </pc:picChg>
      </pc:sldChg>
      <pc:sldChg chg="modSp mod">
        <pc:chgData name="Marcus Lapointe" userId="f9293570-82b3-4e78-b437-deca3145489a" providerId="ADAL" clId="{975DB728-6FC0-4D5B-9A37-1FABBD4E811D}" dt="2024-08-23T12:56:42.031" v="1058" actId="14100"/>
        <pc:sldMkLst>
          <pc:docMk/>
          <pc:sldMk cId="1810868556" sldId="449"/>
        </pc:sldMkLst>
        <pc:spChg chg="mod">
          <ac:chgData name="Marcus Lapointe" userId="f9293570-82b3-4e78-b437-deca3145489a" providerId="ADAL" clId="{975DB728-6FC0-4D5B-9A37-1FABBD4E811D}" dt="2024-08-23T12:56:42.031" v="1058" actId="14100"/>
          <ac:spMkLst>
            <pc:docMk/>
            <pc:sldMk cId="1810868556" sldId="449"/>
            <ac:spMk id="11" creationId="{D44ACDAA-8A3A-487A-887A-E488F5E0E9B8}"/>
          </ac:spMkLst>
        </pc:spChg>
      </pc:sldChg>
      <pc:sldChg chg="modSp mod">
        <pc:chgData name="Marcus Lapointe" userId="f9293570-82b3-4e78-b437-deca3145489a" providerId="ADAL" clId="{975DB728-6FC0-4D5B-9A37-1FABBD4E811D}" dt="2024-08-23T12:40:42.172" v="604" actId="5793"/>
        <pc:sldMkLst>
          <pc:docMk/>
          <pc:sldMk cId="324892563" sldId="2105"/>
        </pc:sldMkLst>
        <pc:spChg chg="mod">
          <ac:chgData name="Marcus Lapointe" userId="f9293570-82b3-4e78-b437-deca3145489a" providerId="ADAL" clId="{975DB728-6FC0-4D5B-9A37-1FABBD4E811D}" dt="2024-08-23T12:40:42.172" v="604" actId="5793"/>
          <ac:spMkLst>
            <pc:docMk/>
            <pc:sldMk cId="324892563" sldId="2105"/>
            <ac:spMk id="12" creationId="{7918FE38-A19E-484E-B691-17ABBA0E6250}"/>
          </ac:spMkLst>
        </pc:spChg>
      </pc:sldChg>
      <pc:sldChg chg="addSp delSp modSp mod">
        <pc:chgData name="Marcus Lapointe" userId="f9293570-82b3-4e78-b437-deca3145489a" providerId="ADAL" clId="{975DB728-6FC0-4D5B-9A37-1FABBD4E811D}" dt="2024-08-23T12:59:24.290" v="1065" actId="20577"/>
        <pc:sldMkLst>
          <pc:docMk/>
          <pc:sldMk cId="2115971017" sldId="2107"/>
        </pc:sldMkLst>
        <pc:spChg chg="mod">
          <ac:chgData name="Marcus Lapointe" userId="f9293570-82b3-4e78-b437-deca3145489a" providerId="ADAL" clId="{975DB728-6FC0-4D5B-9A37-1FABBD4E811D}" dt="2024-08-23T12:59:24.290" v="1065" actId="20577"/>
          <ac:spMkLst>
            <pc:docMk/>
            <pc:sldMk cId="2115971017" sldId="2107"/>
            <ac:spMk id="8" creationId="{25294140-DEAE-F9E1-D556-FFC2F5B19B51}"/>
          </ac:spMkLst>
        </pc:spChg>
        <pc:picChg chg="add mod">
          <ac:chgData name="Marcus Lapointe" userId="f9293570-82b3-4e78-b437-deca3145489a" providerId="ADAL" clId="{975DB728-6FC0-4D5B-9A37-1FABBD4E811D}" dt="2024-08-23T12:56:57.676" v="1062" actId="1076"/>
          <ac:picMkLst>
            <pc:docMk/>
            <pc:sldMk cId="2115971017" sldId="2107"/>
            <ac:picMk id="5" creationId="{A5805281-5273-24B5-1941-FF7EE0051D15}"/>
          </ac:picMkLst>
        </pc:picChg>
        <pc:picChg chg="del">
          <ac:chgData name="Marcus Lapointe" userId="f9293570-82b3-4e78-b437-deca3145489a" providerId="ADAL" clId="{975DB728-6FC0-4D5B-9A37-1FABBD4E811D}" dt="2024-08-23T12:57:08.040" v="1064" actId="478"/>
          <ac:picMkLst>
            <pc:docMk/>
            <pc:sldMk cId="2115971017" sldId="2107"/>
            <ac:picMk id="6" creationId="{4B607BBF-86D0-0C5B-0DE0-9B2F0F5F564B}"/>
          </ac:picMkLst>
        </pc:picChg>
        <pc:picChg chg="del">
          <ac:chgData name="Marcus Lapointe" userId="f9293570-82b3-4e78-b437-deca3145489a" providerId="ADAL" clId="{975DB728-6FC0-4D5B-9A37-1FABBD4E811D}" dt="2024-08-23T12:57:01.232" v="1063" actId="478"/>
          <ac:picMkLst>
            <pc:docMk/>
            <pc:sldMk cId="2115971017" sldId="2107"/>
            <ac:picMk id="10" creationId="{7A432AA8-3B80-251B-FD85-7AF78FB882E0}"/>
          </ac:picMkLst>
        </pc:picChg>
        <pc:picChg chg="del">
          <ac:chgData name="Marcus Lapointe" userId="f9293570-82b3-4e78-b437-deca3145489a" providerId="ADAL" clId="{975DB728-6FC0-4D5B-9A37-1FABBD4E811D}" dt="2024-08-23T12:50:10.568" v="780" actId="478"/>
          <ac:picMkLst>
            <pc:docMk/>
            <pc:sldMk cId="2115971017" sldId="2107"/>
            <ac:picMk id="14" creationId="{814D9A2A-5893-8677-E4D3-89EC368B7A2B}"/>
          </ac:picMkLst>
        </pc:picChg>
      </pc:sldChg>
      <pc:sldChg chg="addSp modSp mod">
        <pc:chgData name="Marcus Lapointe" userId="f9293570-82b3-4e78-b437-deca3145489a" providerId="ADAL" clId="{975DB728-6FC0-4D5B-9A37-1FABBD4E811D}" dt="2024-08-23T13:09:58.827" v="1372" actId="1076"/>
        <pc:sldMkLst>
          <pc:docMk/>
          <pc:sldMk cId="4250327178" sldId="2487"/>
        </pc:sldMkLst>
        <pc:spChg chg="mod">
          <ac:chgData name="Marcus Lapointe" userId="f9293570-82b3-4e78-b437-deca3145489a" providerId="ADAL" clId="{975DB728-6FC0-4D5B-9A37-1FABBD4E811D}" dt="2024-08-23T13:06:16.650" v="1359" actId="20577"/>
          <ac:spMkLst>
            <pc:docMk/>
            <pc:sldMk cId="4250327178" sldId="2487"/>
            <ac:spMk id="6" creationId="{96CE5838-6B63-0A40-02FB-52716455BDEE}"/>
          </ac:spMkLst>
        </pc:spChg>
        <pc:picChg chg="mod">
          <ac:chgData name="Marcus Lapointe" userId="f9293570-82b3-4e78-b437-deca3145489a" providerId="ADAL" clId="{975DB728-6FC0-4D5B-9A37-1FABBD4E811D}" dt="2024-08-23T13:09:33.766" v="1366" actId="1440"/>
          <ac:picMkLst>
            <pc:docMk/>
            <pc:sldMk cId="4250327178" sldId="2487"/>
            <ac:picMk id="3" creationId="{8E8415E1-6485-BDBF-C755-9AB106B7CA85}"/>
          </ac:picMkLst>
        </pc:picChg>
        <pc:picChg chg="add mod">
          <ac:chgData name="Marcus Lapointe" userId="f9293570-82b3-4e78-b437-deca3145489a" providerId="ADAL" clId="{975DB728-6FC0-4D5B-9A37-1FABBD4E811D}" dt="2024-08-23T13:07:14.479" v="1363" actId="1076"/>
          <ac:picMkLst>
            <pc:docMk/>
            <pc:sldMk cId="4250327178" sldId="2487"/>
            <ac:picMk id="5" creationId="{BC31BB14-7BFD-3056-6F99-EB28AC7ED69B}"/>
          </ac:picMkLst>
        </pc:picChg>
        <pc:picChg chg="add mod">
          <ac:chgData name="Marcus Lapointe" userId="f9293570-82b3-4e78-b437-deca3145489a" providerId="ADAL" clId="{975DB728-6FC0-4D5B-9A37-1FABBD4E811D}" dt="2024-08-23T13:09:58.827" v="1372" actId="1076"/>
          <ac:picMkLst>
            <pc:docMk/>
            <pc:sldMk cId="4250327178" sldId="2487"/>
            <ac:picMk id="7" creationId="{6F5A8AC7-8BE7-7A49-2C08-00061F828F47}"/>
          </ac:picMkLst>
        </pc:picChg>
      </pc:sldChg>
      <pc:sldChg chg="addSp modSp mod">
        <pc:chgData name="Marcus Lapointe" userId="f9293570-82b3-4e78-b437-deca3145489a" providerId="ADAL" clId="{975DB728-6FC0-4D5B-9A37-1FABBD4E811D}" dt="2024-08-23T13:13:22.459" v="1388" actId="166"/>
        <pc:sldMkLst>
          <pc:docMk/>
          <pc:sldMk cId="2930226279" sldId="2488"/>
        </pc:sldMkLst>
        <pc:spChg chg="mod">
          <ac:chgData name="Marcus Lapointe" userId="f9293570-82b3-4e78-b437-deca3145489a" providerId="ADAL" clId="{975DB728-6FC0-4D5B-9A37-1FABBD4E811D}" dt="2024-08-23T13:04:56.253" v="1325" actId="255"/>
          <ac:spMkLst>
            <pc:docMk/>
            <pc:sldMk cId="2930226279" sldId="2488"/>
            <ac:spMk id="6" creationId="{96CE5838-6B63-0A40-02FB-52716455BDEE}"/>
          </ac:spMkLst>
        </pc:spChg>
        <pc:picChg chg="add mod ord">
          <ac:chgData name="Marcus Lapointe" userId="f9293570-82b3-4e78-b437-deca3145489a" providerId="ADAL" clId="{975DB728-6FC0-4D5B-9A37-1FABBD4E811D}" dt="2024-08-23T13:13:22.459" v="1388" actId="166"/>
          <ac:picMkLst>
            <pc:docMk/>
            <pc:sldMk cId="2930226279" sldId="2488"/>
            <ac:picMk id="5" creationId="{2C8727BF-C1BA-8D44-A135-C483A781C513}"/>
          </ac:picMkLst>
        </pc:picChg>
        <pc:picChg chg="add mod">
          <ac:chgData name="Marcus Lapointe" userId="f9293570-82b3-4e78-b437-deca3145489a" providerId="ADAL" clId="{975DB728-6FC0-4D5B-9A37-1FABBD4E811D}" dt="2024-08-23T13:13:16.846" v="1386" actId="1076"/>
          <ac:picMkLst>
            <pc:docMk/>
            <pc:sldMk cId="2930226279" sldId="2488"/>
            <ac:picMk id="7" creationId="{5E00AE14-3B5F-A09B-3CFD-0C62261C1A8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9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8/23/2024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89153" y="913967"/>
            <a:ext cx="7826147" cy="36163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Pressing Issues / Special Topic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Linac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 Loft Area -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is getting some reactive HVAC work done, affecting some parking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/>
              </a:rPr>
              <a:t>. Parts are on order.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NS3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Electric removal in progress and Roof is next in line.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Noteworthy Items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DOE Leadership Walks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Walks are happening more often and being more detailed with findings – as issues come up we will reach out to AD leadership for a path forward. Site 67 as an example.</a:t>
            </a:r>
          </a:p>
          <a:p>
            <a:pPr marL="628650" marR="57150" lvl="1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R &amp; G has been performing weed killing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. We have been working on notifying the buildings effected when we find out</a:t>
            </a:r>
            <a:r>
              <a:rPr lang="en-US" sz="1200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.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Mechanical and Utility Outages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#4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– See slide</a:t>
            </a:r>
            <a:endParaRPr lang="en-US" sz="12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/>
            </a:endParaRP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/>
              </a:rPr>
              <a:t>Active Projects and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Onsite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: </a:t>
            </a:r>
            <a:r>
              <a:rPr lang="en-US" sz="1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/>
              </a:rPr>
              <a:t>Slide #5 &amp; #6</a:t>
            </a:r>
            <a:endParaRPr lang="fr-FR" sz="14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Safety Success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Several buildings have had some grounds clearing for safety and various projects that are being done.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See next slide for photos.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9140" y="250252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  <a:latin typeface="Calibri"/>
              </a:rPr>
              <a:t>Special Topic: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7A911C-EBF2-EB81-9905-C612E994C85F}"/>
              </a:ext>
            </a:extLst>
          </p:cNvPr>
          <p:cNvSpPr/>
          <p:nvPr/>
        </p:nvSpPr>
        <p:spPr>
          <a:xfrm>
            <a:off x="73346" y="827759"/>
            <a:ext cx="46838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4140-DEAE-F9E1-D556-FFC2F5B19B51}"/>
              </a:ext>
            </a:extLst>
          </p:cNvPr>
          <p:cNvSpPr txBox="1"/>
          <p:nvPr/>
        </p:nvSpPr>
        <p:spPr>
          <a:xfrm>
            <a:off x="222624" y="827759"/>
            <a:ext cx="4683805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G-2 – </a:t>
            </a:r>
            <a:r>
              <a:rPr lang="en-US" sz="1400" dirty="0">
                <a:solidFill>
                  <a:srgbClr val="000000"/>
                </a:solidFill>
              </a:rPr>
              <a:t>Currently prepping for paint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NS0</a:t>
            </a:r>
            <a:r>
              <a:rPr lang="en-US" sz="1400" dirty="0">
                <a:solidFill>
                  <a:srgbClr val="000000"/>
                </a:solidFill>
              </a:rPr>
              <a:t> – Finished painting, new signage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MI65/NUMI – </a:t>
            </a:r>
            <a:r>
              <a:rPr lang="en-US" sz="1400" dirty="0">
                <a:solidFill>
                  <a:srgbClr val="000000"/>
                </a:solidFill>
              </a:rPr>
              <a:t>Shield door concerns – </a:t>
            </a:r>
            <a:r>
              <a:rPr lang="en-US" sz="1400" b="1" dirty="0">
                <a:solidFill>
                  <a:srgbClr val="FF0000"/>
                </a:solidFill>
              </a:rPr>
              <a:t>Safety Concerns – </a:t>
            </a:r>
            <a:r>
              <a:rPr lang="en-US" sz="1400" b="1" dirty="0">
                <a:solidFill>
                  <a:srgbClr val="00B050"/>
                </a:solidFill>
              </a:rPr>
              <a:t>in progress/planning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MI65 Weather Station – </a:t>
            </a:r>
            <a:r>
              <a:rPr lang="en-US" sz="1400" dirty="0">
                <a:solidFill>
                  <a:srgbClr val="000000"/>
                </a:solidFill>
              </a:rPr>
              <a:t>Currently contemplating locations best suited for the rooftop evaporator. </a:t>
            </a:r>
            <a:r>
              <a:rPr lang="en-US" sz="1400" b="1" dirty="0">
                <a:solidFill>
                  <a:srgbClr val="00B050"/>
                </a:solidFill>
              </a:rPr>
              <a:t>In discussion/review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PIPII</a:t>
            </a:r>
            <a:r>
              <a:rPr lang="en-US" sz="1400" dirty="0">
                <a:solidFill>
                  <a:srgbClr val="000000"/>
                </a:solidFill>
              </a:rPr>
              <a:t>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Having AEDs installed and continues to have concrete poured. </a:t>
            </a:r>
            <a:r>
              <a:rPr lang="en-US" sz="1400" b="1" dirty="0">
                <a:solidFill>
                  <a:srgbClr val="FF0000"/>
                </a:solidFill>
              </a:rPr>
              <a:t>Safety Concern </a:t>
            </a:r>
            <a:r>
              <a:rPr lang="en-US" sz="1400" b="1" dirty="0">
                <a:solidFill>
                  <a:srgbClr val="00B050"/>
                </a:solidFill>
              </a:rPr>
              <a:t>Installed</a:t>
            </a:r>
            <a:r>
              <a:rPr lang="en-US" sz="1400" b="1" dirty="0">
                <a:solidFill>
                  <a:srgbClr val="FF0000"/>
                </a:solidFill>
              </a:rPr>
              <a:t> ✅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SEA 2</a:t>
            </a:r>
            <a:r>
              <a:rPr lang="en-US" sz="1400" b="1" baseline="30000" dirty="0">
                <a:solidFill>
                  <a:srgbClr val="000000"/>
                </a:solidFill>
              </a:rPr>
              <a:t>nd</a:t>
            </a:r>
            <a:r>
              <a:rPr lang="en-US" sz="1400" b="1" dirty="0">
                <a:solidFill>
                  <a:srgbClr val="000000"/>
                </a:solidFill>
              </a:rPr>
              <a:t> Floor Renovations </a:t>
            </a:r>
            <a:r>
              <a:rPr lang="en-US" sz="1400" dirty="0">
                <a:solidFill>
                  <a:srgbClr val="000000"/>
                </a:solidFill>
              </a:rPr>
              <a:t>Moving along - ACBM remediation scheduling and lighting plan being designed. – </a:t>
            </a:r>
            <a:r>
              <a:rPr lang="en-US" sz="1400" b="1" dirty="0">
                <a:solidFill>
                  <a:srgbClr val="00B050"/>
                </a:solidFill>
              </a:rPr>
              <a:t>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Office Remodeling - </a:t>
            </a:r>
            <a:r>
              <a:rPr lang="en-US" sz="1400" dirty="0">
                <a:solidFill>
                  <a:srgbClr val="000000"/>
                </a:solidFill>
              </a:rPr>
              <a:t>concerns are being worked through to find the best course of action moving forward. We value and appreciate the feedback from all.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31E593-62A3-FF2E-E4D6-4067D648C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118" y="1378508"/>
            <a:ext cx="1684137" cy="1753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FF5AD6-B325-1C37-CAA6-60B0DC6B2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165" y="2881429"/>
            <a:ext cx="2648805" cy="2011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05281-5273-24B5-1941-FF7EE0051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053" y="696589"/>
            <a:ext cx="2491945" cy="1868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136442" y="1"/>
            <a:ext cx="4821000" cy="4059444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470021" y="904314"/>
            <a:ext cx="4922250" cy="5032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chemeClr val="accent6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CMTF Generator PMs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progress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C-0 Floors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Abatement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The abatement teams are starting to be mobilized again and items are being scheduled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Waiting on LOMO to end.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Discovery Road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Painting project for the buildings on discovery road is in the planning phase.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Req/SOW turned and being reviewed. 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NS0 and G-2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are being completed now. New signage in progress</a:t>
            </a: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Old/Unused Equipment –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Working on Roof Cleanups and MMR’s for stuff around the buildings. Planning with departments on getting items not needed off the roof</a:t>
            </a:r>
            <a:r>
              <a:rPr lang="en-US" sz="12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</a:t>
            </a:r>
            <a:r>
              <a:rPr lang="en-US" sz="12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Process.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Service Agreement – 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Verifying AD/ISD equipment is moving along nicely at about 30% of roughly 8000-line items. </a:t>
            </a:r>
            <a:r>
              <a:rPr lang="en-US" sz="12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Noteworthy Items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D46C6-59DF-2B17-6191-CB07FCD95E41}"/>
              </a:ext>
            </a:extLst>
          </p:cNvPr>
          <p:cNvSpPr txBox="1"/>
          <p:nvPr/>
        </p:nvSpPr>
        <p:spPr>
          <a:xfrm>
            <a:off x="5636551" y="3474669"/>
            <a:ext cx="324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🎉Another big KUDOS to the R &amp; G’s Teams and the MMR Teams for working to cleanup our grounds and make </a:t>
            </a:r>
            <a:r>
              <a:rPr lang="en-US" sz="1400"/>
              <a:t>travel safer.  </a:t>
            </a:r>
            <a:r>
              <a:rPr lang="en-US" sz="1400" dirty="0"/>
              <a:t>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EC90E-0139-0E97-FFAA-B7D7BB71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47" y="463119"/>
            <a:ext cx="2831232" cy="1533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2AF68-AD8C-827E-98FB-8CB67765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01" y="2136737"/>
            <a:ext cx="2884922" cy="1284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>
            <a:extLst>
              <a:ext uri="{FF2B5EF4-FFF2-40B4-BE49-F238E27FC236}">
                <a16:creationId xmlns:a16="http://schemas.microsoft.com/office/drawing/2014/main" id="{EDFF58EE-F042-43FC-9514-DC4C60AD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3804"/>
            <a:ext cx="6715125" cy="5227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2279368" y="-83804"/>
            <a:ext cx="6864631" cy="5227303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-117" y="334589"/>
            <a:ext cx="4477988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Mechanical and 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70" y="4189138"/>
            <a:ext cx="4175661" cy="7731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44CC43-E082-CABA-8FB6-0E00D011A2DF}"/>
              </a:ext>
            </a:extLst>
          </p:cNvPr>
          <p:cNvSpPr/>
          <p:nvPr/>
        </p:nvSpPr>
        <p:spPr>
          <a:xfrm>
            <a:off x="5149626" y="58607"/>
            <a:ext cx="3215225" cy="10644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9580C-2D11-41F0-49CD-4D6A17D32E7D}"/>
              </a:ext>
            </a:extLst>
          </p:cNvPr>
          <p:cNvSpPr/>
          <p:nvPr/>
        </p:nvSpPr>
        <p:spPr>
          <a:xfrm>
            <a:off x="5471148" y="193151"/>
            <a:ext cx="248795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Planned Power Outages 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Current Outage Schedule is populated.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Shutdowns are being scheduled for May/June.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DDF9E-F362-8968-305D-479168CF7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8814"/>
            <a:ext cx="9144000" cy="28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43" y="0"/>
            <a:ext cx="2644057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161477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5672514" cy="40857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Door EOL Replacements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Requisition for 13 doors on the EOL list is in progress. Plus 4 others on a fast track working with Scott on locations like SWA, ME7, &amp; AP0, MT Worm. No Change – </a:t>
            </a:r>
            <a:r>
              <a:rPr lang="en-U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Awaiting Approval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Office Refurbishing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TGC-113/SEA-212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XGE-106/TGC-109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XGC-129/XGW-114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XGE-124/TGS-125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WGW-106/XGW-108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XGW-107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Approved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Building Req’s now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  <a:endParaRPr lang="en-US" sz="1100" b="1" dirty="0">
              <a:solidFill>
                <a:schemeClr val="accent3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Exterior Ladder EOL replacements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Currently 24 ladders are targeted. SOW is being developed.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In Progress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AD Elevator/Dumbwaiter Maintenance –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Larger Plan being developed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-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SSB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repair in design mode as more damage was done initially thought. ☹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New Roofs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HAB almost complete, Minos is prepping (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Emergency Roof on </a:t>
            </a:r>
            <a:r>
              <a:rPr lang="en-US" sz="11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highbay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in progress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), Village Gym/Fuel Station are next up and just waiting on different phases of the projects to firm up dates.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Minos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  <a:endParaRPr lang="en-US" sz="11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NS3 – Emergency Roof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review process. </a:t>
            </a: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Progress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Pagoda – Floor repairs completed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9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1BB14-7BFD-3056-6F99-EB28AC7E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140" y="150160"/>
            <a:ext cx="1898442" cy="2531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A8AC7-8BE7-7A49-2C08-00061F82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786" y="1771650"/>
            <a:ext cx="2258369" cy="3011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57" y="0"/>
            <a:ext cx="2646187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83511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6099694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Active Projects still in motion and 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CB95C-14C4-9587-3775-99A7FEA7DC92}"/>
              </a:ext>
            </a:extLst>
          </p:cNvPr>
          <p:cNvSpPr/>
          <p:nvPr/>
        </p:nvSpPr>
        <p:spPr>
          <a:xfrm>
            <a:off x="395207" y="999641"/>
            <a:ext cx="5835112" cy="4056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CE5838-6B63-0A40-02FB-52716455BDEE}"/>
              </a:ext>
            </a:extLst>
          </p:cNvPr>
          <p:cNvSpPr/>
          <p:nvPr/>
        </p:nvSpPr>
        <p:spPr>
          <a:xfrm>
            <a:off x="557805" y="1129416"/>
            <a:ext cx="4655091" cy="38241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050" b="1" u="sng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AD Projects</a:t>
            </a:r>
            <a:r>
              <a:rPr lang="en-US" sz="9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NTF Safety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Area scanned and ready to schedule the rail install.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Potential next Projects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– APOTH Door &amp; Frame Replacement (waiting on quote), A0 cleanroom sanitary line replacement (performed walkdown and waiting on quote), MI Building Concrete Coatings, C0 Service Building (in beginning phase).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No Change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Lighting Work/Upgrades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CMTF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have been halted due to other lab priorities - </a:t>
            </a:r>
            <a:r>
              <a:rPr lang="en-US" sz="1100" b="1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Received new scheduling information from CMTF and working the FPCs to see if we can work into the schedule.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</a:t>
            </a:r>
            <a:endParaRPr lang="en-US" sz="11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Foundation Leaks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MT6/MC2/Wilson Hall – </a:t>
            </a:r>
            <a:r>
              <a:rPr lang="en-US" sz="1100" b="1" dirty="0">
                <a:solidFill>
                  <a:schemeClr val="accent3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procurement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Electrification Project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In Motion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NWA &amp; NS4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Various work orders are being handled/planned/scheduled.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Property and R&amp;G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special thank you! </a:t>
            </a: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this month alone AD has gotten a total of 13 various tickets completed. From moving out pallets and vegetation clearing for PMs and maintenance work.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And More…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0AE14-3B5F-A09B-3CFD-0C62261C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02" y="3003543"/>
            <a:ext cx="2550748" cy="1913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727BF-C1BA-8D44-A135-C483A781C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527" y="226896"/>
            <a:ext cx="2184829" cy="2913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22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86B6-2588-203E-3403-CC4C01C7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3B72E-A087-8087-FA83-E553CB2F4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3C9E0-21A6-8EA6-35D4-BF37DDA6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A5C6-C6EA-4D8B-8884-5F29204070A7}" type="datetime1">
              <a:rPr lang="en-US" smtClean="0"/>
              <a:t>8/23/2024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451E9-7551-822B-0FB0-954794FA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3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248681" y="798560"/>
            <a:ext cx="4937760" cy="24160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CUB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picked up new “Slip-Stream” filters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Warehouse 2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ADA requirements have been installed, new parking spot, and automatic door openers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MW9 gas leaks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after the repairs and new install we are wrapping them with a protective coating to prevent soil condition deterioration.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LAB B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– pulled down their old rooftop unit and replaced it with a new one. 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PS6 –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received some new drain work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Pond Algae Treatment </a:t>
            </a:r>
            <a:r>
              <a:rPr lang="en-US" sz="11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– mechanics are/were cleaning intake grating a couple times a day.</a:t>
            </a: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chemeClr val="accent3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1000" b="1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defTabSz="457189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50505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257126" y="367491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Lab Wide Mentions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181FE-5E7D-7AED-387E-074BF7D7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463" y="367492"/>
            <a:ext cx="1514316" cy="211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1914E-7CEF-99F1-103F-D29E494DB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98" y="367491"/>
            <a:ext cx="1775404" cy="1969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13EF0-59A1-05B6-43A9-975C50A7C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2722899"/>
            <a:ext cx="1964798" cy="1663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E6876-6C4C-43B6-CAE2-C5CE0B118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548" y="2571750"/>
            <a:ext cx="2552700" cy="2054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722CA-B0B3-6EB5-BAAD-3F15685F7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285" y="2554032"/>
            <a:ext cx="1727825" cy="2054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9705C4-EE60-9F80-D8C3-AB1E4CBAA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16" y="2580177"/>
            <a:ext cx="1506631" cy="2002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561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C83764E-E337-42DB-93FC-6FEB65E2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3495"/>
          <a:stretch/>
        </p:blipFill>
        <p:spPr bwMode="auto">
          <a:xfrm>
            <a:off x="1917832" y="0"/>
            <a:ext cx="7229475" cy="51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-26378" y="3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Road Closures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676BBE-7298-F4DD-ADA7-244E9BBC3044}"/>
              </a:ext>
            </a:extLst>
          </p:cNvPr>
          <p:cNvSpPr/>
          <p:nvPr/>
        </p:nvSpPr>
        <p:spPr>
          <a:xfrm>
            <a:off x="222250" y="1157125"/>
            <a:ext cx="2544464" cy="1061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from Fermilab today or R&amp;G site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Lab closures</a:t>
            </a: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171450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Arial"/>
            </a:endParaRP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900" dirty="0">
                <a:solidFill>
                  <a:srgbClr val="000000"/>
                </a:solidFill>
                <a:latin typeface="Calibri Light"/>
                <a:cs typeface="Arial"/>
              </a:rPr>
              <a:t>Closures close to WH</a:t>
            </a:r>
          </a:p>
          <a:p>
            <a:pPr marL="628650" lvl="1" indent="-171450" defTabSz="457189"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  <a:defRPr/>
            </a:pPr>
            <a:endParaRPr lang="en-US" sz="90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06ACFC8F5CB48AF8FB4E1B7E23999" ma:contentTypeVersion="16" ma:contentTypeDescription="Create a new document." ma:contentTypeScope="" ma:versionID="000ab61ee7f9812444541d4f571d82ae">
  <xsd:schema xmlns:xsd="http://www.w3.org/2001/XMLSchema" xmlns:xs="http://www.w3.org/2001/XMLSchema" xmlns:p="http://schemas.microsoft.com/office/2006/metadata/properties" xmlns:ns2="e3b62392-c388-4243-aa46-300030a88113" xmlns:ns3="c480c986-2050-497c-85a6-1d33c8848c6f" targetNamespace="http://schemas.microsoft.com/office/2006/metadata/properties" ma:root="true" ma:fieldsID="d7b5895abe10fae2a3d30b0197fe6068" ns2:_="" ns3:_="">
    <xsd:import namespace="e3b62392-c388-4243-aa46-300030a88113"/>
    <xsd:import namespace="c480c986-2050-497c-85a6-1d33c884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ReportDat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62392-c388-4243-aa46-300030a88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Date" ma:index="19" nillable="true" ma:displayName="Report Date" ma:format="DateOnly" ma:internalName="ReportDate">
      <xsd:simpleType>
        <xsd:restriction base="dms:DateTim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0c986-2050-497c-85a6-1d33c8848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da6aea5-fac2-4954-bd28-a019eac666d3}" ma:internalName="TaxCatchAll" ma:showField="CatchAllData" ma:web="c480c986-2050-497c-85a6-1d33c8848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80c986-2050-497c-85a6-1d33c8848c6f" xsi:nil="true"/>
    <lcf76f155ced4ddcb4097134ff3c332f xmlns="e3b62392-c388-4243-aa46-300030a88113">
      <Terms xmlns="http://schemas.microsoft.com/office/infopath/2007/PartnerControls"/>
    </lcf76f155ced4ddcb4097134ff3c332f>
    <SharedWithUsers xmlns="c480c986-2050-497c-85a6-1d33c8848c6f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</SharedWithUsers>
    <ReportDate xmlns="e3b62392-c388-4243-aa46-300030a88113" xsi:nil="true"/>
  </documentManagement>
</p:properties>
</file>

<file path=customXml/itemProps1.xml><?xml version="1.0" encoding="utf-8"?>
<ds:datastoreItem xmlns:ds="http://schemas.openxmlformats.org/officeDocument/2006/customXml" ds:itemID="{89D30993-F2E9-4992-8497-7A639CFD0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b62392-c388-4243-aa46-300030a88113"/>
    <ds:schemaRef ds:uri="c480c986-2050-497c-85a6-1d33c8848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F2A62D-1FC0-448D-BA91-EB291059DD9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c480c986-2050-497c-85a6-1d33c8848c6f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3b62392-c388-4243-aa46-300030a8811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8512</TotalTime>
  <Words>962</Words>
  <Application>Microsoft Office PowerPoint</Application>
  <PresentationFormat>On-screen Show (16:9)</PresentationFormat>
  <Paragraphs>98</Paragraphs>
  <Slides>9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Arial,Sans-Serif</vt:lpstr>
      <vt:lpstr>Arial</vt:lpstr>
      <vt:lpstr>Calibri</vt:lpstr>
      <vt:lpstr>Calibri Light</vt:lpstr>
      <vt:lpstr>Century Gothic</vt:lpstr>
      <vt:lpstr>Helvetica</vt:lpstr>
      <vt:lpstr>Fermilab_PPT_090915</vt:lpstr>
      <vt:lpstr>1_Fermilab_PPT_090915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Marcus Lapointe</cp:lastModifiedBy>
  <cp:revision>15</cp:revision>
  <cp:lastPrinted>2014-01-20T19:40:21Z</cp:lastPrinted>
  <dcterms:created xsi:type="dcterms:W3CDTF">2021-12-21T17:11:20Z</dcterms:created>
  <dcterms:modified xsi:type="dcterms:W3CDTF">2024-08-23T13:13:28Z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0x0101002BA06ACFC8F5CB48AF8FB4E1B7E23999</vt:lpwstr>
  </property>
  <property fmtid="{D5CDD505-2E9C-101B-9397-08002B2CF9AE}" pid="3" name="MediaServiceImageTags">
    <vt:lpwstr/>
  </property>
</Properties>
</file>