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>
  <p:sldMasterIdLst>
    <p:sldMasterId id="2147483648" r:id="rId1"/>
    <p:sldMasterId id="2147483661" r:id="rId2"/>
  </p:sldMasterIdLst>
  <p:notesMasterIdLst>
    <p:notesMasterId r:id="rId7"/>
  </p:notesMasterIdLst>
  <p:sldIdLst>
    <p:sldId id="256" r:id="rId3"/>
    <p:sldId id="261" r:id="rId4"/>
    <p:sldId id="263" r:id="rId5"/>
    <p:sldId id="260" r:id="rId6"/>
  </p:sldIdLst>
  <p:sldSz cx="9144000" cy="6858000" type="screen4x3"/>
  <p:notesSz cx="7772400" cy="10058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CEF988E-5B35-4477-ADFA-1739E2633BD6}" v="2" dt="2024-09-06T13:04:39.62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7"/>
    <p:restoredTop sz="94672"/>
  </p:normalViewPr>
  <p:slideViewPr>
    <p:cSldViewPr snapToGrid="0">
      <p:cViewPr varScale="1">
        <p:scale>
          <a:sx n="86" d="100"/>
          <a:sy n="86" d="100"/>
        </p:scale>
        <p:origin x="65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enton K Morris" userId="0450e551-eb74-4e16-a8b4-74d516834900" providerId="ADAL" clId="{CCEF988E-5B35-4477-ADFA-1739E2633BD6}"/>
    <pc:docChg chg="delSld modSld">
      <pc:chgData name="Denton K Morris" userId="0450e551-eb74-4e16-a8b4-74d516834900" providerId="ADAL" clId="{CCEF988E-5B35-4477-ADFA-1739E2633BD6}" dt="2024-09-06T13:24:29.849" v="355" actId="20577"/>
      <pc:docMkLst>
        <pc:docMk/>
      </pc:docMkLst>
      <pc:sldChg chg="modSp mod">
        <pc:chgData name="Denton K Morris" userId="0450e551-eb74-4e16-a8b4-74d516834900" providerId="ADAL" clId="{CCEF988E-5B35-4477-ADFA-1739E2633BD6}" dt="2024-09-05T19:53:27.708" v="17" actId="20577"/>
        <pc:sldMkLst>
          <pc:docMk/>
          <pc:sldMk cId="0" sldId="256"/>
        </pc:sldMkLst>
        <pc:spChg chg="mod">
          <ac:chgData name="Denton K Morris" userId="0450e551-eb74-4e16-a8b4-74d516834900" providerId="ADAL" clId="{CCEF988E-5B35-4477-ADFA-1739E2633BD6}" dt="2024-09-05T19:53:27.708" v="17" actId="20577"/>
          <ac:spMkLst>
            <pc:docMk/>
            <pc:sldMk cId="0" sldId="256"/>
            <ac:spMk id="81" creationId="{00000000-0000-0000-0000-000000000000}"/>
          </ac:spMkLst>
        </pc:spChg>
      </pc:sldChg>
      <pc:sldChg chg="modSp mod">
        <pc:chgData name="Denton K Morris" userId="0450e551-eb74-4e16-a8b4-74d516834900" providerId="ADAL" clId="{CCEF988E-5B35-4477-ADFA-1739E2633BD6}" dt="2024-09-06T13:24:29.849" v="355" actId="20577"/>
        <pc:sldMkLst>
          <pc:docMk/>
          <pc:sldMk cId="1533699954" sldId="260"/>
        </pc:sldMkLst>
        <pc:spChg chg="mod">
          <ac:chgData name="Denton K Morris" userId="0450e551-eb74-4e16-a8b4-74d516834900" providerId="ADAL" clId="{CCEF988E-5B35-4477-ADFA-1739E2633BD6}" dt="2024-09-06T13:24:29.849" v="355" actId="20577"/>
          <ac:spMkLst>
            <pc:docMk/>
            <pc:sldMk cId="1533699954" sldId="260"/>
            <ac:spMk id="96" creationId="{00000000-0000-0000-0000-000000000000}"/>
          </ac:spMkLst>
        </pc:spChg>
        <pc:graphicFrameChg chg="mod">
          <ac:chgData name="Denton K Morris" userId="0450e551-eb74-4e16-a8b4-74d516834900" providerId="ADAL" clId="{CCEF988E-5B35-4477-ADFA-1739E2633BD6}" dt="2024-09-06T13:04:39.623" v="325"/>
          <ac:graphicFrameMkLst>
            <pc:docMk/>
            <pc:sldMk cId="1533699954" sldId="260"/>
            <ac:graphicFrameMk id="2" creationId="{FA3E1226-C0E0-AD72-ADA4-F3C3D8E176AA}"/>
          </ac:graphicFrameMkLst>
        </pc:graphicFrameChg>
      </pc:sldChg>
      <pc:sldChg chg="modSp mod">
        <pc:chgData name="Denton K Morris" userId="0450e551-eb74-4e16-a8b4-74d516834900" providerId="ADAL" clId="{CCEF988E-5B35-4477-ADFA-1739E2633BD6}" dt="2024-09-06T13:22:31.352" v="339" actId="20577"/>
        <pc:sldMkLst>
          <pc:docMk/>
          <pc:sldMk cId="37226134" sldId="261"/>
        </pc:sldMkLst>
        <pc:spChg chg="mod">
          <ac:chgData name="Denton K Morris" userId="0450e551-eb74-4e16-a8b4-74d516834900" providerId="ADAL" clId="{CCEF988E-5B35-4477-ADFA-1739E2633BD6}" dt="2024-09-06T13:22:31.352" v="339" actId="20577"/>
          <ac:spMkLst>
            <pc:docMk/>
            <pc:sldMk cId="37226134" sldId="261"/>
            <ac:spMk id="2" creationId="{8AFF239E-0263-0CF1-ABF9-9C916D38A676}"/>
          </ac:spMkLst>
        </pc:spChg>
      </pc:sldChg>
      <pc:sldChg chg="modSp mod">
        <pc:chgData name="Denton K Morris" userId="0450e551-eb74-4e16-a8b4-74d516834900" providerId="ADAL" clId="{CCEF988E-5B35-4477-ADFA-1739E2633BD6}" dt="2024-09-06T13:19:02.078" v="337" actId="20577"/>
        <pc:sldMkLst>
          <pc:docMk/>
          <pc:sldMk cId="3443243251" sldId="263"/>
        </pc:sldMkLst>
        <pc:spChg chg="mod">
          <ac:chgData name="Denton K Morris" userId="0450e551-eb74-4e16-a8b4-74d516834900" providerId="ADAL" clId="{CCEF988E-5B35-4477-ADFA-1739E2633BD6}" dt="2024-09-06T13:19:02.078" v="337" actId="20577"/>
          <ac:spMkLst>
            <pc:docMk/>
            <pc:sldMk cId="3443243251" sldId="263"/>
            <ac:spMk id="2" creationId="{8AFF239E-0263-0CF1-ABF9-9C916D38A676}"/>
          </ac:spMkLst>
        </pc:spChg>
      </pc:sldChg>
      <pc:sldChg chg="del">
        <pc:chgData name="Denton K Morris" userId="0450e551-eb74-4e16-a8b4-74d516834900" providerId="ADAL" clId="{CCEF988E-5B35-4477-ADFA-1739E2633BD6}" dt="2024-09-05T19:56:57.450" v="321" actId="2696"/>
        <pc:sldMkLst>
          <pc:docMk/>
          <pc:sldMk cId="3840282032" sldId="264"/>
        </pc:sldMkLst>
      </pc:sldChg>
      <pc:sldChg chg="del">
        <pc:chgData name="Denton K Morris" userId="0450e551-eb74-4e16-a8b4-74d516834900" providerId="ADAL" clId="{CCEF988E-5B35-4477-ADFA-1739E2633BD6}" dt="2024-09-05T19:57:03.490" v="322" actId="2696"/>
        <pc:sldMkLst>
          <pc:docMk/>
          <pc:sldMk cId="2542282545" sldId="265"/>
        </pc:sldMkLst>
      </pc:sldChg>
      <pc:sldChg chg="del">
        <pc:chgData name="Denton K Morris" userId="0450e551-eb74-4e16-a8b4-74d516834900" providerId="ADAL" clId="{CCEF988E-5B35-4477-ADFA-1739E2633BD6}" dt="2024-09-05T19:57:09.884" v="323" actId="2696"/>
        <pc:sldMkLst>
          <pc:docMk/>
          <pc:sldMk cId="1539245562" sldId="266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368675" cy="504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402138" y="0"/>
            <a:ext cx="3368675" cy="504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18C888-6C87-1140-9566-D5625BCB3463}" type="datetimeFigureOut">
              <a:rPr lang="en-US" smtClean="0"/>
              <a:t>9/5/2024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624013" y="1257300"/>
            <a:ext cx="4524375" cy="3394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77875" y="4840288"/>
            <a:ext cx="6216650" cy="39608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53575"/>
            <a:ext cx="3368675" cy="504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402138" y="9553575"/>
            <a:ext cx="3368675" cy="504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538947-0475-E649-8B2D-523EF162EE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4428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5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64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6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7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71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72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7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75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76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77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78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79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eaderFooter_0060314.png"/>
          <p:cNvPicPr/>
          <p:nvPr/>
        </p:nvPicPr>
        <p:blipFill>
          <a:blip r:embed="rId14"/>
          <a:stretch/>
        </p:blipFill>
        <p:spPr>
          <a:xfrm>
            <a:off x="0" y="0"/>
            <a:ext cx="9142200" cy="6856200"/>
          </a:xfrm>
          <a:prstGeom prst="rect">
            <a:avLst/>
          </a:prstGeom>
          <a:ln>
            <a:noFill/>
          </a:ln>
        </p:spPr>
      </p:pic>
      <p:pic>
        <p:nvPicPr>
          <p:cNvPr id="6" name="Picture 5" descr="TitleSlide_060514.png"/>
          <p:cNvPicPr/>
          <p:nvPr/>
        </p:nvPicPr>
        <p:blipFill>
          <a:blip r:embed="rId15"/>
          <a:stretch/>
        </p:blipFill>
        <p:spPr>
          <a:xfrm>
            <a:off x="0" y="0"/>
            <a:ext cx="9142200" cy="6856200"/>
          </a:xfrm>
          <a:prstGeom prst="rect">
            <a:avLst/>
          </a:prstGeom>
          <a:ln>
            <a:noFill/>
          </a:ln>
        </p:spPr>
      </p:pic>
      <p:pic>
        <p:nvPicPr>
          <p:cNvPr id="2" name="Picture 6" descr="FermiLogo_RGB_NALBlue.png"/>
          <p:cNvPicPr/>
          <p:nvPr/>
        </p:nvPicPr>
        <p:blipFill>
          <a:blip r:embed="rId16"/>
          <a:stretch/>
        </p:blipFill>
        <p:spPr>
          <a:xfrm>
            <a:off x="793800" y="1149480"/>
            <a:ext cx="3265200" cy="588600"/>
          </a:xfrm>
          <a:prstGeom prst="rect">
            <a:avLst/>
          </a:prstGeom>
          <a:ln>
            <a:noFill/>
          </a:ln>
        </p:spPr>
      </p:pic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en-US" sz="4400" b="0" strike="noStrike" spc="-1">
                <a:latin typeface="Arial"/>
              </a:rPr>
              <a:t>Click to edit the title text format</a:t>
            </a:r>
          </a:p>
        </p:txBody>
      </p:sp>
      <p:sp>
        <p:nvSpPr>
          <p:cNvPr id="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800" b="0" strike="noStrike" spc="-1"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400" b="0" strike="noStrike" spc="-1"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000" b="0" strike="noStrike" spc="-1"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Picture 2" descr="HeaderFooter_0060314.png"/>
          <p:cNvPicPr/>
          <p:nvPr/>
        </p:nvPicPr>
        <p:blipFill>
          <a:blip r:embed="rId14"/>
          <a:stretch/>
        </p:blipFill>
        <p:spPr>
          <a:xfrm>
            <a:off x="0" y="0"/>
            <a:ext cx="9142200" cy="6856200"/>
          </a:xfrm>
          <a:prstGeom prst="rect">
            <a:avLst/>
          </a:prstGeom>
          <a:ln>
            <a:noFill/>
          </a:ln>
        </p:spPr>
      </p:pic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en-US" sz="4400" b="0" strike="noStrike" spc="-1">
                <a:latin typeface="Arial"/>
              </a:rPr>
              <a:t>Click to edit the title text format</a:t>
            </a:r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800" b="0" strike="noStrike" spc="-1"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400" b="0" strike="noStrike" spc="-1"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000" b="0" strike="noStrike" spc="-1"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hf sldNum="0"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package" Target="../embeddings/Microsoft_Excel_Worksheet.xlsx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CustomShape 1"/>
          <p:cNvSpPr/>
          <p:nvPr/>
        </p:nvSpPr>
        <p:spPr>
          <a:xfrm>
            <a:off x="806400" y="3559320"/>
            <a:ext cx="7524360" cy="1137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en-US" sz="3200" b="1" strike="noStrike" spc="-1" dirty="0">
                <a:solidFill>
                  <a:srgbClr val="004C97"/>
                </a:solidFill>
                <a:latin typeface="Arial"/>
                <a:ea typeface="Geneva"/>
              </a:rPr>
              <a:t>Main Injector Shutdown Status</a:t>
            </a:r>
            <a:endParaRPr lang="en-US" sz="3200" b="0" strike="noStrike" spc="-1" dirty="0">
              <a:latin typeface="Arial"/>
            </a:endParaRPr>
          </a:p>
        </p:txBody>
      </p:sp>
      <p:sp>
        <p:nvSpPr>
          <p:cNvPr id="81" name="CustomShape 2"/>
          <p:cNvSpPr/>
          <p:nvPr/>
        </p:nvSpPr>
        <p:spPr>
          <a:xfrm>
            <a:off x="806400" y="4842000"/>
            <a:ext cx="7524360" cy="1487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  <a:spcBef>
                <a:spcPts val="400"/>
              </a:spcBef>
            </a:pPr>
            <a:r>
              <a:rPr lang="en-US" sz="2000" b="0" strike="noStrike" spc="-1" dirty="0">
                <a:solidFill>
                  <a:srgbClr val="004C97"/>
                </a:solidFill>
                <a:latin typeface="Arial"/>
              </a:rPr>
              <a:t>Denton Morris, Marty Murphy</a:t>
            </a:r>
            <a:endParaRPr lang="en-US" sz="2000" b="0" strike="noStrike" spc="-1" dirty="0"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r>
              <a:rPr lang="en-US" sz="2000" spc="-1" dirty="0">
                <a:solidFill>
                  <a:srgbClr val="004C97"/>
                </a:solidFill>
                <a:latin typeface="Arial"/>
                <a:ea typeface="Geneva"/>
              </a:rPr>
              <a:t>AD 0:900 Scheduling</a:t>
            </a:r>
            <a:r>
              <a:rPr lang="en-US" sz="2000" b="0" strike="noStrike" spc="-1" dirty="0">
                <a:solidFill>
                  <a:srgbClr val="004C97"/>
                </a:solidFill>
                <a:latin typeface="Arial"/>
                <a:ea typeface="Geneva"/>
              </a:rPr>
              <a:t> Meeting</a:t>
            </a:r>
            <a:endParaRPr lang="en-US" sz="2000" b="0" strike="noStrike" spc="-1" dirty="0"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r>
              <a:rPr lang="en-US" sz="2000" b="0" strike="noStrike" spc="-1" dirty="0">
                <a:solidFill>
                  <a:srgbClr val="004C97"/>
                </a:solidFill>
                <a:latin typeface="Arial"/>
                <a:ea typeface="Geneva"/>
              </a:rPr>
              <a:t>September 6, 2024</a:t>
            </a:r>
            <a:endParaRPr lang="en-US" sz="2000" b="0" strike="noStrike" spc="-1" dirty="0"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endParaRPr lang="en-US" sz="2000" b="0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CustomShape 1"/>
          <p:cNvSpPr/>
          <p:nvPr/>
        </p:nvSpPr>
        <p:spPr>
          <a:xfrm>
            <a:off x="228600" y="103680"/>
            <a:ext cx="8685000" cy="640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>
              <a:lnSpc>
                <a:spcPct val="100000"/>
              </a:lnSpc>
            </a:pPr>
            <a:r>
              <a:rPr lang="en-US" sz="2400" b="1" spc="-1" dirty="0">
                <a:solidFill>
                  <a:srgbClr val="004C97"/>
                </a:solidFill>
                <a:latin typeface="Arial"/>
              </a:rPr>
              <a:t>Tunnel Work</a:t>
            </a:r>
            <a:endParaRPr lang="en-US" sz="2400" b="0" strike="noStrike" spc="-1" dirty="0">
              <a:latin typeface="Arial"/>
            </a:endParaRPr>
          </a:p>
        </p:txBody>
      </p:sp>
      <p:sp>
        <p:nvSpPr>
          <p:cNvPr id="97" name="CustomShape 2"/>
          <p:cNvSpPr/>
          <p:nvPr/>
        </p:nvSpPr>
        <p:spPr>
          <a:xfrm>
            <a:off x="228600" y="885240"/>
            <a:ext cx="8670600" cy="5439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US"/>
          </a:p>
        </p:txBody>
      </p:sp>
      <p:sp>
        <p:nvSpPr>
          <p:cNvPr id="98" name="CustomShape 3"/>
          <p:cNvSpPr/>
          <p:nvPr/>
        </p:nvSpPr>
        <p:spPr>
          <a:xfrm>
            <a:off x="6450120" y="6515280"/>
            <a:ext cx="1074600" cy="239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 algn="r">
              <a:lnSpc>
                <a:spcPct val="100000"/>
              </a:lnSpc>
            </a:pPr>
            <a:fld id="{65C821B3-3AAE-49B8-8B0F-0ECE29B9A539}" type="datetime1">
              <a:rPr lang="en-US" sz="1200" b="0" strike="noStrike" spc="-1">
                <a:solidFill>
                  <a:srgbClr val="004C97"/>
                </a:solidFill>
                <a:latin typeface="Arial"/>
                <a:ea typeface="Geneva"/>
              </a:rPr>
              <a:t>9/5/2024</a:t>
            </a:fld>
            <a:endParaRPr lang="en-US" sz="1200" b="0" strike="noStrike" spc="-1">
              <a:latin typeface="Arial"/>
            </a:endParaRPr>
          </a:p>
        </p:txBody>
      </p:sp>
      <p:sp>
        <p:nvSpPr>
          <p:cNvPr id="99" name="CustomShape 4"/>
          <p:cNvSpPr/>
          <p:nvPr/>
        </p:nvSpPr>
        <p:spPr>
          <a:xfrm>
            <a:off x="806400" y="6515280"/>
            <a:ext cx="5371920" cy="239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en-US" sz="1200" b="0" strike="noStrike" spc="-1">
                <a:solidFill>
                  <a:srgbClr val="004C97"/>
                </a:solidFill>
                <a:latin typeface="Arial"/>
                <a:ea typeface="ＭＳ Ｐゴシック"/>
              </a:rPr>
              <a:t>MI Department Meeting  |  D. Morris</a:t>
            </a:r>
            <a:endParaRPr lang="en-US" sz="1200" b="0" strike="noStrike" spc="-1">
              <a:latin typeface="Arial"/>
            </a:endParaRPr>
          </a:p>
        </p:txBody>
      </p:sp>
      <p:sp>
        <p:nvSpPr>
          <p:cNvPr id="100" name="CustomShape 5"/>
          <p:cNvSpPr/>
          <p:nvPr/>
        </p:nvSpPr>
        <p:spPr>
          <a:xfrm>
            <a:off x="228600" y="6515280"/>
            <a:ext cx="446040" cy="239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fld id="{A8C0DCB1-D4E5-434B-A018-36C8F4531096}" type="slidenum">
              <a:rPr lang="en-US" sz="1200" b="0" strike="noStrike" spc="-1">
                <a:solidFill>
                  <a:srgbClr val="004C97"/>
                </a:solidFill>
                <a:latin typeface="Arial"/>
                <a:ea typeface="Geneva"/>
              </a:rPr>
              <a:t>2</a:t>
            </a:fld>
            <a:endParaRPr lang="en-US" sz="1200" b="0" strike="noStrike" spc="-1">
              <a:latin typeface="Arial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AFF239E-0263-0CF1-ABF9-9C916D38A676}"/>
              </a:ext>
            </a:extLst>
          </p:cNvPr>
          <p:cNvSpPr txBox="1"/>
          <p:nvPr/>
        </p:nvSpPr>
        <p:spPr>
          <a:xfrm>
            <a:off x="244800" y="969888"/>
            <a:ext cx="8458278" cy="50783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	MI-8 Collimator installation		</a:t>
            </a:r>
          </a:p>
          <a:p>
            <a:r>
              <a:rPr lang="en-US" dirty="0"/>
              <a:t>		Cable pulls completed</a:t>
            </a:r>
          </a:p>
          <a:p>
            <a:r>
              <a:rPr lang="en-US" dirty="0"/>
              <a:t>		Steel for both collimators is over half-way stacked</a:t>
            </a:r>
          </a:p>
          <a:p>
            <a:r>
              <a:rPr lang="en-US" dirty="0"/>
              <a:t>		-Configuring and installing the vacuum chamber next</a:t>
            </a:r>
          </a:p>
          <a:p>
            <a:r>
              <a:rPr lang="en-US" dirty="0"/>
              <a:t>	</a:t>
            </a:r>
          </a:p>
          <a:p>
            <a:r>
              <a:rPr lang="en-US" dirty="0"/>
              <a:t>	RF Dual PA cavity upgrades (3 stations)</a:t>
            </a:r>
          </a:p>
          <a:p>
            <a:r>
              <a:rPr lang="en-US" dirty="0"/>
              <a:t>		Electrical pulls are complete</a:t>
            </a:r>
          </a:p>
          <a:p>
            <a:r>
              <a:rPr lang="en-US" dirty="0"/>
              <a:t>		Upgrading four modulators (one spare)</a:t>
            </a:r>
          </a:p>
          <a:p>
            <a:r>
              <a:rPr lang="en-US" dirty="0"/>
              <a:t>		NOTE:  Unable to test any RF until KRS pulsed power returns</a:t>
            </a:r>
          </a:p>
          <a:p>
            <a:r>
              <a:rPr lang="en-US" dirty="0"/>
              <a:t>	</a:t>
            </a:r>
          </a:p>
          <a:p>
            <a:r>
              <a:rPr lang="en-US" dirty="0"/>
              <a:t>	Address found LCW leaks (underway with TD support)</a:t>
            </a:r>
          </a:p>
          <a:p>
            <a:r>
              <a:rPr lang="en-US" dirty="0"/>
              <a:t>		332 Dipole will be addressed soon</a:t>
            </a:r>
          </a:p>
          <a:p>
            <a:endParaRPr lang="en-US" dirty="0"/>
          </a:p>
          <a:p>
            <a:r>
              <a:rPr lang="en-US" dirty="0"/>
              <a:t>	MI-201 Sump discharge line replacement – completed</a:t>
            </a:r>
          </a:p>
          <a:p>
            <a:r>
              <a:rPr lang="en-US" dirty="0"/>
              <a:t>	MI-218 Sump discharge line replacement – completed, waiting on </a:t>
            </a:r>
          </a:p>
          <a:p>
            <a:r>
              <a:rPr lang="en-US" dirty="0"/>
              <a:t>		topo analysis</a:t>
            </a:r>
          </a:p>
          <a:p>
            <a:endParaRPr lang="en-US" dirty="0"/>
          </a:p>
          <a:p>
            <a:r>
              <a:rPr lang="en-US" dirty="0"/>
              <a:t>	Vacuum leak in P150 line identified and being repaired</a:t>
            </a:r>
          </a:p>
        </p:txBody>
      </p:sp>
    </p:spTree>
    <p:extLst>
      <p:ext uri="{BB962C8B-B14F-4D97-AF65-F5344CB8AC3E}">
        <p14:creationId xmlns:p14="http://schemas.microsoft.com/office/powerpoint/2010/main" val="372261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CustomShape 1"/>
          <p:cNvSpPr/>
          <p:nvPr/>
        </p:nvSpPr>
        <p:spPr>
          <a:xfrm>
            <a:off x="228600" y="103680"/>
            <a:ext cx="8685000" cy="640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>
              <a:lnSpc>
                <a:spcPct val="100000"/>
              </a:lnSpc>
            </a:pPr>
            <a:r>
              <a:rPr lang="en-US" sz="2400" b="1" spc="-1" dirty="0">
                <a:solidFill>
                  <a:srgbClr val="004C97"/>
                </a:solidFill>
                <a:latin typeface="Arial"/>
              </a:rPr>
              <a:t>Upstairs Work</a:t>
            </a:r>
            <a:endParaRPr lang="en-US" sz="2400" b="0" strike="noStrike" spc="-1" dirty="0">
              <a:latin typeface="Arial"/>
            </a:endParaRPr>
          </a:p>
        </p:txBody>
      </p:sp>
      <p:sp>
        <p:nvSpPr>
          <p:cNvPr id="97" name="CustomShape 2"/>
          <p:cNvSpPr/>
          <p:nvPr/>
        </p:nvSpPr>
        <p:spPr>
          <a:xfrm>
            <a:off x="228600" y="885240"/>
            <a:ext cx="8670600" cy="5439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US"/>
          </a:p>
        </p:txBody>
      </p:sp>
      <p:sp>
        <p:nvSpPr>
          <p:cNvPr id="98" name="CustomShape 3"/>
          <p:cNvSpPr/>
          <p:nvPr/>
        </p:nvSpPr>
        <p:spPr>
          <a:xfrm>
            <a:off x="6450120" y="6515280"/>
            <a:ext cx="1074600" cy="239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 algn="r">
              <a:lnSpc>
                <a:spcPct val="100000"/>
              </a:lnSpc>
            </a:pPr>
            <a:fld id="{65C821B3-3AAE-49B8-8B0F-0ECE29B9A539}" type="datetime1">
              <a:rPr lang="en-US" sz="1200" b="0" strike="noStrike" spc="-1">
                <a:solidFill>
                  <a:srgbClr val="004C97"/>
                </a:solidFill>
                <a:latin typeface="Arial"/>
                <a:ea typeface="Geneva"/>
              </a:rPr>
              <a:t>9/5/2024</a:t>
            </a:fld>
            <a:endParaRPr lang="en-US" sz="1200" b="0" strike="noStrike" spc="-1">
              <a:latin typeface="Arial"/>
            </a:endParaRPr>
          </a:p>
        </p:txBody>
      </p:sp>
      <p:sp>
        <p:nvSpPr>
          <p:cNvPr id="99" name="CustomShape 4"/>
          <p:cNvSpPr/>
          <p:nvPr/>
        </p:nvSpPr>
        <p:spPr>
          <a:xfrm>
            <a:off x="806400" y="6515280"/>
            <a:ext cx="5371920" cy="239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en-US" sz="1200" b="0" strike="noStrike" spc="-1">
                <a:solidFill>
                  <a:srgbClr val="004C97"/>
                </a:solidFill>
                <a:latin typeface="Arial"/>
                <a:ea typeface="ＭＳ Ｐゴシック"/>
              </a:rPr>
              <a:t>MI Department Meeting  |  D. Morris</a:t>
            </a:r>
            <a:endParaRPr lang="en-US" sz="1200" b="0" strike="noStrike" spc="-1">
              <a:latin typeface="Arial"/>
            </a:endParaRPr>
          </a:p>
        </p:txBody>
      </p:sp>
      <p:sp>
        <p:nvSpPr>
          <p:cNvPr id="100" name="CustomShape 5"/>
          <p:cNvSpPr/>
          <p:nvPr/>
        </p:nvSpPr>
        <p:spPr>
          <a:xfrm>
            <a:off x="228600" y="6515280"/>
            <a:ext cx="446040" cy="239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fld id="{A8C0DCB1-D4E5-434B-A018-36C8F4531096}" type="slidenum">
              <a:rPr lang="en-US" sz="1200" b="0" strike="noStrike" spc="-1">
                <a:solidFill>
                  <a:srgbClr val="004C97"/>
                </a:solidFill>
                <a:latin typeface="Arial"/>
                <a:ea typeface="Geneva"/>
              </a:rPr>
              <a:t>3</a:t>
            </a:fld>
            <a:endParaRPr lang="en-US" sz="1200" b="0" strike="noStrike" spc="-1">
              <a:latin typeface="Arial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AFF239E-0263-0CF1-ABF9-9C916D38A676}"/>
              </a:ext>
            </a:extLst>
          </p:cNvPr>
          <p:cNvSpPr txBox="1"/>
          <p:nvPr/>
        </p:nvSpPr>
        <p:spPr>
          <a:xfrm>
            <a:off x="596927" y="927564"/>
            <a:ext cx="784368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Main jobs:</a:t>
            </a:r>
          </a:p>
          <a:p>
            <a:endParaRPr lang="en-US" dirty="0"/>
          </a:p>
          <a:p>
            <a:r>
              <a:rPr lang="en-US" dirty="0"/>
              <a:t>Heat Exchanger cleaning: MI-62, MI-8, MI-10, 20, 30, 40, 50 are clean</a:t>
            </a:r>
          </a:p>
          <a:p>
            <a:r>
              <a:rPr lang="en-US" dirty="0"/>
              <a:t>	MI-52 in progress </a:t>
            </a:r>
          </a:p>
          <a:p>
            <a:r>
              <a:rPr lang="en-US" dirty="0"/>
              <a:t>	Investigating pitting and corrosion in end shells</a:t>
            </a:r>
          </a:p>
          <a:p>
            <a:endParaRPr lang="en-US" dirty="0"/>
          </a:p>
          <a:p>
            <a:r>
              <a:rPr lang="en-US" dirty="0"/>
              <a:t>VCB PMs completed</a:t>
            </a:r>
          </a:p>
          <a:p>
            <a:r>
              <a:rPr lang="en-US" dirty="0"/>
              <a:t>Transformer/Switchgear PMs (paused)</a:t>
            </a:r>
          </a:p>
          <a:p>
            <a:endParaRPr lang="en-US" dirty="0"/>
          </a:p>
          <a:p>
            <a:r>
              <a:rPr lang="en-US" dirty="0"/>
              <a:t>PM all compressors LCW filters/pumps/motors</a:t>
            </a:r>
          </a:p>
          <a:p>
            <a:endParaRPr lang="en-US" dirty="0"/>
          </a:p>
          <a:p>
            <a:r>
              <a:rPr lang="en-US" dirty="0"/>
              <a:t>MI-20 Upper transformer cable pulls in progress</a:t>
            </a:r>
          </a:p>
          <a:p>
            <a:r>
              <a:rPr lang="en-US" dirty="0"/>
              <a:t>MI-20 Lower transformer cable pulls in progress</a:t>
            </a:r>
          </a:p>
          <a:p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4432432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CustomShape 1"/>
          <p:cNvSpPr/>
          <p:nvPr/>
        </p:nvSpPr>
        <p:spPr>
          <a:xfrm>
            <a:off x="228600" y="103680"/>
            <a:ext cx="8685000" cy="640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>
              <a:lnSpc>
                <a:spcPct val="100000"/>
              </a:lnSpc>
            </a:pPr>
            <a:r>
              <a:rPr lang="en-US" sz="2400" b="1" spc="-1" dirty="0">
                <a:solidFill>
                  <a:srgbClr val="004C97"/>
                </a:solidFill>
                <a:latin typeface="Arial"/>
              </a:rPr>
              <a:t>Conventional </a:t>
            </a:r>
            <a:r>
              <a:rPr lang="en-US" sz="2400" b="1" spc="-1">
                <a:solidFill>
                  <a:srgbClr val="004C97"/>
                </a:solidFill>
                <a:latin typeface="Arial"/>
              </a:rPr>
              <a:t>and Pulsed MI </a:t>
            </a:r>
            <a:r>
              <a:rPr lang="en-US" sz="2400" b="1" spc="-1" dirty="0">
                <a:solidFill>
                  <a:srgbClr val="004C97"/>
                </a:solidFill>
                <a:latin typeface="Arial"/>
              </a:rPr>
              <a:t>Power Outages</a:t>
            </a:r>
            <a:endParaRPr lang="en-US" sz="2400" b="0" strike="noStrike" spc="-1" dirty="0">
              <a:latin typeface="Arial"/>
            </a:endParaRPr>
          </a:p>
        </p:txBody>
      </p:sp>
      <p:sp>
        <p:nvSpPr>
          <p:cNvPr id="97" name="CustomShape 2"/>
          <p:cNvSpPr/>
          <p:nvPr/>
        </p:nvSpPr>
        <p:spPr>
          <a:xfrm>
            <a:off x="243000" y="885240"/>
            <a:ext cx="8670600" cy="5439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US"/>
          </a:p>
        </p:txBody>
      </p:sp>
      <p:sp>
        <p:nvSpPr>
          <p:cNvPr id="98" name="CustomShape 3"/>
          <p:cNvSpPr/>
          <p:nvPr/>
        </p:nvSpPr>
        <p:spPr>
          <a:xfrm>
            <a:off x="6450120" y="6515280"/>
            <a:ext cx="1074600" cy="239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 algn="r">
              <a:lnSpc>
                <a:spcPct val="100000"/>
              </a:lnSpc>
            </a:pPr>
            <a:fld id="{65C821B3-3AAE-49B8-8B0F-0ECE29B9A539}" type="datetime1">
              <a:rPr lang="en-US" sz="1200" b="0" strike="noStrike" spc="-1">
                <a:solidFill>
                  <a:srgbClr val="004C97"/>
                </a:solidFill>
                <a:latin typeface="Arial"/>
                <a:ea typeface="Geneva"/>
              </a:rPr>
              <a:t>9/5/2024</a:t>
            </a:fld>
            <a:endParaRPr lang="en-US" sz="1200" b="0" strike="noStrike" spc="-1">
              <a:latin typeface="Arial"/>
            </a:endParaRPr>
          </a:p>
        </p:txBody>
      </p:sp>
      <p:sp>
        <p:nvSpPr>
          <p:cNvPr id="99" name="CustomShape 4"/>
          <p:cNvSpPr/>
          <p:nvPr/>
        </p:nvSpPr>
        <p:spPr>
          <a:xfrm>
            <a:off x="806400" y="6515280"/>
            <a:ext cx="5371920" cy="239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en-US" sz="1200" b="0" strike="noStrike" spc="-1">
                <a:solidFill>
                  <a:srgbClr val="004C97"/>
                </a:solidFill>
                <a:latin typeface="Arial"/>
                <a:ea typeface="ＭＳ Ｐゴシック"/>
              </a:rPr>
              <a:t>MI Department Meeting  |  D. Morris</a:t>
            </a:r>
            <a:endParaRPr lang="en-US" sz="1200" b="0" strike="noStrike" spc="-1">
              <a:latin typeface="Arial"/>
            </a:endParaRPr>
          </a:p>
        </p:txBody>
      </p:sp>
      <p:sp>
        <p:nvSpPr>
          <p:cNvPr id="100" name="CustomShape 5"/>
          <p:cNvSpPr/>
          <p:nvPr/>
        </p:nvSpPr>
        <p:spPr>
          <a:xfrm>
            <a:off x="228600" y="6515280"/>
            <a:ext cx="446040" cy="239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fld id="{A8C0DCB1-D4E5-434B-A018-36C8F4531096}" type="slidenum">
              <a:rPr lang="en-US" sz="1200" b="0" strike="noStrike" spc="-1">
                <a:solidFill>
                  <a:srgbClr val="004C97"/>
                </a:solidFill>
                <a:latin typeface="Arial"/>
                <a:ea typeface="Geneva"/>
              </a:rPr>
              <a:t>4</a:t>
            </a:fld>
            <a:endParaRPr lang="en-US" sz="1200" b="0" strike="noStrike" spc="-1">
              <a:latin typeface="Arial"/>
            </a:endParaRPr>
          </a:p>
        </p:txBody>
      </p:sp>
      <p:sp>
        <p:nvSpPr>
          <p:cNvPr id="101" name="CustomShape 6"/>
          <p:cNvSpPr/>
          <p:nvPr/>
        </p:nvSpPr>
        <p:spPr>
          <a:xfrm>
            <a:off x="457200" y="1188720"/>
            <a:ext cx="8290560" cy="4571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en-US" sz="1800" b="0" strike="noStrike" spc="-1" dirty="0">
                <a:solidFill>
                  <a:srgbClr val="000000"/>
                </a:solidFill>
                <a:latin typeface="Arial"/>
              </a:rPr>
              <a:t>	Please report any additional MI outages to the MCR.</a:t>
            </a:r>
          </a:p>
          <a:p>
            <a:pPr>
              <a:lnSpc>
                <a:spcPct val="100000"/>
              </a:lnSpc>
            </a:pPr>
            <a:endParaRPr lang="en-US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lang="en-US" sz="1800" b="0" strike="noStrike" spc="-1" dirty="0">
              <a:latin typeface="Arial"/>
            </a:endParaRPr>
          </a:p>
        </p:txBody>
      </p:sp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FA3E1226-C0E0-AD72-ADA4-F3C3D8E176A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49662862"/>
              </p:ext>
            </p:extLst>
          </p:nvPr>
        </p:nvGraphicFramePr>
        <p:xfrm>
          <a:off x="1031875" y="2143125"/>
          <a:ext cx="7143750" cy="3546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2" imgW="5722812" imgH="2842422" progId="Excel.Sheet.12">
                  <p:embed/>
                </p:oleObj>
              </mc:Choice>
              <mc:Fallback>
                <p:oleObj name="Worksheet" r:id="rId2" imgW="5722812" imgH="2842422" progId="Excel.Sheet.12">
                  <p:embed/>
                  <p:pic>
                    <p:nvPicPr>
                      <p:cNvPr id="2" name="Object 1">
                        <a:extLst>
                          <a:ext uri="{FF2B5EF4-FFF2-40B4-BE49-F238E27FC236}">
                            <a16:creationId xmlns:a16="http://schemas.microsoft.com/office/drawing/2014/main" id="{FA3E1226-C0E0-AD72-ADA4-F3C3D8E176A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031875" y="2143125"/>
                        <a:ext cx="7143750" cy="35464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336999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04C9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04C9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14460</TotalTime>
  <Words>257</Words>
  <Application>Microsoft Office PowerPoint</Application>
  <PresentationFormat>On-screen Show (4:3)</PresentationFormat>
  <Paragraphs>49</Paragraphs>
  <Slides>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Aptos</vt:lpstr>
      <vt:lpstr>Arial</vt:lpstr>
      <vt:lpstr>Symbol</vt:lpstr>
      <vt:lpstr>Wingdings</vt:lpstr>
      <vt:lpstr>Office Theme</vt:lpstr>
      <vt:lpstr>Office Theme</vt:lpstr>
      <vt:lpstr>Microsoft Excel Worksheet</vt:lpstr>
      <vt:lpstr>PowerPoint Presentation</vt:lpstr>
      <vt:lpstr>PowerPoint Presentation</vt:lpstr>
      <vt:lpstr>PowerPoint Presentation</vt:lpstr>
      <vt:lpstr>PowerPoint Presentation</vt:lpstr>
    </vt:vector>
  </TitlesOfParts>
  <Company>Sandbox Studio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 — one line or two lines</dc:title>
  <dc:subject/>
  <dc:creator>John A. Johnstone x2981 09567N</dc:creator>
  <dc:description/>
  <cp:lastModifiedBy>Denton K Morris</cp:lastModifiedBy>
  <cp:revision>81</cp:revision>
  <cp:lastPrinted>2015-08-06T13:01:48Z</cp:lastPrinted>
  <dcterms:created xsi:type="dcterms:W3CDTF">2015-07-29T16:24:19Z</dcterms:created>
  <dcterms:modified xsi:type="dcterms:W3CDTF">2024-09-06T13:24:33Z</dcterms:modified>
  <dc:language>en-US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15.0000</vt:lpwstr>
  </property>
  <property fmtid="{D5CDD505-2E9C-101B-9397-08002B2CF9AE}" pid="3" name="Company">
    <vt:lpwstr>Sandbox Studio</vt:lpwstr>
  </property>
  <property fmtid="{D5CDD505-2E9C-101B-9397-08002B2CF9AE}" pid="4" name="HiddenSlides">
    <vt:i4>0</vt:i4>
  </property>
  <property fmtid="{D5CDD505-2E9C-101B-9397-08002B2CF9AE}" pid="5" name="HyperlinksChanged">
    <vt:bool>false</vt:bool>
  </property>
  <property fmtid="{D5CDD505-2E9C-101B-9397-08002B2CF9AE}" pid="6" name="LinksUpToDate">
    <vt:bool>false</vt:bool>
  </property>
  <property fmtid="{D5CDD505-2E9C-101B-9397-08002B2CF9AE}" pid="7" name="MMClips">
    <vt:i4>0</vt:i4>
  </property>
  <property fmtid="{D5CDD505-2E9C-101B-9397-08002B2CF9AE}" pid="8" name="Notes">
    <vt:i4>1</vt:i4>
  </property>
  <property fmtid="{D5CDD505-2E9C-101B-9397-08002B2CF9AE}" pid="9" name="PresentationFormat">
    <vt:lpwstr>On-screen Show (4:3)</vt:lpwstr>
  </property>
  <property fmtid="{D5CDD505-2E9C-101B-9397-08002B2CF9AE}" pid="10" name="ScaleCrop">
    <vt:bool>false</vt:bool>
  </property>
  <property fmtid="{D5CDD505-2E9C-101B-9397-08002B2CF9AE}" pid="11" name="ShareDoc">
    <vt:bool>false</vt:bool>
  </property>
  <property fmtid="{D5CDD505-2E9C-101B-9397-08002B2CF9AE}" pid="12" name="Slides">
    <vt:i4>39</vt:i4>
  </property>
</Properties>
</file>