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0"/>
  </p:notesMasterIdLst>
  <p:handoutMasterIdLst>
    <p:handoutMasterId r:id="rId11"/>
  </p:handoutMasterIdLst>
  <p:sldIdLst>
    <p:sldId id="265" r:id="rId4"/>
    <p:sldId id="286" r:id="rId5"/>
    <p:sldId id="327" r:id="rId6"/>
    <p:sldId id="333" r:id="rId7"/>
    <p:sldId id="332" r:id="rId8"/>
    <p:sldId id="31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27"/>
            <p14:sldId id="333"/>
            <p14:sldId id="332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8080"/>
    <a:srgbClr val="004C97"/>
    <a:srgbClr val="6600FF"/>
    <a:srgbClr val="CCCC00"/>
    <a:srgbClr val="FF9900"/>
    <a:srgbClr val="33CC33"/>
    <a:srgbClr val="003087"/>
    <a:srgbClr val="FF33C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9/5/2024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9/5/2024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268FF-779F-4B36-B075-E2ADD364027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4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9/6/2024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Shutdown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September 6,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9/6/2024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LOMO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TD installed rad hard water lines on CDA dipole for downstream M4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Progress on constructing A/C dipoles for M4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internal components installed at A0 Clean Room, awaiting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D30 tunnel jobs still need planning details or parts before work can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Numerous LCW leaks, loosing about 20 Gal/Day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Largest leaks on sub-header connection and a Delivery Ring sextupole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&amp; 2 Fluorinert piping installation nearly complete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Connects future AP-30 cooling skid with surge resistors in the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Prototype ESS2 will need to be removed from DR prior to running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Related to buyback accounting between Mu2e Project and AD spares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Hope that operational ESS2 will be ready for installation in October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evaluate options if operational ESS2 is delayed significantly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Domestic water leaks near AP-0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north door being replaced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continues to be stalled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0C8FD-8949-233A-E4A0-F70F7FBD0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 t="7424"/>
          <a:stretch/>
        </p:blipFill>
        <p:spPr>
          <a:xfrm>
            <a:off x="6574054" y="4581624"/>
            <a:ext cx="2569945" cy="1619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CA9B3-319B-8E57-21EA-100FBCACE7FE}"/>
              </a:ext>
            </a:extLst>
          </p:cNvPr>
          <p:cNvSpPr txBox="1"/>
          <p:nvPr/>
        </p:nvSpPr>
        <p:spPr>
          <a:xfrm>
            <a:off x="4459501" y="5836481"/>
            <a:ext cx="211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Rad hard CDA dipole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AP-0 after domestic water leak on August 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9/6/2024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pic>
        <p:nvPicPr>
          <p:cNvPr id="16" name="Picture 15" descr="A white van parked in a dirt lot&#10;&#10;Description automatically generated">
            <a:extLst>
              <a:ext uri="{FF2B5EF4-FFF2-40B4-BE49-F238E27FC236}">
                <a16:creationId xmlns:a16="http://schemas.microsoft.com/office/drawing/2014/main" id="{D709FEBB-656D-A434-DE48-2984BC554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36" t="13405" r="12864" b="29436"/>
          <a:stretch/>
        </p:blipFill>
        <p:spPr>
          <a:xfrm>
            <a:off x="2824188" y="862522"/>
            <a:ext cx="3625825" cy="2564908"/>
          </a:xfrm>
          <a:prstGeom prst="rect">
            <a:avLst/>
          </a:prstGeom>
        </p:spPr>
      </p:pic>
      <p:pic>
        <p:nvPicPr>
          <p:cNvPr id="7" name="Picture 6" descr="A water puddle in a field&#10;&#10;Description automatically generated">
            <a:extLst>
              <a:ext uri="{FF2B5EF4-FFF2-40B4-BE49-F238E27FC236}">
                <a16:creationId xmlns:a16="http://schemas.microsoft.com/office/drawing/2014/main" id="{69F25312-25D8-800D-D3C8-39EA4CF77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6" y="3474584"/>
            <a:ext cx="3606032" cy="2704524"/>
          </a:xfrm>
          <a:prstGeom prst="rect">
            <a:avLst/>
          </a:prstGeom>
        </p:spPr>
      </p:pic>
      <p:pic>
        <p:nvPicPr>
          <p:cNvPr id="9" name="Picture 8" descr="A concrete structure with yellow poles in the background&#10;&#10;Description automatically generated">
            <a:extLst>
              <a:ext uri="{FF2B5EF4-FFF2-40B4-BE49-F238E27FC236}">
                <a16:creationId xmlns:a16="http://schemas.microsoft.com/office/drawing/2014/main" id="{26BA538E-1EDE-7601-BB39-586C6762F0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82" y="3474584"/>
            <a:ext cx="3651642" cy="2738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1F3D8-EB50-9A20-6A75-A042426CB512}"/>
              </a:ext>
            </a:extLst>
          </p:cNvPr>
          <p:cNvSpPr txBox="1"/>
          <p:nvPr/>
        </p:nvSpPr>
        <p:spPr>
          <a:xfrm>
            <a:off x="4094142" y="3119672"/>
            <a:ext cx="11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August 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66063-4B75-9F56-C6DB-6CA990288B17}"/>
              </a:ext>
            </a:extLst>
          </p:cNvPr>
          <p:cNvSpPr txBox="1"/>
          <p:nvPr/>
        </p:nvSpPr>
        <p:spPr>
          <a:xfrm>
            <a:off x="2894107" y="4858878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September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16766-3406-512B-4420-5BDF1D850A6E}"/>
              </a:ext>
            </a:extLst>
          </p:cNvPr>
          <p:cNvSpPr txBox="1"/>
          <p:nvPr/>
        </p:nvSpPr>
        <p:spPr>
          <a:xfrm>
            <a:off x="6988175" y="4957418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September 5</a:t>
            </a:r>
          </a:p>
        </p:txBody>
      </p:sp>
    </p:spTree>
    <p:extLst>
      <p:ext uri="{BB962C8B-B14F-4D97-AF65-F5344CB8AC3E}">
        <p14:creationId xmlns:p14="http://schemas.microsoft.com/office/powerpoint/2010/main" val="171998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A/C Dipole location in the M4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9/6/2024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EEE62BC-CA2E-29B1-E8FA-303F9329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90"/>
          <a:stretch/>
        </p:blipFill>
        <p:spPr>
          <a:xfrm>
            <a:off x="1780673" y="2156393"/>
            <a:ext cx="7363327" cy="4057594"/>
          </a:xfrm>
          <a:prstGeom prst="rect">
            <a:avLst/>
          </a:prstGeom>
        </p:spPr>
      </p:pic>
      <p:pic>
        <p:nvPicPr>
          <p:cNvPr id="9" name="Picture 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4418B85-F2AE-17F2-7473-1A4A6AA2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49550"/>
            <a:ext cx="5623744" cy="28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function of the A/C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9/6/2024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Mu2e experiment has very stringent limits on the amount of beam that appears between pulses, the A/C Dipole helps eliminate out of time beam</a:t>
            </a: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E5DB9D9E-6B45-12DE-5A15-5626EC75B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" y="1569556"/>
            <a:ext cx="5513291" cy="2303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87102-02C0-EBF1-6582-703F5208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33" y="4074587"/>
            <a:ext cx="6221413" cy="198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874B9-4C51-C123-0AD4-8320BB3B1D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079" y="4141824"/>
            <a:ext cx="2351855" cy="1500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D0574B-AFBC-728A-3416-D1EF2F5A5CA6}"/>
              </a:ext>
            </a:extLst>
          </p:cNvPr>
          <p:cNvSpPr txBox="1"/>
          <p:nvPr/>
        </p:nvSpPr>
        <p:spPr>
          <a:xfrm>
            <a:off x="6677079" y="5709400"/>
            <a:ext cx="243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Think miniature golf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CC286-4692-5E80-EAF5-129334FF6FC4}"/>
              </a:ext>
            </a:extLst>
          </p:cNvPr>
          <p:cNvSpPr txBox="1"/>
          <p:nvPr/>
        </p:nvSpPr>
        <p:spPr>
          <a:xfrm>
            <a:off x="-66353" y="5996560"/>
            <a:ext cx="174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 Eric Prebys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788589-E6C9-BE4B-99AA-3B62BF2F3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583" y="1449677"/>
            <a:ext cx="3085733" cy="24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worklist items and other upcoming work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Dump system will be drained and water lines blown out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rad hard 8Q24 at Q205, send uninstalled 8Q24 to TD for rad hard water lines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vacuum pipe replacement to simplify vacuum connection to ELAM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Unroll ELAM (was rolled 24 mr to improve g-2 extraction trajectory)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Profilometer extraction profile monitor vacuum Tee installed upstream of ELAM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alignment tasks including D30 level run and M4 Final Focus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 septum stand motion-control improvements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check sizing of all power supply panel breakers, upgrade as necessary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Numerous LCW leaks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additional steel shielding above ECMAG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finish operational ESS2 and install it in tunnel late in shutdown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of domestic water break near AP-0 may disturb Transport berm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(operational version in A0 Clean Room)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next week, followed by vacuum leak check and transport to NWA for testing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controls work paused; reason unknown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9/6/2024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671804</TotalTime>
  <Words>487</Words>
  <Application>Microsoft Office PowerPoint</Application>
  <PresentationFormat>On-screen Show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status</vt:lpstr>
      <vt:lpstr>AP-0 after domestic water leak on August 23</vt:lpstr>
      <vt:lpstr>A/C Dipole location in the M4 Line</vt:lpstr>
      <vt:lpstr> The function of the A/C Dipole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1203</cp:revision>
  <cp:lastPrinted>2016-10-17T16:36:40Z</cp:lastPrinted>
  <dcterms:created xsi:type="dcterms:W3CDTF">2014-12-17T13:45:40Z</dcterms:created>
  <dcterms:modified xsi:type="dcterms:W3CDTF">2024-09-06T12:57:01Z</dcterms:modified>
</cp:coreProperties>
</file>