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0" r:id="rId3"/>
    <p:sldId id="281" r:id="rId4"/>
    <p:sldId id="309" r:id="rId5"/>
    <p:sldId id="310" r:id="rId6"/>
    <p:sldId id="298" r:id="rId7"/>
    <p:sldId id="299" r:id="rId8"/>
    <p:sldId id="300" r:id="rId9"/>
    <p:sldId id="307" r:id="rId10"/>
    <p:sldId id="323" r:id="rId11"/>
    <p:sldId id="302" r:id="rId12"/>
    <p:sldId id="303" r:id="rId13"/>
    <p:sldId id="304" r:id="rId14"/>
    <p:sldId id="305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11" r:id="rId25"/>
    <p:sldId id="324" r:id="rId26"/>
    <p:sldId id="321" r:id="rId27"/>
    <p:sldId id="322" r:id="rId28"/>
    <p:sldId id="325" r:id="rId2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00CC"/>
    <a:srgbClr val="D2A000"/>
    <a:srgbClr val="000066"/>
    <a:srgbClr val="DFDF67"/>
    <a:srgbClr val="E46E62"/>
    <a:srgbClr val="FF0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3861" autoAdjust="0"/>
  </p:normalViewPr>
  <p:slideViewPr>
    <p:cSldViewPr>
      <p:cViewPr varScale="1">
        <p:scale>
          <a:sx n="79" d="100"/>
          <a:sy n="79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61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18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79E-7030-423B-B2E4-34A8AF74E2E1}" type="datetime3">
              <a:rPr lang="en-US" smtClean="0"/>
              <a:pPr>
                <a:defRPr/>
              </a:pPr>
              <a:t>14 June 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45E553-31A9-4135-A6D0-2E31EA44CC11}" type="datetime3">
              <a:rPr lang="en-US" sz="1200" smtClean="0"/>
              <a:pPr algn="l"/>
              <a:t>14 June 2013</a:t>
            </a:fld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r>
              <a:rPr lang="en-GB" sz="4000" dirty="0" smtClean="0"/>
              <a:t>Partial Return Yoke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Field</a:t>
            </a:r>
            <a:endParaRPr lang="en-US" dirty="0"/>
          </a:p>
        </p:txBody>
      </p:sp>
      <p:pic>
        <p:nvPicPr>
          <p:cNvPr id="8" name="Content Placeholder 7" descr="240MeVSolErrorFieldB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7488832" cy="4896938"/>
          </a:xfrm>
        </p:spPr>
      </p:pic>
      <p:pic>
        <p:nvPicPr>
          <p:cNvPr id="10" name="Picture 9" descr="240MeVSolErrorFieldBy.png"/>
          <p:cNvPicPr>
            <a:picLocks noChangeAspect="1"/>
          </p:cNvPicPr>
          <p:nvPr/>
        </p:nvPicPr>
        <p:blipFill>
          <a:blip r:embed="rId3" cstate="print"/>
          <a:srcRect t="29967" r="16618" b="37517"/>
          <a:stretch>
            <a:fillRect/>
          </a:stretch>
        </p:blipFill>
        <p:spPr>
          <a:xfrm>
            <a:off x="971600" y="4978656"/>
            <a:ext cx="5500736" cy="14026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126" y="980728"/>
            <a:ext cx="115987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 </a:t>
            </a:r>
            <a:r>
              <a:rPr lang="en-US" dirty="0" err="1" smtClean="0"/>
              <a:t>MeV</a:t>
            </a:r>
            <a:r>
              <a:rPr lang="en-US" dirty="0" smtClean="0"/>
              <a:t> Solenoid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35010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Cryocooler</a:t>
            </a:r>
            <a:r>
              <a:rPr lang="en-US" dirty="0" smtClean="0"/>
              <a:t> Heads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3403"/>
            <a:ext cx="8640762" cy="468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203848" y="3356992"/>
            <a:ext cx="0" cy="9361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36450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1.463 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65304"/>
            <a:ext cx="457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CAD model courtesy of S. Plate / J. Tarrant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err="1" smtClean="0"/>
              <a:t>Cryocooler</a:t>
            </a:r>
            <a:r>
              <a:rPr lang="en-US" dirty="0" smtClean="0"/>
              <a:t> Heads</a:t>
            </a:r>
            <a:endParaRPr lang="en-US" dirty="0"/>
          </a:p>
        </p:txBody>
      </p:sp>
      <p:pic>
        <p:nvPicPr>
          <p:cNvPr id="6" name="Content Placeholder 5" descr="200MeVFlipLightFieldCryocoo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011" y="1052513"/>
            <a:ext cx="7393516" cy="5545137"/>
          </a:xfrm>
        </p:spPr>
      </p:pic>
      <p:sp>
        <p:nvSpPr>
          <p:cNvPr id="7" name="TextBox 6"/>
          <p:cNvSpPr txBox="1"/>
          <p:nvPr/>
        </p:nvSpPr>
        <p:spPr>
          <a:xfrm>
            <a:off x="179512" y="98072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MeV</a:t>
            </a:r>
            <a:r>
              <a:rPr lang="en-US" dirty="0" smtClean="0"/>
              <a:t> Flip Mode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085" y="29969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7971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‘Light’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MeVFlipNoIronFieldCryocoo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011" y="1052513"/>
            <a:ext cx="7393516" cy="5545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err="1" smtClean="0"/>
              <a:t>Cryocooler</a:t>
            </a:r>
            <a:r>
              <a:rPr lang="en-US" dirty="0" smtClean="0"/>
              <a:t> (no PRY)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MeV</a:t>
            </a:r>
            <a:r>
              <a:rPr lang="en-US" dirty="0" smtClean="0"/>
              <a:t> Flip Mode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9592" y="422108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0131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to air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5949280"/>
            <a:ext cx="437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PRY reduces field by 20-30%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pIV240MeVFlipBmodCryocoo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31" r="6685"/>
          <a:stretch>
            <a:fillRect/>
          </a:stretch>
        </p:blipFill>
        <p:spPr>
          <a:xfrm>
            <a:off x="899592" y="1124744"/>
            <a:ext cx="6826183" cy="51555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err="1" smtClean="0"/>
              <a:t>Cryocooler</a:t>
            </a:r>
            <a:r>
              <a:rPr lang="en-US" dirty="0" smtClean="0"/>
              <a:t>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Software simulations</a:t>
            </a:r>
          </a:p>
          <a:p>
            <a:pPr lvl="1"/>
            <a:r>
              <a:rPr lang="en-US" dirty="0" smtClean="0"/>
              <a:t>Two different FEA codes show similar performance</a:t>
            </a:r>
          </a:p>
          <a:p>
            <a:pPr lvl="1"/>
            <a:r>
              <a:rPr lang="en-US" dirty="0" smtClean="0"/>
              <a:t>Simple concept</a:t>
            </a:r>
          </a:p>
          <a:p>
            <a:pPr lvl="1"/>
            <a:r>
              <a:rPr lang="en-US" b="1" dirty="0" smtClean="0"/>
              <a:t>Low risk</a:t>
            </a:r>
          </a:p>
          <a:p>
            <a:r>
              <a:rPr lang="en-US" dirty="0" smtClean="0"/>
              <a:t>Material Properties</a:t>
            </a:r>
          </a:p>
          <a:p>
            <a:pPr lvl="1"/>
            <a:r>
              <a:rPr lang="en-US" dirty="0" smtClean="0"/>
              <a:t>Magnetization curve AISI 1010</a:t>
            </a:r>
          </a:p>
          <a:p>
            <a:r>
              <a:rPr lang="en-US" dirty="0" smtClean="0"/>
              <a:t>Mitigation strategies</a:t>
            </a:r>
          </a:p>
          <a:p>
            <a:pPr lvl="1"/>
            <a:r>
              <a:rPr lang="en-US" dirty="0" smtClean="0"/>
              <a:t>Margin (increase shield thickness 10→12 cm </a:t>
            </a:r>
            <a:br>
              <a:rPr lang="en-US" dirty="0" smtClean="0"/>
            </a:br>
            <a:r>
              <a:rPr lang="en-US" dirty="0" smtClean="0"/>
              <a:t>or booster plates)</a:t>
            </a:r>
          </a:p>
          <a:p>
            <a:pPr lvl="1"/>
            <a:r>
              <a:rPr lang="en-US" dirty="0" smtClean="0"/>
              <a:t>Different material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– Risks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Alloys</a:t>
            </a:r>
            <a:endParaRPr lang="en-US" dirty="0"/>
          </a:p>
        </p:txBody>
      </p:sp>
      <p:pic>
        <p:nvPicPr>
          <p:cNvPr id="4" name="Content Placeholder 4" descr="MagnetizationCCon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761" y="1052736"/>
            <a:ext cx="5643711" cy="4788603"/>
          </a:xfrm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W. L. Cheney: Preparation and Properties of Pure Iron Alloys. Scientific Papers of the Bureau of Standards. Washington, July 24, 1922.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96841" y="2924944"/>
            <a:ext cx="4176464" cy="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04953" y="285293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28264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Carbon content</a:t>
            </a:r>
          </a:p>
          <a:p>
            <a:endParaRPr lang="en-US" dirty="0" smtClean="0"/>
          </a:p>
          <a:p>
            <a:r>
              <a:rPr lang="en-US" dirty="0" smtClean="0"/>
              <a:t>AISI 1010: 0.080 - 0.13 %</a:t>
            </a:r>
          </a:p>
          <a:p>
            <a:endParaRPr lang="en-US" dirty="0" smtClean="0"/>
          </a:p>
          <a:p>
            <a:r>
              <a:rPr lang="en-US" dirty="0" smtClean="0"/>
              <a:t>AISI 1008:  &lt;0.1 %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504" y="5301208"/>
            <a:ext cx="648072" cy="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3528" y="522920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5576" y="5133312"/>
            <a:ext cx="238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Point PRY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AISI1010m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44" r="5701"/>
          <a:stretch>
            <a:fillRect/>
          </a:stretch>
        </p:blipFill>
        <p:spPr>
          <a:xfrm>
            <a:off x="842161" y="954133"/>
            <a:ext cx="7618271" cy="56141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AISI 1010: </a:t>
            </a:r>
            <a:r>
              <a:rPr lang="el-GR" dirty="0" smtClean="0"/>
              <a:t>μ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872" y="1196752"/>
            <a:ext cx="72008" cy="4104456"/>
          </a:xfrm>
          <a:prstGeom prst="line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15816" y="1196752"/>
            <a:ext cx="72008" cy="4104456"/>
          </a:xfrm>
          <a:prstGeom prst="line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47251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3037" y="47251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cm Shield</a:t>
            </a:r>
            <a:endParaRPr lang="en-US" dirty="0"/>
          </a:p>
        </p:txBody>
      </p:sp>
      <p:pic>
        <p:nvPicPr>
          <p:cNvPr id="6" name="Content Placeholder 5" descr="MICEStepIV10c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19"/>
          <a:stretch>
            <a:fillRect/>
          </a:stretch>
        </p:blipFill>
        <p:spPr>
          <a:xfrm>
            <a:off x="842161" y="1124744"/>
            <a:ext cx="7315215" cy="522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cm Shield</a:t>
            </a:r>
            <a:endParaRPr lang="en-US" dirty="0"/>
          </a:p>
        </p:txBody>
      </p:sp>
      <p:pic>
        <p:nvPicPr>
          <p:cNvPr id="6" name="Content Placeholder 5" descr="MICEStepIV12c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19" r="3732"/>
          <a:stretch>
            <a:fillRect/>
          </a:stretch>
        </p:blipFill>
        <p:spPr>
          <a:xfrm>
            <a:off x="842161" y="1124744"/>
            <a:ext cx="7042207" cy="522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Introduction and Concept</a:t>
            </a:r>
          </a:p>
          <a:p>
            <a:endParaRPr lang="en-GB" dirty="0" smtClean="0"/>
          </a:p>
          <a:p>
            <a:r>
              <a:rPr lang="en-GB" dirty="0" smtClean="0"/>
              <a:t>Engineering</a:t>
            </a:r>
          </a:p>
          <a:p>
            <a:endParaRPr lang="en-GB" dirty="0" smtClean="0"/>
          </a:p>
          <a:p>
            <a:r>
              <a:rPr lang="en-GB" dirty="0" smtClean="0"/>
              <a:t>PRY ‘Light’</a:t>
            </a:r>
          </a:p>
          <a:p>
            <a:endParaRPr lang="en-GB" dirty="0" smtClean="0"/>
          </a:p>
          <a:p>
            <a:r>
              <a:rPr lang="en-GB" dirty="0" smtClean="0"/>
              <a:t>Field at </a:t>
            </a:r>
            <a:r>
              <a:rPr lang="en-GB" dirty="0" err="1" smtClean="0"/>
              <a:t>Cryocooler</a:t>
            </a:r>
            <a:r>
              <a:rPr lang="en-GB" dirty="0" smtClean="0"/>
              <a:t> Heads</a:t>
            </a:r>
          </a:p>
          <a:p>
            <a:endParaRPr lang="en-GB" dirty="0" smtClean="0"/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Risk mitigation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ditionalPlates3c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72" t="11691" r="7541" b="20783"/>
          <a:stretch>
            <a:fillRect/>
          </a:stretch>
        </p:blipFill>
        <p:spPr>
          <a:xfrm>
            <a:off x="1475656" y="980728"/>
            <a:ext cx="6624736" cy="42010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Plates – Concept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373216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cm thick plates</a:t>
            </a:r>
          </a:p>
          <a:p>
            <a:r>
              <a:rPr lang="en-US" dirty="0" smtClean="0"/>
              <a:t>Cover MICE Spectrometer Solenoid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9411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added later if necessary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Procurement not an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Plates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609"/>
          <a:stretch/>
        </p:blipFill>
        <p:spPr>
          <a:xfrm>
            <a:off x="1763688" y="980728"/>
            <a:ext cx="5483576" cy="54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EStepIVComp12cmVs10+3c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31" r="6486"/>
          <a:stretch>
            <a:fillRect/>
          </a:stretch>
        </p:blipFill>
        <p:spPr>
          <a:xfrm>
            <a:off x="683568" y="1069426"/>
            <a:ext cx="7200800" cy="54268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55679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assumes 3 mm gap between </a:t>
            </a:r>
          </a:p>
          <a:p>
            <a:r>
              <a:rPr lang="en-US" dirty="0" smtClean="0"/>
              <a:t>PRY and additional plates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Forces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1844824"/>
          <a:ext cx="850392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Flip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Flip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Sol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Sol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 5 Sol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-29580.6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-33917.6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-9455.05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-9113.06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-12386.88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-0.5866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-0.6699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-1.4982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2.818728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0.014174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-0.021206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4321904"/>
          <a:ext cx="850392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Flip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Flip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Sol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 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 Sol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 5 Sol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-29925.26609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-34291.38436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-9503.251273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-9161.08259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-12407.63104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1.404746766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≈0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1.398601169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1.441031702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2.022168792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2.073699882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-6.362225624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-1.495318119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-1.487569578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-1.421299777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3407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Booster Plates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7974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 Plates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615601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forces in Newton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Progresses as planned</a:t>
            </a:r>
          </a:p>
          <a:p>
            <a:pPr lvl="1"/>
            <a:r>
              <a:rPr lang="en-US" dirty="0" smtClean="0"/>
              <a:t>Interferences and detailed drawings</a:t>
            </a:r>
          </a:p>
          <a:p>
            <a:pPr lvl="1"/>
            <a:r>
              <a:rPr lang="en-US" dirty="0" smtClean="0"/>
              <a:t>Steel source investigation</a:t>
            </a:r>
          </a:p>
          <a:p>
            <a:r>
              <a:rPr lang="en-US" dirty="0" smtClean="0"/>
              <a:t>PRY Light (Step IV)</a:t>
            </a:r>
          </a:p>
          <a:p>
            <a:pPr lvl="1"/>
            <a:r>
              <a:rPr lang="en-US" dirty="0" smtClean="0"/>
              <a:t>Looks like an option</a:t>
            </a:r>
          </a:p>
          <a:p>
            <a:pPr lvl="1"/>
            <a:r>
              <a:rPr lang="en-US" dirty="0" smtClean="0"/>
              <a:t>Cost advantage? </a:t>
            </a:r>
          </a:p>
          <a:p>
            <a:r>
              <a:rPr lang="en-US" dirty="0" smtClean="0"/>
              <a:t>Field for </a:t>
            </a:r>
            <a:r>
              <a:rPr lang="en-US" dirty="0" err="1" smtClean="0"/>
              <a:t>cryocoolers</a:t>
            </a:r>
            <a:endParaRPr lang="en-US" dirty="0" smtClean="0"/>
          </a:p>
          <a:p>
            <a:pPr lvl="1"/>
            <a:r>
              <a:rPr lang="en-US" dirty="0" smtClean="0"/>
              <a:t>PRY </a:t>
            </a:r>
            <a:r>
              <a:rPr lang="en-US" b="1" dirty="0" smtClean="0"/>
              <a:t>reduces</a:t>
            </a:r>
            <a:r>
              <a:rPr lang="en-US" dirty="0" smtClean="0"/>
              <a:t> field by 20-30%</a:t>
            </a:r>
          </a:p>
          <a:p>
            <a:r>
              <a:rPr lang="en-US" dirty="0" smtClean="0"/>
              <a:t>Performance </a:t>
            </a:r>
            <a:r>
              <a:rPr lang="en-US" smtClean="0"/>
              <a:t>/ Risk </a:t>
            </a:r>
            <a:r>
              <a:rPr lang="en-US" dirty="0" smtClean="0"/>
              <a:t>mitigation</a:t>
            </a:r>
          </a:p>
          <a:p>
            <a:pPr lvl="1"/>
            <a:r>
              <a:rPr lang="en-US" dirty="0" smtClean="0"/>
              <a:t>Shield thickness / booster plates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Tolerance PRY / Virostek Plate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3200" dirty="0" smtClean="0"/>
              <a:t>Interface Virostek shield / Partial Return Yoke</a:t>
            </a:r>
          </a:p>
          <a:p>
            <a:pPr lvl="1">
              <a:defRPr/>
            </a:pPr>
            <a:r>
              <a:rPr lang="en-US" sz="2800" dirty="0" smtClean="0"/>
              <a:t>Vertical gaps detrimental for performance</a:t>
            </a:r>
          </a:p>
          <a:p>
            <a:pPr lvl="1">
              <a:defRPr/>
            </a:pPr>
            <a:r>
              <a:rPr lang="en-US" sz="2800" dirty="0" smtClean="0"/>
              <a:t>Separate parts: gap? </a:t>
            </a:r>
          </a:p>
          <a:p>
            <a:pPr lvl="0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5331" y="6237312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between backing up plate and other structures: 0.5 mm </a:t>
            </a:r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1187624" y="980728"/>
            <a:ext cx="3744539" cy="56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6" name="Content Placeholder 3" descr="geo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784" t="22124" r="24968" b="14143"/>
          <a:stretch>
            <a:fillRect/>
          </a:stretch>
        </p:blipFill>
        <p:spPr bwMode="auto">
          <a:xfrm>
            <a:off x="4211960" y="1556792"/>
            <a:ext cx="48437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e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4058" y="1052513"/>
            <a:ext cx="6931421" cy="5545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R=1.5m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err="1" smtClean="0"/>
              <a:t>Cryocooler</a:t>
            </a:r>
            <a:r>
              <a:rPr lang="en-US" dirty="0" smtClean="0"/>
              <a:t> Head</a:t>
            </a:r>
            <a:endParaRPr lang="en-US" dirty="0"/>
          </a:p>
        </p:txBody>
      </p:sp>
      <p:pic>
        <p:nvPicPr>
          <p:cNvPr id="6" name="Content Placeholder 5" descr="StepIV240MeVSolBmodCryocoo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19"/>
          <a:stretch>
            <a:fillRect/>
          </a:stretch>
        </p:blipFill>
        <p:spPr>
          <a:xfrm>
            <a:off x="842161" y="1196752"/>
            <a:ext cx="7315215" cy="5227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032572" cy="48765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Partial Return Yoke</a:t>
            </a:r>
            <a:br>
              <a:rPr lang="en-GB" dirty="0" smtClean="0"/>
            </a:br>
            <a:r>
              <a:rPr lang="en-GB" dirty="0" smtClean="0"/>
              <a:t>(a.k.a. “shield”, PRY?)</a:t>
            </a:r>
          </a:p>
          <a:p>
            <a:r>
              <a:rPr lang="en-GB" dirty="0" smtClean="0"/>
              <a:t>Concept presented at MICE CM 2012</a:t>
            </a:r>
          </a:p>
          <a:p>
            <a:r>
              <a:rPr lang="en-GB" dirty="0" smtClean="0"/>
              <a:t>Shielding plates</a:t>
            </a:r>
          </a:p>
          <a:p>
            <a:pPr lvl="1"/>
            <a:r>
              <a:rPr lang="en-GB" dirty="0" smtClean="0"/>
              <a:t>wall thickness &gt;10 cm</a:t>
            </a:r>
          </a:p>
          <a:p>
            <a:pPr lvl="1"/>
            <a:r>
              <a:rPr lang="en-GB" dirty="0" smtClean="0"/>
              <a:t>weight: 35t</a:t>
            </a:r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Reduces stray field outside of shield to 5-10 Gauss</a:t>
            </a:r>
            <a:endParaRPr lang="en-GB" dirty="0"/>
          </a:p>
        </p:txBody>
      </p:sp>
      <p:pic>
        <p:nvPicPr>
          <p:cNvPr id="5" name="Content Placeholder 4" descr="Frontal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2492" y="1340768"/>
            <a:ext cx="4244975" cy="4593063"/>
          </a:xfrm>
        </p:spPr>
      </p:pic>
      <p:sp>
        <p:nvSpPr>
          <p:cNvPr id="18" name="TextBox 17"/>
          <p:cNvSpPr txBox="1"/>
          <p:nvPr/>
        </p:nvSpPr>
        <p:spPr>
          <a:xfrm>
            <a:off x="4427984" y="60932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8000"/>
                </a:solidFill>
              </a:rPr>
              <a:t>(Note: not to scale)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 Witte. Step IV &amp; VI: Local Flux Return. MICE CM 34, October 2012.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900000">
            <a:off x="5360663" y="1859502"/>
            <a:ext cx="198402" cy="1858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0556255">
            <a:off x="8180430" y="1832550"/>
            <a:ext cx="219456" cy="19687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900000">
            <a:off x="8242477" y="3804677"/>
            <a:ext cx="219456" cy="17298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20556255">
            <a:off x="5389434" y="3718337"/>
            <a:ext cx="219456" cy="1820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Updates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960564" cy="5668682"/>
          </a:xfrm>
        </p:spPr>
        <p:txBody>
          <a:bodyPr/>
          <a:lstStyle/>
          <a:p>
            <a:r>
              <a:rPr lang="en-US" dirty="0" smtClean="0"/>
              <a:t>Detailed drawings</a:t>
            </a:r>
          </a:p>
          <a:p>
            <a:r>
              <a:rPr lang="en-US" dirty="0" smtClean="0"/>
              <a:t>Steel source investigation</a:t>
            </a:r>
          </a:p>
          <a:p>
            <a:r>
              <a:rPr lang="en-US" dirty="0" smtClean="0"/>
              <a:t>Quotes</a:t>
            </a:r>
          </a:p>
          <a:p>
            <a:r>
              <a:rPr lang="en-US" dirty="0" smtClean="0"/>
              <a:t>Interferences</a:t>
            </a:r>
            <a:endParaRPr lang="en-US" dirty="0" smtClean="0"/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scheme for identified interferences</a:t>
            </a:r>
          </a:p>
          <a:p>
            <a:pPr lvl="1"/>
            <a:r>
              <a:rPr lang="en-US" dirty="0" smtClean="0"/>
              <a:t>Meeting Steve Plate / Jason Tarrant / Andy Nichols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5" y="1988840"/>
            <a:ext cx="5015126" cy="3240360"/>
          </a:xfrm>
        </p:spPr>
      </p:pic>
      <p:sp>
        <p:nvSpPr>
          <p:cNvPr id="5" name="TextBox 4"/>
          <p:cNvSpPr txBox="1"/>
          <p:nvPr/>
        </p:nvSpPr>
        <p:spPr>
          <a:xfrm>
            <a:off x="6907490" y="609329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Courtesy of S. Plate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55576" y="1052736"/>
            <a:ext cx="7740352" cy="5467765"/>
            <a:chOff x="0" y="199351"/>
            <a:chExt cx="9144000" cy="64592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9351"/>
              <a:ext cx="9144000" cy="6459298"/>
            </a:xfrm>
            <a:prstGeom prst="rect">
              <a:avLst/>
            </a:prstGeom>
          </p:spPr>
        </p:pic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886200" y="609600"/>
              <a:ext cx="304800" cy="304800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115981" y="5105400"/>
              <a:ext cx="304800" cy="304800"/>
            </a:xfrm>
            <a:prstGeom prst="ellipse">
              <a:avLst/>
            </a:prstGeom>
            <a:solidFill>
              <a:srgbClr val="00B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584193" y="3989269"/>
              <a:ext cx="304800" cy="304800"/>
            </a:xfrm>
            <a:prstGeom prst="ellipse">
              <a:avLst/>
            </a:prstGeom>
            <a:solidFill>
              <a:srgbClr val="FFFF0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73667" y="3983983"/>
              <a:ext cx="304800" cy="304800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057400" y="5791200"/>
              <a:ext cx="304800" cy="304800"/>
            </a:xfrm>
            <a:prstGeom prst="ellipse">
              <a:avLst/>
            </a:prstGeom>
            <a:solidFill>
              <a:srgbClr val="00B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334000" y="3886200"/>
              <a:ext cx="304800" cy="304800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638800" y="3886200"/>
              <a:ext cx="304800" cy="304800"/>
            </a:xfrm>
            <a:prstGeom prst="ellipse">
              <a:avLst/>
            </a:prstGeom>
            <a:solidFill>
              <a:srgbClr val="FFFF0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165304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Courtesy of S. Plate / J. Tarrant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– PRY Light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5544740" cy="5668682"/>
          </a:xfrm>
        </p:spPr>
        <p:txBody>
          <a:bodyPr>
            <a:normAutofit/>
          </a:bodyPr>
          <a:lstStyle/>
          <a:p>
            <a:r>
              <a:rPr lang="en-US" dirty="0" smtClean="0"/>
              <a:t>Review: investigate ‘light’ option</a:t>
            </a:r>
          </a:p>
          <a:p>
            <a:pPr lvl="1"/>
            <a:r>
              <a:rPr lang="en-US" dirty="0" smtClean="0"/>
              <a:t>No/little modification to MICE hall</a:t>
            </a:r>
          </a:p>
          <a:p>
            <a:pPr lvl="1"/>
            <a:r>
              <a:rPr lang="en-US" dirty="0" smtClean="0"/>
              <a:t>Two parts: Step IV and Step V+VI (not considered)</a:t>
            </a:r>
          </a:p>
          <a:p>
            <a:r>
              <a:rPr lang="en-US" dirty="0" smtClean="0"/>
              <a:t>Step IV: mezzanine</a:t>
            </a:r>
          </a:p>
          <a:p>
            <a:pPr lvl="1"/>
            <a:r>
              <a:rPr lang="en-US" dirty="0" smtClean="0"/>
              <a:t>Currently needs to be raised by 200 mm</a:t>
            </a:r>
          </a:p>
          <a:p>
            <a:r>
              <a:rPr lang="en-US" dirty="0" smtClean="0"/>
              <a:t>PRY</a:t>
            </a:r>
          </a:p>
          <a:p>
            <a:pPr lvl="1"/>
            <a:r>
              <a:rPr lang="en-US" dirty="0" smtClean="0"/>
              <a:t>Reduce shield by 200 mm on one side</a:t>
            </a:r>
          </a:p>
          <a:p>
            <a:pPr lvl="1"/>
            <a:r>
              <a:rPr lang="en-US" dirty="0" smtClean="0"/>
              <a:t>(Alternative shield geometry?)</a:t>
            </a:r>
          </a:p>
          <a:p>
            <a:pPr lvl="1"/>
            <a:endParaRPr lang="en-US" dirty="0"/>
          </a:p>
        </p:txBody>
      </p:sp>
      <p:pic>
        <p:nvPicPr>
          <p:cNvPr id="7" name="Content Placeholder 3" descr="PRYLightGeo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5548" t="17325" r="28829" b="17595"/>
          <a:stretch>
            <a:fillRect/>
          </a:stretch>
        </p:blipFill>
        <p:spPr>
          <a:xfrm>
            <a:off x="6732240" y="3861048"/>
            <a:ext cx="1872208" cy="2736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08" t="74533" r="58974" b="7861"/>
          <a:stretch>
            <a:fillRect/>
          </a:stretch>
        </p:blipFill>
        <p:spPr>
          <a:xfrm>
            <a:off x="5923209" y="1124744"/>
            <a:ext cx="305822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0MeVFlipLightIs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011" y="1052513"/>
            <a:ext cx="7393516" cy="554513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MeV</a:t>
            </a:r>
            <a:r>
              <a:rPr lang="en-US" dirty="0" smtClean="0"/>
              <a:t> Flip Mode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cm shield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View</a:t>
            </a:r>
            <a:endParaRPr lang="en-US" dirty="0"/>
          </a:p>
        </p:txBody>
      </p:sp>
      <p:pic>
        <p:nvPicPr>
          <p:cNvPr id="9" name="Content Placeholder 8" descr="200MeVFlipLightIso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342" t="11691" r="33440" b="12991"/>
          <a:stretch>
            <a:fillRect/>
          </a:stretch>
        </p:blipFill>
        <p:spPr>
          <a:xfrm>
            <a:off x="1043608" y="1422377"/>
            <a:ext cx="2304256" cy="4454895"/>
          </a:xfrm>
        </p:spPr>
      </p:pic>
      <p:sp>
        <p:nvSpPr>
          <p:cNvPr id="8" name="TextBox 7"/>
          <p:cNvSpPr txBox="1"/>
          <p:nvPr/>
        </p:nvSpPr>
        <p:spPr>
          <a:xfrm>
            <a:off x="179512" y="10527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cm shield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67744" y="443711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50851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m</a:t>
            </a:r>
            <a:endParaRPr lang="en-US" dirty="0"/>
          </a:p>
        </p:txBody>
      </p:sp>
      <p:pic>
        <p:nvPicPr>
          <p:cNvPr id="7" name="Content Placeholder 3" descr="240MeVSolLightIsoFront.png"/>
          <p:cNvPicPr>
            <a:picLocks noChangeAspect="1"/>
          </p:cNvPicPr>
          <p:nvPr/>
        </p:nvPicPr>
        <p:blipFill>
          <a:blip r:embed="rId3" cstate="print"/>
          <a:srcRect l="-2170" r="71424"/>
          <a:stretch>
            <a:fillRect/>
          </a:stretch>
        </p:blipFill>
        <p:spPr bwMode="auto">
          <a:xfrm>
            <a:off x="5679557" y="1656634"/>
            <a:ext cx="1700755" cy="414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587727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MeV</a:t>
            </a:r>
            <a:r>
              <a:rPr lang="en-US" dirty="0" smtClean="0"/>
              <a:t> Flip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587727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 </a:t>
            </a:r>
            <a:r>
              <a:rPr lang="en-US" dirty="0" err="1" smtClean="0"/>
              <a:t>MeV</a:t>
            </a:r>
            <a:r>
              <a:rPr lang="en-US" dirty="0" smtClean="0"/>
              <a:t> Solenoid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Field Caused by Shield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600524" cy="5668682"/>
          </a:xfrm>
        </p:spPr>
        <p:txBody>
          <a:bodyPr/>
          <a:lstStyle/>
          <a:p>
            <a:r>
              <a:rPr lang="en-US" dirty="0" smtClean="0"/>
              <a:t>Method: coupling variable</a:t>
            </a:r>
          </a:p>
          <a:p>
            <a:pPr lvl="1"/>
            <a:r>
              <a:rPr lang="en-US" dirty="0" smtClean="0"/>
              <a:t>Extrude magnetization of PRY</a:t>
            </a:r>
          </a:p>
          <a:p>
            <a:pPr lvl="1"/>
            <a:r>
              <a:rPr lang="en-US" dirty="0" smtClean="0"/>
              <a:t>Separate simulation to evaluate fields caused by shield</a:t>
            </a:r>
          </a:p>
          <a:p>
            <a:r>
              <a:rPr lang="en-US" dirty="0" smtClean="0"/>
              <a:t>Concern: asymmetry</a:t>
            </a:r>
          </a:p>
          <a:p>
            <a:pPr lvl="1"/>
            <a:r>
              <a:rPr lang="en-US" dirty="0" smtClean="0"/>
              <a:t>Difference of error field</a:t>
            </a:r>
            <a:endParaRPr lang="en-US" dirty="0"/>
          </a:p>
        </p:txBody>
      </p:sp>
      <p:pic>
        <p:nvPicPr>
          <p:cNvPr id="7" name="Content Placeholder 3" descr="240MeVSolErrorFieldMagnetiza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710"/>
          <a:stretch>
            <a:fillRect/>
          </a:stretch>
        </p:blipFill>
        <p:spPr>
          <a:xfrm>
            <a:off x="3779912" y="1772816"/>
            <a:ext cx="5342031" cy="3744415"/>
          </a:xfrm>
        </p:spPr>
      </p:pic>
      <p:sp>
        <p:nvSpPr>
          <p:cNvPr id="8" name="TextBox 7"/>
          <p:cNvSpPr txBox="1"/>
          <p:nvPr/>
        </p:nvSpPr>
        <p:spPr>
          <a:xfrm>
            <a:off x="8172400" y="12687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(A/m)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On-screen Show (4:3)</PresentationFormat>
  <Paragraphs>178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Standarddesign</vt:lpstr>
      <vt:lpstr>Partial Return Yoke</vt:lpstr>
      <vt:lpstr>Outline</vt:lpstr>
      <vt:lpstr>Concept</vt:lpstr>
      <vt:lpstr>Engineering Updates</vt:lpstr>
      <vt:lpstr>Interferences</vt:lpstr>
      <vt:lpstr>MICE – PRY Light</vt:lpstr>
      <vt:lpstr>200 MeV Flip Mode</vt:lpstr>
      <vt:lpstr>Frontal View</vt:lpstr>
      <vt:lpstr>Error Field Caused by Shield</vt:lpstr>
      <vt:lpstr>Error Field</vt:lpstr>
      <vt:lpstr>Cryocooler Heads</vt:lpstr>
      <vt:lpstr>Field Cryocooler Heads</vt:lpstr>
      <vt:lpstr>Field Cryocooler (no PRY)</vt:lpstr>
      <vt:lpstr>Field Cryocooler Head</vt:lpstr>
      <vt:lpstr>Performance – Risks</vt:lpstr>
      <vt:lpstr>Iron Alloys</vt:lpstr>
      <vt:lpstr>AISI 1010: μr</vt:lpstr>
      <vt:lpstr>10 cm Shield</vt:lpstr>
      <vt:lpstr>12 cm Shield</vt:lpstr>
      <vt:lpstr>Booster Plates – Concept</vt:lpstr>
      <vt:lpstr>Booster Plates</vt:lpstr>
      <vt:lpstr>Performance</vt:lpstr>
      <vt:lpstr>Comparison Forces</vt:lpstr>
      <vt:lpstr>Summary</vt:lpstr>
      <vt:lpstr>Additional Slides</vt:lpstr>
      <vt:lpstr>Tolerance PRY / Virostek Plate</vt:lpstr>
      <vt:lpstr>Field R=1.5m</vt:lpstr>
      <vt:lpstr>Field Cryocooler Head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2013-06-14T16:59:21Z</dcterms:modified>
</cp:coreProperties>
</file>