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1pPr>
    <a:lvl2pPr marL="0" marR="0" indent="0" algn="l" defTabSz="457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2pPr>
    <a:lvl3pPr marL="0" marR="0" indent="0" algn="l" defTabSz="457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3pPr>
    <a:lvl4pPr marL="0" marR="0" indent="0" algn="l" defTabSz="457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4pPr>
    <a:lvl5pPr marL="0" marR="0" indent="0" algn="l" defTabSz="457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5pPr>
    <a:lvl6pPr marL="0" marR="0" indent="457200" algn="l" defTabSz="457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6pPr>
    <a:lvl7pPr marL="0" marR="0" indent="914400" algn="l" defTabSz="457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7pPr>
    <a:lvl8pPr marL="0" marR="0" indent="1371600" algn="l" defTabSz="457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8pPr>
    <a:lvl9pPr marL="0" marR="0" indent="1828800" algn="l" defTabSz="457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n" i="on">
        <a:fontRef idx="minor">
          <a:srgbClr val="404040"/>
        </a:fontRef>
        <a:srgbClr val="40404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EEF5"/>
          </a:solidFill>
        </a:fill>
      </a:tcStyle>
    </a:wholeTbl>
    <a:band2H>
      <a:tcTxStyle/>
      <a:tcStyle>
        <a:tcBdr/>
        <a:fill>
          <a:solidFill>
            <a:srgbClr val="ECF7FA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381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82D2E6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82D2E6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82D2E6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7"/>
    <p:restoredTop sz="94694"/>
  </p:normalViewPr>
  <p:slideViewPr>
    <p:cSldViewPr snapToGrid="0">
      <p:cViewPr varScale="1">
        <p:scale>
          <a:sx n="121" d="100"/>
          <a:sy n="121" d="100"/>
        </p:scale>
        <p:origin x="16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9" name="Shape 12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457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457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457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457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457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457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457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457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esenter’s Name…"/>
          <p:cNvSpPr txBox="1">
            <a:spLocks noGrp="1"/>
          </p:cNvSpPr>
          <p:nvPr>
            <p:ph type="body" sz="quarter" idx="21"/>
          </p:nvPr>
        </p:nvSpPr>
        <p:spPr>
          <a:xfrm>
            <a:off x="787399" y="5159375"/>
            <a:ext cx="7518401" cy="1134865"/>
          </a:xfrm>
          <a:prstGeom prst="rect">
            <a:avLst/>
          </a:prstGeom>
        </p:spPr>
        <p:txBody>
          <a:bodyPr lIns="0" tIns="0" rIns="0" bIns="0"/>
          <a:lstStyle/>
          <a:p>
            <a:pPr marL="0" indent="0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sz="20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pPr>
            <a:r>
              <a:t>Presenter’s Name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sz="20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pPr>
            <a:r>
              <a:t>Meeting Title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sz="20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pPr>
            <a:r>
              <a:t>Day Month Year</a:t>
            </a:r>
          </a:p>
        </p:txBody>
      </p:sp>
      <p:sp>
        <p:nvSpPr>
          <p:cNvPr id="14" name="Presentation Title — one line…"/>
          <p:cNvSpPr txBox="1">
            <a:spLocks noGrp="1"/>
          </p:cNvSpPr>
          <p:nvPr>
            <p:ph type="body" sz="quarter" idx="22"/>
          </p:nvPr>
        </p:nvSpPr>
        <p:spPr>
          <a:xfrm>
            <a:off x="787399" y="3673475"/>
            <a:ext cx="7543801" cy="1134864"/>
          </a:xfrm>
          <a:prstGeom prst="rect">
            <a:avLst/>
          </a:prstGeom>
        </p:spPr>
        <p:txBody>
          <a:bodyPr lIns="0" tIns="0" rIns="0" bIns="0"/>
          <a:lstStyle/>
          <a:p>
            <a:pPr marL="0" indent="0">
              <a:spcBef>
                <a:spcPts val="0"/>
              </a:spcBef>
              <a:buSzTx/>
              <a:buFontTx/>
              <a:buNone/>
              <a:defRPr sz="3200" b="1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pPr>
            <a:r>
              <a:t>Presentation Title — one line</a:t>
            </a:r>
          </a:p>
          <a:p>
            <a:pPr marL="0" indent="0">
              <a:spcBef>
                <a:spcPts val="0"/>
              </a:spcBef>
              <a:buSzTx/>
              <a:buFontTx/>
              <a:buNone/>
              <a:defRPr sz="3200" b="1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pPr>
            <a:r>
              <a:t>or two lines</a:t>
            </a:r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Footer_060314.png" descr="Footer_0603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Title Text"/>
          <p:cNvSpPr txBox="1">
            <a:spLocks noGrp="1"/>
          </p:cNvSpPr>
          <p:nvPr>
            <p:ph type="title"/>
          </p:nvPr>
        </p:nvSpPr>
        <p:spPr>
          <a:xfrm>
            <a:off x="228599" y="161499"/>
            <a:ext cx="8686801" cy="57607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4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120" name="Body Level One…"/>
          <p:cNvSpPr txBox="1">
            <a:spLocks noGrp="1"/>
          </p:cNvSpPr>
          <p:nvPr>
            <p:ph type="body" idx="1"/>
          </p:nvPr>
        </p:nvSpPr>
        <p:spPr>
          <a:xfrm>
            <a:off x="228600" y="1028700"/>
            <a:ext cx="8686800" cy="5029200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Char char="•"/>
              <a:defRPr sz="24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  <a:lvl2pPr marL="457200" indent="-228600">
              <a:buChar char="-"/>
              <a:defRPr sz="22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2pPr>
            <a:lvl3pPr marL="662940" indent="-205740"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3pPr>
            <a:lvl4pPr marL="914400" indent="-228600">
              <a:buChar char="-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4pPr>
            <a:lvl5pPr marL="1143000">
              <a:buChar char="•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1A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graphicFrame>
        <p:nvGraphicFramePr>
          <p:cNvPr id="122" name="Table 1"/>
          <p:cNvGraphicFramePr/>
          <p:nvPr/>
        </p:nvGraphicFramePr>
        <p:xfrm>
          <a:off x="777240" y="6510528"/>
          <a:ext cx="6817360" cy="312421"/>
        </p:xfrm>
        <a:graphic>
          <a:graphicData uri="http://schemas.openxmlformats.org/drawingml/2006/table">
            <a:tbl>
              <a:tblPr>
                <a:tableStyleId>{8F44A2F1-9E1F-4B54-A3A2-5F16C0AD49E2}</a:tableStyleId>
              </a:tblPr>
              <a:tblGrid>
                <a:gridCol w="52162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8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9720">
                <a:tc>
                  <a:txBody>
                    <a:bodyPr/>
                    <a:lstStyle/>
                    <a:p>
                      <a:pPr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Presenter I Presentation Title </a:t>
                      </a:r>
                    </a:p>
                  </a:txBody>
                  <a:tcPr marL="0" marR="0" marT="0" marB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05/07/14</a:t>
                      </a:r>
                    </a:p>
                  </a:txBody>
                  <a:tcPr marL="0" marR="0" marT="0" marB="0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HeaderFooter_060314.png" descr="HeaderFooter_0603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Title Text"/>
          <p:cNvSpPr txBox="1">
            <a:spLocks noGrp="1"/>
          </p:cNvSpPr>
          <p:nvPr>
            <p:ph type="title"/>
          </p:nvPr>
        </p:nvSpPr>
        <p:spPr>
          <a:xfrm>
            <a:off x="228600" y="168274"/>
            <a:ext cx="8686800" cy="57607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4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idx="1"/>
          </p:nvPr>
        </p:nvSpPr>
        <p:spPr>
          <a:xfrm>
            <a:off x="228600" y="1022350"/>
            <a:ext cx="8686800" cy="5029201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Char char="•"/>
              <a:defRPr sz="24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  <a:lvl2pPr marL="457200" indent="-228600">
              <a:buChar char="-"/>
              <a:defRPr sz="22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2pPr>
            <a:lvl3pPr marL="662940" indent="-205740"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3pPr>
            <a:lvl4pPr marL="914400" indent="-228600">
              <a:buChar char="-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4pPr>
            <a:lvl5pPr marL="1143000">
              <a:buChar char="•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aphicFrame>
        <p:nvGraphicFramePr>
          <p:cNvPr id="25" name="Table 1"/>
          <p:cNvGraphicFramePr/>
          <p:nvPr/>
        </p:nvGraphicFramePr>
        <p:xfrm>
          <a:off x="777240" y="6510528"/>
          <a:ext cx="6804659" cy="310008"/>
        </p:xfrm>
        <a:graphic>
          <a:graphicData uri="http://schemas.openxmlformats.org/drawingml/2006/table">
            <a:tbl>
              <a:tblPr>
                <a:tableStyleId>{8F44A2F1-9E1F-4B54-A3A2-5F16C0AD49E2}</a:tableStyleId>
              </a:tblPr>
              <a:tblGrid>
                <a:gridCol w="52162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8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9860">
                <a:tc>
                  <a:txBody>
                    <a:bodyPr/>
                    <a:lstStyle/>
                    <a:p>
                      <a:pPr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Rob Ainsworth I PIPII Accelerator Physics Meeting</a:t>
                      </a:r>
                    </a:p>
                  </a:txBody>
                  <a:tcPr marL="0" marR="0" marT="0" marB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09/10/24</a:t>
                      </a:r>
                    </a:p>
                  </a:txBody>
                  <a:tcPr marL="0" marR="0" marT="0" marB="0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860">
                <a:tc>
                  <a:txBody>
                    <a:bodyPr/>
                    <a:lstStyle/>
                    <a:p>
                      <a:pPr>
                        <a:defRPr b="0" i="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defRPr>
                      </a:pPr>
                      <a:endParaRPr/>
                    </a:p>
                  </a:txBody>
                  <a:tcPr marL="0" marR="0" marT="0" marB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 b="0" i="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defRPr>
                      </a:pPr>
                      <a:endParaRPr/>
                    </a:p>
                  </a:txBody>
                  <a:tcPr marL="0" marR="0" marT="0" marB="0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1A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 /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HeaderFooter_060314.png" descr="HeaderFooter_0603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Double-click to edit"/>
          <p:cNvSpPr txBox="1">
            <a:spLocks noGrp="1"/>
          </p:cNvSpPr>
          <p:nvPr>
            <p:ph type="body" sz="quarter" idx="21"/>
          </p:nvPr>
        </p:nvSpPr>
        <p:spPr>
          <a:xfrm>
            <a:off x="232052" y="5054600"/>
            <a:ext cx="4206241" cy="10047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buSzTx/>
              <a:buFontTx/>
              <a:buNone/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</a:lstStyle>
          <a:p>
            <a:r>
              <a:t>Double-click to edit</a:t>
            </a:r>
          </a:p>
        </p:txBody>
      </p:sp>
      <p:sp>
        <p:nvSpPr>
          <p:cNvPr id="35" name="Double-click to edit"/>
          <p:cNvSpPr txBox="1">
            <a:spLocks noGrp="1"/>
          </p:cNvSpPr>
          <p:nvPr>
            <p:ph type="body" sz="quarter" idx="22"/>
          </p:nvPr>
        </p:nvSpPr>
        <p:spPr>
          <a:xfrm>
            <a:off x="4704863" y="5054600"/>
            <a:ext cx="4206242" cy="10047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buSzTx/>
              <a:buFontTx/>
              <a:buNone/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</a:lstStyle>
          <a:p>
            <a:r>
              <a:t>Double-click to edit</a:t>
            </a:r>
          </a:p>
        </p:txBody>
      </p:sp>
      <p:sp>
        <p:nvSpPr>
          <p:cNvPr id="36" name="Body Level One…"/>
          <p:cNvSpPr txBox="1">
            <a:spLocks noGrp="1"/>
          </p:cNvSpPr>
          <p:nvPr>
            <p:ph type="body" sz="half" idx="23"/>
          </p:nvPr>
        </p:nvSpPr>
        <p:spPr>
          <a:xfrm>
            <a:off x="4701098" y="1022350"/>
            <a:ext cx="4213772" cy="3627319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Char char="•"/>
              <a:defRPr sz="24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  <a:lvl2pPr marL="457200" indent="-228600">
              <a:buChar char="-"/>
              <a:defRPr sz="22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2pPr>
            <a:lvl3pPr marL="662940" indent="-205740"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3pPr>
            <a:lvl4pPr marL="914400" indent="-228600">
              <a:buChar char="-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4pPr>
            <a:lvl5pPr marL="1143000">
              <a:buChar char="•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" name="Title Text"/>
          <p:cNvSpPr txBox="1">
            <a:spLocks noGrp="1"/>
          </p:cNvSpPr>
          <p:nvPr>
            <p:ph type="title"/>
          </p:nvPr>
        </p:nvSpPr>
        <p:spPr>
          <a:xfrm>
            <a:off x="228600" y="168274"/>
            <a:ext cx="8686800" cy="57607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4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3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28287" y="1022350"/>
            <a:ext cx="4213772" cy="3627319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Char char="•"/>
              <a:defRPr sz="24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  <a:lvl2pPr marL="457200" indent="-228600">
              <a:buChar char="-"/>
              <a:defRPr sz="22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2pPr>
            <a:lvl3pPr marL="662940" indent="-205740"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3pPr>
            <a:lvl4pPr marL="914400" indent="-228600">
              <a:buChar char="-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4pPr>
            <a:lvl5pPr marL="1143000">
              <a:buChar char="•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1A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graphicFrame>
        <p:nvGraphicFramePr>
          <p:cNvPr id="40" name="Table 1"/>
          <p:cNvGraphicFramePr/>
          <p:nvPr/>
        </p:nvGraphicFramePr>
        <p:xfrm>
          <a:off x="777240" y="6510528"/>
          <a:ext cx="6817360" cy="312421"/>
        </p:xfrm>
        <a:graphic>
          <a:graphicData uri="http://schemas.openxmlformats.org/drawingml/2006/table">
            <a:tbl>
              <a:tblPr>
                <a:tableStyleId>{8F44A2F1-9E1F-4B54-A3A2-5F16C0AD49E2}</a:tableStyleId>
              </a:tblPr>
              <a:tblGrid>
                <a:gridCol w="52162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8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9720">
                <a:tc>
                  <a:txBody>
                    <a:bodyPr/>
                    <a:lstStyle/>
                    <a:p>
                      <a:pPr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Presenter I Presentation Title </a:t>
                      </a:r>
                    </a:p>
                  </a:txBody>
                  <a:tcPr marL="0" marR="0" marT="0" marB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05/07/14</a:t>
                      </a:r>
                    </a:p>
                  </a:txBody>
                  <a:tcPr marL="0" marR="0" marT="0" marB="0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HeaderFooter_060314.png" descr="HeaderFooter_0603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Double-click to edit"/>
          <p:cNvSpPr txBox="1">
            <a:spLocks noGrp="1"/>
          </p:cNvSpPr>
          <p:nvPr>
            <p:ph type="body" sz="half" idx="21"/>
          </p:nvPr>
        </p:nvSpPr>
        <p:spPr>
          <a:xfrm>
            <a:off x="224234" y="1023135"/>
            <a:ext cx="2905910" cy="50392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buSzTx/>
              <a:buFontTx/>
              <a:buNone/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</a:lstStyle>
          <a:p>
            <a:r>
              <a:t>Double-click to edit</a:t>
            </a:r>
          </a:p>
        </p:txBody>
      </p:sp>
      <p:sp>
        <p:nvSpPr>
          <p:cNvPr id="49" name="Title Text"/>
          <p:cNvSpPr txBox="1">
            <a:spLocks noGrp="1"/>
          </p:cNvSpPr>
          <p:nvPr>
            <p:ph type="title"/>
          </p:nvPr>
        </p:nvSpPr>
        <p:spPr>
          <a:xfrm>
            <a:off x="228600" y="168274"/>
            <a:ext cx="8686800" cy="57607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4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50" name="Body Level One…"/>
          <p:cNvSpPr txBox="1">
            <a:spLocks noGrp="1"/>
          </p:cNvSpPr>
          <p:nvPr>
            <p:ph type="body" idx="1"/>
          </p:nvPr>
        </p:nvSpPr>
        <p:spPr>
          <a:xfrm>
            <a:off x="3378200" y="1023135"/>
            <a:ext cx="5541265" cy="503834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Char char="•"/>
              <a:defRPr sz="24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  <a:lvl2pPr marL="457200" indent="-228600">
              <a:buChar char="-"/>
              <a:defRPr sz="22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2pPr>
            <a:lvl3pPr marL="662940" indent="-205740"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3pPr>
            <a:lvl4pPr marL="914400" indent="-228600">
              <a:buChar char="-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4pPr>
            <a:lvl5pPr marL="1143000">
              <a:buChar char="•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1A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graphicFrame>
        <p:nvGraphicFramePr>
          <p:cNvPr id="52" name="Table 1"/>
          <p:cNvGraphicFramePr/>
          <p:nvPr/>
        </p:nvGraphicFramePr>
        <p:xfrm>
          <a:off x="777240" y="6510528"/>
          <a:ext cx="6817360" cy="312421"/>
        </p:xfrm>
        <a:graphic>
          <a:graphicData uri="http://schemas.openxmlformats.org/drawingml/2006/table">
            <a:tbl>
              <a:tblPr>
                <a:tableStyleId>{8F44A2F1-9E1F-4B54-A3A2-5F16C0AD49E2}</a:tableStyleId>
              </a:tblPr>
              <a:tblGrid>
                <a:gridCol w="52162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8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9720">
                <a:tc>
                  <a:txBody>
                    <a:bodyPr/>
                    <a:lstStyle/>
                    <a:p>
                      <a:pPr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Presenter I Presentation Title </a:t>
                      </a:r>
                    </a:p>
                  </a:txBody>
                  <a:tcPr marL="0" marR="0" marT="0" marB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05/07/14</a:t>
                      </a:r>
                    </a:p>
                  </a:txBody>
                  <a:tcPr marL="0" marR="0" marT="0" marB="0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HeaderFooter_060314.png" descr="HeaderFooter_0603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Double-click to edit"/>
          <p:cNvSpPr txBox="1">
            <a:spLocks noGrp="1"/>
          </p:cNvSpPr>
          <p:nvPr>
            <p:ph type="body" sz="quarter" idx="21"/>
          </p:nvPr>
        </p:nvSpPr>
        <p:spPr>
          <a:xfrm>
            <a:off x="224234" y="5054600"/>
            <a:ext cx="8686801" cy="9979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buSzTx/>
              <a:buFontTx/>
              <a:buNone/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</a:lstStyle>
          <a:p>
            <a:r>
              <a:t>Double-click to edit</a:t>
            </a:r>
          </a:p>
        </p:txBody>
      </p:sp>
      <p:sp>
        <p:nvSpPr>
          <p:cNvPr id="61" name="Title Text"/>
          <p:cNvSpPr txBox="1">
            <a:spLocks noGrp="1"/>
          </p:cNvSpPr>
          <p:nvPr>
            <p:ph type="title"/>
          </p:nvPr>
        </p:nvSpPr>
        <p:spPr>
          <a:xfrm>
            <a:off x="228600" y="168274"/>
            <a:ext cx="8686800" cy="57607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4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1A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graphicFrame>
        <p:nvGraphicFramePr>
          <p:cNvPr id="63" name="Table 1"/>
          <p:cNvGraphicFramePr/>
          <p:nvPr/>
        </p:nvGraphicFramePr>
        <p:xfrm>
          <a:off x="777240" y="6510528"/>
          <a:ext cx="6817360" cy="312421"/>
        </p:xfrm>
        <a:graphic>
          <a:graphicData uri="http://schemas.openxmlformats.org/drawingml/2006/table">
            <a:tbl>
              <a:tblPr>
                <a:tableStyleId>{8F44A2F1-9E1F-4B54-A3A2-5F16C0AD49E2}</a:tableStyleId>
              </a:tblPr>
              <a:tblGrid>
                <a:gridCol w="52162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8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9720">
                <a:tc>
                  <a:txBody>
                    <a:bodyPr/>
                    <a:lstStyle/>
                    <a:p>
                      <a:pPr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Presenter I Presentation Title </a:t>
                      </a:r>
                    </a:p>
                  </a:txBody>
                  <a:tcPr marL="0" marR="0" marT="0" marB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05/07/14</a:t>
                      </a:r>
                    </a:p>
                  </a:txBody>
                  <a:tcPr marL="0" marR="0" marT="0" marB="0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4" name="13-0146-02D.jpg" descr="13-0146-02D.jpg"/>
          <p:cNvPicPr>
            <a:picLocks/>
          </p:cNvPicPr>
          <p:nvPr/>
        </p:nvPicPr>
        <p:blipFill>
          <a:blip r:embed="rId3"/>
          <a:srcRect l="2499" t="10903" r="2720" b="25426"/>
          <a:stretch>
            <a:fillRect/>
          </a:stretch>
        </p:blipFill>
        <p:spPr>
          <a:xfrm>
            <a:off x="220465" y="1003580"/>
            <a:ext cx="8686805" cy="3886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Footer_060314.png" descr="Footer_0603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Body Level One…"/>
          <p:cNvSpPr txBox="1">
            <a:spLocks noGrp="1"/>
          </p:cNvSpPr>
          <p:nvPr>
            <p:ph type="body" sz="half" idx="21"/>
          </p:nvPr>
        </p:nvSpPr>
        <p:spPr>
          <a:xfrm>
            <a:off x="4671218" y="1023689"/>
            <a:ext cx="4206678" cy="503834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Char char="•"/>
              <a:defRPr sz="24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  <a:lvl2pPr marL="457200" indent="-228600">
              <a:buChar char="-"/>
              <a:defRPr sz="22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2pPr>
            <a:lvl3pPr marL="662940" indent="-205740"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3pPr>
            <a:lvl4pPr marL="914400" indent="-228600">
              <a:buChar char="-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4pPr>
            <a:lvl5pPr marL="1143000">
              <a:buChar char="•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Double-click to edit"/>
          <p:cNvSpPr txBox="1">
            <a:spLocks noGrp="1"/>
          </p:cNvSpPr>
          <p:nvPr>
            <p:ph type="body" sz="quarter" idx="22"/>
          </p:nvPr>
        </p:nvSpPr>
        <p:spPr>
          <a:xfrm>
            <a:off x="4668698" y="162470"/>
            <a:ext cx="4206241" cy="57413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SzTx/>
              <a:buFontTx/>
              <a:buNone/>
              <a:defRPr sz="2400" b="1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r>
              <a:t>Double-click to edit</a:t>
            </a:r>
          </a:p>
        </p:txBody>
      </p:sp>
      <p:sp>
        <p:nvSpPr>
          <p:cNvPr id="74" name="Title Text"/>
          <p:cNvSpPr txBox="1">
            <a:spLocks noGrp="1"/>
          </p:cNvSpPr>
          <p:nvPr>
            <p:ph type="title"/>
          </p:nvPr>
        </p:nvSpPr>
        <p:spPr>
          <a:xfrm>
            <a:off x="228600" y="160528"/>
            <a:ext cx="4202986" cy="57607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4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7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24234" y="1022350"/>
            <a:ext cx="4202987" cy="5041024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Char char="•"/>
              <a:defRPr sz="24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  <a:lvl2pPr marL="457200" indent="-228600">
              <a:buChar char="-"/>
              <a:defRPr sz="22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2pPr>
            <a:lvl3pPr marL="662940" indent="-205740"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3pPr>
            <a:lvl4pPr marL="914400" indent="-228600">
              <a:buChar char="-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4pPr>
            <a:lvl5pPr marL="1143000">
              <a:buChar char="•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1A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graphicFrame>
        <p:nvGraphicFramePr>
          <p:cNvPr id="77" name="Table 1"/>
          <p:cNvGraphicFramePr/>
          <p:nvPr/>
        </p:nvGraphicFramePr>
        <p:xfrm>
          <a:off x="777240" y="6510528"/>
          <a:ext cx="6817360" cy="312421"/>
        </p:xfrm>
        <a:graphic>
          <a:graphicData uri="http://schemas.openxmlformats.org/drawingml/2006/table">
            <a:tbl>
              <a:tblPr>
                <a:tableStyleId>{8F44A2F1-9E1F-4B54-A3A2-5F16C0AD49E2}</a:tableStyleId>
              </a:tblPr>
              <a:tblGrid>
                <a:gridCol w="52162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8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9720">
                <a:tc>
                  <a:txBody>
                    <a:bodyPr/>
                    <a:lstStyle/>
                    <a:p>
                      <a:pPr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Presenter I Presentation Title </a:t>
                      </a:r>
                    </a:p>
                  </a:txBody>
                  <a:tcPr marL="0" marR="0" marT="0" marB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05/07/14</a:t>
                      </a:r>
                    </a:p>
                  </a:txBody>
                  <a:tcPr marL="0" marR="0" marT="0" marB="0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Footer_060314.png" descr="Footer_0603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Body Level One…"/>
          <p:cNvSpPr txBox="1">
            <a:spLocks noGrp="1"/>
          </p:cNvSpPr>
          <p:nvPr>
            <p:ph type="body" idx="1"/>
          </p:nvPr>
        </p:nvSpPr>
        <p:spPr>
          <a:xfrm>
            <a:off x="228600" y="393700"/>
            <a:ext cx="8686800" cy="5676900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Char char="•"/>
              <a:defRPr sz="24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  <a:lvl2pPr marL="457200" indent="-228600">
              <a:buChar char="-"/>
              <a:defRPr sz="22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2pPr>
            <a:lvl3pPr marL="662940" indent="-205740"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3pPr>
            <a:lvl4pPr marL="914400" indent="-228600">
              <a:buChar char="-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4pPr>
            <a:lvl5pPr marL="1143000">
              <a:buChar char="•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aphicFrame>
        <p:nvGraphicFramePr>
          <p:cNvPr id="86" name="Table 1"/>
          <p:cNvGraphicFramePr/>
          <p:nvPr/>
        </p:nvGraphicFramePr>
        <p:xfrm>
          <a:off x="6654800" y="6508750"/>
          <a:ext cx="914400" cy="254000"/>
        </p:xfrm>
        <a:graphic>
          <a:graphicData uri="http://schemas.openxmlformats.org/drawingml/2006/table">
            <a:tbl>
              <a:tblPr>
                <a:tableStyleId>{2708684C-4D16-4618-839F-0558EEFCDFE6}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4000"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  <a:latin typeface="+mn-lt"/>
                          <a:ea typeface="+mn-ea"/>
                          <a:cs typeface="+mn-cs"/>
                        </a:defRPr>
                      </a:pPr>
                      <a:endParaRPr/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1A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graphicFrame>
        <p:nvGraphicFramePr>
          <p:cNvPr id="88" name="Table 1-1"/>
          <p:cNvGraphicFramePr/>
          <p:nvPr/>
        </p:nvGraphicFramePr>
        <p:xfrm>
          <a:off x="777240" y="6510528"/>
          <a:ext cx="6817360" cy="312421"/>
        </p:xfrm>
        <a:graphic>
          <a:graphicData uri="http://schemas.openxmlformats.org/drawingml/2006/table">
            <a:tbl>
              <a:tblPr>
                <a:tableStyleId>{8F44A2F1-9E1F-4B54-A3A2-5F16C0AD49E2}</a:tableStyleId>
              </a:tblPr>
              <a:tblGrid>
                <a:gridCol w="52162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8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9720">
                <a:tc>
                  <a:txBody>
                    <a:bodyPr/>
                    <a:lstStyle/>
                    <a:p>
                      <a:pPr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Presenter I Presentation Title </a:t>
                      </a:r>
                    </a:p>
                  </a:txBody>
                  <a:tcPr marL="0" marR="0" marT="0" marB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05/07/14</a:t>
                      </a:r>
                    </a:p>
                  </a:txBody>
                  <a:tcPr marL="0" marR="0" marT="0" marB="0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oter Only: Blank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Footer_060314.png" descr="Footer_0603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96" name="Table 1"/>
          <p:cNvGraphicFramePr/>
          <p:nvPr/>
        </p:nvGraphicFramePr>
        <p:xfrm>
          <a:off x="6654800" y="6508750"/>
          <a:ext cx="914400" cy="254000"/>
        </p:xfrm>
        <a:graphic>
          <a:graphicData uri="http://schemas.openxmlformats.org/drawingml/2006/table">
            <a:tbl>
              <a:tblPr>
                <a:tableStyleId>{2708684C-4D16-4618-839F-0558EEFCDFE6}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4000"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  <a:latin typeface="+mn-lt"/>
                          <a:ea typeface="+mn-ea"/>
                          <a:cs typeface="+mn-cs"/>
                        </a:defRPr>
                      </a:pPr>
                      <a:endParaRPr/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1A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graphicFrame>
        <p:nvGraphicFramePr>
          <p:cNvPr id="98" name="Table 1-1"/>
          <p:cNvGraphicFramePr/>
          <p:nvPr/>
        </p:nvGraphicFramePr>
        <p:xfrm>
          <a:off x="777240" y="6510528"/>
          <a:ext cx="6817360" cy="312421"/>
        </p:xfrm>
        <a:graphic>
          <a:graphicData uri="http://schemas.openxmlformats.org/drawingml/2006/table">
            <a:tbl>
              <a:tblPr>
                <a:tableStyleId>{8F44A2F1-9E1F-4B54-A3A2-5F16C0AD49E2}</a:tableStyleId>
              </a:tblPr>
              <a:tblGrid>
                <a:gridCol w="52162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8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9720">
                <a:tc>
                  <a:txBody>
                    <a:bodyPr/>
                    <a:lstStyle/>
                    <a:p>
                      <a:pPr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Presenter I Presentation Title </a:t>
                      </a:r>
                    </a:p>
                  </a:txBody>
                  <a:tcPr marL="0" marR="0" marT="0" marB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05/07/14</a:t>
                      </a:r>
                    </a:p>
                  </a:txBody>
                  <a:tcPr marL="0" marR="0" marT="0" marB="0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99" name="13-0146-02D.jpg" descr="13-0146-02D.jpg"/>
          <p:cNvPicPr>
            <a:picLocks noChangeAspect="1"/>
          </p:cNvPicPr>
          <p:nvPr/>
        </p:nvPicPr>
        <p:blipFill>
          <a:blip r:embed="rId3"/>
          <a:srcRect l="122" r="4937" b="3348"/>
          <a:stretch>
            <a:fillRect/>
          </a:stretch>
        </p:blipFill>
        <p:spPr>
          <a:xfrm>
            <a:off x="232767" y="216406"/>
            <a:ext cx="8678466" cy="58972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oter Only: Picture/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Footer_060314.png" descr="Footer_0603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Double-click to edit"/>
          <p:cNvSpPr txBox="1">
            <a:spLocks noGrp="1"/>
          </p:cNvSpPr>
          <p:nvPr>
            <p:ph type="body" sz="quarter" idx="21"/>
          </p:nvPr>
        </p:nvSpPr>
        <p:spPr>
          <a:xfrm>
            <a:off x="228599" y="5054600"/>
            <a:ext cx="8686801" cy="100584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buSzTx/>
              <a:buFontTx/>
              <a:buNone/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</a:lstStyle>
          <a:p>
            <a:r>
              <a:t>Double-click to edit</a:t>
            </a:r>
          </a:p>
        </p:txBody>
      </p:sp>
      <p:sp>
        <p:nvSpPr>
          <p:cNvPr id="108" name="Title Text"/>
          <p:cNvSpPr txBox="1">
            <a:spLocks noGrp="1"/>
          </p:cNvSpPr>
          <p:nvPr>
            <p:ph type="title"/>
          </p:nvPr>
        </p:nvSpPr>
        <p:spPr>
          <a:xfrm>
            <a:off x="228600" y="4295648"/>
            <a:ext cx="8686800" cy="57607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4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1A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graphicFrame>
        <p:nvGraphicFramePr>
          <p:cNvPr id="110" name="Table 1"/>
          <p:cNvGraphicFramePr/>
          <p:nvPr/>
        </p:nvGraphicFramePr>
        <p:xfrm>
          <a:off x="777240" y="6510528"/>
          <a:ext cx="6817360" cy="312421"/>
        </p:xfrm>
        <a:graphic>
          <a:graphicData uri="http://schemas.openxmlformats.org/drawingml/2006/table">
            <a:tbl>
              <a:tblPr>
                <a:tableStyleId>{8F44A2F1-9E1F-4B54-A3A2-5F16C0AD49E2}</a:tableStyleId>
              </a:tblPr>
              <a:tblGrid>
                <a:gridCol w="52162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8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9720">
                <a:tc>
                  <a:txBody>
                    <a:bodyPr/>
                    <a:lstStyle/>
                    <a:p>
                      <a:pPr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Presenter I Presentation Title </a:t>
                      </a:r>
                    </a:p>
                  </a:txBody>
                  <a:tcPr marL="0" marR="0" marT="0" marB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05/07/14</a:t>
                      </a:r>
                    </a:p>
                  </a:txBody>
                  <a:tcPr marL="0" marR="0" marT="0" marB="0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11" name="13-0146-02D.jpg" descr="13-0146-02D.jpg"/>
          <p:cNvPicPr>
            <a:picLocks/>
          </p:cNvPicPr>
          <p:nvPr/>
        </p:nvPicPr>
        <p:blipFill>
          <a:blip r:embed="rId3"/>
          <a:srcRect l="2499" t="10903" r="2720" b="28200"/>
          <a:stretch>
            <a:fillRect/>
          </a:stretch>
        </p:blipFill>
        <p:spPr>
          <a:xfrm>
            <a:off x="228600" y="396034"/>
            <a:ext cx="8686804" cy="37168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tleSlide_060514.png" descr="TitleSlide_060514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FermiLogo_modified blue_Key-01.png" descr="FermiLogo_modified blue_Key-01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2234" y="1042416"/>
            <a:ext cx="3473212" cy="742399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r>
              <a:t>Title Text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2pPr>
              <a:buChar char="–"/>
            </a:lvl2pPr>
            <a:lvl3pPr>
              <a:buChar char="•"/>
            </a:lvl3pPr>
            <a:lvl4pPr>
              <a:buChar char="–"/>
            </a:lvl4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2133600" cy="1397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>
              <a:defRPr sz="900">
                <a:solidFill>
                  <a:srgbClr val="003087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spd="med"/>
  <p:txStyles>
    <p:titleStyle>
      <a:lvl1pPr marL="0" marR="0" indent="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1" i="0" u="none" strike="noStrike" cap="none" spc="0" baseline="0">
          <a:solidFill>
            <a:srgbClr val="074184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2286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1" i="0" u="none" strike="noStrike" cap="none" spc="0" baseline="0">
          <a:solidFill>
            <a:srgbClr val="074184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4572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1" i="0" u="none" strike="noStrike" cap="none" spc="0" baseline="0">
          <a:solidFill>
            <a:srgbClr val="074184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6858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1" i="0" u="none" strike="noStrike" cap="none" spc="0" baseline="0">
          <a:solidFill>
            <a:srgbClr val="074184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9144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1" i="0" u="none" strike="noStrike" cap="none" spc="0" baseline="0">
          <a:solidFill>
            <a:srgbClr val="074184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11430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1" i="0" u="none" strike="noStrike" cap="none" spc="0" baseline="0">
          <a:solidFill>
            <a:srgbClr val="074184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13716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1" i="0" u="none" strike="noStrike" cap="none" spc="0" baseline="0">
          <a:solidFill>
            <a:srgbClr val="074184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16002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1" i="0" u="none" strike="noStrike" cap="none" spc="0" baseline="0">
          <a:solidFill>
            <a:srgbClr val="074184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18288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1" i="0" u="none" strike="noStrike" cap="none" spc="0" baseline="0">
          <a:solidFill>
            <a:srgbClr val="074184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342900" marR="0" indent="-342900" algn="l" defTabSz="45720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»"/>
        <a:tabLst/>
        <a:defRPr sz="1800" b="0" i="0" u="none" strike="noStrike" cap="none" spc="0" baseline="0">
          <a:solidFill>
            <a:srgbClr val="595959"/>
          </a:solidFill>
          <a:uFillTx/>
          <a:latin typeface="+mn-lt"/>
          <a:ea typeface="+mn-ea"/>
          <a:cs typeface="+mn-cs"/>
          <a:sym typeface="Helvetica"/>
        </a:defRPr>
      </a:lvl1pPr>
      <a:lvl2pPr marL="778668" marR="0" indent="-321468" algn="l" defTabSz="45720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»"/>
        <a:tabLst/>
        <a:defRPr sz="1800" b="0" i="0" u="none" strike="noStrike" cap="none" spc="0" baseline="0">
          <a:solidFill>
            <a:srgbClr val="595959"/>
          </a:solidFill>
          <a:uFillTx/>
          <a:latin typeface="+mn-lt"/>
          <a:ea typeface="+mn-ea"/>
          <a:cs typeface="+mn-cs"/>
          <a:sym typeface="Helvetica"/>
        </a:defRPr>
      </a:lvl2pPr>
      <a:lvl3pPr marL="1208314" marR="0" indent="-293914" algn="l" defTabSz="45720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»"/>
        <a:tabLst/>
        <a:defRPr sz="1800" b="0" i="0" u="none" strike="noStrike" cap="none" spc="0" baseline="0">
          <a:solidFill>
            <a:srgbClr val="595959"/>
          </a:solidFill>
          <a:uFillTx/>
          <a:latin typeface="+mn-lt"/>
          <a:ea typeface="+mn-ea"/>
          <a:cs typeface="+mn-cs"/>
          <a:sym typeface="Helvetica"/>
        </a:defRPr>
      </a:lvl3pPr>
      <a:lvl4pPr marL="1714500" marR="0" indent="-342900" algn="l" defTabSz="45720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»"/>
        <a:tabLst/>
        <a:defRPr sz="1800" b="0" i="0" u="none" strike="noStrike" cap="none" spc="0" baseline="0">
          <a:solidFill>
            <a:srgbClr val="595959"/>
          </a:solidFill>
          <a:uFillTx/>
          <a:latin typeface="+mn-lt"/>
          <a:ea typeface="+mn-ea"/>
          <a:cs typeface="+mn-cs"/>
          <a:sym typeface="Helvetica"/>
        </a:defRPr>
      </a:lvl4pPr>
      <a:lvl5pPr marL="2057400" marR="0" indent="-228600" algn="l" defTabSz="45720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»"/>
        <a:tabLst/>
        <a:defRPr sz="1800" b="0" i="0" u="none" strike="noStrike" cap="none" spc="0" baseline="0">
          <a:solidFill>
            <a:srgbClr val="595959"/>
          </a:solidFill>
          <a:uFillTx/>
          <a:latin typeface="+mn-lt"/>
          <a:ea typeface="+mn-ea"/>
          <a:cs typeface="+mn-cs"/>
          <a:sym typeface="Helvetica"/>
        </a:defRPr>
      </a:lvl5pPr>
      <a:lvl6pPr marL="2514600" marR="0" indent="-228600" algn="l" defTabSz="45720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»"/>
        <a:tabLst/>
        <a:defRPr sz="1800" b="0" i="0" u="none" strike="noStrike" cap="none" spc="0" baseline="0">
          <a:solidFill>
            <a:srgbClr val="595959"/>
          </a:solidFill>
          <a:uFillTx/>
          <a:latin typeface="+mn-lt"/>
          <a:ea typeface="+mn-ea"/>
          <a:cs typeface="+mn-cs"/>
          <a:sym typeface="Helvetica"/>
        </a:defRPr>
      </a:lvl6pPr>
      <a:lvl7pPr marL="2971800" marR="0" indent="-228600" algn="l" defTabSz="45720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»"/>
        <a:tabLst/>
        <a:defRPr sz="1800" b="0" i="0" u="none" strike="noStrike" cap="none" spc="0" baseline="0">
          <a:solidFill>
            <a:srgbClr val="595959"/>
          </a:solidFill>
          <a:uFillTx/>
          <a:latin typeface="+mn-lt"/>
          <a:ea typeface="+mn-ea"/>
          <a:cs typeface="+mn-cs"/>
          <a:sym typeface="Helvetica"/>
        </a:defRPr>
      </a:lvl7pPr>
      <a:lvl8pPr marL="3429000" marR="0" indent="-228600" algn="l" defTabSz="45720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»"/>
        <a:tabLst/>
        <a:defRPr sz="1800" b="0" i="0" u="none" strike="noStrike" cap="none" spc="0" baseline="0">
          <a:solidFill>
            <a:srgbClr val="595959"/>
          </a:solidFill>
          <a:uFillTx/>
          <a:latin typeface="+mn-lt"/>
          <a:ea typeface="+mn-ea"/>
          <a:cs typeface="+mn-cs"/>
          <a:sym typeface="Helvetica"/>
        </a:defRPr>
      </a:lvl8pPr>
      <a:lvl9pPr marL="3886200" marR="0" indent="-228600" algn="l" defTabSz="45720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»"/>
        <a:tabLst/>
        <a:defRPr sz="1800" b="0" i="0" u="none" strike="noStrike" cap="none" spc="0" baseline="0">
          <a:solidFill>
            <a:srgbClr val="595959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>
            <a:solidFill>
              <a:srgbClr val="074184"/>
            </a:solidFill>
          </a:uFill>
          <a:latin typeface="+mn-lt"/>
          <a:ea typeface="+mn-ea"/>
          <a:cs typeface="+mn-cs"/>
          <a:sym typeface="Helvetica"/>
        </a:defRPr>
      </a:lvl1pPr>
      <a:lvl2pPr marL="0" marR="0" indent="22860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>
            <a:solidFill>
              <a:srgbClr val="074184"/>
            </a:solidFill>
          </a:uFill>
          <a:latin typeface="+mn-lt"/>
          <a:ea typeface="+mn-ea"/>
          <a:cs typeface="+mn-cs"/>
          <a:sym typeface="Helvetica"/>
        </a:defRPr>
      </a:lvl2pPr>
      <a:lvl3pPr marL="0" marR="0" indent="45720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>
            <a:solidFill>
              <a:srgbClr val="074184"/>
            </a:solidFill>
          </a:uFill>
          <a:latin typeface="+mn-lt"/>
          <a:ea typeface="+mn-ea"/>
          <a:cs typeface="+mn-cs"/>
          <a:sym typeface="Helvetica"/>
        </a:defRPr>
      </a:lvl3pPr>
      <a:lvl4pPr marL="0" marR="0" indent="68580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>
            <a:solidFill>
              <a:srgbClr val="074184"/>
            </a:solidFill>
          </a:uFill>
          <a:latin typeface="+mn-lt"/>
          <a:ea typeface="+mn-ea"/>
          <a:cs typeface="+mn-cs"/>
          <a:sym typeface="Helvetica"/>
        </a:defRPr>
      </a:lvl4pPr>
      <a:lvl5pPr marL="0" marR="0" indent="91440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>
            <a:solidFill>
              <a:srgbClr val="074184"/>
            </a:solidFill>
          </a:uFill>
          <a:latin typeface="+mn-lt"/>
          <a:ea typeface="+mn-ea"/>
          <a:cs typeface="+mn-cs"/>
          <a:sym typeface="Helvetica"/>
        </a:defRPr>
      </a:lvl5pPr>
      <a:lvl6pPr marL="0" marR="0" indent="114300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>
            <a:solidFill>
              <a:srgbClr val="074184"/>
            </a:solidFill>
          </a:uFill>
          <a:latin typeface="+mn-lt"/>
          <a:ea typeface="+mn-ea"/>
          <a:cs typeface="+mn-cs"/>
          <a:sym typeface="Helvetica"/>
        </a:defRPr>
      </a:lvl6pPr>
      <a:lvl7pPr marL="0" marR="0" indent="137160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>
            <a:solidFill>
              <a:srgbClr val="074184"/>
            </a:solidFill>
          </a:uFill>
          <a:latin typeface="+mn-lt"/>
          <a:ea typeface="+mn-ea"/>
          <a:cs typeface="+mn-cs"/>
          <a:sym typeface="Helvetica"/>
        </a:defRPr>
      </a:lvl7pPr>
      <a:lvl8pPr marL="0" marR="0" indent="160020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>
            <a:solidFill>
              <a:srgbClr val="074184"/>
            </a:solidFill>
          </a:uFill>
          <a:latin typeface="+mn-lt"/>
          <a:ea typeface="+mn-ea"/>
          <a:cs typeface="+mn-cs"/>
          <a:sym typeface="Helvetica"/>
        </a:defRPr>
      </a:lvl8pPr>
      <a:lvl9pPr marL="0" marR="0" indent="182880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>
            <a:solidFill>
              <a:srgbClr val="074184"/>
            </a:solidFill>
          </a:uFill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Rob Ainsworth…"/>
          <p:cNvSpPr txBox="1">
            <a:spLocks noGrp="1"/>
          </p:cNvSpPr>
          <p:nvPr>
            <p:ph type="body" idx="21"/>
          </p:nvPr>
        </p:nvSpPr>
        <p:spPr>
          <a:xfrm>
            <a:off x="787399" y="5159375"/>
            <a:ext cx="7518401" cy="147890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sz="20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pPr>
            <a:r>
              <a:t>Rob Ainsworth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sz="20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pPr>
            <a:r>
              <a:t>PIP-2 Accelerator Physics Meeting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sz="20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pPr>
            <a:r>
              <a:t>10 September 2024</a:t>
            </a:r>
          </a:p>
        </p:txBody>
      </p:sp>
      <p:sp>
        <p:nvSpPr>
          <p:cNvPr id="132" name="RR/MI Beam Loss Budget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3200" b="1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r>
              <a:t>RR/MI Beam Loss Budget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Resonance correction effor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Resonance correction efforts</a:t>
            </a:r>
          </a:p>
        </p:txBody>
      </p:sp>
      <p:sp>
        <p:nvSpPr>
          <p:cNvPr id="1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pic>
        <p:nvPicPr>
          <p:cNvPr id="18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7400"/>
            <a:ext cx="9144000" cy="528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ing loss at PIP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Ring loss at PIP2</a:t>
            </a:r>
          </a:p>
        </p:txBody>
      </p:sp>
      <p:sp>
        <p:nvSpPr>
          <p:cNvPr id="191" name="Current power loss is at current highest intensity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Current power loss is at current highest intensity</a:t>
            </a:r>
          </a:p>
          <a:p>
            <a:pPr lvl="1"/>
            <a:r>
              <a:t>Assume incoming beam quality will be no worse for PIP2 i.e. &lt;20 pi mm mrad</a:t>
            </a:r>
          </a:p>
          <a:p>
            <a:pPr lvl="1"/>
            <a:r>
              <a:t>New MI8 collimators in injection line will help with tails</a:t>
            </a:r>
          </a:p>
          <a:p>
            <a:pPr lvl="1"/>
            <a:r>
              <a:t>Resonance correction efforts should mitigate space charge effects</a:t>
            </a:r>
          </a:p>
          <a:p>
            <a:pPr lvl="1"/>
            <a:endParaRPr/>
          </a:p>
          <a:p>
            <a:r>
              <a:t>Assume linear beam loss from 50E12 to 75E12</a:t>
            </a:r>
          </a:p>
        </p:txBody>
      </p:sp>
      <p:sp>
        <p:nvSpPr>
          <p:cNvPr id="1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Main Injecto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Main Injector</a:t>
            </a:r>
          </a:p>
        </p:txBody>
      </p:sp>
      <p:sp>
        <p:nvSpPr>
          <p:cNvPr id="195" name="MI is 98.5% efficien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MI is 98.5% efficient</a:t>
            </a:r>
          </a:p>
          <a:p>
            <a:pPr lvl="1"/>
            <a:r>
              <a:t>Lose 1.5% beam</a:t>
            </a:r>
          </a:p>
          <a:p>
            <a:pPr lvl="1"/>
            <a:endParaRPr/>
          </a:p>
          <a:p>
            <a:r>
              <a:t>1% beam loss due to DC beam from Slipstacking</a:t>
            </a:r>
          </a:p>
          <a:p>
            <a:pPr lvl="1"/>
            <a:r>
              <a:t>Captured in MI collimators @9 GeV</a:t>
            </a:r>
          </a:p>
          <a:p>
            <a:r>
              <a:t>0.25% beam loss to transverse scraping</a:t>
            </a:r>
          </a:p>
          <a:p>
            <a:pPr lvl="1"/>
            <a:r>
              <a:t>Mostly at collimation @9 GeV</a:t>
            </a:r>
          </a:p>
          <a:p>
            <a:r>
              <a:t>0.25% beam loss at transition crossing</a:t>
            </a:r>
          </a:p>
          <a:p>
            <a:pPr lvl="1"/>
            <a:r>
              <a:t>@ 21 GeV</a:t>
            </a:r>
          </a:p>
        </p:txBody>
      </p:sp>
      <p:sp>
        <p:nvSpPr>
          <p:cNvPr id="1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Beam Loss for PIP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Beam Loss for PIP2</a:t>
            </a:r>
          </a:p>
        </p:txBody>
      </p:sp>
      <p:sp>
        <p:nvSpPr>
          <p:cNvPr id="199" name="For 75E12, DC beam loss at 1% is 1012 W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For 75E12, DC beam loss at 1% is 1012 W</a:t>
            </a:r>
          </a:p>
          <a:p>
            <a:pPr lvl="1"/>
            <a:r>
              <a:t>20 Hz will drop DC beam by factor of 3</a:t>
            </a:r>
          </a:p>
          <a:p>
            <a:pPr lvl="1"/>
            <a:r>
              <a:t>Power loss is 337 W</a:t>
            </a:r>
          </a:p>
          <a:p>
            <a:pPr lvl="1"/>
            <a:endParaRPr/>
          </a:p>
          <a:p>
            <a:r>
              <a:t>Ring loss at 0.25% is 253 W</a:t>
            </a:r>
          </a:p>
          <a:p>
            <a:endParaRPr/>
          </a:p>
          <a:p>
            <a:r>
              <a:t>Transition loss at 0.25% is 590 W</a:t>
            </a:r>
          </a:p>
          <a:p>
            <a:pPr lvl="1"/>
            <a:r>
              <a:t>Gamma-t jump is expected to reduce this loss</a:t>
            </a:r>
          </a:p>
          <a:p>
            <a:pPr lvl="2"/>
            <a:r>
              <a:t>On-going sims including realistic errors suggest at least a factor of 3 reduction -&gt; 197 W</a:t>
            </a:r>
          </a:p>
        </p:txBody>
      </p:sp>
      <p:sp>
        <p:nvSpPr>
          <p:cNvPr id="2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Beam loss budget for MI/R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Beam loss budget for MI/RR</a:t>
            </a:r>
            <a:r>
              <a:rPr lang="en-US" dirty="0"/>
              <a:t> (3.3kW)</a:t>
            </a:r>
            <a:endParaRPr dirty="0"/>
          </a:p>
        </p:txBody>
      </p:sp>
      <p:sp>
        <p:nvSpPr>
          <p:cNvPr id="2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14</a:t>
            </a:fld>
            <a:endParaRPr/>
          </a:p>
        </p:txBody>
      </p:sp>
      <p:graphicFrame>
        <p:nvGraphicFramePr>
          <p:cNvPr id="204" name="Table 1"/>
          <p:cNvGraphicFramePr/>
          <p:nvPr/>
        </p:nvGraphicFramePr>
        <p:xfrm>
          <a:off x="718819" y="1090612"/>
          <a:ext cx="6921500" cy="5090053"/>
        </p:xfrm>
        <a:graphic>
          <a:graphicData uri="http://schemas.openxmlformats.org/drawingml/2006/table">
            <a:tbl>
              <a:tblPr firstRow="1" firstCol="1" bandRow="1">
                <a:tableStyleId>{8F44A2F1-9E1F-4B54-A3A2-5F16C0AD49E2}</a:tableStyleId>
              </a:tblPr>
              <a:tblGrid>
                <a:gridCol w="1225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5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55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255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869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400">
                          <a:uFill>
                            <a:solidFill>
                              <a:srgbClr val="FFFFFF"/>
                            </a:solidFill>
                          </a:uFill>
                        </a:defRPr>
                      </a:pPr>
                      <a:endParaRPr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400" b="1" i="1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</a:rPr>
                        <a:t>Machine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400" b="1" i="1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</a:rPr>
                        <a:t>Momentum (GeV)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400" b="1" i="1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</a:rPr>
                        <a:t>Current loss scaled to 75E12 (W)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400" b="1" i="1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</a:rPr>
                        <a:t>Mitigation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400" b="1" i="1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</a:rPr>
                        <a:t>Power loss (W)</a:t>
                      </a:r>
                    </a:p>
                  </a:txBody>
                  <a:tcPr marL="63500" marR="63500" marT="63500" marB="6350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27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400" b="1" i="1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</a:rPr>
                        <a:t>DC beam from slip-stacking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4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RR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4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8.835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4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728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4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1680 Hz separation due to 20 Hz booster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4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243</a:t>
                      </a:r>
                    </a:p>
                  </a:txBody>
                  <a:tcPr marL="63500" marR="63500" marT="63500" marB="6350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125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400" b="1" i="1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</a:rPr>
                        <a:t>Ring loss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4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RR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4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8.835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4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285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4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MI8 collimators, Resonance correction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4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285</a:t>
                      </a:r>
                    </a:p>
                  </a:txBody>
                  <a:tcPr marL="63500" marR="63500" marT="63500" marB="6350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038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400" b="1" i="1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</a:rPr>
                        <a:t>DC beam from slip-stacking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4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MI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4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9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4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1012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4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1680 Hz separation due to 20 Hz booster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4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337</a:t>
                      </a:r>
                    </a:p>
                  </a:txBody>
                  <a:tcPr marL="63500" marR="63500" marT="63500" marB="6350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572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400" b="1" i="1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</a:rPr>
                        <a:t>Ring loss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4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MI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4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9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4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253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400">
                          <a:uFill>
                            <a:solidFill>
                              <a:srgbClr val="404040"/>
                            </a:solidFill>
                          </a:uFill>
                        </a:defRPr>
                      </a:pPr>
                      <a:endParaRPr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4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253</a:t>
                      </a:r>
                    </a:p>
                  </a:txBody>
                  <a:tcPr marL="63500" marR="63500" marT="63500" marB="63500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101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400" b="1" i="1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</a:rPr>
                        <a:t>Transition loss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4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MI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4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21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4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590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4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Gamma-t jump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4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197</a:t>
                      </a:r>
                    </a:p>
                  </a:txBody>
                  <a:tcPr marL="63500" marR="63500" marT="63500" marB="63500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913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400" b="1" i="1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</a:rPr>
                        <a:t>Total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400">
                          <a:uFill>
                            <a:solidFill>
                              <a:srgbClr val="404040"/>
                            </a:solidFill>
                          </a:uFill>
                        </a:defRPr>
                      </a:pPr>
                      <a:endParaRPr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400">
                          <a:uFill>
                            <a:solidFill>
                              <a:srgbClr val="404040"/>
                            </a:solidFill>
                          </a:uFill>
                        </a:defRPr>
                      </a:pPr>
                      <a:endParaRPr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4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2868</a:t>
                      </a: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400">
                          <a:uFill>
                            <a:solidFill>
                              <a:srgbClr val="404040"/>
                            </a:solidFill>
                          </a:uFill>
                        </a:defRPr>
                      </a:pPr>
                      <a:endParaRPr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400" b="1" i="1">
                          <a:solidFill>
                            <a:srgbClr val="404040"/>
                          </a:solidFill>
                          <a:uFill>
                            <a:solidFill>
                              <a:srgbClr val="404040"/>
                            </a:solidFill>
                          </a:uFill>
                        </a:rPr>
                        <a:t>1315</a:t>
                      </a:r>
                    </a:p>
                  </a:txBody>
                  <a:tcPr marL="63500" marR="63500" marT="63500" marB="63500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Loss budge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Loss budget</a:t>
            </a:r>
          </a:p>
        </p:txBody>
      </p:sp>
      <p:sp>
        <p:nvSpPr>
          <p:cNvPr id="135" name="Loss budget follows 1W/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sz="2000" dirty="0"/>
              <a:t>Loss budget follows 1W/m</a:t>
            </a:r>
          </a:p>
          <a:p>
            <a:r>
              <a:rPr sz="2000" dirty="0"/>
              <a:t>MI &amp; RR share the same enclosure of length 3.3km</a:t>
            </a:r>
          </a:p>
          <a:p>
            <a:pPr lvl="1"/>
            <a:r>
              <a:rPr sz="2000" dirty="0"/>
              <a:t>Combined loss &lt;3.3kW</a:t>
            </a:r>
            <a:endParaRPr lang="en-US" sz="2000" dirty="0"/>
          </a:p>
          <a:p>
            <a:pPr lvl="1"/>
            <a:endParaRPr lang="en-US" sz="2000" dirty="0"/>
          </a:p>
          <a:p>
            <a:r>
              <a:rPr lang="en-US" sz="2000" dirty="0"/>
              <a:t>Typically, 1W/m applies to areas we want hands on access and so collimators are excluded</a:t>
            </a:r>
          </a:p>
          <a:p>
            <a:pPr lvl="1"/>
            <a:r>
              <a:rPr lang="en-US" sz="2000" dirty="0"/>
              <a:t>All loss (controlled and uncontrolled) are included in this budget</a:t>
            </a:r>
            <a:endParaRPr sz="2000" dirty="0"/>
          </a:p>
          <a:p>
            <a:pPr lvl="1"/>
            <a:endParaRPr sz="2000" dirty="0"/>
          </a:p>
          <a:p>
            <a:r>
              <a:rPr sz="2000" dirty="0"/>
              <a:t>PIPII requirements </a:t>
            </a:r>
          </a:p>
          <a:p>
            <a:pPr lvl="1"/>
            <a:r>
              <a:rPr sz="2000" dirty="0"/>
              <a:t>75E12 @ 1.2s</a:t>
            </a:r>
          </a:p>
          <a:p>
            <a:pPr lvl="1"/>
            <a:endParaRPr sz="2000" dirty="0"/>
          </a:p>
          <a:p>
            <a:r>
              <a:rPr sz="2000" dirty="0"/>
              <a:t>MI can ramp at 1.</a:t>
            </a:r>
            <a:r>
              <a:rPr lang="en-US" sz="2000" dirty="0"/>
              <a:t>0</a:t>
            </a:r>
            <a:r>
              <a:rPr sz="2000" dirty="0"/>
              <a:t>67s so we will consider loss budget for 75E12 @ 1.067s</a:t>
            </a:r>
          </a:p>
        </p:txBody>
      </p:sp>
      <p:sp>
        <p:nvSpPr>
          <p:cNvPr id="1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</a:t>
            </a:fld>
            <a:endParaRPr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lip-stack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Slip-stacking</a:t>
            </a:r>
          </a:p>
        </p:txBody>
      </p:sp>
      <p:sp>
        <p:nvSpPr>
          <p:cNvPr id="1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pic>
        <p:nvPicPr>
          <p:cNvPr id="140" name="SSreduced.mov" descr="SSreduced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5145" y="899411"/>
            <a:ext cx="7681060" cy="4160575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Significant source of DC beam…"/>
          <p:cNvSpPr txBox="1"/>
          <p:nvPr/>
        </p:nvSpPr>
        <p:spPr>
          <a:xfrm>
            <a:off x="2681830" y="5113707"/>
            <a:ext cx="4455617" cy="1137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Significant source of DC beam</a:t>
            </a:r>
          </a:p>
          <a:p>
            <a:pPr marL="190500" indent="-190500">
              <a:buSzPct val="100000"/>
              <a:buFont typeface="Arial"/>
              <a:buChar char="-"/>
            </a:pPr>
            <a:r>
              <a:t>Either sent to abort in RR if in Inj gap</a:t>
            </a:r>
          </a:p>
          <a:p>
            <a:pPr marL="190500" indent="-190500">
              <a:buSzPct val="100000"/>
              <a:buFont typeface="Arial"/>
              <a:buChar char="-"/>
            </a:pPr>
            <a:r>
              <a:t>Captured in MI collimator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1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40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RR loss (current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RR loss (current)</a:t>
            </a:r>
          </a:p>
        </p:txBody>
      </p:sp>
      <p:sp>
        <p:nvSpPr>
          <p:cNvPr id="144" name="Loss separated into…"/>
          <p:cNvSpPr txBox="1">
            <a:spLocks noGrp="1"/>
          </p:cNvSpPr>
          <p:nvPr>
            <p:ph type="body" idx="1"/>
          </p:nvPr>
        </p:nvSpPr>
        <p:spPr>
          <a:xfrm>
            <a:off x="228600" y="1022350"/>
            <a:ext cx="5092421" cy="5029201"/>
          </a:xfrm>
          <a:prstGeom prst="rect">
            <a:avLst/>
          </a:prstGeom>
        </p:spPr>
        <p:txBody>
          <a:bodyPr/>
          <a:lstStyle/>
          <a:p>
            <a:r>
              <a:rPr dirty="0"/>
              <a:t>Loss separated into</a:t>
            </a:r>
          </a:p>
          <a:p>
            <a:pPr lvl="1"/>
            <a:r>
              <a:rPr dirty="0"/>
              <a:t>DC beam from slip-stacking that makes it way to injection gap sent to abort</a:t>
            </a:r>
          </a:p>
          <a:p>
            <a:pPr lvl="1"/>
            <a:r>
              <a:rPr dirty="0"/>
              <a:t>Beam loss to ring (including collimators)</a:t>
            </a:r>
          </a:p>
          <a:p>
            <a:pPr lvl="1"/>
            <a:endParaRPr dirty="0"/>
          </a:p>
          <a:p>
            <a:r>
              <a:rPr dirty="0"/>
              <a:t>Typical pulse (~50E12@1.067</a:t>
            </a:r>
            <a:r>
              <a:rPr lang="en-US" dirty="0"/>
              <a:t>s</a:t>
            </a:r>
            <a:r>
              <a:rPr dirty="0"/>
              <a:t>)</a:t>
            </a:r>
          </a:p>
          <a:p>
            <a:pPr lvl="1"/>
            <a:r>
              <a:rPr dirty="0"/>
              <a:t>DC beam loss - 485 W </a:t>
            </a:r>
          </a:p>
          <a:p>
            <a:pPr lvl="1"/>
            <a:r>
              <a:rPr dirty="0"/>
              <a:t>Ring loss </a:t>
            </a:r>
            <a:r>
              <a:rPr lang="en-US" dirty="0"/>
              <a:t>–</a:t>
            </a:r>
            <a:r>
              <a:rPr dirty="0"/>
              <a:t> 190</a:t>
            </a:r>
            <a:r>
              <a:rPr lang="en-US" dirty="0"/>
              <a:t> </a:t>
            </a:r>
            <a:r>
              <a:rPr dirty="0"/>
              <a:t>W</a:t>
            </a:r>
          </a:p>
        </p:txBody>
      </p:sp>
      <p:sp>
        <p:nvSpPr>
          <p:cNvPr id="1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pic>
        <p:nvPicPr>
          <p:cNvPr id="146" name="TUA1WD04fig10.pdf" descr="TUA1WD04fig10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6566" y="1179313"/>
            <a:ext cx="3427049" cy="18563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IPII chang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PIPII changes</a:t>
            </a:r>
          </a:p>
        </p:txBody>
      </p:sp>
      <p:sp>
        <p:nvSpPr>
          <p:cNvPr id="149" name="Intensity per pulse 50E12 -&gt; 75E12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Intensity per pulse 50E12 -&gt; 75E12</a:t>
            </a:r>
          </a:p>
          <a:p>
            <a:pPr lvl="1"/>
            <a:r>
              <a:rPr dirty="0"/>
              <a:t>DC beam loss - 485 W -&gt; 728 W</a:t>
            </a:r>
          </a:p>
          <a:p>
            <a:pPr lvl="1"/>
            <a:r>
              <a:rPr dirty="0"/>
              <a:t>Ring loss - 190W -&gt; 285 W</a:t>
            </a:r>
          </a:p>
          <a:p>
            <a:pPr lvl="1"/>
            <a:endParaRPr dirty="0"/>
          </a:p>
          <a:p>
            <a:endParaRPr dirty="0"/>
          </a:p>
          <a:p>
            <a:r>
              <a:rPr dirty="0"/>
              <a:t>20 Hz booster means larger slip-stacking separation</a:t>
            </a:r>
          </a:p>
          <a:p>
            <a:pPr lvl="1"/>
            <a:r>
              <a:rPr dirty="0"/>
              <a:t>Simulations show DC beam expected to drop by factor of 3</a:t>
            </a:r>
          </a:p>
          <a:p>
            <a:pPr lvl="1"/>
            <a:r>
              <a:rPr dirty="0"/>
              <a:t>DC beam loss - 728 W -&gt; 243 W</a:t>
            </a:r>
          </a:p>
        </p:txBody>
      </p:sp>
      <p:sp>
        <p:nvSpPr>
          <p:cNvPr id="1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ypical RR loss patter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Typical RR loss pattern</a:t>
            </a:r>
          </a:p>
        </p:txBody>
      </p:sp>
      <p:sp>
        <p:nvSpPr>
          <p:cNvPr id="1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pic>
        <p:nvPicPr>
          <p:cNvPr id="154" name="2023-04-18_16.22.30.png" descr="2023-04-18_16.22.3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175" y="1117198"/>
            <a:ext cx="5871650" cy="4875086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Oval"/>
          <p:cNvSpPr/>
          <p:nvPr/>
        </p:nvSpPr>
        <p:spPr>
          <a:xfrm>
            <a:off x="2108200" y="1676400"/>
            <a:ext cx="777049" cy="936328"/>
          </a:xfrm>
          <a:prstGeom prst="ellipse">
            <a:avLst/>
          </a:prstGeom>
          <a:ln w="25400">
            <a:solidFill>
              <a:srgbClr val="82D2E6"/>
            </a:solidFill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24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  <a:endParaRPr/>
          </a:p>
        </p:txBody>
      </p:sp>
      <p:sp>
        <p:nvSpPr>
          <p:cNvPr id="156" name="Oval"/>
          <p:cNvSpPr/>
          <p:nvPr/>
        </p:nvSpPr>
        <p:spPr>
          <a:xfrm>
            <a:off x="2108200" y="2810933"/>
            <a:ext cx="777049" cy="936328"/>
          </a:xfrm>
          <a:prstGeom prst="ellipse">
            <a:avLst/>
          </a:prstGeom>
          <a:ln w="25400">
            <a:solidFill>
              <a:srgbClr val="82D2E6"/>
            </a:solidFill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24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  <a:endParaRPr/>
          </a:p>
        </p:txBody>
      </p:sp>
      <p:sp>
        <p:nvSpPr>
          <p:cNvPr id="157" name="Oval"/>
          <p:cNvSpPr/>
          <p:nvPr/>
        </p:nvSpPr>
        <p:spPr>
          <a:xfrm>
            <a:off x="6053666" y="2810933"/>
            <a:ext cx="1125142" cy="936328"/>
          </a:xfrm>
          <a:prstGeom prst="ellipse">
            <a:avLst/>
          </a:prstGeom>
          <a:ln w="25400">
            <a:solidFill>
              <a:srgbClr val="82D2E6"/>
            </a:solidFill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24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  <a:endParaRPr/>
          </a:p>
        </p:txBody>
      </p:sp>
      <p:sp>
        <p:nvSpPr>
          <p:cNvPr id="158" name="Oval"/>
          <p:cNvSpPr/>
          <p:nvPr/>
        </p:nvSpPr>
        <p:spPr>
          <a:xfrm>
            <a:off x="3713460" y="4690533"/>
            <a:ext cx="1270431" cy="982134"/>
          </a:xfrm>
          <a:prstGeom prst="ellipse">
            <a:avLst/>
          </a:prstGeom>
          <a:ln w="25400">
            <a:solidFill>
              <a:srgbClr val="82D2E6"/>
            </a:solidFill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24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  <a:endParaRPr/>
          </a:p>
        </p:txBody>
      </p:sp>
      <p:sp>
        <p:nvSpPr>
          <p:cNvPr id="159" name="Oval"/>
          <p:cNvSpPr/>
          <p:nvPr/>
        </p:nvSpPr>
        <p:spPr>
          <a:xfrm>
            <a:off x="5652326" y="3945466"/>
            <a:ext cx="1195488" cy="788823"/>
          </a:xfrm>
          <a:prstGeom prst="ellipse">
            <a:avLst/>
          </a:prstGeom>
          <a:ln w="25400">
            <a:solidFill>
              <a:srgbClr val="82D2E6"/>
            </a:solidFill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24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  <a:endParaRPr/>
          </a:p>
        </p:txBody>
      </p:sp>
      <p:sp>
        <p:nvSpPr>
          <p:cNvPr id="160" name="Injection"/>
          <p:cNvSpPr txBox="1"/>
          <p:nvPr/>
        </p:nvSpPr>
        <p:spPr>
          <a:xfrm>
            <a:off x="162371" y="1651000"/>
            <a:ext cx="1060352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Injection</a:t>
            </a:r>
          </a:p>
        </p:txBody>
      </p:sp>
      <p:sp>
        <p:nvSpPr>
          <p:cNvPr id="161" name="Extraction…"/>
          <p:cNvSpPr txBox="1"/>
          <p:nvPr/>
        </p:nvSpPr>
        <p:spPr>
          <a:xfrm>
            <a:off x="7689238" y="3953797"/>
            <a:ext cx="1314228" cy="772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Extraction </a:t>
            </a:r>
          </a:p>
          <a:p>
            <a:r>
              <a:t>To Muon</a:t>
            </a:r>
          </a:p>
        </p:txBody>
      </p:sp>
      <p:sp>
        <p:nvSpPr>
          <p:cNvPr id="162" name="Abort"/>
          <p:cNvSpPr txBox="1"/>
          <p:nvPr/>
        </p:nvSpPr>
        <p:spPr>
          <a:xfrm>
            <a:off x="7689238" y="2722744"/>
            <a:ext cx="721396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Abort</a:t>
            </a:r>
          </a:p>
        </p:txBody>
      </p:sp>
      <p:sp>
        <p:nvSpPr>
          <p:cNvPr id="163" name="RR-&gt;MI…"/>
          <p:cNvSpPr txBox="1"/>
          <p:nvPr/>
        </p:nvSpPr>
        <p:spPr>
          <a:xfrm>
            <a:off x="230105" y="2387464"/>
            <a:ext cx="1050678" cy="772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RR-&gt;MI</a:t>
            </a:r>
          </a:p>
          <a:p>
            <a:r>
              <a:t>Transfer</a:t>
            </a:r>
          </a:p>
        </p:txBody>
      </p:sp>
      <p:sp>
        <p:nvSpPr>
          <p:cNvPr id="164" name="Collimation"/>
          <p:cNvSpPr txBox="1"/>
          <p:nvPr/>
        </p:nvSpPr>
        <p:spPr>
          <a:xfrm>
            <a:off x="179305" y="5101877"/>
            <a:ext cx="1370658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Collimation</a:t>
            </a:r>
          </a:p>
        </p:txBody>
      </p:sp>
      <p:sp>
        <p:nvSpPr>
          <p:cNvPr id="165" name="High loss…"/>
          <p:cNvSpPr txBox="1"/>
          <p:nvPr/>
        </p:nvSpPr>
        <p:spPr>
          <a:xfrm>
            <a:off x="175968" y="3602295"/>
            <a:ext cx="1158951" cy="772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High loss</a:t>
            </a:r>
          </a:p>
          <a:p>
            <a:r>
              <a:t>Location</a:t>
            </a:r>
          </a:p>
        </p:txBody>
      </p:sp>
      <p:sp>
        <p:nvSpPr>
          <p:cNvPr id="166" name="Line"/>
          <p:cNvSpPr/>
          <p:nvPr/>
        </p:nvSpPr>
        <p:spPr>
          <a:xfrm>
            <a:off x="1253066" y="1935813"/>
            <a:ext cx="991924" cy="152037"/>
          </a:xfrm>
          <a:prstGeom prst="line">
            <a:avLst/>
          </a:prstGeom>
          <a:ln w="25400">
            <a:solidFill>
              <a:srgbClr val="82D2E6"/>
            </a:solidFill>
            <a:tailEnd type="triangle"/>
          </a:ln>
          <a:effectLst>
            <a:outerShdw blurRad="38100" dist="19999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>
              <a:lnSpc>
                <a:spcPct val="100000"/>
              </a:lnSpc>
              <a:defRPr sz="24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  <a:endParaRPr/>
          </a:p>
        </p:txBody>
      </p:sp>
      <p:sp>
        <p:nvSpPr>
          <p:cNvPr id="167" name="Line"/>
          <p:cNvSpPr/>
          <p:nvPr/>
        </p:nvSpPr>
        <p:spPr>
          <a:xfrm>
            <a:off x="1253066" y="2810786"/>
            <a:ext cx="991924" cy="152037"/>
          </a:xfrm>
          <a:prstGeom prst="line">
            <a:avLst/>
          </a:prstGeom>
          <a:ln w="25400">
            <a:solidFill>
              <a:srgbClr val="82D2E6"/>
            </a:solidFill>
            <a:tailEnd type="triangle"/>
          </a:ln>
          <a:effectLst>
            <a:outerShdw blurRad="38100" dist="19999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>
              <a:lnSpc>
                <a:spcPct val="100000"/>
              </a:lnSpc>
              <a:defRPr sz="24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  <a:endParaRPr/>
          </a:p>
        </p:txBody>
      </p:sp>
      <p:sp>
        <p:nvSpPr>
          <p:cNvPr id="168" name="Line"/>
          <p:cNvSpPr/>
          <p:nvPr/>
        </p:nvSpPr>
        <p:spPr>
          <a:xfrm flipV="1">
            <a:off x="1337733" y="3308546"/>
            <a:ext cx="1053042" cy="746841"/>
          </a:xfrm>
          <a:prstGeom prst="line">
            <a:avLst/>
          </a:prstGeom>
          <a:ln w="25400">
            <a:solidFill>
              <a:srgbClr val="82D2E6"/>
            </a:solidFill>
            <a:tailEnd type="triangle"/>
          </a:ln>
          <a:effectLst>
            <a:outerShdw blurRad="38100" dist="19999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>
              <a:lnSpc>
                <a:spcPct val="100000"/>
              </a:lnSpc>
              <a:defRPr sz="24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  <a:endParaRPr/>
          </a:p>
        </p:txBody>
      </p:sp>
      <p:sp>
        <p:nvSpPr>
          <p:cNvPr id="169" name="Line"/>
          <p:cNvSpPr/>
          <p:nvPr/>
        </p:nvSpPr>
        <p:spPr>
          <a:xfrm flipV="1">
            <a:off x="1643522" y="5249858"/>
            <a:ext cx="2140513" cy="109396"/>
          </a:xfrm>
          <a:prstGeom prst="line">
            <a:avLst/>
          </a:prstGeom>
          <a:ln w="25400">
            <a:solidFill>
              <a:srgbClr val="82D2E6"/>
            </a:solidFill>
            <a:tailEnd type="triangle"/>
          </a:ln>
          <a:effectLst>
            <a:outerShdw blurRad="38100" dist="19999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>
              <a:lnSpc>
                <a:spcPct val="100000"/>
              </a:lnSpc>
              <a:defRPr sz="24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  <a:endParaRPr/>
          </a:p>
        </p:txBody>
      </p:sp>
      <p:sp>
        <p:nvSpPr>
          <p:cNvPr id="170" name="Line"/>
          <p:cNvSpPr/>
          <p:nvPr/>
        </p:nvSpPr>
        <p:spPr>
          <a:xfrm flipH="1">
            <a:off x="7044169" y="2951681"/>
            <a:ext cx="628516" cy="190104"/>
          </a:xfrm>
          <a:prstGeom prst="line">
            <a:avLst/>
          </a:prstGeom>
          <a:ln w="25400">
            <a:solidFill>
              <a:srgbClr val="82D2E6"/>
            </a:solidFill>
            <a:tailEnd type="triangle"/>
          </a:ln>
          <a:effectLst>
            <a:outerShdw blurRad="38100" dist="19999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>
              <a:lnSpc>
                <a:spcPct val="100000"/>
              </a:lnSpc>
              <a:defRPr sz="24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  <a:endParaRPr/>
          </a:p>
        </p:txBody>
      </p:sp>
      <p:sp>
        <p:nvSpPr>
          <p:cNvPr id="171" name="Line"/>
          <p:cNvSpPr/>
          <p:nvPr/>
        </p:nvSpPr>
        <p:spPr>
          <a:xfrm flipH="1">
            <a:off x="6803429" y="4356615"/>
            <a:ext cx="802449" cy="1"/>
          </a:xfrm>
          <a:prstGeom prst="line">
            <a:avLst/>
          </a:prstGeom>
          <a:ln w="25400">
            <a:solidFill>
              <a:srgbClr val="82D2E6"/>
            </a:solidFill>
            <a:tailEnd type="triangle"/>
          </a:ln>
          <a:effectLst>
            <a:outerShdw blurRad="38100" dist="19999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>
              <a:lnSpc>
                <a:spcPct val="100000"/>
              </a:lnSpc>
              <a:defRPr sz="24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Loss increase is not linea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Loss increase is not linear</a:t>
            </a:r>
          </a:p>
        </p:txBody>
      </p:sp>
      <p:sp>
        <p:nvSpPr>
          <p:cNvPr id="1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pic>
        <p:nvPicPr>
          <p:cNvPr id="175" name="lossVsIntensity.png" descr="lossVsIntensit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2431" y="1037836"/>
            <a:ext cx="9928861" cy="51247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Emittance with intensi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Emittance with intensity</a:t>
            </a:r>
          </a:p>
        </p:txBody>
      </p:sp>
      <p:sp>
        <p:nvSpPr>
          <p:cNvPr id="1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179" name="Cristhian Gonzalez Ortiz"/>
          <p:cNvSpPr txBox="1"/>
          <p:nvPr/>
        </p:nvSpPr>
        <p:spPr>
          <a:xfrm>
            <a:off x="6215680" y="804333"/>
            <a:ext cx="286687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Cristhian Gonzalez Ortiz</a:t>
            </a:r>
          </a:p>
        </p:txBody>
      </p:sp>
      <p:pic>
        <p:nvPicPr>
          <p:cNvPr id="180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381" y="1359955"/>
            <a:ext cx="6285623" cy="47142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pace charge tune shif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Space charge tune shift</a:t>
            </a:r>
          </a:p>
        </p:txBody>
      </p:sp>
      <p:sp>
        <p:nvSpPr>
          <p:cNvPr id="18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pic>
        <p:nvPicPr>
          <p:cNvPr id="18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133779"/>
            <a:ext cx="7315200" cy="5232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FFFFFF"/>
      </a:dk1>
      <a:lt1>
        <a:srgbClr val="0061A8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82D2E6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404040"/>
            </a:solidFill>
            <a:effectLst/>
            <a:uFill>
              <a:solidFill>
                <a:srgbClr val="404040"/>
              </a:solidFill>
            </a:uFill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82D2E6"/>
          </a:solidFill>
          <a:prstDash val="solid"/>
          <a:round/>
        </a:ln>
        <a:effectLst>
          <a:outerShdw blurRad="38100" dist="19999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0061A8"/>
            </a:solidFill>
            <a:effectLst/>
            <a:uFill>
              <a:solidFill>
                <a:srgbClr val="074184"/>
              </a:solidFill>
            </a:uFill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82D2E6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404040"/>
            </a:solidFill>
            <a:effectLst/>
            <a:uFill>
              <a:solidFill>
                <a:srgbClr val="404040"/>
              </a:solidFill>
            </a:uFill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82D2E6"/>
          </a:solidFill>
          <a:prstDash val="solid"/>
          <a:round/>
        </a:ln>
        <a:effectLst>
          <a:outerShdw blurRad="38100" dist="19999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0061A8"/>
            </a:solidFill>
            <a:effectLst/>
            <a:uFill>
              <a:solidFill>
                <a:srgbClr val="074184"/>
              </a:solidFill>
            </a:uFill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1502</TotalTime>
  <Words>523</Words>
  <Application>Microsoft Macintosh PowerPoint</Application>
  <PresentationFormat>On-screen Show (4:3)</PresentationFormat>
  <Paragraphs>130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Helvetica</vt:lpstr>
      <vt:lpstr>Lucida Grande</vt:lpstr>
      <vt:lpstr>White</vt:lpstr>
      <vt:lpstr>PowerPoint Presentation</vt:lpstr>
      <vt:lpstr>Loss budget</vt:lpstr>
      <vt:lpstr>Slip-stacking</vt:lpstr>
      <vt:lpstr>RR loss (current)</vt:lpstr>
      <vt:lpstr>PIPII changes</vt:lpstr>
      <vt:lpstr>Typical RR loss pattern</vt:lpstr>
      <vt:lpstr>Loss increase is not linear</vt:lpstr>
      <vt:lpstr>Emittance with intensity</vt:lpstr>
      <vt:lpstr>Space charge tune shift</vt:lpstr>
      <vt:lpstr>Resonance correction efforts</vt:lpstr>
      <vt:lpstr>Ring loss at PIP2</vt:lpstr>
      <vt:lpstr>Main Injector</vt:lpstr>
      <vt:lpstr>Beam Loss for PIP2</vt:lpstr>
      <vt:lpstr>Beam loss budget for MI/RR (3.3kW)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Robert Ainsworth</cp:lastModifiedBy>
  <cp:revision>2</cp:revision>
  <dcterms:modified xsi:type="dcterms:W3CDTF">2024-09-11T15:07:32Z</dcterms:modified>
</cp:coreProperties>
</file>