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1" r:id="rId2"/>
  </p:sldMasterIdLst>
  <p:notesMasterIdLst>
    <p:notesMasterId r:id="rId8"/>
  </p:notesMasterIdLst>
  <p:sldIdLst>
    <p:sldId id="256" r:id="rId3"/>
    <p:sldId id="261" r:id="rId4"/>
    <p:sldId id="264" r:id="rId5"/>
    <p:sldId id="263" r:id="rId6"/>
    <p:sldId id="260" r:id="rId7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7FCAE-C682-466D-B607-C91121DEDE62}" v="4" dt="2024-09-11T14:28:24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72"/>
  </p:normalViewPr>
  <p:slideViewPr>
    <p:cSldViewPr snapToGrid="0">
      <p:cViewPr varScale="1">
        <p:scale>
          <a:sx n="86" d="100"/>
          <a:sy n="86" d="100"/>
        </p:scale>
        <p:origin x="12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ton K Morris" userId="0450e551-eb74-4e16-a8b4-74d516834900" providerId="ADAL" clId="{14F7FCAE-C682-466D-B607-C91121DEDE62}"/>
    <pc:docChg chg="undo custSel modSld">
      <pc:chgData name="Denton K Morris" userId="0450e551-eb74-4e16-a8b4-74d516834900" providerId="ADAL" clId="{14F7FCAE-C682-466D-B607-C91121DEDE62}" dt="2024-09-11T14:38:22.591" v="588" actId="20577"/>
      <pc:docMkLst>
        <pc:docMk/>
      </pc:docMkLst>
      <pc:sldChg chg="modSp mod">
        <pc:chgData name="Denton K Morris" userId="0450e551-eb74-4e16-a8b4-74d516834900" providerId="ADAL" clId="{14F7FCAE-C682-466D-B607-C91121DEDE62}" dt="2024-09-11T14:21:31.345" v="28" actId="20577"/>
        <pc:sldMkLst>
          <pc:docMk/>
          <pc:sldMk cId="0" sldId="256"/>
        </pc:sldMkLst>
        <pc:spChg chg="mod">
          <ac:chgData name="Denton K Morris" userId="0450e551-eb74-4e16-a8b4-74d516834900" providerId="ADAL" clId="{14F7FCAE-C682-466D-B607-C91121DEDE62}" dt="2024-09-11T14:21:31.345" v="28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14F7FCAE-C682-466D-B607-C91121DEDE62}" dt="2024-09-11T14:28:24.354" v="577"/>
        <pc:sldMkLst>
          <pc:docMk/>
          <pc:sldMk cId="1533699954" sldId="260"/>
        </pc:sldMkLst>
        <pc:graphicFrameChg chg="mod">
          <ac:chgData name="Denton K Morris" userId="0450e551-eb74-4e16-a8b4-74d516834900" providerId="ADAL" clId="{14F7FCAE-C682-466D-B607-C91121DEDE62}" dt="2024-09-11T14:28:24.354" v="577"/>
          <ac:graphicFrameMkLst>
            <pc:docMk/>
            <pc:sldMk cId="1533699954" sldId="260"/>
            <ac:graphicFrameMk id="2" creationId="{FA3E1226-C0E0-AD72-ADA4-F3C3D8E176AA}"/>
          </ac:graphicFrameMkLst>
        </pc:graphicFrameChg>
      </pc:sldChg>
      <pc:sldChg chg="modSp mod">
        <pc:chgData name="Denton K Morris" userId="0450e551-eb74-4e16-a8b4-74d516834900" providerId="ADAL" clId="{14F7FCAE-C682-466D-B607-C91121DEDE62}" dt="2024-09-11T14:38:22.591" v="588" actId="20577"/>
        <pc:sldMkLst>
          <pc:docMk/>
          <pc:sldMk cId="37226134" sldId="261"/>
        </pc:sldMkLst>
        <pc:spChg chg="mod">
          <ac:chgData name="Denton K Morris" userId="0450e551-eb74-4e16-a8b4-74d516834900" providerId="ADAL" clId="{14F7FCAE-C682-466D-B607-C91121DEDE62}" dt="2024-09-11T14:38:22.591" v="588" actId="20577"/>
          <ac:spMkLst>
            <pc:docMk/>
            <pc:sldMk cId="37226134" sldId="261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14F7FCAE-C682-466D-B607-C91121DEDE62}" dt="2024-09-11T14:37:38.447" v="582" actId="20577"/>
        <pc:sldMkLst>
          <pc:docMk/>
          <pc:sldMk cId="3443243251" sldId="263"/>
        </pc:sldMkLst>
        <pc:spChg chg="mod">
          <ac:chgData name="Denton K Morris" userId="0450e551-eb74-4e16-a8b4-74d516834900" providerId="ADAL" clId="{14F7FCAE-C682-466D-B607-C91121DEDE62}" dt="2024-09-11T14:37:38.447" v="582" actId="20577"/>
          <ac:spMkLst>
            <pc:docMk/>
            <pc:sldMk cId="3443243251" sldId="263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14F7FCAE-C682-466D-B607-C91121DEDE62}" dt="2024-09-11T14:37:49.237" v="585" actId="20577"/>
        <pc:sldMkLst>
          <pc:docMk/>
          <pc:sldMk cId="4213973444" sldId="264"/>
        </pc:sldMkLst>
        <pc:spChg chg="mod">
          <ac:chgData name="Denton K Morris" userId="0450e551-eb74-4e16-a8b4-74d516834900" providerId="ADAL" clId="{14F7FCAE-C682-466D-B607-C91121DEDE62}" dt="2024-09-11T14:37:49.237" v="585" actId="20577"/>
          <ac:spMkLst>
            <pc:docMk/>
            <pc:sldMk cId="4213973444" sldId="264"/>
            <ac:spMk id="2" creationId="{8AFF239E-0263-0CF1-ABF9-9C916D38A6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8C888-6C87-1140-9566-D5625BCB346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38947-0475-E649-8B2D-523EF162E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pic>
        <p:nvPicPr>
          <p:cNvPr id="6" name="Picture 5" descr="TitleSlide_060514.png"/>
          <p:cNvPicPr/>
          <p:nvPr/>
        </p:nvPicPr>
        <p:blipFill>
          <a:blip r:embed="rId15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pic>
        <p:nvPicPr>
          <p:cNvPr id="2" name="Picture 6" descr="FermiLogo_RGB_NALBlue.png"/>
          <p:cNvPicPr/>
          <p:nvPr/>
        </p:nvPicPr>
        <p:blipFill>
          <a:blip r:embed="rId16"/>
          <a:stretch/>
        </p:blipFill>
        <p:spPr>
          <a:xfrm>
            <a:off x="793800" y="1149480"/>
            <a:ext cx="3265200" cy="588600"/>
          </a:xfrm>
          <a:prstGeom prst="rect">
            <a:avLst/>
          </a:prstGeom>
          <a:ln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06400" y="3559320"/>
            <a:ext cx="7524360" cy="113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4C97"/>
                </a:solidFill>
                <a:latin typeface="Arial"/>
                <a:ea typeface="Geneva"/>
              </a:rPr>
              <a:t>Main Injector Shutdown Status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806400" y="4842000"/>
            <a:ext cx="7524360" cy="148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</a:rPr>
              <a:t>Denton Morris, Marty Murphy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spc="-1" dirty="0">
                <a:solidFill>
                  <a:srgbClr val="004C97"/>
                </a:solidFill>
                <a:latin typeface="Arial"/>
                <a:ea typeface="Geneva"/>
              </a:rPr>
              <a:t>AD/MI Dept. Meeting	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September 11, 2024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Tunnel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9/11/2024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244800" y="969888"/>
            <a:ext cx="862287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MI-8 Collimator installation		</a:t>
            </a:r>
          </a:p>
          <a:p>
            <a:r>
              <a:rPr lang="en-US" dirty="0"/>
              <a:t>		Steel for both collimators is over half-way stacked</a:t>
            </a:r>
          </a:p>
          <a:p>
            <a:r>
              <a:rPr lang="en-US" dirty="0"/>
              <a:t>		Waiting on delayed parts for the jaws</a:t>
            </a:r>
          </a:p>
          <a:p>
            <a:r>
              <a:rPr lang="en-US" dirty="0"/>
              <a:t>		Bob </a:t>
            </a:r>
            <a:r>
              <a:rPr lang="en-US" dirty="0" err="1"/>
              <a:t>Zwaska</a:t>
            </a:r>
            <a:r>
              <a:rPr lang="en-US" dirty="0"/>
              <a:t> wants us to fabricate a spool piece to have on hand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RF Dual PA cavity upgrades (3 stations)</a:t>
            </a:r>
          </a:p>
          <a:p>
            <a:r>
              <a:rPr lang="en-US" dirty="0"/>
              <a:t>		Electrical pulls are complete</a:t>
            </a:r>
          </a:p>
          <a:p>
            <a:r>
              <a:rPr lang="en-US" dirty="0"/>
              <a:t>		Upgrading four modulators (one spare)</a:t>
            </a:r>
          </a:p>
          <a:p>
            <a:r>
              <a:rPr lang="en-US" dirty="0"/>
              <a:t>		NOTE:  Unable to test any RF until KRS pulsed power returns</a:t>
            </a:r>
          </a:p>
          <a:p>
            <a:r>
              <a:rPr lang="en-US" dirty="0"/>
              <a:t>		Getting estimates on schedule for testing after pulsed power</a:t>
            </a:r>
          </a:p>
          <a:p>
            <a:r>
              <a:rPr lang="en-US" dirty="0"/>
              <a:t>			and water are back online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MI-201 Sump discharge line replacement – completed</a:t>
            </a:r>
          </a:p>
          <a:p>
            <a:r>
              <a:rPr lang="en-US" dirty="0"/>
              <a:t>	MI-218 Sump discharge line replacement – completed, waiting on </a:t>
            </a:r>
          </a:p>
          <a:p>
            <a:r>
              <a:rPr lang="en-US" dirty="0"/>
              <a:t>		topo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Tunnel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9/11/2024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244800" y="969888"/>
            <a:ext cx="750718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Vacuum leak in P150 line identified and being repaired</a:t>
            </a:r>
          </a:p>
          <a:p>
            <a:endParaRPr lang="en-US" dirty="0"/>
          </a:p>
          <a:p>
            <a:r>
              <a:rPr lang="en-US" dirty="0"/>
              <a:t>	Still needing to be done:</a:t>
            </a:r>
          </a:p>
          <a:p>
            <a:endParaRPr lang="en-US" dirty="0"/>
          </a:p>
          <a:p>
            <a:r>
              <a:rPr lang="en-US" dirty="0"/>
              <a:t>		332 dipole leak repair</a:t>
            </a:r>
          </a:p>
          <a:p>
            <a:endParaRPr lang="en-US" dirty="0"/>
          </a:p>
          <a:p>
            <a:r>
              <a:rPr lang="en-US" dirty="0"/>
              <a:t>		Compressed air leak repairs (BV solenoids)</a:t>
            </a:r>
          </a:p>
          <a:p>
            <a:endParaRPr lang="en-US" dirty="0"/>
          </a:p>
          <a:p>
            <a:r>
              <a:rPr lang="en-US" dirty="0"/>
              <a:t>		Adjust aperture at 232 ???</a:t>
            </a:r>
          </a:p>
          <a:p>
            <a:endParaRPr lang="en-US" dirty="0"/>
          </a:p>
          <a:p>
            <a:r>
              <a:rPr lang="en-US" dirty="0"/>
              <a:t>		Move MI quads based on previous high field orbit ???</a:t>
            </a:r>
          </a:p>
        </p:txBody>
      </p:sp>
    </p:spTree>
    <p:extLst>
      <p:ext uri="{BB962C8B-B14F-4D97-AF65-F5344CB8AC3E}">
        <p14:creationId xmlns:p14="http://schemas.microsoft.com/office/powerpoint/2010/main" val="421397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Upstairs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9/11/2024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596927" y="927564"/>
            <a:ext cx="78436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 jobs:</a:t>
            </a:r>
          </a:p>
          <a:p>
            <a:endParaRPr lang="en-US" dirty="0"/>
          </a:p>
          <a:p>
            <a:r>
              <a:rPr lang="en-US" dirty="0"/>
              <a:t>Heat Exchanger cleaning: MI-62, MI-8, MI-10, 20, 30, 40, 50 are clean</a:t>
            </a:r>
          </a:p>
          <a:p>
            <a:r>
              <a:rPr lang="en-US" dirty="0"/>
              <a:t>	MI-52 in progress, prepping MI-60 magnet/RF equipment systems </a:t>
            </a:r>
          </a:p>
          <a:p>
            <a:r>
              <a:rPr lang="en-US" dirty="0"/>
              <a:t>	Investigating pitting and corrosion in end shells</a:t>
            </a:r>
          </a:p>
          <a:p>
            <a:endParaRPr lang="en-US" dirty="0"/>
          </a:p>
          <a:p>
            <a:r>
              <a:rPr lang="en-US" dirty="0"/>
              <a:t>VCB PMs completed, a few need additional attention</a:t>
            </a:r>
          </a:p>
          <a:p>
            <a:r>
              <a:rPr lang="en-US" dirty="0"/>
              <a:t>Transformer/Switchgear PMs (paused)</a:t>
            </a:r>
          </a:p>
          <a:p>
            <a:endParaRPr lang="en-US" dirty="0"/>
          </a:p>
          <a:p>
            <a:r>
              <a:rPr lang="en-US" dirty="0"/>
              <a:t>PM all compressors LCW filters/pumps/motors</a:t>
            </a:r>
          </a:p>
          <a:p>
            <a:endParaRPr lang="en-US" dirty="0"/>
          </a:p>
          <a:p>
            <a:r>
              <a:rPr lang="en-US" dirty="0"/>
              <a:t>MI-20 Upper transformer cable pulls in progress</a:t>
            </a:r>
          </a:p>
          <a:p>
            <a:r>
              <a:rPr lang="en-US" dirty="0"/>
              <a:t>MI-20 Lower transformer cable pulls in progress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4324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Conventional </a:t>
            </a:r>
            <a:r>
              <a:rPr lang="en-US" sz="2400" b="1" spc="-1">
                <a:solidFill>
                  <a:srgbClr val="004C97"/>
                </a:solidFill>
                <a:latin typeface="Arial"/>
              </a:rPr>
              <a:t>and Pulsed MI </a:t>
            </a: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Power Outages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430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9/11/2024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5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01" name="CustomShape 6"/>
          <p:cNvSpPr/>
          <p:nvPr/>
        </p:nvSpPr>
        <p:spPr>
          <a:xfrm>
            <a:off x="457200" y="1188720"/>
            <a:ext cx="8290560" cy="45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	Please report any additional MI outages to the MCR.</a:t>
            </a: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A3E1226-C0E0-AD72-ADA4-F3C3D8E176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216473"/>
              </p:ext>
            </p:extLst>
          </p:nvPr>
        </p:nvGraphicFramePr>
        <p:xfrm>
          <a:off x="1031875" y="2143125"/>
          <a:ext cx="7143750" cy="354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22812" imgH="2842422" progId="Excel.Sheet.12">
                  <p:embed/>
                </p:oleObj>
              </mc:Choice>
              <mc:Fallback>
                <p:oleObj name="Worksheet" r:id="rId2" imgW="5722812" imgH="2842422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A3E1226-C0E0-AD72-ADA4-F3C3D8E176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31875" y="2143125"/>
                        <a:ext cx="7143750" cy="354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69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14477</TotalTime>
  <Words>336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Symbol</vt:lpstr>
      <vt:lpstr>Wingdings</vt:lpstr>
      <vt:lpstr>Office Theme</vt:lpstr>
      <vt:lpstr>Office Theme</vt:lpstr>
      <vt:lpstr>Microsoft Excel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subject/>
  <dc:creator>John A. Johnstone x2981 09567N</dc:creator>
  <dc:description/>
  <cp:lastModifiedBy>Denton K Morris</cp:lastModifiedBy>
  <cp:revision>82</cp:revision>
  <cp:lastPrinted>2015-08-06T13:01:48Z</cp:lastPrinted>
  <dcterms:created xsi:type="dcterms:W3CDTF">2015-07-29T16:24:19Z</dcterms:created>
  <dcterms:modified xsi:type="dcterms:W3CDTF">2024-09-11T14:38:31Z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Sandbox Studio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39</vt:i4>
  </property>
</Properties>
</file>