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263" r:id="rId2"/>
    <p:sldId id="529" r:id="rId3"/>
    <p:sldId id="407" r:id="rId4"/>
    <p:sldId id="378" r:id="rId5"/>
    <p:sldId id="455" r:id="rId6"/>
    <p:sldId id="457" r:id="rId7"/>
    <p:sldId id="381" r:id="rId8"/>
    <p:sldId id="385" r:id="rId9"/>
    <p:sldId id="386" r:id="rId10"/>
    <p:sldId id="390" r:id="rId11"/>
    <p:sldId id="672" r:id="rId12"/>
    <p:sldId id="387" r:id="rId13"/>
    <p:sldId id="388" r:id="rId14"/>
    <p:sldId id="389" r:id="rId15"/>
    <p:sldId id="380" r:id="rId16"/>
    <p:sldId id="543" r:id="rId17"/>
    <p:sldId id="544" r:id="rId18"/>
    <p:sldId id="530" r:id="rId19"/>
    <p:sldId id="392" r:id="rId20"/>
    <p:sldId id="394" r:id="rId21"/>
    <p:sldId id="395" r:id="rId22"/>
    <p:sldId id="559" r:id="rId23"/>
    <p:sldId id="393" r:id="rId24"/>
    <p:sldId id="542" r:id="rId25"/>
    <p:sldId id="397" r:id="rId26"/>
    <p:sldId id="399" r:id="rId27"/>
    <p:sldId id="444" r:id="rId28"/>
    <p:sldId id="398" r:id="rId29"/>
    <p:sldId id="445" r:id="rId30"/>
    <p:sldId id="617" r:id="rId31"/>
    <p:sldId id="618" r:id="rId32"/>
    <p:sldId id="401" r:id="rId33"/>
    <p:sldId id="400" r:id="rId34"/>
    <p:sldId id="558" r:id="rId35"/>
    <p:sldId id="2083" r:id="rId36"/>
    <p:sldId id="2084" r:id="rId37"/>
    <p:sldId id="405" r:id="rId38"/>
    <p:sldId id="531" r:id="rId39"/>
    <p:sldId id="408" r:id="rId40"/>
    <p:sldId id="2053" r:id="rId41"/>
    <p:sldId id="2097" r:id="rId42"/>
    <p:sldId id="2098" r:id="rId43"/>
    <p:sldId id="2052" r:id="rId44"/>
    <p:sldId id="2057" r:id="rId45"/>
    <p:sldId id="2081" r:id="rId46"/>
    <p:sldId id="2099" r:id="rId47"/>
    <p:sldId id="2024" r:id="rId48"/>
    <p:sldId id="2077" r:id="rId49"/>
    <p:sldId id="2100" r:id="rId50"/>
    <p:sldId id="2101" r:id="rId51"/>
    <p:sldId id="2119" r:id="rId52"/>
    <p:sldId id="2118" r:id="rId53"/>
    <p:sldId id="2102" r:id="rId54"/>
    <p:sldId id="2079" r:id="rId55"/>
    <p:sldId id="2103" r:id="rId56"/>
    <p:sldId id="2104" r:id="rId57"/>
    <p:sldId id="2064" r:id="rId58"/>
    <p:sldId id="2105" r:id="rId59"/>
    <p:sldId id="2106" r:id="rId60"/>
    <p:sldId id="2107" r:id="rId61"/>
    <p:sldId id="2108" r:id="rId62"/>
    <p:sldId id="2109" r:id="rId63"/>
    <p:sldId id="2033" r:id="rId64"/>
    <p:sldId id="2034" r:id="rId65"/>
    <p:sldId id="2110" r:id="rId66"/>
    <p:sldId id="2111" r:id="rId67"/>
    <p:sldId id="1910" r:id="rId68"/>
    <p:sldId id="1911" r:id="rId69"/>
    <p:sldId id="2055" r:id="rId70"/>
    <p:sldId id="1986" r:id="rId71"/>
    <p:sldId id="1997" r:id="rId72"/>
    <p:sldId id="2090" r:id="rId73"/>
    <p:sldId id="2061" r:id="rId74"/>
    <p:sldId id="2062" r:id="rId75"/>
    <p:sldId id="2091" r:id="rId76"/>
    <p:sldId id="415" r:id="rId77"/>
    <p:sldId id="416" r:id="rId78"/>
    <p:sldId id="413" r:id="rId79"/>
    <p:sldId id="532" r:id="rId80"/>
    <p:sldId id="555" r:id="rId81"/>
    <p:sldId id="556" r:id="rId82"/>
    <p:sldId id="2094" r:id="rId83"/>
    <p:sldId id="545" r:id="rId84"/>
    <p:sldId id="592" r:id="rId85"/>
    <p:sldId id="2117" r:id="rId86"/>
    <p:sldId id="582" r:id="rId87"/>
    <p:sldId id="583" r:id="rId88"/>
    <p:sldId id="584" r:id="rId89"/>
    <p:sldId id="2112" r:id="rId90"/>
    <p:sldId id="2113" r:id="rId91"/>
    <p:sldId id="2114" r:id="rId92"/>
    <p:sldId id="2115" r:id="rId93"/>
    <p:sldId id="2116" r:id="rId94"/>
    <p:sldId id="590" r:id="rId95"/>
    <p:sldId id="541" r:id="rId96"/>
    <p:sldId id="2056" r:id="rId97"/>
    <p:sldId id="564" r:id="rId98"/>
    <p:sldId id="606" r:id="rId99"/>
    <p:sldId id="638" r:id="rId100"/>
    <p:sldId id="607" r:id="rId101"/>
    <p:sldId id="647" r:id="rId102"/>
    <p:sldId id="648" r:id="rId103"/>
    <p:sldId id="649" r:id="rId104"/>
    <p:sldId id="600" r:id="rId105"/>
    <p:sldId id="640" r:id="rId106"/>
    <p:sldId id="632" r:id="rId107"/>
    <p:sldId id="623" r:id="rId108"/>
    <p:sldId id="643" r:id="rId109"/>
    <p:sldId id="642" r:id="rId110"/>
    <p:sldId id="641" r:id="rId111"/>
    <p:sldId id="644" r:id="rId112"/>
    <p:sldId id="645" r:id="rId1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59" d="100"/>
          <a:sy n="159" d="100"/>
        </p:scale>
        <p:origin x="4290" y="14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17/09/2024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17/09/2024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54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3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64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s://www.afgrow.net/applications/DTDHandbook/pdfs/Sec3_1_0.pdf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MQXFA12b with TLS magnet specifications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P. Ferracin, D. Cheng, J. Doyle, L. Garcia Fajardo, S. Prestemon, K. Ray, G. Sabbi, M. Solis, G. Vallone, X. Wang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 Spec meeting</a:t>
            </a:r>
          </a:p>
          <a:p>
            <a:r>
              <a:rPr lang="en-US" dirty="0"/>
              <a:t>September 17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A17CC6-3CF0-40CF-B2B5-62936FE1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321604"/>
            <a:ext cx="4572000" cy="3317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08855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axial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axial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-150/+50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3AA702-4D39-4803-9C25-570628EC766B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D9CDB-618C-452A-A185-38A77CA1F93C}"/>
              </a:ext>
            </a:extLst>
          </p:cNvPr>
          <p:cNvSpPr/>
          <p:nvPr/>
        </p:nvSpPr>
        <p:spPr>
          <a:xfrm>
            <a:off x="6250405" y="2378324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89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- Cool-Down, Measured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4061718"/>
            <a:ext cx="8044984" cy="205140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can reasonably assume a central shell stress ~140 MPa at cold</a:t>
            </a:r>
          </a:p>
          <a:p>
            <a:pPr lvl="1"/>
            <a:r>
              <a:rPr lang="en-US" dirty="0"/>
              <a:t>10 MPa stress increase with respect to the AP1b case </a:t>
            </a:r>
          </a:p>
          <a:p>
            <a:pPr lvl="1"/>
            <a:r>
              <a:rPr lang="en-US" dirty="0"/>
              <a:t>Not sure what happened on A15, but seems an outlier (but we better </a:t>
            </a:r>
            <a:r>
              <a:rPr lang="en-US" b="1" dirty="0"/>
              <a:t>not</a:t>
            </a:r>
            <a:r>
              <a:rPr lang="en-US" dirty="0"/>
              <a:t> be in that situation)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A7856-75F8-8FD6-D8C6-63C53B12D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25" y="898093"/>
            <a:ext cx="5487227" cy="31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326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- Cool-Down, Delta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4061718"/>
            <a:ext cx="8044984" cy="20514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Delta shell (central) around 80 MPa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9415E-D61D-EE7D-E414-BD67F06E1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899999"/>
            <a:ext cx="4851600" cy="27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19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-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4024800"/>
            <a:ext cx="8044984" cy="208832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 results:</a:t>
            </a:r>
          </a:p>
          <a:p>
            <a:pPr lvl="1"/>
            <a:r>
              <a:rPr lang="en-US" dirty="0"/>
              <a:t>Delta shell (central) = 70 MPa (vs 80 MPa measured)</a:t>
            </a:r>
          </a:p>
          <a:p>
            <a:pPr lvl="1"/>
            <a:r>
              <a:rPr lang="en-US" dirty="0"/>
              <a:t>Delta shell (end) = 87 MPa</a:t>
            </a:r>
          </a:p>
          <a:p>
            <a:pPr lvl="1"/>
            <a:r>
              <a:rPr lang="en-US" dirty="0"/>
              <a:t>End shell stress, best estimate after cooldown:</a:t>
            </a:r>
          </a:p>
          <a:p>
            <a:pPr lvl="2"/>
            <a:r>
              <a:rPr lang="en-US" dirty="0"/>
              <a:t>86 (measured) + 87 = 173 MPa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26BF1-CF11-344C-34CE-775680DD3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65" y="971375"/>
            <a:ext cx="6247070" cy="26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01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Required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784738"/>
            <a:ext cx="8044984" cy="23283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 long strain &lt; 3000 um/m means end shell stress after cooldown larger than 140/150 MPa</a:t>
            </a:r>
          </a:p>
          <a:p>
            <a:pPr lvl="1"/>
            <a:r>
              <a:rPr lang="en-US" dirty="0"/>
              <a:t>This means &gt; 50/60 MPa at room temperature</a:t>
            </a:r>
          </a:p>
          <a:p>
            <a:pPr lvl="1"/>
            <a:r>
              <a:rPr lang="en-US" b="1" dirty="0"/>
              <a:t>Shim might not be necessary at all in this case</a:t>
            </a:r>
          </a:p>
          <a:p>
            <a:pPr lvl="2"/>
            <a:r>
              <a:rPr lang="en-US" dirty="0"/>
              <a:t>Unexpected, the measured strain was higher than expected</a:t>
            </a: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11" name="Picture 10" descr="A graph of 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34A035B5-BA57-DB86-AB97-21ABFF20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52" y="1095590"/>
            <a:ext cx="2953519" cy="2291022"/>
          </a:xfrm>
          <a:prstGeom prst="rect">
            <a:avLst/>
          </a:prstGeom>
        </p:spPr>
      </p:pic>
      <p:pic>
        <p:nvPicPr>
          <p:cNvPr id="26" name="Picture 25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480420F4-758D-F3AB-89B3-862A3CC38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665" y="1095590"/>
            <a:ext cx="2953519" cy="2291022"/>
          </a:xfrm>
          <a:prstGeom prst="rect">
            <a:avLst/>
          </a:prstGeom>
        </p:spPr>
      </p:pic>
      <p:pic>
        <p:nvPicPr>
          <p:cNvPr id="10" name="Picture 9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1635D90F-9A3C-9B35-FA90-331E32CCA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758" y="1100612"/>
            <a:ext cx="2953520" cy="22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429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– Limiting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588648"/>
            <a:ext cx="4761784" cy="25244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dangerous locations identified with FE analysis</a:t>
            </a:r>
          </a:p>
          <a:p>
            <a:r>
              <a:rPr lang="en-US" dirty="0"/>
              <a:t>Limiting point:</a:t>
            </a:r>
          </a:p>
          <a:p>
            <a:pPr lvl="1"/>
            <a:r>
              <a:rPr lang="en-US" dirty="0"/>
              <a:t>‘Weld strip’ cut-out, on the magnet end side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F0D787-74A1-55E6-7524-6C4CD813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14" y="744875"/>
            <a:ext cx="2710688" cy="27432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C3D54-6BA8-6775-CF81-BCF9415A751C}"/>
              </a:ext>
            </a:extLst>
          </p:cNvPr>
          <p:cNvCxnSpPr>
            <a:cxnSpLocks/>
          </p:cNvCxnSpPr>
          <p:nvPr/>
        </p:nvCxnSpPr>
        <p:spPr>
          <a:xfrm flipH="1">
            <a:off x="6559200" y="1310400"/>
            <a:ext cx="1516531" cy="946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CB0422-249D-1031-C908-A67AF2F41DE5}"/>
              </a:ext>
            </a:extLst>
          </p:cNvPr>
          <p:cNvSpPr txBox="1"/>
          <p:nvPr/>
        </p:nvSpPr>
        <p:spPr>
          <a:xfrm>
            <a:off x="7826400" y="899775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10ECB0-0A6B-6FB1-66CB-ED2D1B8D67DB}"/>
              </a:ext>
            </a:extLst>
          </p:cNvPr>
          <p:cNvCxnSpPr>
            <a:cxnSpLocks/>
          </p:cNvCxnSpPr>
          <p:nvPr/>
        </p:nvCxnSpPr>
        <p:spPr>
          <a:xfrm flipH="1">
            <a:off x="6380149" y="1910457"/>
            <a:ext cx="1516531" cy="946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229E9C-194D-A900-8249-526C08516EDD}"/>
              </a:ext>
            </a:extLst>
          </p:cNvPr>
          <p:cNvSpPr txBox="1"/>
          <p:nvPr/>
        </p:nvSpPr>
        <p:spPr>
          <a:xfrm>
            <a:off x="7647349" y="1499832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Weld block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9B02E-F07A-1DF2-39BA-37356D172DB2}"/>
              </a:ext>
            </a:extLst>
          </p:cNvPr>
          <p:cNvSpPr txBox="1"/>
          <p:nvPr/>
        </p:nvSpPr>
        <p:spPr>
          <a:xfrm>
            <a:off x="7640415" y="3269352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Weld strip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E802A3-4539-F4D0-2FDD-4CA027155DEE}"/>
              </a:ext>
            </a:extLst>
          </p:cNvPr>
          <p:cNvCxnSpPr>
            <a:cxnSpLocks/>
          </p:cNvCxnSpPr>
          <p:nvPr/>
        </p:nvCxnSpPr>
        <p:spPr>
          <a:xfrm flipH="1" flipV="1">
            <a:off x="6530400" y="2905772"/>
            <a:ext cx="1516531" cy="38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1F899585-85F7-1D5B-E315-40A7D31C9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25" y="899775"/>
            <a:ext cx="3302243" cy="234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D93DB-0AAF-F772-8419-CC3E868A4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814" y="3940247"/>
            <a:ext cx="3801925" cy="22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26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Crack Size for Grade IV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80D2EEC5-0050-9025-0313-5FDCB808D5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016" y="4263081"/>
                <a:ext cx="8199784" cy="1850045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4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0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6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Design criteria:</a:t>
                </a:r>
              </a:p>
              <a:p>
                <a:pPr lvl="1"/>
                <a:r>
                  <a:rPr lang="en-US" dirty="0"/>
                  <a:t>Assume that a crack whose area is equal to the reference calibration block one (D), will be critical for an a/c ratio of 0.2 and propagate to a round crack</a:t>
                </a:r>
              </a:p>
              <a:p>
                <a:pPr lvl="1"/>
                <a:r>
                  <a:rPr lang="en-US" b="0" dirty="0"/>
                  <a:t>In other words, assume: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=2.24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AA inspection performed on MQXFA shells: 2a&lt;2.67 mm</a:t>
                </a:r>
              </a:p>
            </p:txBody>
          </p:sp>
        </mc:Choice>
        <mc:Fallback xmlns="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80D2EEC5-0050-9025-0313-5FDCB808D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6" y="4263081"/>
                <a:ext cx="8199784" cy="1850045"/>
              </a:xfrm>
              <a:prstGeom prst="rect">
                <a:avLst/>
              </a:prstGeom>
              <a:blipFill>
                <a:blip r:embed="rId2"/>
                <a:stretch>
                  <a:fillRect l="-2156" t="-8553" r="-372" b="-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6000167-122F-EE4B-C0EB-779AD7EE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42" y="2543887"/>
            <a:ext cx="3820058" cy="905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F00E68-9DCA-A15D-FD51-28F0D5FE6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18" y="791293"/>
            <a:ext cx="7430164" cy="14294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0CD3B2-A9B2-049F-A5F8-F843A62B94EF}"/>
              </a:ext>
            </a:extLst>
          </p:cNvPr>
          <p:cNvSpPr txBox="1"/>
          <p:nvPr/>
        </p:nvSpPr>
        <p:spPr>
          <a:xfrm>
            <a:off x="3846962" y="2177925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ASTM B594-19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688D81-FA89-626A-F1B3-1FDA220EFCA5}"/>
              </a:ext>
            </a:extLst>
          </p:cNvPr>
          <p:cNvSpPr txBox="1"/>
          <p:nvPr/>
        </p:nvSpPr>
        <p:spPr>
          <a:xfrm>
            <a:off x="6070677" y="3400151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Actual Inspection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CE686B-01DC-CB12-C41D-2E1F32B4F6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3043" y="2585211"/>
          <a:ext cx="2903919" cy="11449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92163">
                  <a:extLst>
                    <a:ext uri="{9D8B030D-6E8A-4147-A177-3AD203B41FA5}">
                      <a16:colId xmlns:a16="http://schemas.microsoft.com/office/drawing/2014/main" val="2722867777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4164762421"/>
                    </a:ext>
                  </a:extLst>
                </a:gridCol>
                <a:gridCol w="1279906">
                  <a:extLst>
                    <a:ext uri="{9D8B030D-6E8A-4147-A177-3AD203B41FA5}">
                      <a16:colId xmlns:a16="http://schemas.microsoft.com/office/drawing/2014/main" val="225040376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Inspection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Class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Calibration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Block (mm)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Allowable Critical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Flaw Size (mm)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772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AAA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0.4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0.90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75307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AA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1.19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2.67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4044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1.98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4.44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8057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3.18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7.12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3128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B14FA9-CA1B-9E72-1798-7C07D87C6510}"/>
              </a:ext>
            </a:extLst>
          </p:cNvPr>
          <p:cNvSpPr txBox="1"/>
          <p:nvPr/>
        </p:nvSpPr>
        <p:spPr>
          <a:xfrm>
            <a:off x="605890" y="3754269"/>
            <a:ext cx="357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Design Criteria with Single Discontinuity</a:t>
            </a:r>
          </a:p>
        </p:txBody>
      </p:sp>
    </p:spTree>
    <p:extLst>
      <p:ext uri="{BB962C8B-B14F-4D97-AF65-F5344CB8AC3E}">
        <p14:creationId xmlns:p14="http://schemas.microsoft.com/office/powerpoint/2010/main" val="15316132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Fracture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96A40A2-EF95-16B3-F976-B31AD43B656C}"/>
              </a:ext>
            </a:extLst>
          </p:cNvPr>
          <p:cNvSpPr txBox="1">
            <a:spLocks/>
          </p:cNvSpPr>
          <p:nvPr/>
        </p:nvSpPr>
        <p:spPr>
          <a:xfrm>
            <a:off x="639416" y="4100202"/>
            <a:ext cx="3932584" cy="203492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letter stress direction, second the crack direction</a:t>
            </a:r>
          </a:p>
          <a:p>
            <a:pPr lvl="1"/>
            <a:r>
              <a:rPr lang="en-US" dirty="0"/>
              <a:t>Shell is from FRISA</a:t>
            </a:r>
          </a:p>
          <a:p>
            <a:pPr lvl="1"/>
            <a:r>
              <a:rPr lang="en-US" dirty="0"/>
              <a:t>Either CR or CL for us</a:t>
            </a:r>
          </a:p>
          <a:p>
            <a:pPr lvl="1"/>
            <a:r>
              <a:rPr lang="en-US" dirty="0"/>
              <a:t>Assuming 21.4 MPa m^.5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62522-E772-E3BE-265C-93A37A56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766" y="4143722"/>
            <a:ext cx="2372034" cy="1548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13857C-0501-14EF-0B7E-42FD7AB34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87" y="900000"/>
            <a:ext cx="8385026" cy="3200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4266D-9DF5-91AB-8BD2-5FA41A82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74" y="4191024"/>
            <a:ext cx="1809767" cy="1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12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Crack Analysis – Interaction Integral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6C8BF-E3BA-650F-EC2E-BD51D416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11" y="900000"/>
            <a:ext cx="4584589" cy="2749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E7390-21DB-314D-F378-E8229BF4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3" y="1013160"/>
            <a:ext cx="3775538" cy="2593656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9B3FB76-2702-9063-3548-B63A6B384CBE}"/>
              </a:ext>
            </a:extLst>
          </p:cNvPr>
          <p:cNvSpPr txBox="1">
            <a:spLocks/>
          </p:cNvSpPr>
          <p:nvPr/>
        </p:nvSpPr>
        <p:spPr>
          <a:xfrm>
            <a:off x="487016" y="3718560"/>
            <a:ext cx="8199784" cy="245364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‘Design criteria’ crack analysis performed with weight functions</a:t>
            </a:r>
          </a:p>
          <a:p>
            <a:pPr lvl="1"/>
            <a:r>
              <a:rPr lang="en-US" dirty="0"/>
              <a:t>Pre-computed ‘influence coefficients’ of the separation forces on a crack in any region</a:t>
            </a:r>
          </a:p>
          <a:p>
            <a:pPr lvl="1"/>
            <a:r>
              <a:rPr lang="en-US" dirty="0"/>
              <a:t>K1c=24 MPa m2, K1 ~24*0.8=19.2 MPa m2 (load factor = 1.25)</a:t>
            </a:r>
          </a:p>
          <a:p>
            <a:r>
              <a:rPr lang="en-US" dirty="0"/>
              <a:t>Here we compute K1 on a real crack, on the short shell </a:t>
            </a:r>
            <a:r>
              <a:rPr lang="en-US" dirty="0" err="1"/>
              <a:t>submodel</a:t>
            </a:r>
            <a:endParaRPr lang="en-US" dirty="0"/>
          </a:p>
          <a:p>
            <a:pPr lvl="1"/>
            <a:r>
              <a:rPr lang="en-US" dirty="0"/>
              <a:t>Global model: 133 MPa after cooldown stress on the central shell</a:t>
            </a:r>
          </a:p>
          <a:p>
            <a:pPr lvl="1"/>
            <a:r>
              <a:rPr lang="en-US" dirty="0"/>
              <a:t>Two most dangerous cases: </a:t>
            </a:r>
            <a:r>
              <a:rPr lang="en-US" b="1" dirty="0"/>
              <a:t>edge</a:t>
            </a:r>
            <a:r>
              <a:rPr lang="en-US" dirty="0"/>
              <a:t> and </a:t>
            </a:r>
            <a:r>
              <a:rPr lang="en-US" b="1" dirty="0"/>
              <a:t>corner</a:t>
            </a:r>
            <a:r>
              <a:rPr lang="en-US" dirty="0"/>
              <a:t> crack</a:t>
            </a:r>
          </a:p>
        </p:txBody>
      </p:sp>
    </p:spTree>
    <p:extLst>
      <p:ext uri="{BB962C8B-B14F-4D97-AF65-F5344CB8AC3E}">
        <p14:creationId xmlns:p14="http://schemas.microsoft.com/office/powerpoint/2010/main" val="24763115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FEA – a/c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992880"/>
            <a:ext cx="8044984" cy="212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a strong influence of a/c</a:t>
            </a:r>
          </a:p>
          <a:p>
            <a:pPr lvl="1"/>
            <a:r>
              <a:rPr lang="en-US" dirty="0"/>
              <a:t>Due to the rapid decreasing stresses?</a:t>
            </a:r>
          </a:p>
          <a:p>
            <a:pPr lvl="1"/>
            <a:r>
              <a:rPr lang="en-US" dirty="0"/>
              <a:t>For this case we might just consider the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B9A3B9-3F9E-9069-EA34-D7667BEC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05" y="900000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91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Angle Dependence – Edge Crack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731741"/>
            <a:ext cx="5776624" cy="2381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Crack inclination changes K1</a:t>
            </a:r>
          </a:p>
          <a:p>
            <a:r>
              <a:rPr lang="en-US" dirty="0"/>
              <a:t>Worst case ~ +30 degrees</a:t>
            </a:r>
          </a:p>
          <a:p>
            <a:pPr lvl="1"/>
            <a:r>
              <a:rPr lang="en-US" dirty="0"/>
              <a:t>K1 = 16.7 MPa m^.5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F7E0E-4547-B731-A5B1-4B8CC97C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25" y="1379281"/>
            <a:ext cx="2277749" cy="1829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F5C63-773A-EEF5-36F2-88665770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20" y="4481388"/>
            <a:ext cx="2277749" cy="1631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7FB57-4119-7028-7EEB-98F0E988A0DC}"/>
              </a:ext>
            </a:extLst>
          </p:cNvPr>
          <p:cNvSpPr txBox="1"/>
          <p:nvPr/>
        </p:nvSpPr>
        <p:spPr>
          <a:xfrm>
            <a:off x="6573441" y="571477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BD00A-B9B9-C19E-6E1B-54744263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829" y="845675"/>
            <a:ext cx="4345846" cy="27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A278-F41B-45C6-86CA-C4DE34D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inner radius dimensions and 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71F0-D0A9-4D58-9FC8-592CF3647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50880-89EF-48AD-85EE-1E7A5829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4D56-2BB2-45E8-89DC-BCB73F93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AE0B3-FE85-4D5A-952D-C01B4C84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14084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5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7193FE-5C77-3E38-BBE9-BE85940B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59" y="932346"/>
            <a:ext cx="4584589" cy="275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Load Factor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B11A245-3A6E-10C6-888E-1433EDCDEE85}"/>
              </a:ext>
            </a:extLst>
          </p:cNvPr>
          <p:cNvSpPr txBox="1">
            <a:spLocks/>
          </p:cNvSpPr>
          <p:nvPr/>
        </p:nvSpPr>
        <p:spPr>
          <a:xfrm>
            <a:off x="487016" y="3931200"/>
            <a:ext cx="4459384" cy="218192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Assuming 2a = 1.2 mm, the load margin is ~ 1.10</a:t>
            </a:r>
          </a:p>
          <a:p>
            <a:pPr lvl="1"/>
            <a:r>
              <a:rPr lang="en-US" dirty="0"/>
              <a:t>Small but &gt;1</a:t>
            </a:r>
          </a:p>
          <a:p>
            <a:r>
              <a:rPr lang="en-US" dirty="0"/>
              <a:t>Removing the tapered key we go to ~1.25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B1083B-DCB5-013B-97E2-ACB80B412AE9}"/>
              </a:ext>
            </a:extLst>
          </p:cNvPr>
          <p:cNvCxnSpPr>
            <a:cxnSpLocks/>
          </p:cNvCxnSpPr>
          <p:nvPr/>
        </p:nvCxnSpPr>
        <p:spPr>
          <a:xfrm flipH="1">
            <a:off x="7613654" y="1927773"/>
            <a:ext cx="641759" cy="31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417C4C-25E8-7A3F-B6C7-4DEAFDD1E434}"/>
              </a:ext>
            </a:extLst>
          </p:cNvPr>
          <p:cNvSpPr txBox="1"/>
          <p:nvPr/>
        </p:nvSpPr>
        <p:spPr>
          <a:xfrm>
            <a:off x="7998515" y="1558441"/>
            <a:ext cx="72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A12b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2411B45-77FE-05FC-37B9-9F0FAF401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894" y="990948"/>
            <a:ext cx="2638425" cy="2638425"/>
          </a:xfrm>
          <a:prstGeom prst="rect">
            <a:avLst/>
          </a:prstGeom>
        </p:spPr>
      </p:pic>
      <p:pic>
        <p:nvPicPr>
          <p:cNvPr id="8" name="Picture 7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C0F0FC1D-0A7A-25E3-8DAF-BAD446338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0" y="3790965"/>
            <a:ext cx="3410719" cy="26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155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Dye Penetrant Inspection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B11A245-3A6E-10C6-888E-1433EDCDEE85}"/>
              </a:ext>
            </a:extLst>
          </p:cNvPr>
          <p:cNvSpPr txBox="1">
            <a:spLocks/>
          </p:cNvSpPr>
          <p:nvPr/>
        </p:nvSpPr>
        <p:spPr>
          <a:xfrm>
            <a:off x="487016" y="3886200"/>
            <a:ext cx="8100930" cy="222692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Impossible to test a relevant specimen unless we introduce a real crack (fatigue testing?)</a:t>
            </a:r>
          </a:p>
          <a:p>
            <a:r>
              <a:rPr lang="en-US" dirty="0"/>
              <a:t>Literature: POD ~ 85% for 1 mm cracks</a:t>
            </a:r>
          </a:p>
          <a:p>
            <a:pPr lvl="1"/>
            <a:r>
              <a:rPr lang="en-US" dirty="0"/>
              <a:t>Reference:</a:t>
            </a:r>
          </a:p>
          <a:p>
            <a:pPr lvl="2"/>
            <a:r>
              <a:rPr lang="en-US" dirty="0">
                <a:hlinkClick r:id="rId2"/>
              </a:rPr>
              <a:t>https://www.afgrow.net/applications/DTDHandbook/pdfs/Sec3_1_0.pdf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1B0D1-D802-D068-F941-051E81F9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50" y="937499"/>
            <a:ext cx="3943900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64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B11A245-3A6E-10C6-888E-1433EDCDEE85}"/>
              </a:ext>
            </a:extLst>
          </p:cNvPr>
          <p:cNvSpPr txBox="1">
            <a:spLocks/>
          </p:cNvSpPr>
          <p:nvPr/>
        </p:nvSpPr>
        <p:spPr>
          <a:xfrm>
            <a:off x="487016" y="1135380"/>
            <a:ext cx="8100930" cy="49777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no inspection, would suggest to change/remove the tapered key</a:t>
            </a:r>
          </a:p>
          <a:p>
            <a:pPr lvl="1"/>
            <a:r>
              <a:rPr lang="en-US" dirty="0"/>
              <a:t>It might not be necessary for this magnet, if we trust the strain </a:t>
            </a:r>
            <a:r>
              <a:rPr lang="en-US"/>
              <a:t>gauge measurements</a:t>
            </a:r>
          </a:p>
          <a:p>
            <a:pPr lvl="1"/>
            <a:r>
              <a:rPr lang="en-US" dirty="0"/>
              <a:t>At least half, to have a load factor &gt; 1.2</a:t>
            </a:r>
          </a:p>
          <a:p>
            <a:endParaRPr lang="en-US" dirty="0"/>
          </a:p>
          <a:p>
            <a:r>
              <a:rPr lang="en-US" dirty="0"/>
              <a:t>With dye penetrant inspection, depends on what detection probability we are willing to accept</a:t>
            </a:r>
          </a:p>
        </p:txBody>
      </p:sp>
    </p:spTree>
    <p:extLst>
      <p:ext uri="{BB962C8B-B14F-4D97-AF65-F5344CB8AC3E}">
        <p14:creationId xmlns:p14="http://schemas.microsoft.com/office/powerpoint/2010/main" val="396051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mm axial </a:t>
            </a:r>
            <a:r>
              <a:rPr lang="en-US" dirty="0">
                <a:solidFill>
                  <a:schemeClr val="bg2"/>
                </a:solidFill>
              </a:rPr>
              <a:t>protrusion</a:t>
            </a:r>
            <a:r>
              <a:rPr lang="en-US" dirty="0"/>
              <a:t> yoke stacks from shell edges on the bottom (from tooling)</a:t>
            </a:r>
          </a:p>
          <a:p>
            <a:pPr lvl="1"/>
            <a:r>
              <a:rPr lang="en-US" dirty="0"/>
              <a:t>Bottom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center of the magnet</a:t>
            </a:r>
            <a:endParaRPr lang="en-US" dirty="0">
              <a:solidFill>
                <a:schemeClr val="bg2"/>
              </a:solidFill>
            </a:endParaRPr>
          </a:p>
          <a:p>
            <a:pPr lvl="2"/>
            <a:r>
              <a:rPr lang="en-US" dirty="0"/>
              <a:t>Yoke to yoke contact guaranteed when 2 modules are combined</a:t>
            </a:r>
          </a:p>
          <a:p>
            <a:endParaRPr lang="en-US" dirty="0"/>
          </a:p>
          <a:p>
            <a:r>
              <a:rPr lang="en-US" dirty="0"/>
              <a:t>After insertion of yoke key </a:t>
            </a:r>
            <a:r>
              <a:rPr lang="en-US" dirty="0">
                <a:sym typeface="Wingdings" panose="05000000000000000000" pitchFamily="2" charset="2"/>
              </a:rPr>
              <a:t> dimensional measurements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Protrusion</a:t>
            </a:r>
            <a:r>
              <a:rPr lang="en-US" dirty="0">
                <a:sym typeface="Wingdings" panose="05000000000000000000" pitchFamily="2" charset="2"/>
              </a:rPr>
              <a:t> of the yoke stacks on the RE and LE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Size</a:t>
            </a:r>
            <a:r>
              <a:rPr lang="en-US" dirty="0"/>
              <a:t> of yoke cavity</a:t>
            </a:r>
          </a:p>
          <a:p>
            <a:endParaRPr lang="en-US" dirty="0"/>
          </a:p>
          <a:p>
            <a:r>
              <a:rPr lang="en-US" dirty="0"/>
              <a:t>Check of yoke, stacks, and shell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169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439926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cavity size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of yoke cavity dimension with respect to nominal shall be within </a:t>
            </a:r>
            <a:r>
              <a:rPr lang="en-US" b="1" i="1" dirty="0">
                <a:solidFill>
                  <a:schemeClr val="bg2"/>
                </a:solidFill>
              </a:rPr>
              <a:t>+0.100/+0.400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2FAA7-6625-4F4B-804B-AFE53984DFD4}"/>
              </a:ext>
            </a:extLst>
          </p:cNvPr>
          <p:cNvSpPr txBox="1">
            <a:spLocks/>
          </p:cNvSpPr>
          <p:nvPr/>
        </p:nvSpPr>
        <p:spPr>
          <a:xfrm>
            <a:off x="395536" y="5733256"/>
            <a:ext cx="7920000" cy="52805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horizontal and two vertical measurements taken on both side of the two modules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50DCB-7102-421A-889B-8F9A893A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390301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protrusion with respect to the shell: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yoke protrusion with respect to the shell shall be within </a:t>
            </a:r>
            <a:r>
              <a:rPr lang="en-US" b="1" i="1" dirty="0">
                <a:solidFill>
                  <a:schemeClr val="bg2"/>
                </a:solidFill>
              </a:rPr>
              <a:t>+0.600/+1.200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5BDB08-989A-4EB0-87DF-06AC226EA371}"/>
              </a:ext>
            </a:extLst>
          </p:cNvPr>
          <p:cNvSpPr txBox="1">
            <a:spLocks/>
          </p:cNvSpPr>
          <p:nvPr/>
        </p:nvSpPr>
        <p:spPr>
          <a:xfrm>
            <a:off x="395536" y="5691226"/>
            <a:ext cx="7920000" cy="57008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measurements are taken per each quadrant on the “coil end” side of each module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765CD-EB10-4B69-A3E0-051D4F23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536" y="2320723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3DE3-8FF0-4ADA-9AEB-94F86DB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BB02-57B6-4002-85BF-57056F1E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929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both half-length sub-assembly modules are joined together, the short yoke tension rods are replaced with full-length ones. </a:t>
            </a:r>
          </a:p>
          <a:p>
            <a:endParaRPr lang="en-US" u="sng" dirty="0"/>
          </a:p>
          <a:p>
            <a:r>
              <a:rPr lang="en-US" u="sng" dirty="0"/>
              <a:t>For the pre-tension of the full-length tie rods of the yoke: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piston (RSM 200 cylinder with effective area of 4.43 in</a:t>
            </a:r>
            <a:r>
              <a:rPr lang="en-US" b="1" i="1" baseline="30000" dirty="0"/>
              <a:t>2</a:t>
            </a:r>
            <a:r>
              <a:rPr lang="en-US" b="1" i="1" dirty="0"/>
              <a:t>) shall be pressurized to </a:t>
            </a:r>
            <a:r>
              <a:rPr lang="en-US" b="1" i="1" dirty="0">
                <a:solidFill>
                  <a:schemeClr val="bg2"/>
                </a:solidFill>
              </a:rPr>
              <a:t>4100 ± 200 PSI </a:t>
            </a:r>
            <a:r>
              <a:rPr lang="en-US" b="1" i="1" dirty="0"/>
              <a:t>and the nuts shall turned to contact.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7D4-FB8B-4502-8948-F4205DAA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233D-E5AF-49EB-A38B-9BF44AAB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Picture 10" descr=":::::::Library:Containers:com.apple.mail:Data:Library:Mail Downloads:C1B992A8-3ACA-473D-9644-3BA9A00EAFBD:IMG_4047.jpeg">
            <a:extLst>
              <a:ext uri="{FF2B5EF4-FFF2-40B4-BE49-F238E27FC236}">
                <a16:creationId xmlns:a16="http://schemas.microsoft.com/office/drawing/2014/main" id="{9BB3C343-809C-4342-934C-A99B4C88630A}"/>
              </a:ext>
            </a:extLst>
          </p:cNvPr>
          <p:cNvPicPr/>
          <p:nvPr/>
        </p:nvPicPr>
        <p:blipFill>
          <a:blip r:embed="rId2"/>
          <a:srcRect t="27363" b="23391"/>
          <a:stretch>
            <a:fillRect/>
          </a:stretch>
        </p:blipFill>
        <p:spPr bwMode="auto">
          <a:xfrm>
            <a:off x="971600" y="4250507"/>
            <a:ext cx="507208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::::::Library:Containers:com.apple.mail:Data:Library:Mail Downloads:3C6542A2-2A91-4B7C-A33B-40C05769474F:IMG_4125.jpeg">
            <a:extLst>
              <a:ext uri="{FF2B5EF4-FFF2-40B4-BE49-F238E27FC236}">
                <a16:creationId xmlns:a16="http://schemas.microsoft.com/office/drawing/2014/main" id="{CC121D7A-37D7-45D6-AD43-F198C84A7DA5}"/>
              </a:ext>
            </a:extLst>
          </p:cNvPr>
          <p:cNvPicPr/>
          <p:nvPr/>
        </p:nvPicPr>
        <p:blipFill>
          <a:blip r:embed="rId3"/>
          <a:srcRect l="14103" r="5926"/>
          <a:stretch>
            <a:fillRect/>
          </a:stretch>
        </p:blipFill>
        <p:spPr bwMode="auto">
          <a:xfrm>
            <a:off x="6156176" y="4250507"/>
            <a:ext cx="200243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47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shell-yoke sub-assembly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(one side, either left of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60611-9E43-4F9D-9E91-D99B78EC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076056" y="1314083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59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shell-yoke sub-assembly,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one side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4FDB4-1435-46AE-900B-3FE85221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85293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3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6FF-BD68-45E0-831B-EA319BB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848D-191C-4584-A753-3ADF6B6A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Assembly of the </a:t>
            </a:r>
            <a:r>
              <a:rPr lang="en-US" dirty="0">
                <a:solidFill>
                  <a:schemeClr val="bg2"/>
                </a:solidFill>
              </a:rPr>
              <a:t>coils, collars and pads</a:t>
            </a:r>
          </a:p>
          <a:p>
            <a:r>
              <a:rPr lang="en-US" dirty="0"/>
              <a:t>Starts by placing the bottom pad-collar stack, then the two-side pad-collar stacks, and the top</a:t>
            </a:r>
          </a:p>
          <a:p>
            <a:r>
              <a:rPr lang="en-US" dirty="0"/>
              <a:t>What we monitor (with </a:t>
            </a:r>
            <a:r>
              <a:rPr lang="en-US" dirty="0">
                <a:solidFill>
                  <a:schemeClr val="bg2"/>
                </a:solidFill>
              </a:rPr>
              <a:t>specs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Insulated Coil OR and radial shims</a:t>
            </a:r>
          </a:p>
          <a:p>
            <a:pPr lvl="1"/>
            <a:r>
              <a:rPr lang="en-US" dirty="0"/>
              <a:t>Dimensional uniformity and squareness </a:t>
            </a:r>
          </a:p>
          <a:p>
            <a:pPr lvl="1"/>
            <a:r>
              <a:rPr lang="en-US" dirty="0"/>
              <a:t>Pole key gap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Electrical integrity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2A94-0FDF-460D-BA1C-0DCDDBF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3BD-3134-477A-A19D-3FE82E64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EDF134-F67E-469A-8D6C-C71DF35C0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1975" r="8857" b="8250"/>
          <a:stretch/>
        </p:blipFill>
        <p:spPr>
          <a:xfrm>
            <a:off x="5908104" y="1073598"/>
            <a:ext cx="3200400" cy="2324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DE443-A98D-4399-A9A6-E51E6B0398DE}"/>
              </a:ext>
            </a:extLst>
          </p:cNvPr>
          <p:cNvSpPr txBox="1"/>
          <p:nvPr/>
        </p:nvSpPr>
        <p:spPr>
          <a:xfrm>
            <a:off x="6012160" y="1219200"/>
            <a:ext cx="1224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Subscale version, identical design as MQXFA</a:t>
            </a:r>
          </a:p>
        </p:txBody>
      </p:sp>
      <p:pic>
        <p:nvPicPr>
          <p:cNvPr id="8" name="Picture 7" descr=":images:Pro_ENGINEER - SU-1007-4131.jpg">
            <a:extLst>
              <a:ext uri="{FF2B5EF4-FFF2-40B4-BE49-F238E27FC236}">
                <a16:creationId xmlns:a16="http://schemas.microsoft.com/office/drawing/2014/main" id="{7DDD1FA0-F939-431D-BAAB-F9E86BED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5908104" y="3454474"/>
            <a:ext cx="3200400" cy="2612016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150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993-6523-44D2-BD87-C4A6446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OR and radial shims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B86D-9AF3-4F16-A0FB-ABE8AE0E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616184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Nominal radial gap coil to collars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0.624 mm </a:t>
            </a:r>
            <a:r>
              <a:rPr lang="en-US" dirty="0"/>
              <a:t>(GPI + radial shims)</a:t>
            </a:r>
          </a:p>
          <a:p>
            <a:endParaRPr lang="en-US" dirty="0"/>
          </a:p>
          <a:p>
            <a:r>
              <a:rPr lang="en-US" dirty="0"/>
              <a:t>Final layers of radial shims depend 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</a:t>
            </a:r>
            <a:r>
              <a:rPr lang="en-US" dirty="0"/>
              <a:t>: larger/smaller coils after mid-plane shimming can be compensated by less/more radial shims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Missing shims </a:t>
            </a:r>
            <a:r>
              <a:rPr lang="en-US" dirty="0"/>
              <a:t>for “LQ effect”</a:t>
            </a:r>
          </a:p>
          <a:p>
            <a:pPr lvl="2"/>
            <a:r>
              <a:rPr lang="en-US" dirty="0"/>
              <a:t>0.125 remove from radial shims </a:t>
            </a:r>
          </a:p>
          <a:p>
            <a:endParaRPr lang="en-US" dirty="0"/>
          </a:p>
          <a:p>
            <a:r>
              <a:rPr lang="en-US" dirty="0"/>
              <a:t>So, from 0.624 mm to 0.500 mm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BE59-B259-4449-8457-555ED28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F20C1-0FBA-4F9F-86C4-F739805F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0AFC9E9-82B9-4A6A-B34E-5DCD2E73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21224" r="32706" b="19151"/>
          <a:stretch/>
        </p:blipFill>
        <p:spPr>
          <a:xfrm>
            <a:off x="6228184" y="1033774"/>
            <a:ext cx="2880320" cy="28803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:images:Pro_ENGINEER - SU-1007-4131.jpg">
            <a:extLst>
              <a:ext uri="{FF2B5EF4-FFF2-40B4-BE49-F238E27FC236}">
                <a16:creationId xmlns:a16="http://schemas.microsoft.com/office/drawing/2014/main" id="{9DA97A08-A6AC-432C-989D-FF52E6D3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6228184" y="3958538"/>
            <a:ext cx="2880320" cy="2350782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917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CE-72E9-4367-8AB9-7D35E8C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“LQ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C9502-72D5-47DD-8EF1-3043156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FE5-60AA-47CD-A8CB-8246134B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220D-4271-474B-9168-D3A96D1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3B8B-9799-497B-9536-0758B183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00095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7836-56C8-4D64-8D5F-E1E0D65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23" y="1196752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9600-373F-445B-8F67-53F62DA2A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00" r="22050" b="39920"/>
          <a:stretch/>
        </p:blipFill>
        <p:spPr>
          <a:xfrm>
            <a:off x="6096279" y="3501008"/>
            <a:ext cx="2947671" cy="1494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5E68-D158-4FDF-A65D-0289D48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5" t="34880" r="24801" b="31351"/>
          <a:stretch/>
        </p:blipFill>
        <p:spPr>
          <a:xfrm>
            <a:off x="6096279" y="5040310"/>
            <a:ext cx="2947671" cy="119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7DBC7-CAF7-44F8-9F5F-2C37584A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0" t="14139" r="14563" b="57559"/>
          <a:stretch/>
        </p:blipFill>
        <p:spPr>
          <a:xfrm>
            <a:off x="1835492" y="4717706"/>
            <a:ext cx="4181641" cy="1035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CDCB7-B910-49B8-9835-697D8CB636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5" t="16207" r="15350" b="57560"/>
          <a:stretch/>
        </p:blipFill>
        <p:spPr>
          <a:xfrm>
            <a:off x="467544" y="3543100"/>
            <a:ext cx="4397138" cy="10171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4B489-61AA-4A34-8E24-2AC7D68BA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203588"/>
            <a:ext cx="2947671" cy="22107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5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909AC-4F01-4A80-AD0C-AE799975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96780"/>
            <a:ext cx="2840442" cy="2973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8530F-C657-44A8-82E8-585B1A48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445" y="3760930"/>
            <a:ext cx="2935224" cy="2201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FE6C2E-00FC-4966-8F66-A2EB7855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760930"/>
            <a:ext cx="2947747" cy="22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EFD9E-AAE2-48DB-A8DB-11E937D9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8397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93E39-79EE-40C1-88AD-FE9CF0D8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67040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A47D-EC48-40D7-924A-CCD4FC9E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pack dimensional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32AF-38C0-443C-B9D0-7BD8A2B3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28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pack dimensions measured on 11 locations</a:t>
            </a:r>
          </a:p>
          <a:p>
            <a:pPr lvl="1"/>
            <a:r>
              <a:rPr lang="en-US" dirty="0"/>
              <a:t>Two horizontal and two vertical meas.</a:t>
            </a:r>
          </a:p>
          <a:p>
            <a:r>
              <a:rPr lang="en-US" dirty="0">
                <a:solidFill>
                  <a:schemeClr val="bg2"/>
                </a:solidFill>
              </a:rPr>
              <a:t>Uniformity</a:t>
            </a:r>
          </a:p>
          <a:p>
            <a:pPr lvl="1"/>
            <a:r>
              <a:rPr lang="en-US" dirty="0"/>
              <a:t>The difference of the average of the two meas. in each cross-section with respect to the average of the entire coil pack  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Squareness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difference of the of the two meas. in each cross-section.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8E16-6E2F-445B-ACB6-F14229A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4795-2ACE-4967-BF3E-0E79A7BD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DA46F3AD-3CB5-4C7B-97BD-CB075BBA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24585"/>
            <a:ext cx="5614988" cy="2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C6748-960B-4F12-A2DE-4CBA7276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8133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4D664-A5ED-49E5-AB48-B9138571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76792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E904B-8E4D-4214-A771-F7E9030D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8" y="2713593"/>
            <a:ext cx="4572000" cy="3319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38059-16F3-4ED4-8C4D-6402C224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5929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8BCB2-2508-484C-AA4F-36375A418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7879"/>
            <a:ext cx="4572000" cy="331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99F15-49E9-4853-B0B2-78BE6B14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89" y="2925543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DEDC7-10EC-4ADB-928C-4C9090EAA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2788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F992D-2C32-4EE0-A873-1A78C64C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2788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55A40-2BAF-41B0-8821-D77DE5E3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12D5B-1E3A-4281-8A94-26CEC9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F427B-F96F-4DFD-8790-9FA93C45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17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494FA-ED1E-4CB2-A5D7-4F655CB5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181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squareness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A32AF-A230-43FA-B72D-EB2AEFADF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506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FEF7E-D392-4113-88F7-70E75FAA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750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2B3E-9650-4009-A7C8-FE803E00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70CB-CDA6-4AD5-A44A-59106905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0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computations, a </a:t>
            </a:r>
            <a:r>
              <a:rPr lang="en-US" dirty="0">
                <a:solidFill>
                  <a:schemeClr val="bg2"/>
                </a:solidFill>
              </a:rPr>
              <a:t>gap of 0.200 mm </a:t>
            </a:r>
            <a:r>
              <a:rPr lang="en-US" dirty="0"/>
              <a:t>per side at the end of coil-pack bolting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contact collar to pole-key at 1.9 K. </a:t>
            </a:r>
          </a:p>
          <a:p>
            <a:pPr lvl="1"/>
            <a:r>
              <a:rPr lang="en-US" dirty="0"/>
              <a:t>1.9 K, </a:t>
            </a:r>
            <a:r>
              <a:rPr lang="en-US" dirty="0">
                <a:solidFill>
                  <a:schemeClr val="bg2"/>
                </a:solidFill>
              </a:rPr>
              <a:t>no force interception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azimuthal alignment </a:t>
            </a:r>
            <a:r>
              <a:rPr lang="en-US" dirty="0"/>
              <a:t>between collars and coil guaranteed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3A353-BAD6-4C57-8219-824EC03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79E-8F43-458C-818E-FE169307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28833-9580-4810-BD40-5544BDF57133}"/>
              </a:ext>
            </a:extLst>
          </p:cNvPr>
          <p:cNvPicPr/>
          <p:nvPr/>
        </p:nvPicPr>
        <p:blipFill rotWithShape="1">
          <a:blip r:embed="rId2"/>
          <a:srcRect l="33648" t="39221" r="37329" b="31312"/>
          <a:stretch/>
        </p:blipFill>
        <p:spPr bwMode="auto">
          <a:xfrm>
            <a:off x="395536" y="3129284"/>
            <a:ext cx="3708412" cy="2117888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AAF12-0491-48EE-AED0-FEB9E3A4EDDF}"/>
              </a:ext>
            </a:extLst>
          </p:cNvPr>
          <p:cNvSpPr txBox="1"/>
          <p:nvPr/>
        </p:nvSpPr>
        <p:spPr>
          <a:xfrm>
            <a:off x="431062" y="4895558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CD5DE-CCF6-4E39-847E-31CF32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3820"/>
            <a:ext cx="4572000" cy="30419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CBC02-37D8-4FD4-B99F-BE848987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6401" r="12201" b="52800"/>
          <a:stretch/>
        </p:blipFill>
        <p:spPr>
          <a:xfrm>
            <a:off x="395536" y="5315460"/>
            <a:ext cx="3708412" cy="849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425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pole key gap, the following specifications are set: </a:t>
            </a:r>
          </a:p>
          <a:p>
            <a:pPr lvl="1"/>
            <a:r>
              <a:rPr lang="en-US" b="1" i="1" dirty="0"/>
              <a:t>The pole key gap, average per side and all quadrants, shall be </a:t>
            </a:r>
            <a:r>
              <a:rPr lang="en-US" b="1" i="1" dirty="0">
                <a:solidFill>
                  <a:schemeClr val="bg2"/>
                </a:solidFill>
              </a:rPr>
              <a:t>+0.400 ±0.050 mm </a:t>
            </a:r>
            <a:r>
              <a:rPr lang="en-US" b="1" i="1" dirty="0"/>
              <a:t>in each longitudinal locations.</a:t>
            </a:r>
          </a:p>
          <a:p>
            <a:pPr lvl="1"/>
            <a:r>
              <a:rPr lang="en-US" b="1" i="1" dirty="0"/>
              <a:t>The minimum pole key gap, average per side,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</a:t>
            </a:r>
            <a:r>
              <a:rPr lang="en-US" b="1" i="1" dirty="0">
                <a:solidFill>
                  <a:schemeClr val="bg2"/>
                </a:solidFill>
              </a:rPr>
              <a:t>0.300 mm </a:t>
            </a:r>
            <a:r>
              <a:rPr lang="en-US" b="1" i="1" dirty="0"/>
              <a:t>in each quadrant and in each longitudinal location.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6987F-2918-4C8C-80CB-B94DDB9D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759044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plot</a:t>
            </a:r>
          </a:p>
          <a:p>
            <a:pPr lvl="1"/>
            <a:r>
              <a:rPr lang="en-US" b="1" dirty="0"/>
              <a:t>Ave tot</a:t>
            </a:r>
            <a:r>
              <a:rPr lang="en-US" dirty="0"/>
              <a:t>: average along length and among quadrants</a:t>
            </a:r>
          </a:p>
          <a:p>
            <a:pPr lvl="1"/>
            <a:r>
              <a:rPr lang="en-US" b="1" dirty="0"/>
              <a:t>Ave</a:t>
            </a:r>
            <a:r>
              <a:rPr lang="en-US" dirty="0"/>
              <a:t>: average along length</a:t>
            </a:r>
          </a:p>
          <a:p>
            <a:pPr lvl="1"/>
            <a:r>
              <a:rPr lang="en-US" b="1" dirty="0"/>
              <a:t>Min</a:t>
            </a:r>
            <a:r>
              <a:rPr lang="en-US" dirty="0"/>
              <a:t>: local minimum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764C2-2E8F-436A-9C67-8FE2AEDC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72378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67" y="2925057"/>
            <a:ext cx="5108891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main field transfer function, 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en-US" b="1" i="1" dirty="0">
                <a:solidFill>
                  <a:schemeClr val="bg2"/>
                </a:solidFill>
              </a:rPr>
              <a:t>+8.760 T/(m kA) and +8.860 T/(m kA).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1558186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67" y="2813036"/>
            <a:ext cx="4793090" cy="2939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field errors, :</a:t>
            </a:r>
            <a:endParaRPr lang="en-US" dirty="0"/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9DDDA2-0221-4328-8E03-F9826E62E7E7}"/>
              </a:ext>
            </a:extLst>
          </p:cNvPr>
          <p:cNvSpPr txBox="1">
            <a:spLocks/>
          </p:cNvSpPr>
          <p:nvPr/>
        </p:nvSpPr>
        <p:spPr>
          <a:xfrm>
            <a:off x="7092280" y="4869160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B137E-0DDB-41F8-A9A7-D24B104F15B3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1572990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51867" cy="437004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electrical tests of the coil pack:</a:t>
            </a:r>
            <a:endParaRPr lang="en-US" dirty="0"/>
          </a:p>
          <a:p>
            <a:pPr lvl="1"/>
            <a:r>
              <a:rPr lang="en-US" b="1" i="1" dirty="0"/>
              <a:t>1. </a:t>
            </a:r>
            <a:r>
              <a:rPr lang="en-US" b="1" i="1" dirty="0">
                <a:solidFill>
                  <a:schemeClr val="bg2"/>
                </a:solidFill>
              </a:rPr>
              <a:t>Resistance check </a:t>
            </a:r>
            <a:r>
              <a:rPr lang="en-US" b="1" i="1" dirty="0"/>
              <a:t>with hand-held multimeter</a:t>
            </a:r>
            <a:endParaRPr lang="en-US" dirty="0"/>
          </a:p>
          <a:p>
            <a:pPr lvl="2"/>
            <a:r>
              <a:rPr lang="en-US" b="1" i="1" dirty="0"/>
              <a:t>a. Coil to structure</a:t>
            </a:r>
            <a:endParaRPr lang="en-US" dirty="0"/>
          </a:p>
          <a:p>
            <a:pPr lvl="2"/>
            <a:r>
              <a:rPr lang="en-US" b="1" i="1" dirty="0"/>
              <a:t>b. Coil to coil</a:t>
            </a:r>
            <a:endParaRPr lang="en-US" dirty="0"/>
          </a:p>
          <a:p>
            <a:pPr lvl="2"/>
            <a:r>
              <a:rPr lang="en-US" b="1" i="1" dirty="0"/>
              <a:t>c. Coil to PH</a:t>
            </a:r>
            <a:endParaRPr lang="en-US" dirty="0"/>
          </a:p>
          <a:p>
            <a:pPr lvl="1"/>
            <a:r>
              <a:rPr lang="en-US" b="1" i="1" dirty="0"/>
              <a:t>2. </a:t>
            </a:r>
            <a:r>
              <a:rPr lang="en-US" b="1" i="1" dirty="0" err="1">
                <a:solidFill>
                  <a:schemeClr val="bg2"/>
                </a:solidFill>
              </a:rPr>
              <a:t>Hipot</a:t>
            </a:r>
            <a:r>
              <a:rPr lang="en-US" b="1" i="1" dirty="0"/>
              <a:t>.</a:t>
            </a:r>
            <a:endParaRPr lang="en-US" dirty="0"/>
          </a:p>
          <a:p>
            <a:pPr lvl="2"/>
            <a:r>
              <a:rPr lang="en-US" b="1" i="1" dirty="0"/>
              <a:t>Individual coil to structure, 3680 V.</a:t>
            </a:r>
            <a:endParaRPr lang="en-US" dirty="0"/>
          </a:p>
          <a:p>
            <a:pPr lvl="1"/>
            <a:r>
              <a:rPr lang="en-US" b="1" i="1" dirty="0"/>
              <a:t>3. </a:t>
            </a:r>
            <a:r>
              <a:rPr lang="en-US" b="1" i="1" dirty="0">
                <a:solidFill>
                  <a:schemeClr val="bg2"/>
                </a:solidFill>
              </a:rPr>
              <a:t>Impulse test </a:t>
            </a:r>
            <a:r>
              <a:rPr lang="en-US" b="1" i="1" dirty="0"/>
              <a:t>up to 2500 V, Direct- and Reversed-polarity.</a:t>
            </a:r>
            <a:endParaRPr lang="en-US" dirty="0"/>
          </a:p>
          <a:p>
            <a:pPr lvl="2"/>
            <a:r>
              <a:rPr lang="en-US" b="1" i="1" dirty="0"/>
              <a:t>a. 1000 V, 1500 V, 2000 V, 2500 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EC016-C098-4856-ABE6-DAAB52FB8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0800" r="33463" b="10800"/>
          <a:stretch/>
        </p:blipFill>
        <p:spPr>
          <a:xfrm>
            <a:off x="6063867" y="170080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9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840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14CC-0492-4ECD-9818-6A44D73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Assembly-loading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DF73-01FE-4AB4-9F21-8B906FDE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0657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slid inside the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</a:p>
          <a:p>
            <a:r>
              <a:rPr lang="en-US" dirty="0"/>
              <a:t>Master keys and bladders inserted</a:t>
            </a:r>
          </a:p>
          <a:p>
            <a:r>
              <a:rPr lang="en-US" dirty="0"/>
              <a:t>Axial loading rig is attached to the </a:t>
            </a:r>
            <a:r>
              <a:rPr lang="en-US" dirty="0">
                <a:solidFill>
                  <a:schemeClr val="bg2"/>
                </a:solidFill>
              </a:rPr>
              <a:t>axial rods </a:t>
            </a:r>
          </a:p>
          <a:p>
            <a:r>
              <a:rPr lang="en-US" dirty="0"/>
              <a:t>Bladders inflated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load keys shimmed</a:t>
            </a:r>
          </a:p>
          <a:p>
            <a:r>
              <a:rPr lang="en-US" dirty="0"/>
              <a:t>In parallel, the axial rods pre-tensioned.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9351-1FC8-464F-B55B-5D11130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FB53-6AE5-45E9-B64C-4757943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73D5F-5E20-4D79-BFE7-227433F8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60"/>
          <a:stretch/>
        </p:blipFill>
        <p:spPr>
          <a:xfrm>
            <a:off x="179511" y="3520339"/>
            <a:ext cx="8784977" cy="2608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C6441-453C-409C-A0A0-075533C4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0339"/>
            <a:ext cx="2160240" cy="786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5806844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3779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615464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 targets,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during the loading or during bladder inflation indicate that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may reach values above the coil stress spec. during subsequent loading steps or at the end of the loading,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coil stress </a:t>
            </a:r>
            <a:r>
              <a:rPr lang="en-US" dirty="0">
                <a:solidFill>
                  <a:schemeClr val="bg2"/>
                </a:solidFill>
              </a:rPr>
              <a:t>within the specs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525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600F-EB64-40A3-9B12-B1F4DA6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27D9-FB90-4195-A114-961E512A6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For the pre-load operation sequence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The loading operation shall follow the sequence described below: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Pre-load axial rods with average to a measured of strain </a:t>
            </a:r>
            <a:r>
              <a:rPr lang="en-US" b="1" dirty="0">
                <a:solidFill>
                  <a:schemeClr val="bg2"/>
                </a:solidFill>
              </a:rPr>
              <a:t>~50 µε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50%</a:t>
            </a:r>
            <a:r>
              <a:rPr lang="en-US" b="1" dirty="0"/>
              <a:t> azimuthal pre-load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50% </a:t>
            </a:r>
            <a:r>
              <a:rPr lang="en-US" b="1" dirty="0"/>
              <a:t>axial pre-load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100%</a:t>
            </a:r>
            <a:r>
              <a:rPr lang="en-US" b="1" dirty="0"/>
              <a:t> azimuthal pre-load </a:t>
            </a:r>
          </a:p>
          <a:p>
            <a:pPr lvl="3"/>
            <a:r>
              <a:rPr lang="en-US" b="1" dirty="0"/>
              <a:t>This step shall include the insertion of </a:t>
            </a:r>
            <a:r>
              <a:rPr lang="en-US" b="1" dirty="0">
                <a:solidFill>
                  <a:schemeClr val="bg2"/>
                </a:solidFill>
              </a:rPr>
              <a:t>0.100 mm </a:t>
            </a:r>
            <a:r>
              <a:rPr lang="en-US" b="1" dirty="0"/>
              <a:t>thick Tapered Load Shims (TLS) in the LE if 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/>
              <a:t>CMM measurements of the coils size indicates that the average arc-length of the 4 coils is smaller by more than </a:t>
            </a:r>
            <a:r>
              <a:rPr lang="en-US" b="1" dirty="0">
                <a:solidFill>
                  <a:schemeClr val="bg2"/>
                </a:solidFill>
              </a:rPr>
              <a:t>0.150 mm</a:t>
            </a:r>
            <a:r>
              <a:rPr lang="en-US" b="1" dirty="0"/>
              <a:t> in the 260-300 mm location from the LE with respect to the average straight section arc- length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/>
              <a:t>Mechanical analysis with TLS and measured coil dimensions indicated that the coil stress and shell stress are within the spec limits.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>
                <a:solidFill>
                  <a:schemeClr val="bg2"/>
                </a:solidFill>
              </a:rPr>
              <a:t>0.050 mm </a:t>
            </a:r>
            <a:r>
              <a:rPr lang="en-US" b="1" dirty="0"/>
              <a:t>thick Tapered Load Shims (TLS) may be used if </a:t>
            </a:r>
            <a:r>
              <a:rPr lang="en-US" b="1" dirty="0" err="1"/>
              <a:t>i</a:t>
            </a:r>
            <a:r>
              <a:rPr lang="en-US" b="1" dirty="0"/>
              <a:t> or ii are not met and with L2 permission.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100% axial pre-load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E003C-1A3D-49B5-A004-871EB9DA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DB0AF-FFBA-47B6-950C-912FE0E5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279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41B-863F-4841-BDB6-22990718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53F5-42C6-4555-945B-FE3B9307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 operations, the following specifications are set:</a:t>
            </a:r>
          </a:p>
          <a:p>
            <a:pPr lvl="1"/>
            <a:r>
              <a:rPr lang="en-US" b="1" dirty="0"/>
              <a:t>The target average measured stress on coils, shells and rods at the end of the loading (after at least 24 h) shall be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Shells 2-7 </a:t>
            </a:r>
            <a:r>
              <a:rPr lang="en-US" b="1" dirty="0"/>
              <a:t>average azimuthal stress:   </a:t>
            </a:r>
            <a:r>
              <a:rPr lang="en-US" b="1" dirty="0">
                <a:solidFill>
                  <a:schemeClr val="bg2"/>
                </a:solidFill>
              </a:rPr>
              <a:t>+58 ± 6 MPa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*Shell 1</a:t>
            </a:r>
            <a:r>
              <a:rPr lang="en-US" b="1" dirty="0"/>
              <a:t> average azimuthal stress:   </a:t>
            </a:r>
            <a:r>
              <a:rPr lang="en-US" b="1" dirty="0">
                <a:solidFill>
                  <a:schemeClr val="bg2"/>
                </a:solidFill>
              </a:rPr>
              <a:t>&lt;80 MPa </a:t>
            </a:r>
          </a:p>
          <a:p>
            <a:pPr lvl="2"/>
            <a:r>
              <a:rPr lang="en-US" b="1" dirty="0"/>
              <a:t>Coil (winding pole) average azimuthal stress:  </a:t>
            </a:r>
            <a:r>
              <a:rPr lang="en-US" b="1" dirty="0">
                <a:solidFill>
                  <a:schemeClr val="bg2"/>
                </a:solidFill>
              </a:rPr>
              <a:t>-90 ± 10 MPa</a:t>
            </a:r>
          </a:p>
          <a:p>
            <a:pPr lvl="2"/>
            <a:r>
              <a:rPr lang="en-US" b="1" dirty="0"/>
              <a:t>Rod average strain:  </a:t>
            </a:r>
            <a:r>
              <a:rPr lang="en-US" b="1" dirty="0">
                <a:solidFill>
                  <a:schemeClr val="bg2"/>
                </a:solidFill>
              </a:rPr>
              <a:t>+950 µε ± 95 µε</a:t>
            </a:r>
          </a:p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i="1" dirty="0"/>
              <a:t>*For shell 1, the stress limit is determined assuming an increase of shell tension of 85 MPa during cool-down, and computing with a 3D mechanical finite element model the stress in the edge of the tack-welding groove, which shall be within the allowable limits with a load factor of at least 1.2.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6F267-8631-4710-9FA3-E17B9F83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A985D-859E-4AAC-BECD-963F1E3F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959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DBB6-75AE-47AF-BF94-C761CA3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EE5C-3D88-43BA-BE03-4BD31680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725144"/>
            <a:ext cx="7920000" cy="766561"/>
          </a:xfrm>
        </p:spPr>
        <p:txBody>
          <a:bodyPr>
            <a:normAutofit/>
          </a:bodyPr>
          <a:lstStyle/>
          <a:p>
            <a:r>
              <a:rPr lang="en-US" dirty="0"/>
              <a:t>Proposed target: </a:t>
            </a:r>
            <a:r>
              <a:rPr lang="en-US" dirty="0">
                <a:solidFill>
                  <a:schemeClr val="bg2"/>
                </a:solidFill>
              </a:rPr>
              <a:t>42-44 mils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D90F-8306-4C6E-88AB-E2C14593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DE70A-6EE6-4AC7-85D7-023ED10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5AA65-BE14-427C-BFBB-DC1D6EBD71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981" y="1430779"/>
          <a:ext cx="7740420" cy="1292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505515652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362263510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895799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07663654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7999343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45323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 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 ss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42155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0240546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974143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201407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AD3464-EB6E-4058-91BF-21F0061DDB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2502162"/>
          <a:ext cx="7740420" cy="107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4263390206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78059774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01648393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2294959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37539344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33842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3651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567645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A12b up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8181483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A12b low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6180139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AF5097-9267-4552-904A-BCC7D396CD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3573545"/>
          <a:ext cx="7740420" cy="107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490269595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64060791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6487299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19886077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5962800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98862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3323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9000279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0.943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498987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A12b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0.892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59173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924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51DD1B-CD0E-436E-9220-A3111084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1" y="1893861"/>
            <a:ext cx="9144000" cy="1122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37259" y="1911501"/>
            <a:ext cx="486550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107504" y="1982907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82EC5-B4D1-493B-9136-57D39F93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6" y="3070344"/>
            <a:ext cx="3903862" cy="313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09ECB-D884-4709-8101-5DBD79F6D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972" y="3131646"/>
            <a:ext cx="3967954" cy="32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4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51DD1B-CD0E-436E-9220-A3111084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52736"/>
            <a:ext cx="9144000" cy="1122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53580" y="1070376"/>
            <a:ext cx="486550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123825" y="1141782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E4826-5488-4563-B513-A2C6674B9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2852936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F46D9-BDAD-43E2-A6F0-135C8591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94447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0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8323-7AE6-4617-AA4C-DE83DC6C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A5C35-8400-4573-89B4-89BA9D188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F9D0-0112-47D8-B292-4F77774D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8AD14-0FD3-488F-A1FC-850813C5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167DF-B130-40E9-AB99-0065E9E6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016" y="2672916"/>
            <a:ext cx="2743200" cy="1990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42594-5AF9-4616-8D54-A55480A11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" y="2672917"/>
            <a:ext cx="2743200" cy="199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02A8F-B075-4CF1-8096-AB8CC5B9A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76" y="2676455"/>
            <a:ext cx="2743200" cy="19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64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76C-73E8-4900-B68D-8B97C7A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663E-98A1-4626-B7C1-658028F3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484785"/>
            <a:ext cx="8079926" cy="2326052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operation sequence:</a:t>
            </a:r>
            <a:endParaRPr lang="en-US" sz="1600" dirty="0"/>
          </a:p>
          <a:p>
            <a:pPr lvl="1"/>
            <a:endParaRPr lang="en-US" sz="1600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4331-1F00-4C01-B2EC-9820D73E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FABC-6B77-44EB-A041-3ED9858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DF3B6-79B8-470A-BC47-6B2175E4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8" y="2229372"/>
            <a:ext cx="4572000" cy="2646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FD58B5-3160-4F24-86BA-81A523C5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292" y="2249598"/>
            <a:ext cx="4572000" cy="264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94306-EA67-4215-9FDB-1472C97458D5}"/>
              </a:ext>
            </a:extLst>
          </p:cNvPr>
          <p:cNvSpPr txBox="1"/>
          <p:nvPr/>
        </p:nvSpPr>
        <p:spPr>
          <a:xfrm>
            <a:off x="2555776" y="3333762"/>
            <a:ext cx="4763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To be updated </a:t>
            </a:r>
          </a:p>
        </p:txBody>
      </p:sp>
    </p:spTree>
    <p:extLst>
      <p:ext uri="{BB962C8B-B14F-4D97-AF65-F5344CB8AC3E}">
        <p14:creationId xmlns:p14="http://schemas.microsoft.com/office/powerpoint/2010/main" val="1757865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14853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Shell average azimuthal stress: </a:t>
            </a:r>
            <a:r>
              <a:rPr lang="en-US" b="1" i="1" dirty="0">
                <a:solidFill>
                  <a:schemeClr val="bg2"/>
                </a:solidFill>
              </a:rPr>
              <a:t>+58 ±6 MPa 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15163"/>
              </p:ext>
            </p:extLst>
          </p:nvPr>
        </p:nvGraphicFramePr>
        <p:xfrm>
          <a:off x="1221978" y="3063881"/>
          <a:ext cx="699849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770310"/>
              </p:ext>
            </p:extLst>
          </p:nvPr>
        </p:nvGraphicFramePr>
        <p:xfrm>
          <a:off x="1221978" y="4288362"/>
          <a:ext cx="698165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270866"/>
              </p:ext>
            </p:extLst>
          </p:nvPr>
        </p:nvGraphicFramePr>
        <p:xfrm>
          <a:off x="1221978" y="5512843"/>
          <a:ext cx="6981655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34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88981"/>
            <a:ext cx="7920000" cy="720000"/>
          </a:xfrm>
        </p:spPr>
        <p:txBody>
          <a:bodyPr/>
          <a:lstStyle/>
          <a:p>
            <a:r>
              <a:rPr lang="en-US" sz="2400" dirty="0"/>
              <a:t>Magnet assembly and loading</a:t>
            </a:r>
            <a:br>
              <a:rPr lang="en-US" sz="2400" dirty="0"/>
            </a:br>
            <a:r>
              <a:rPr lang="en-US" sz="2400" dirty="0"/>
              <a:t>Specifications (shells)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03208"/>
            <a:ext cx="7920000" cy="1156934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targets at the end of the pre-load:</a:t>
            </a:r>
            <a:endParaRPr lang="en-US" sz="1600" dirty="0"/>
          </a:p>
          <a:p>
            <a:pPr lvl="1"/>
            <a:r>
              <a:rPr lang="en-US" sz="1600" b="1" i="1" dirty="0"/>
              <a:t>The target average measured stress on coils, shells and rods at the end of the loading (after at least 24 h) shall be </a:t>
            </a:r>
            <a:endParaRPr lang="en-US" sz="1600" dirty="0"/>
          </a:p>
          <a:p>
            <a:pPr lvl="2"/>
            <a:r>
              <a:rPr lang="en-US" sz="1600" b="1" i="1" dirty="0"/>
              <a:t>Shell average azimuthal stress: </a:t>
            </a:r>
            <a:r>
              <a:rPr lang="en-US" sz="1600" b="1" i="1" dirty="0">
                <a:solidFill>
                  <a:schemeClr val="bg2"/>
                </a:solidFill>
              </a:rPr>
              <a:t>+58 ±6 MPa </a:t>
            </a:r>
            <a:endParaRPr lang="en-US" sz="1600" dirty="0">
              <a:solidFill>
                <a:schemeClr val="bg2"/>
              </a:solidFill>
            </a:endParaRPr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6331" y="3191503"/>
          <a:ext cx="6977300" cy="1005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47900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88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88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88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92417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39343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1978" y="4288362"/>
          <a:ext cx="6981655" cy="10058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92155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39345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1978" y="5385221"/>
          <a:ext cx="6981655" cy="10058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92155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39345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D5DE68-275B-4AB8-AC62-F4F00F6FCD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1977" y="2094644"/>
          <a:ext cx="6956857" cy="10058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643072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2757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2757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2757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110968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14546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SC01TT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SC01RT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SC01BT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SC01LT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Average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Preload (end)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77+5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77+6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77+5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Overnight (end)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74+10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77+5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77+1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77+6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76+6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08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827584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2170201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4237495" y="4397511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1BE7A-E5AB-4AFB-90FB-6A390626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244"/>
            <a:ext cx="4572000" cy="2369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0617A-1221-4B52-A650-8A36FF4E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5024"/>
            <a:ext cx="4572000" cy="2369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60CE3-6D10-4A72-8716-65ECB73F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54090"/>
            <a:ext cx="4572000" cy="23697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529C91-E029-443D-888F-AD55217EF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45024"/>
            <a:ext cx="4572000" cy="23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64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DA09-BCD3-4183-A4CF-D8745DDA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drift in the shell stress is observed also in in both axial and azimuthal strain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8E148-8641-4E59-8971-599F9DD03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544" y="1304361"/>
            <a:ext cx="4572000" cy="236975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EDDEF-6CDE-4789-A67A-227DDEC5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C0ED8-FF59-45A0-9199-4432AE36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FDE83-1CBC-4CAA-ABE5-47809B6A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4572000" cy="2369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0F2F21-4765-4CCB-98B8-E5729262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2890"/>
            <a:ext cx="4572000" cy="2369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B9FF6-CD95-4691-B953-7BF124E7F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22890"/>
            <a:ext cx="4572000" cy="23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1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982EE9-AEF0-4476-BDC0-581B192D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744" y="1179895"/>
            <a:ext cx="3742085" cy="22460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F6F85D-738D-40E0-B0BE-5AA20B1F3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744" y="4044793"/>
            <a:ext cx="3742085" cy="22074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1344BF-174F-4B86-9832-A65F2C4F9E86}"/>
              </a:ext>
            </a:extLst>
          </p:cNvPr>
          <p:cNvSpPr txBox="1"/>
          <p:nvPr/>
        </p:nvSpPr>
        <p:spPr>
          <a:xfrm>
            <a:off x="6156176" y="900000"/>
            <a:ext cx="373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tapered shims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154847-2FBC-4D8E-AB82-5D2F8C4503A9}"/>
              </a:ext>
            </a:extLst>
          </p:cNvPr>
          <p:cNvSpPr txBox="1"/>
          <p:nvPr/>
        </p:nvSpPr>
        <p:spPr>
          <a:xfrm>
            <a:off x="5114744" y="3698934"/>
            <a:ext cx="373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Removing tapered shims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40912-9BCC-41A3-8A5E-B2CCC3DC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10" y="2188355"/>
            <a:ext cx="4931917" cy="29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82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9F9D0-BB40-43D8-8345-462CF70F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08" y="1693667"/>
            <a:ext cx="3786788" cy="2272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AD2121-6B7E-4847-A914-DE341069A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674" y="4249498"/>
            <a:ext cx="3901622" cy="23417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4D1F0F-ED93-42F8-B6FF-427CD785FF3F}"/>
              </a:ext>
            </a:extLst>
          </p:cNvPr>
          <p:cNvSpPr txBox="1"/>
          <p:nvPr/>
        </p:nvSpPr>
        <p:spPr>
          <a:xfrm>
            <a:off x="5898949" y="1156771"/>
            <a:ext cx="648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Adding tapered shims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58B85-E889-4767-92BE-F5DFCFC31423}"/>
              </a:ext>
            </a:extLst>
          </p:cNvPr>
          <p:cNvSpPr txBox="1"/>
          <p:nvPr/>
        </p:nvSpPr>
        <p:spPr>
          <a:xfrm>
            <a:off x="6547021" y="1153795"/>
            <a:ext cx="7567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Removing tapered shims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2B8B8D-96B5-4F78-BEBE-046B89CC9BAF}"/>
              </a:ext>
            </a:extLst>
          </p:cNvPr>
          <p:cNvSpPr/>
          <p:nvPr/>
        </p:nvSpPr>
        <p:spPr>
          <a:xfrm>
            <a:off x="5854954" y="1878286"/>
            <a:ext cx="288032" cy="1512168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3B1F94D-B1E1-4F4C-8843-968883906E64}"/>
              </a:ext>
            </a:extLst>
          </p:cNvPr>
          <p:cNvSpPr/>
          <p:nvPr/>
        </p:nvSpPr>
        <p:spPr>
          <a:xfrm>
            <a:off x="6187485" y="1876771"/>
            <a:ext cx="288032" cy="1512168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E2B4E9-C793-4550-A9FE-B44639757ABF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 flipH="1">
            <a:off x="5998970" y="1664602"/>
            <a:ext cx="224015" cy="213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8E5074-CF33-4ECA-80B9-1D994F2247C6}"/>
              </a:ext>
            </a:extLst>
          </p:cNvPr>
          <p:cNvCxnSpPr/>
          <p:nvPr/>
        </p:nvCxnSpPr>
        <p:spPr>
          <a:xfrm flipH="1">
            <a:off x="6431018" y="1622184"/>
            <a:ext cx="360040" cy="256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118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i="1" dirty="0">
                <a:solidFill>
                  <a:schemeClr val="bg2"/>
                </a:solidFill>
              </a:rPr>
              <a:t>-90 ±10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749882"/>
              </p:ext>
            </p:extLst>
          </p:nvPr>
        </p:nvGraphicFramePr>
        <p:xfrm>
          <a:off x="1172453" y="3789040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j-lt"/>
                        </a:rPr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003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i="1" dirty="0">
                <a:solidFill>
                  <a:schemeClr val="bg2"/>
                </a:solidFill>
              </a:rPr>
              <a:t>-90 ±10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1172" y="3120615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j-lt"/>
                        </a:rPr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D86C21B-4E4B-4326-B19E-EE894D5469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9159" y="4686624"/>
          <a:ext cx="6981655" cy="10769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LE-CQ1T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LE-CQ2T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LE-CQ3T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LE-CQ4T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Average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Preload (end)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-70+?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-53+?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-57+?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-67+?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-62+?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Overnight (end)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-70+?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-53+?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-57+?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-67+?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-62+?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245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E2511-C887-441C-85AF-2BE3EF22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18" y="1025717"/>
            <a:ext cx="5153364" cy="2671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C4B172-9DEC-4391-9C7D-3435FA56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318" y="3696805"/>
            <a:ext cx="5153364" cy="26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3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95F-7180-4592-B0FF-FA4EACE3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 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BC114-6C07-453C-906F-B02960D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7749-16B8-49F2-BF4D-D6AB880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86FB78-F34D-406E-B4BF-5AF01FD3BCA5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EE849-0798-46ED-BED2-7B68AF28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5749484" cy="33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029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95F-7180-4592-B0FF-FA4EACE3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 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BC114-6C07-453C-906F-B02960D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7749-16B8-49F2-BF4D-D6AB880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86FB78-F34D-406E-B4BF-5AF01FD3BCA5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2629-834E-44E7-A22E-CBA17EFA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13069"/>
            <a:ext cx="4349762" cy="2525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09F6FF-96D4-43E3-9992-9AF5E7A29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736" y="2413069"/>
            <a:ext cx="4280580" cy="25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8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044940-D018-4074-9E44-0B732C977AE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276726" y="323047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227204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mpd="sng">
                      <a:solidFill>
                        <a:schemeClr val="bg2"/>
                      </a:solidFill>
                      <a:prstDash val="solid"/>
                    </a:lnL>
                    <a:lnR w="3175" cmpd="sng">
                      <a:solidFill>
                        <a:schemeClr val="bg2"/>
                      </a:solidFill>
                      <a:prstDash val="solid"/>
                    </a:lnR>
                    <a:lnT w="3175" cmpd="sng">
                      <a:solidFill>
                        <a:schemeClr val="bg2"/>
                      </a:solidFill>
                      <a:prstDash val="solid"/>
                    </a:lnT>
                    <a:lnB w="3175" cmpd="sng">
                      <a:solidFill>
                        <a:schemeClr val="bg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42879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9753" y="2802542"/>
          <a:ext cx="8424493" cy="1437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8002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-150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-149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-159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013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0D03-374A-40C4-B6DF-B4050E2D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5383-2090-40FA-BED9-B456688E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420758"/>
          </a:xfrm>
        </p:spPr>
        <p:txBody>
          <a:bodyPr>
            <a:normAutofit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Six fiber optic gauges installed on Q1 and Q2: </a:t>
            </a:r>
          </a:p>
          <a:p>
            <a:pPr lvl="2"/>
            <a:r>
              <a:rPr lang="en-US" dirty="0"/>
              <a:t>Three azimuthal (Z-gauges)</a:t>
            </a:r>
          </a:p>
          <a:p>
            <a:pPr lvl="2"/>
            <a:r>
              <a:rPr lang="en-US" dirty="0"/>
              <a:t>Three axial gauges (T-gauges)</a:t>
            </a:r>
          </a:p>
          <a:p>
            <a:pPr lvl="1"/>
            <a:r>
              <a:rPr lang="en-US" dirty="0"/>
              <a:t>They are located at three positions along the coils: </a:t>
            </a:r>
          </a:p>
          <a:p>
            <a:pPr lvl="2"/>
            <a:r>
              <a:rPr lang="en-US" dirty="0"/>
              <a:t>700 mm </a:t>
            </a:r>
          </a:p>
          <a:p>
            <a:pPr lvl="2"/>
            <a:r>
              <a:rPr lang="en-US" dirty="0"/>
              <a:t>1900 mm </a:t>
            </a:r>
          </a:p>
          <a:p>
            <a:pPr lvl="2"/>
            <a:r>
              <a:rPr lang="en-US" dirty="0"/>
              <a:t>3800 mm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EB811-BEEF-43B8-B9A9-0DD39E7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3674-1ABC-44DE-B960-1D7AD62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8E1A4-9075-4D21-94D4-E96D25AD99E4}"/>
              </a:ext>
            </a:extLst>
          </p:cNvPr>
          <p:cNvSpPr/>
          <p:nvPr/>
        </p:nvSpPr>
        <p:spPr>
          <a:xfrm>
            <a:off x="863600" y="4668847"/>
            <a:ext cx="7416799" cy="776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3D687-BBE0-45F1-B26F-A4747A10407E}"/>
              </a:ext>
            </a:extLst>
          </p:cNvPr>
          <p:cNvSpPr txBox="1"/>
          <p:nvPr/>
        </p:nvSpPr>
        <p:spPr>
          <a:xfrm>
            <a:off x="17252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AEF-C79F-42B7-AEDA-7DFADCA70E1B}"/>
              </a:ext>
            </a:extLst>
          </p:cNvPr>
          <p:cNvSpPr txBox="1"/>
          <p:nvPr/>
        </p:nvSpPr>
        <p:spPr>
          <a:xfrm>
            <a:off x="837624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918FF-5DE1-410C-8E22-F1445AB67742}"/>
              </a:ext>
            </a:extLst>
          </p:cNvPr>
          <p:cNvSpPr/>
          <p:nvPr/>
        </p:nvSpPr>
        <p:spPr>
          <a:xfrm>
            <a:off x="13794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70956-E7C9-4617-BA89-851444AD8550}"/>
              </a:ext>
            </a:extLst>
          </p:cNvPr>
          <p:cNvSpPr/>
          <p:nvPr/>
        </p:nvSpPr>
        <p:spPr>
          <a:xfrm>
            <a:off x="39710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937B5-BDC1-4B6C-A8C6-09BF15A9B52E}"/>
              </a:ext>
            </a:extLst>
          </p:cNvPr>
          <p:cNvSpPr/>
          <p:nvPr/>
        </p:nvSpPr>
        <p:spPr>
          <a:xfrm>
            <a:off x="6613584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B2ABF-5297-45C1-994A-FD8EDACADAD7}"/>
              </a:ext>
            </a:extLst>
          </p:cNvPr>
          <p:cNvSpPr/>
          <p:nvPr/>
        </p:nvSpPr>
        <p:spPr>
          <a:xfrm rot="5400000">
            <a:off x="1727998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605F5-334E-4866-9B69-533A4150E9C9}"/>
              </a:ext>
            </a:extLst>
          </p:cNvPr>
          <p:cNvSpPr/>
          <p:nvPr/>
        </p:nvSpPr>
        <p:spPr>
          <a:xfrm rot="5400000">
            <a:off x="4319274" y="4998408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E1A65-EA40-44ED-805D-2417CFCB5907}"/>
              </a:ext>
            </a:extLst>
          </p:cNvPr>
          <p:cNvSpPr/>
          <p:nvPr/>
        </p:nvSpPr>
        <p:spPr>
          <a:xfrm rot="5400000">
            <a:off x="6962156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C9C08-29EB-497B-ACF3-85145DF78D77}"/>
              </a:ext>
            </a:extLst>
          </p:cNvPr>
          <p:cNvSpPr txBox="1"/>
          <p:nvPr/>
        </p:nvSpPr>
        <p:spPr>
          <a:xfrm>
            <a:off x="1767614" y="4624359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5: 700-T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0CDD-22BD-46F9-BF10-538F51E7BB30}"/>
              </a:ext>
            </a:extLst>
          </p:cNvPr>
          <p:cNvSpPr txBox="1"/>
          <p:nvPr/>
        </p:nvSpPr>
        <p:spPr>
          <a:xfrm>
            <a:off x="4359214" y="4624359"/>
            <a:ext cx="149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3: 1900-T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3C7AA-2B34-4EFA-9038-7E82B2B04FB6}"/>
              </a:ext>
            </a:extLst>
          </p:cNvPr>
          <p:cNvSpPr txBox="1"/>
          <p:nvPr/>
        </p:nvSpPr>
        <p:spPr>
          <a:xfrm>
            <a:off x="6900015" y="4624359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1: 3800-T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7AE8A-B00B-446E-BC30-B27AAE46CD0D}"/>
              </a:ext>
            </a:extLst>
          </p:cNvPr>
          <p:cNvSpPr txBox="1"/>
          <p:nvPr/>
        </p:nvSpPr>
        <p:spPr>
          <a:xfrm>
            <a:off x="439785" y="5103226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6: 700-Z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87D6B-F1EC-4091-96EE-80BA13247D7E}"/>
              </a:ext>
            </a:extLst>
          </p:cNvPr>
          <p:cNvSpPr txBox="1"/>
          <p:nvPr/>
        </p:nvSpPr>
        <p:spPr>
          <a:xfrm>
            <a:off x="2980585" y="5103226"/>
            <a:ext cx="1537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4: 1900-Z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A18BD-57A0-4B4B-93A8-193EEC1BFB0E}"/>
              </a:ext>
            </a:extLst>
          </p:cNvPr>
          <p:cNvSpPr txBox="1"/>
          <p:nvPr/>
        </p:nvSpPr>
        <p:spPr>
          <a:xfrm>
            <a:off x="5698708" y="5103226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2: 3800-Z</a:t>
            </a:r>
          </a:p>
        </p:txBody>
      </p:sp>
    </p:spTree>
    <p:extLst>
      <p:ext uri="{BB962C8B-B14F-4D97-AF65-F5344CB8AC3E}">
        <p14:creationId xmlns:p14="http://schemas.microsoft.com/office/powerpoint/2010/main" val="711011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F4BA5-0E69-4E91-A912-96C9D962C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2" y="1141668"/>
            <a:ext cx="4572000" cy="2369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4C779-A894-4C5B-A034-2458C965A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2" y="3653939"/>
            <a:ext cx="4584438" cy="2376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16B6A-ECF8-42BF-A9B5-7A23D44CE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08" y="1142493"/>
            <a:ext cx="4570408" cy="23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1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65191-FF4B-46B2-A520-A9151104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01" y="1928296"/>
            <a:ext cx="3799682" cy="2205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48AF82-DECF-41FE-9F81-A2E7A115E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00" y="4235526"/>
            <a:ext cx="3799682" cy="2205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F85027-5607-4678-84B9-C1E7FD497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943" y="1928296"/>
            <a:ext cx="3799682" cy="2205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13293-6FAC-424B-B7FD-D84838C88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942" y="4218880"/>
            <a:ext cx="3799683" cy="22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52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B2A3-52E8-4B66-8E7B-1EA543B59111}"/>
              </a:ext>
            </a:extLst>
          </p:cNvPr>
          <p:cNvSpPr txBox="1"/>
          <p:nvPr/>
        </p:nvSpPr>
        <p:spPr>
          <a:xfrm>
            <a:off x="2798833" y="2539259"/>
            <a:ext cx="32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stress on coils (MPa)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3ACF08-A68A-4D2C-92D9-65FC2C74BF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54676" y="3489353"/>
          <a:ext cx="3263172" cy="4972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5793">
                  <a:extLst>
                    <a:ext uri="{9D8B030D-6E8A-4147-A177-3AD203B41FA5}">
                      <a16:colId xmlns:a16="http://schemas.microsoft.com/office/drawing/2014/main" val="321563982"/>
                    </a:ext>
                  </a:extLst>
                </a:gridCol>
                <a:gridCol w="815793">
                  <a:extLst>
                    <a:ext uri="{9D8B030D-6E8A-4147-A177-3AD203B41FA5}">
                      <a16:colId xmlns:a16="http://schemas.microsoft.com/office/drawing/2014/main" val="3399299315"/>
                    </a:ext>
                  </a:extLst>
                </a:gridCol>
                <a:gridCol w="815793">
                  <a:extLst>
                    <a:ext uri="{9D8B030D-6E8A-4147-A177-3AD203B41FA5}">
                      <a16:colId xmlns:a16="http://schemas.microsoft.com/office/drawing/2014/main" val="4068242367"/>
                    </a:ext>
                  </a:extLst>
                </a:gridCol>
                <a:gridCol w="815793">
                  <a:extLst>
                    <a:ext uri="{9D8B030D-6E8A-4147-A177-3AD203B41FA5}">
                      <a16:colId xmlns:a16="http://schemas.microsoft.com/office/drawing/2014/main" val="34385381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CQ1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CQ2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CQ3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CQ4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93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64717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4062F8-DB9D-418C-8281-10AF733C9C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2489" y="4936653"/>
          <a:ext cx="6599022" cy="4876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99837">
                  <a:extLst>
                    <a:ext uri="{9D8B030D-6E8A-4147-A177-3AD203B41FA5}">
                      <a16:colId xmlns:a16="http://schemas.microsoft.com/office/drawing/2014/main" val="2453358430"/>
                    </a:ext>
                  </a:extLst>
                </a:gridCol>
                <a:gridCol w="1099837">
                  <a:extLst>
                    <a:ext uri="{9D8B030D-6E8A-4147-A177-3AD203B41FA5}">
                      <a16:colId xmlns:a16="http://schemas.microsoft.com/office/drawing/2014/main" val="1719312390"/>
                    </a:ext>
                  </a:extLst>
                </a:gridCol>
                <a:gridCol w="1099837">
                  <a:extLst>
                    <a:ext uri="{9D8B030D-6E8A-4147-A177-3AD203B41FA5}">
                      <a16:colId xmlns:a16="http://schemas.microsoft.com/office/drawing/2014/main" val="537269868"/>
                    </a:ext>
                  </a:extLst>
                </a:gridCol>
                <a:gridCol w="1099837">
                  <a:extLst>
                    <a:ext uri="{9D8B030D-6E8A-4147-A177-3AD203B41FA5}">
                      <a16:colId xmlns:a16="http://schemas.microsoft.com/office/drawing/2014/main" val="3053898272"/>
                    </a:ext>
                  </a:extLst>
                </a:gridCol>
                <a:gridCol w="1099837">
                  <a:extLst>
                    <a:ext uri="{9D8B030D-6E8A-4147-A177-3AD203B41FA5}">
                      <a16:colId xmlns:a16="http://schemas.microsoft.com/office/drawing/2014/main" val="4024274852"/>
                    </a:ext>
                  </a:extLst>
                </a:gridCol>
                <a:gridCol w="1099837">
                  <a:extLst>
                    <a:ext uri="{9D8B030D-6E8A-4147-A177-3AD203B41FA5}">
                      <a16:colId xmlns:a16="http://schemas.microsoft.com/office/drawing/2014/main" val="6966079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CQ1-700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CQ2-700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CQ1-1900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CQ2-1900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CQ1-3800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CQ2-3800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4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-142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65446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32D826-A1D5-4315-ACAB-B1FFC3924833}"/>
              </a:ext>
            </a:extLst>
          </p:cNvPr>
          <p:cNvSpPr txBox="1"/>
          <p:nvPr/>
        </p:nvSpPr>
        <p:spPr>
          <a:xfrm>
            <a:off x="3656509" y="31076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Electrical SGs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64339-B440-4908-AA48-8C0AE5EB8207}"/>
              </a:ext>
            </a:extLst>
          </p:cNvPr>
          <p:cNvSpPr txBox="1"/>
          <p:nvPr/>
        </p:nvSpPr>
        <p:spPr>
          <a:xfrm>
            <a:off x="3656509" y="43544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FBGs</a:t>
            </a:r>
          </a:p>
        </p:txBody>
      </p:sp>
    </p:spTree>
    <p:extLst>
      <p:ext uri="{BB962C8B-B14F-4D97-AF65-F5344CB8AC3E}">
        <p14:creationId xmlns:p14="http://schemas.microsoft.com/office/powerpoint/2010/main" val="1073618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E05-F4F6-46CC-8B78-2B39D9C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DC9D9-FA80-4EE5-A18D-A8209548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9F9B-A9C6-4B11-8EF1-DD47F17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21934-AF71-464F-A319-432D8028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81" y="1849999"/>
            <a:ext cx="660863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4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C9DA-6F81-4409-9FC7-1E3A686E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Coil delta stress during powering (ramps-up and down averaged)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0CC0F-A83F-4ABE-97C0-A13532D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6C742-2065-4520-A5EC-7056C198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7DCDFB-AB5C-44A1-BC45-6E25927CA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7" y="4173385"/>
          <a:ext cx="6372736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54490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04054">
                  <a:extLst>
                    <a:ext uri="{9D8B030D-6E8A-4147-A177-3AD203B41FA5}">
                      <a16:colId xmlns:a16="http://schemas.microsoft.com/office/drawing/2014/main" val="2697097739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12CFA4-B6B8-49F7-A1BF-32E9DD9EA3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5" y="5301904"/>
          <a:ext cx="6465393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3026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50329">
                  <a:extLst>
                    <a:ext uri="{9D8B030D-6E8A-4147-A177-3AD203B41FA5}">
                      <a16:colId xmlns:a16="http://schemas.microsoft.com/office/drawing/2014/main" val="126363300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CA55736-CCD5-4534-9DBA-AEA85B2DC81C}"/>
              </a:ext>
            </a:extLst>
          </p:cNvPr>
          <p:cNvSpPr txBox="1"/>
          <p:nvPr/>
        </p:nvSpPr>
        <p:spPr>
          <a:xfrm>
            <a:off x="6860928" y="4212407"/>
            <a:ext cx="231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MQXFA07 didn’t reach the nominal current. </a:t>
            </a:r>
          </a:p>
          <a:p>
            <a:r>
              <a:rPr lang="en-US" sz="1200" dirty="0"/>
              <a:t>The current of MQXFA07 in these plots is 15.45 kA, whereas for the other magnets, the current ranges from 16.45 to 16.65 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D4F5B-6B43-4641-848B-4B677E4A2645}"/>
              </a:ext>
            </a:extLst>
          </p:cNvPr>
          <p:cNvSpPr txBox="1"/>
          <p:nvPr/>
        </p:nvSpPr>
        <p:spPr>
          <a:xfrm>
            <a:off x="395536" y="387871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azimuthal 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50442-C89B-4FCA-8E83-6F6CC88098F6}"/>
              </a:ext>
            </a:extLst>
          </p:cNvPr>
          <p:cNvSpPr txBox="1"/>
          <p:nvPr/>
        </p:nvSpPr>
        <p:spPr>
          <a:xfrm>
            <a:off x="390358" y="502490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axial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5777-7C1F-4533-96EA-704D138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" y="1119196"/>
            <a:ext cx="3495493" cy="257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1641-6702-4771-BA62-D9F25839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33" y="1119196"/>
            <a:ext cx="3415529" cy="2573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177DF-39CE-4D8B-9B48-05B2E6FA8605}"/>
              </a:ext>
            </a:extLst>
          </p:cNvPr>
          <p:cNvSpPr txBox="1"/>
          <p:nvPr/>
        </p:nvSpPr>
        <p:spPr>
          <a:xfrm>
            <a:off x="2555776" y="3333762"/>
            <a:ext cx="4763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To be updated </a:t>
            </a:r>
          </a:p>
        </p:txBody>
      </p:sp>
    </p:spTree>
    <p:extLst>
      <p:ext uri="{BB962C8B-B14F-4D97-AF65-F5344CB8AC3E}">
        <p14:creationId xmlns:p14="http://schemas.microsoft.com/office/powerpoint/2010/main" val="3328696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17746"/>
            <a:ext cx="7920000" cy="1849759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Rod average strain: </a:t>
            </a:r>
            <a:r>
              <a:rPr lang="en-US" b="1" i="1" dirty="0">
                <a:solidFill>
                  <a:schemeClr val="bg2"/>
                </a:solidFill>
              </a:rPr>
              <a:t>+950 µε ±95 µε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83B9AF-71F1-4B24-AD06-DD2E9765D9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1172" y="2897654"/>
          <a:ext cx="698165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67109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445B62E-873F-433F-AEAF-24E3EECD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80" y="4077072"/>
            <a:ext cx="3960440" cy="22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9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4628-1E76-4DF4-A4C7-57C0637C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A79B2-1CEC-4C61-BD6F-F1A6CE60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45E9-E72B-409E-9CE1-58ACB2D3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E5CC6B-1BEC-48C2-AE27-F2D00FC2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244"/>
            <a:ext cx="9144000" cy="4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8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A12b</a:t>
            </a:r>
            <a:br>
              <a:rPr lang="en-US" dirty="0"/>
            </a:br>
            <a:r>
              <a:rPr lang="en-US" dirty="0"/>
              <a:t>Coil arc length and coil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FAFEA-21B9-4D02-93DE-1C04100AA813}"/>
              </a:ext>
            </a:extLst>
          </p:cNvPr>
          <p:cNvSpPr txBox="1"/>
          <p:nvPr/>
        </p:nvSpPr>
        <p:spPr>
          <a:xfrm>
            <a:off x="5868144" y="1820160"/>
            <a:ext cx="194421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Computed on SG loc =  SG data (Q3 SG removed)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3B9B-3500-4DD6-868F-3A7B1A2FD01A}"/>
              </a:ext>
            </a:extLst>
          </p:cNvPr>
          <p:cNvSpPr txBox="1"/>
          <p:nvPr/>
        </p:nvSpPr>
        <p:spPr>
          <a:xfrm>
            <a:off x="611999" y="1745338"/>
            <a:ext cx="2663857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Av straight section = -0.036 mm (465-4310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LE = -0.212 mm (207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RE = -0.190 mm (4426 mm)</a:t>
            </a:r>
          </a:p>
          <a:p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77DC6-4E22-47B5-8B08-DDA00354B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561934"/>
            <a:ext cx="4572000" cy="331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EA51A-45D2-4B95-9CAC-7E041475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58719"/>
            <a:ext cx="4572000" cy="3321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D5046A-1B90-4EDE-BF9A-AD53DCEF4596}"/>
              </a:ext>
            </a:extLst>
          </p:cNvPr>
          <p:cNvSpPr txBox="1"/>
          <p:nvPr/>
        </p:nvSpPr>
        <p:spPr>
          <a:xfrm>
            <a:off x="2705015" y="857999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Original plot</a:t>
            </a:r>
          </a:p>
        </p:txBody>
      </p:sp>
    </p:spTree>
    <p:extLst>
      <p:ext uri="{BB962C8B-B14F-4D97-AF65-F5344CB8AC3E}">
        <p14:creationId xmlns:p14="http://schemas.microsoft.com/office/powerpoint/2010/main" val="2346753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A12b</a:t>
            </a:r>
            <a:br>
              <a:rPr lang="en-US" dirty="0"/>
            </a:br>
            <a:r>
              <a:rPr lang="en-US" dirty="0"/>
              <a:t>Shell dimension and shell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5F126-E43F-438A-8CB9-5004D2D82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019" y="2204864"/>
            <a:ext cx="4572000" cy="331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18F1B-4C94-4296-A1AD-6C66F769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04864"/>
            <a:ext cx="4572000" cy="3317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3DBB-57D0-4F7F-95A2-1DF9788C22D8}"/>
              </a:ext>
            </a:extLst>
          </p:cNvPr>
          <p:cNvSpPr txBox="1"/>
          <p:nvPr/>
        </p:nvSpPr>
        <p:spPr>
          <a:xfrm>
            <a:off x="2705015" y="857999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Original plot</a:t>
            </a:r>
          </a:p>
        </p:txBody>
      </p:sp>
    </p:spTree>
    <p:extLst>
      <p:ext uri="{BB962C8B-B14F-4D97-AF65-F5344CB8AC3E}">
        <p14:creationId xmlns:p14="http://schemas.microsoft.com/office/powerpoint/2010/main" val="4175806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341-480D-4560-9822-EBF55D6F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function during loading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ACAEB7-CEB7-45B8-9000-17555760F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810" y="1256808"/>
            <a:ext cx="3005018" cy="208823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5077F-E120-43E7-B62C-1321D371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94DE-F732-4BF9-B73A-652053F6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72729-06AF-4A46-9A7E-0FAA66188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268760"/>
            <a:ext cx="3005018" cy="2094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44D4B-8F38-4D50-93FF-636440CD7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72" y="1256808"/>
            <a:ext cx="2995882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6367E-D8CA-4DCE-808C-01898A1CB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429000"/>
            <a:ext cx="3888432" cy="2610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29092-FE38-4BC1-B797-54ABC75AC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967" y="3470446"/>
            <a:ext cx="3888432" cy="26170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E80F70-98E2-4837-B555-D0236B977313}"/>
              </a:ext>
            </a:extLst>
          </p:cNvPr>
          <p:cNvSpPr txBox="1"/>
          <p:nvPr/>
        </p:nvSpPr>
        <p:spPr>
          <a:xfrm>
            <a:off x="2705015" y="857999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Original plot</a:t>
            </a:r>
          </a:p>
        </p:txBody>
      </p:sp>
    </p:spTree>
    <p:extLst>
      <p:ext uri="{BB962C8B-B14F-4D97-AF65-F5344CB8AC3E}">
        <p14:creationId xmlns:p14="http://schemas.microsoft.com/office/powerpoint/2010/main" val="113117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24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FD02-0844-45BF-9D2C-251F312E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73DB-6166-4F45-97B7-33D7994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791FF-CFD8-4CB6-84DC-C9C480D8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9AE86-65EE-4F45-B6FE-B54A1E5A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12465"/>
            <a:ext cx="3258692" cy="236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03795-8EA8-417E-8328-7E29AD6C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76832"/>
            <a:ext cx="3336769" cy="2420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FB02A-AC4C-4067-B6CB-2A999B95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772816"/>
            <a:ext cx="5364088" cy="389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933C32-32AD-44BE-8E24-80E3965C7E03}"/>
              </a:ext>
            </a:extLst>
          </p:cNvPr>
          <p:cNvSpPr txBox="1"/>
          <p:nvPr/>
        </p:nvSpPr>
        <p:spPr>
          <a:xfrm>
            <a:off x="2705015" y="857999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Original plot</a:t>
            </a:r>
          </a:p>
        </p:txBody>
      </p:sp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E0E-F2C7-4175-BF1E-66B60DB3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All,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EFDA8-C5B4-4664-A863-340D715A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8BFFC-049E-440B-907F-AA5E3D63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6733C-DF22-4E2A-AA10-40A8AD3D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16" y="939213"/>
            <a:ext cx="7358967" cy="534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081B1-AB00-4C1B-B2DC-C950DB9407FE}"/>
              </a:ext>
            </a:extLst>
          </p:cNvPr>
          <p:cNvSpPr txBox="1"/>
          <p:nvPr/>
        </p:nvSpPr>
        <p:spPr>
          <a:xfrm>
            <a:off x="2705015" y="857999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Original plot</a:t>
            </a:r>
          </a:p>
        </p:txBody>
      </p:sp>
    </p:spTree>
    <p:extLst>
      <p:ext uri="{BB962C8B-B14F-4D97-AF65-F5344CB8AC3E}">
        <p14:creationId xmlns:p14="http://schemas.microsoft.com/office/powerpoint/2010/main" val="41055875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664FA-92CB-480E-A097-8DB31D8E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8703-D38B-48CE-A457-24695EAD9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03A19-2A7E-4CDC-8F90-F78AACA7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9FDAD-2956-4AC1-B130-BCEE6353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57CEA-4043-4FA9-B337-0DD09C12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39351"/>
            <a:ext cx="4114800" cy="298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38124-8908-498C-B80A-41F0E6A30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26" y="2238174"/>
            <a:ext cx="4114800" cy="29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97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119B-0EB2-4A39-970C-6CBFA725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stress during pre-load from OD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387CF-4F53-4344-B34D-DF7CB3D9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153C0-B274-4FB9-852F-E679FAC3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6" name="AutoShape 2" descr="image.png">
            <a:extLst>
              <a:ext uri="{FF2B5EF4-FFF2-40B4-BE49-F238E27FC236}">
                <a16:creationId xmlns:a16="http://schemas.microsoft.com/office/drawing/2014/main" id="{07F9E70E-987D-4923-A4CC-EC4121F60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AutoShape 4" descr="image.png">
            <a:extLst>
              <a:ext uri="{FF2B5EF4-FFF2-40B4-BE49-F238E27FC236}">
                <a16:creationId xmlns:a16="http://schemas.microsoft.com/office/drawing/2014/main" id="{11B442E5-4DF7-4FB4-ACD1-08931850F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6A01E43-99E9-4D75-AC14-52B3E5A4D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497" y="1219200"/>
            <a:ext cx="6753006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1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B6C9-13C3-4891-B7BC-A9AB231C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strain after 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ED57C-F134-4B2E-BC8C-F35A33385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534C3-E294-4597-937B-00F19C52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2186C-820C-4C54-8E75-E3DCE1C4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3D608-2542-47C0-8EF3-99F2CEC8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25" y="1771651"/>
            <a:ext cx="5112247" cy="37137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61FD11-68C5-4E6B-9C95-6BC9B1E3809A}"/>
              </a:ext>
            </a:extLst>
          </p:cNvPr>
          <p:cNvSpPr/>
          <p:nvPr/>
        </p:nvSpPr>
        <p:spPr>
          <a:xfrm>
            <a:off x="6749715" y="2237875"/>
            <a:ext cx="239128" cy="298683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861672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88FD-1993-4E1F-8BA8-041007AC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stress from OD measurements + offset </a:t>
            </a:r>
            <a:br>
              <a:rPr lang="en-US" dirty="0"/>
            </a:br>
            <a:r>
              <a:rPr lang="en-US" dirty="0"/>
              <a:t>125 µ</a:t>
            </a:r>
            <a:r>
              <a:rPr lang="en-US" dirty="0">
                <a:sym typeface="Symbol" panose="05050102010706020507" pitchFamily="18" charset="2"/>
              </a:rPr>
              <a:t></a:t>
            </a:r>
            <a:r>
              <a:rPr lang="en-US" dirty="0"/>
              <a:t> for A12b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12F4D-8C38-42CB-8820-EB43BFE9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AE91F-4470-4358-A644-71CBA858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8BCD6-9F57-486F-8884-91B598307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82748-AA16-4993-8150-FB70748B0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6" y="1844824"/>
            <a:ext cx="4114800" cy="2989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46EAE-9DF0-4948-B171-47F0C56FC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02" y="1727952"/>
            <a:ext cx="4114800" cy="34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53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8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205335" y="4322138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37879167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853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maximum coil size (arc length) variation along the coil length:</a:t>
            </a:r>
            <a:endParaRPr lang="en-US" dirty="0"/>
          </a:p>
          <a:p>
            <a:pPr lvl="1"/>
            <a:r>
              <a:rPr lang="en-US" b="1" i="1" dirty="0"/>
              <a:t>Average coil size (arc length) after shimming shall range within </a:t>
            </a:r>
            <a:r>
              <a:rPr lang="en-US" b="1" i="1" dirty="0">
                <a:solidFill>
                  <a:schemeClr val="bg2"/>
                </a:solidFill>
              </a:rPr>
              <a:t>±100 µm </a:t>
            </a:r>
            <a:r>
              <a:rPr lang="en-US" b="1" i="1" dirty="0"/>
              <a:t>with respect to average coil size measured in strain gauge location.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32B3E-9ED2-4E56-9760-8097B57A7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078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D4C72-13A7-4940-B5A3-580F1C34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001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9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6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Half-length </a:t>
            </a:r>
            <a:r>
              <a:rPr lang="en-US" dirty="0">
                <a:solidFill>
                  <a:schemeClr val="bg2"/>
                </a:solidFill>
              </a:rPr>
              <a:t>module</a:t>
            </a:r>
            <a:r>
              <a:rPr lang="en-US" dirty="0"/>
              <a:t> assembled vertically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Yoke stacks </a:t>
            </a:r>
            <a:r>
              <a:rPr lang="en-US" dirty="0"/>
              <a:t>insertion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Bladder operation </a:t>
            </a:r>
          </a:p>
          <a:p>
            <a:pPr lvl="2"/>
            <a:r>
              <a:rPr lang="en-US" dirty="0"/>
              <a:t>Insertion of yoke key with 0.100 mm interference</a:t>
            </a:r>
          </a:p>
          <a:p>
            <a:pPr lvl="2"/>
            <a:r>
              <a:rPr lang="en-US" dirty="0"/>
              <a:t>yokes locked and shell pretensioned</a:t>
            </a:r>
          </a:p>
          <a:p>
            <a:endParaRPr lang="en-US" dirty="0"/>
          </a:p>
          <a:p>
            <a:r>
              <a:rPr lang="en-US" dirty="0"/>
              <a:t>Shell strain measured during/after bladder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Check proper reading from strain gauges and size of shells and yokes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9705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3BB2-8214-4437-9269-B30AD729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Coil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805E-5A6E-49C9-922B-A8B66B2A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Requirement R-T-01</a:t>
            </a:r>
          </a:p>
          <a:p>
            <a:pPr lvl="1"/>
            <a:r>
              <a:rPr lang="en-US" b="1" i="1" dirty="0"/>
              <a:t>The minimum free coil aperture at room temperature after coil bumpers installation, magnet assembly and preload shall be </a:t>
            </a:r>
            <a:r>
              <a:rPr lang="en-US" b="1" i="1" dirty="0">
                <a:solidFill>
                  <a:schemeClr val="bg2"/>
                </a:solidFill>
              </a:rPr>
              <a:t>146.7 mm</a:t>
            </a:r>
            <a:r>
              <a:rPr lang="en-US" b="1" i="1" dirty="0"/>
              <a:t>. This guarantees an annulus free for </a:t>
            </a:r>
            <a:r>
              <a:rPr lang="en-US" b="1" i="1" dirty="0" err="1"/>
              <a:t>HeII</a:t>
            </a:r>
            <a:r>
              <a:rPr lang="en-US" b="1" i="1" dirty="0"/>
              <a:t> of minimum thickness 1.2 mm, average thickness larger or equal to 1.5 mm</a:t>
            </a:r>
          </a:p>
          <a:p>
            <a:pPr lvl="2"/>
            <a:r>
              <a:rPr lang="en-US" b="1" i="1" dirty="0"/>
              <a:t>Note</a:t>
            </a:r>
            <a:r>
              <a:rPr lang="en-US" i="1" dirty="0"/>
              <a:t>: Due the presence of strain gauges and the wires the last Pion location cannot be confirmed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3CCE-EA20-4AAB-B89E-0E43607B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B68C-7A78-4A2A-8CE8-D43B9F2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BC3A5-37C8-4E98-91D7-4707F50B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6126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27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E885-BCC0-494B-8370-9ED00F1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10DD-E1BF-42C8-B80B-7594EB49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1554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Requirement R-T-02 </a:t>
            </a:r>
          </a:p>
          <a:p>
            <a:pPr lvl="1"/>
            <a:r>
              <a:rPr lang="en-US" b="1" i="1" dirty="0"/>
              <a:t>The MQXFA nominal outer diameter without preload is 614 mm. The MQXFA outer diameter best-fit after assembly and preload shall not exceed </a:t>
            </a:r>
            <a:r>
              <a:rPr lang="en-US" b="1" i="1" dirty="0">
                <a:solidFill>
                  <a:schemeClr val="bg2"/>
                </a:solidFill>
              </a:rPr>
              <a:t>615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C38F-9E87-4D62-B078-F1F3CFC5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0D54-08B8-4971-8A96-79DA95C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3A9C0D-1CA2-43FB-B612-C6D42874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70864"/>
            <a:ext cx="5486400" cy="39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3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8323-7AE6-4617-AA4C-DE83DC6C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A5C35-8400-4573-89B4-89BA9D188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F9D0-0112-47D8-B292-4F77774D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8AD14-0FD3-488F-A1FC-850813C5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167DF-B130-40E9-AB99-0065E9E6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016" y="2672916"/>
            <a:ext cx="2743200" cy="1990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42594-5AF9-4616-8D54-A55480A11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" y="2672917"/>
            <a:ext cx="2743200" cy="199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02A8F-B075-4CF1-8096-AB8CC5B9A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76" y="2676455"/>
            <a:ext cx="2743200" cy="19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10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magnet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(both sides, left and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CB142-F85F-4FB5-BEFF-EEC4F56C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2553" r="20076" b="3948"/>
          <a:stretch/>
        </p:blipFill>
        <p:spPr>
          <a:xfrm>
            <a:off x="4817406" y="106969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8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84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6F2299-613A-4E85-B002-0701A53E7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80928"/>
            <a:ext cx="4572000" cy="3321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A3BC82-AF69-4F01-850B-721D0337D0B2}"/>
              </a:ext>
            </a:extLst>
          </p:cNvPr>
          <p:cNvSpPr txBox="1"/>
          <p:nvPr/>
        </p:nvSpPr>
        <p:spPr>
          <a:xfrm>
            <a:off x="2411760" y="5627781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Original plot</a:t>
            </a:r>
          </a:p>
        </p:txBody>
      </p:sp>
    </p:spTree>
    <p:extLst>
      <p:ext uri="{BB962C8B-B14F-4D97-AF65-F5344CB8AC3E}">
        <p14:creationId xmlns:p14="http://schemas.microsoft.com/office/powerpoint/2010/main" val="8688123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BA6B9-5C8B-4EF1-AA25-3BBD6BF1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780928"/>
            <a:ext cx="4572000" cy="33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06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552-16AF-407B-B9CA-4EF06281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Cooling channels/passages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614-F99D-4E6C-932F-DDBA713E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BD362-FDB4-4B54-A87A-036905AB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86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8E9DE5-9E9E-482B-868B-B41D90EA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13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Requirement R-T-06 and R-T-08</a:t>
            </a:r>
          </a:p>
          <a:p>
            <a:pPr lvl="1"/>
            <a:r>
              <a:rPr lang="en-US" dirty="0"/>
              <a:t>The minimum diameter of the MQXFA yoke cooling channels that will provide an adequate gap around the heat exchanger tubes is 77 mm</a:t>
            </a:r>
          </a:p>
          <a:p>
            <a:pPr lvl="1"/>
            <a:r>
              <a:rPr lang="en-US" dirty="0"/>
              <a:t>The MQXFA shall have provisions for the following cooling passages: </a:t>
            </a:r>
          </a:p>
          <a:p>
            <a:pPr lvl="2"/>
            <a:r>
              <a:rPr lang="en-US" dirty="0"/>
              <a:t>(1) Free passage through the coil pole and subsequent G-11 alignment key equivalent of 8 mm diameter holes repeated every 50 mm; </a:t>
            </a:r>
          </a:p>
          <a:p>
            <a:pPr lvl="2"/>
            <a:r>
              <a:rPr lang="en-US" dirty="0"/>
              <a:t>(2) free helium paths interconnecting the four yoke cooling channels holes; and </a:t>
            </a:r>
          </a:p>
          <a:p>
            <a:pPr lvl="2"/>
            <a:r>
              <a:rPr lang="en-US" dirty="0"/>
              <a:t>(3) a free cross-sectional area of at least 150 cm2</a:t>
            </a:r>
          </a:p>
          <a:p>
            <a:endParaRPr lang="en-US" dirty="0"/>
          </a:p>
        </p:txBody>
      </p:sp>
      <p:pic>
        <p:nvPicPr>
          <p:cNvPr id="11" name="image61.png">
            <a:extLst>
              <a:ext uri="{FF2B5EF4-FFF2-40B4-BE49-F238E27FC236}">
                <a16:creationId xmlns:a16="http://schemas.microsoft.com/office/drawing/2014/main" id="{E9437BC6-4F78-4347-9023-143817E0313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4453597"/>
            <a:ext cx="2802890" cy="1783715"/>
          </a:xfrm>
          <a:prstGeom prst="rect">
            <a:avLst/>
          </a:prstGeom>
          <a:ln/>
        </p:spPr>
      </p:pic>
      <p:pic>
        <p:nvPicPr>
          <p:cNvPr id="12" name="image60.png">
            <a:extLst>
              <a:ext uri="{FF2B5EF4-FFF2-40B4-BE49-F238E27FC236}">
                <a16:creationId xmlns:a16="http://schemas.microsoft.com/office/drawing/2014/main" id="{075E0541-0F8C-426C-8929-1EFD5A29B4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4552528"/>
            <a:ext cx="4138930" cy="1828800"/>
          </a:xfrm>
          <a:prstGeom prst="rect">
            <a:avLst/>
          </a:prstGeom>
          <a:ln/>
        </p:spPr>
      </p:pic>
      <p:pic>
        <p:nvPicPr>
          <p:cNvPr id="13" name="image71.png">
            <a:extLst>
              <a:ext uri="{FF2B5EF4-FFF2-40B4-BE49-F238E27FC236}">
                <a16:creationId xmlns:a16="http://schemas.microsoft.com/office/drawing/2014/main" id="{40C74000-49F3-45A8-A8FD-C9E4C77F92F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7701" y="4237574"/>
            <a:ext cx="2106752" cy="154791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2DD7-E175-4AAC-BFE7-EE16AA656E42}"/>
              </a:ext>
            </a:extLst>
          </p:cNvPr>
          <p:cNvSpPr txBox="1"/>
          <p:nvPr/>
        </p:nvSpPr>
        <p:spPr>
          <a:xfrm>
            <a:off x="755576" y="4008950"/>
            <a:ext cx="6768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FNAL’s HX bore gauge in Q1 and Q2 cooling </a:t>
            </a:r>
            <a:r>
              <a:rPr lang="en-US">
                <a:solidFill>
                  <a:schemeClr val="bg2"/>
                </a:solidFill>
              </a:rPr>
              <a:t>holes were </a:t>
            </a:r>
            <a:r>
              <a:rPr lang="en-US" dirty="0">
                <a:solidFill>
                  <a:schemeClr val="bg2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16794241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8AD2-ADB0-4B90-97FC-527FFB6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Splices and coil/heaters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01-3714-4F8E-9453-12C3C352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4B6B-0C35-41E7-A3E1-1F9CE16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87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BFF1D5-EED0-4B32-9D07-64CF449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Requirement R-T-14 and R-T-15</a:t>
            </a:r>
          </a:p>
          <a:p>
            <a:pPr lvl="1"/>
            <a:r>
              <a:rPr lang="en-US" dirty="0"/>
              <a:t>Splices are to be soldered with CERN approved materials.</a:t>
            </a:r>
          </a:p>
          <a:p>
            <a:pPr lvl="1"/>
            <a:r>
              <a:rPr lang="en-US" dirty="0"/>
              <a:t>Voltage Taps: the MQXFA magnet shall be delivered with three redundant (3x2) quench detection voltage taps located on each magnet lead and at the electrical midpoint of the magnet circuit; and two (2) voltage taps for each internal MQXFA Nb3Sn-NbTi splice. Each voltage tap used for critical quench detection shall have a redundant voltage tap</a:t>
            </a:r>
          </a:p>
          <a:p>
            <a:r>
              <a:rPr lang="en-US" dirty="0"/>
              <a:t>Requirement R-T-16</a:t>
            </a:r>
          </a:p>
          <a:p>
            <a:pPr lvl="1"/>
            <a:r>
              <a:rPr lang="en-US" dirty="0"/>
              <a:t>The MQXFA magnet coils and quench protection heaters shall pass the hi-pot test specified in Table 3 before cold test.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403FB-5EAC-4CE2-9FA9-94B4E8AF92A3}"/>
              </a:ext>
            </a:extLst>
          </p:cNvPr>
          <p:cNvPicPr/>
          <p:nvPr/>
        </p:nvPicPr>
        <p:blipFill rotWithShape="1">
          <a:blip r:embed="rId2"/>
          <a:srcRect l="23608" t="28066" r="21952" b="30173"/>
          <a:stretch/>
        </p:blipFill>
        <p:spPr bwMode="auto">
          <a:xfrm>
            <a:off x="1835696" y="3757592"/>
            <a:ext cx="5472608" cy="2623736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181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79DA-B5D5-4C2C-8B57-ABE2E67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Radiation resistance and interface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9F6F-B0E4-4F1C-9186-803172A9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0131-587F-4AA6-AC20-AEACB246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88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852F2-AD55-40EB-B553-EC9373C90213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307389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 R-T-20</a:t>
            </a:r>
          </a:p>
          <a:p>
            <a:pPr lvl="1"/>
            <a:r>
              <a:rPr lang="en-US"/>
              <a:t>All MQXFA components must withstand a radiation dose of 35 MGy, or shall be approved by CERN for use in a specific location as shown in MQXFA Materials List [EDMS 1786261].</a:t>
            </a:r>
          </a:p>
          <a:p>
            <a:pPr lvl="1"/>
            <a:r>
              <a:rPr lang="en-US"/>
              <a:t>The MQXFA magnets shall meet the interface specifications with the following systems: (1) other LMQXFA Cold Mass components; (2) the CERN supplied power system; (3) the CERN supplied quench protection system, and (4) the CERN supplied instrumentation system. These interfaces are specified in Interface Control Document [25].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18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9" y="2926094"/>
            <a:ext cx="5978408" cy="3210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89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A9045-6B5A-4D28-AFD5-14A832352B96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MQXFA-R-O-02</a:t>
            </a:r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910E7-1301-4137-BBF3-630F9CE0FA4A}"/>
              </a:ext>
            </a:extLst>
          </p:cNvPr>
          <p:cNvSpPr txBox="1">
            <a:spLocks/>
          </p:cNvSpPr>
          <p:nvPr/>
        </p:nvSpPr>
        <p:spPr>
          <a:xfrm>
            <a:off x="7092280" y="4077072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</p:spTree>
    <p:extLst>
      <p:ext uri="{BB962C8B-B14F-4D97-AF65-F5344CB8AC3E}">
        <p14:creationId xmlns:p14="http://schemas.microsoft.com/office/powerpoint/2010/main" val="154292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E5AA47-FA06-45D0-B615-08463EE92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236" y="2522325"/>
            <a:ext cx="4572000" cy="332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148971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azimuthal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azimuthal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+50/+250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06FCC-44F2-47B9-B49D-2D7E1CED5685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B46D4-742A-4ABD-BAEF-5CFAA6B0F1D5}"/>
              </a:ext>
            </a:extLst>
          </p:cNvPr>
          <p:cNvSpPr/>
          <p:nvPr/>
        </p:nvSpPr>
        <p:spPr>
          <a:xfrm>
            <a:off x="6719637" y="2594231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72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6B2E-A63D-4F1B-BF4A-9FF1F61F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 coil pack vs after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3CD3E-ABE1-405F-B427-F12D2327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4F25-613B-49C4-BC39-79A5E59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90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19" y="1475064"/>
            <a:ext cx="6389162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592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986" y="2852936"/>
            <a:ext cx="4416494" cy="2770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7" y="2854441"/>
            <a:ext cx="4416494" cy="2770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859A8-B79C-42E8-9112-2C7E73D99B42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positions of the local magnetic center </a:t>
            </a:r>
            <a:r>
              <a:rPr lang="en-US" dirty="0"/>
              <a:t>and magnetic field angle are measured along the magnet axis with values obtained by averaging sections ≤ 500 mm. In each section, the local magnetic center is to be within </a:t>
            </a:r>
            <a:r>
              <a:rPr lang="en-US" dirty="0">
                <a:solidFill>
                  <a:schemeClr val="bg2"/>
                </a:solidFill>
              </a:rPr>
              <a:t>±0.5 mm </a:t>
            </a:r>
            <a:r>
              <a:rPr lang="en-US" dirty="0"/>
              <a:t>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31445-5A84-4C6A-BB70-9974BFA5BE84}"/>
              </a:ext>
            </a:extLst>
          </p:cNvPr>
          <p:cNvSpPr/>
          <p:nvPr/>
        </p:nvSpPr>
        <p:spPr>
          <a:xfrm>
            <a:off x="4573876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vertical direction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63781-8C2D-4B69-AE54-84EE4AF94D4A}"/>
              </a:ext>
            </a:extLst>
          </p:cNvPr>
          <p:cNvSpPr/>
          <p:nvPr/>
        </p:nvSpPr>
        <p:spPr>
          <a:xfrm>
            <a:off x="-36074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horizontal direction </a:t>
            </a:r>
          </a:p>
        </p:txBody>
      </p:sp>
    </p:spTree>
    <p:extLst>
      <p:ext uri="{BB962C8B-B14F-4D97-AF65-F5344CB8AC3E}">
        <p14:creationId xmlns:p14="http://schemas.microsoft.com/office/powerpoint/2010/main" val="26721867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19" y="2820388"/>
            <a:ext cx="5319277" cy="3336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76A0B-5936-4621-B955-0A1BC09B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D8AC5-D71D-41A5-BC0B-A479CED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77C4-62D5-44E2-81FA-7A6E0BA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1E773A-50E9-4A39-9959-F45669C459D9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positions of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magnetic center and </a:t>
            </a:r>
            <a:r>
              <a:rPr lang="en-US" dirty="0">
                <a:solidFill>
                  <a:schemeClr val="bg2"/>
                </a:solidFill>
              </a:rPr>
              <a:t>magnetic field angle </a:t>
            </a:r>
            <a:r>
              <a:rPr lang="en-US" dirty="0"/>
              <a:t>are measured along the magnet axis with values obtained by averaging sections ≤ 500 mm. In each section, the local magnetic center is to be within ±0.5 mm 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458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51" y="2928296"/>
            <a:ext cx="5166698" cy="2696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For the main field transfer function, the following specifications are set: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de-DE" b="1" i="1" dirty="0">
                <a:solidFill>
                  <a:schemeClr val="bg2"/>
                </a:solidFill>
              </a:rPr>
              <a:t>+8.810 T/(m kA) and +8.910 T/(m kA). </a:t>
            </a:r>
            <a:r>
              <a:rPr lang="en-US" b="1" i="1" dirty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93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18120794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3CE-B825-4083-81E7-8572351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Magnet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B5F0-2471-4AAA-BF24-636DFEA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total length, the following specifications are set</a:t>
            </a:r>
            <a:r>
              <a:rPr lang="en-US" dirty="0"/>
              <a:t>:</a:t>
            </a:r>
          </a:p>
          <a:p>
            <a:pPr lvl="1"/>
            <a:r>
              <a:rPr lang="en-US" b="1" i="1" dirty="0"/>
              <a:t>The total magnet length after loading at room temperature shall be </a:t>
            </a:r>
            <a:r>
              <a:rPr lang="en-US" b="1" i="1" dirty="0">
                <a:solidFill>
                  <a:schemeClr val="bg2"/>
                </a:solidFill>
              </a:rPr>
              <a:t>4906.7 ±3.5 mm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7B92-7071-464D-AAD9-F514E3D7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2074-5981-4C91-921D-B52FC245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44F23-9D09-4323-A575-AF296ADB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080"/>
            <a:ext cx="9028691" cy="1709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69537-A879-4625-8A87-738315717A26}"/>
              </a:ext>
            </a:extLst>
          </p:cNvPr>
          <p:cNvSpPr txBox="1">
            <a:spLocks/>
          </p:cNvSpPr>
          <p:nvPr/>
        </p:nvSpPr>
        <p:spPr>
          <a:xfrm>
            <a:off x="1763688" y="3515570"/>
            <a:ext cx="5544616" cy="56715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Measurement: 4907.88 mm mm</a:t>
            </a:r>
          </a:p>
        </p:txBody>
      </p:sp>
    </p:spTree>
    <p:extLst>
      <p:ext uri="{BB962C8B-B14F-4D97-AF65-F5344CB8AC3E}">
        <p14:creationId xmlns:p14="http://schemas.microsoft.com/office/powerpoint/2010/main" val="36680187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61D-0D5D-4D29-BBAD-54021B9B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DBF9-1EBB-4D6D-A97A-234995456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687A-819A-4419-8723-6B414FD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B5463-CCDC-493C-9BF0-83E99BBE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63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D514-5C8F-4584-A67F-608A39DF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3E7B1-A524-4E07-BBBD-9BFD3483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770247"/>
            <a:ext cx="7918450" cy="38048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2529-7F2C-414F-B051-057AFBE0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8D046-EAC1-4A52-89D5-2CDF39C1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615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7" y="2788089"/>
            <a:ext cx="7517881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MQXFA12b – End Shell Qualification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5" y="4221087"/>
            <a:ext cx="7028007" cy="108148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G. Vallone, G. Ambrosio, D. Cheng, P. </a:t>
            </a:r>
            <a:r>
              <a:rPr lang="en-GB" dirty="0" err="1"/>
              <a:t>Ferracin</a:t>
            </a:r>
            <a:r>
              <a:rPr lang="en-GB" dirty="0"/>
              <a:t>, L. Garcia Fajardo, J. Herrera</a:t>
            </a:r>
          </a:p>
          <a:p>
            <a:r>
              <a:rPr lang="en-US" i="1" dirty="0"/>
              <a:t>July 31, 2024</a:t>
            </a:r>
          </a:p>
          <a:p>
            <a:r>
              <a:rPr lang="en-US" i="1" dirty="0"/>
              <a:t>For discussion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534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588648"/>
            <a:ext cx="8108344" cy="252447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Tapered loading keys increase the stress in the short shells at the magnet ends</a:t>
            </a:r>
          </a:p>
          <a:p>
            <a:r>
              <a:rPr lang="en-US" dirty="0"/>
              <a:t>With the nominal coil size, these were designed to have a ~20% margin with the MQXFAP1b target prestress level (130 MPa at cold on the central shell)</a:t>
            </a: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2366C-A44F-22EB-00ED-0AC7D0AC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74" y="723836"/>
            <a:ext cx="271068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1F42E-F07D-DBAC-D334-336AAA2225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8974" y="900000"/>
            <a:ext cx="3430985" cy="21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305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MQXFA12b – Loading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588648"/>
            <a:ext cx="8108344" cy="252447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SG were removed after full loading</a:t>
            </a:r>
          </a:p>
          <a:p>
            <a:pPr lvl="1"/>
            <a:r>
              <a:rPr lang="en-US" dirty="0"/>
              <a:t>We do not have a ‘precise’ measurement on the shell stress, just an estimate</a:t>
            </a:r>
          </a:p>
          <a:p>
            <a:r>
              <a:rPr lang="en-US" dirty="0"/>
              <a:t>Measured stress: 86 MPa</a:t>
            </a:r>
          </a:p>
          <a:p>
            <a:pPr lvl="1"/>
            <a:r>
              <a:rPr lang="en-US" dirty="0"/>
              <a:t>This is 10% higher </a:t>
            </a:r>
            <a:r>
              <a:rPr lang="en-US" dirty="0" err="1"/>
              <a:t>w.r.t.</a:t>
            </a:r>
            <a:r>
              <a:rPr lang="en-US" dirty="0"/>
              <a:t> the ‘nominal’ value from the model (77.8 MPa)</a:t>
            </a:r>
          </a:p>
          <a:p>
            <a:pPr lvl="1"/>
            <a:r>
              <a:rPr lang="en-US" dirty="0"/>
              <a:t>Seems an offset: 11 MPa delta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76A0E39-B3B2-3CFF-A9D6-293B1C827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2294" y="925111"/>
            <a:ext cx="2638425" cy="26384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F657DB-C65A-388E-0940-60A2EF1C6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987" y="758164"/>
            <a:ext cx="27908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782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211240</TotalTime>
  <Words>5905</Words>
  <Application>Microsoft Office PowerPoint</Application>
  <PresentationFormat>On-screen Show (4:3)</PresentationFormat>
  <Paragraphs>1105</Paragraphs>
  <Slides>112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1" baseType="lpstr">
      <vt:lpstr>Aptos</vt:lpstr>
      <vt:lpstr>Arial</vt:lpstr>
      <vt:lpstr>Calibri</vt:lpstr>
      <vt:lpstr>Cambria Math</vt:lpstr>
      <vt:lpstr>Century Gothic</vt:lpstr>
      <vt:lpstr>Comic Sans MS</vt:lpstr>
      <vt:lpstr>Symbol</vt:lpstr>
      <vt:lpstr>Wingdings</vt:lpstr>
      <vt:lpstr>Thème Office</vt:lpstr>
      <vt:lpstr>MQXFA12b with TLS magnet specifications </vt:lpstr>
      <vt:lpstr>Outline</vt:lpstr>
      <vt:lpstr>Introduction</vt:lpstr>
      <vt:lpstr>Introduction</vt:lpstr>
      <vt:lpstr>Introduction</vt:lpstr>
      <vt:lpstr>Introduction</vt:lpstr>
      <vt:lpstr>Outline</vt:lpstr>
      <vt:lpstr>Shell-yoke sub-assembly</vt:lpstr>
      <vt:lpstr>Shell-yoke sub-assembly Specification</vt:lpstr>
      <vt:lpstr>Shell-yoke sub-assembly Specification</vt:lpstr>
      <vt:lpstr>Shell inner radius dimensions and sensitivity analysis</vt:lpstr>
      <vt:lpstr>Shell-yoke sub-assembly</vt:lpstr>
      <vt:lpstr>Shell-yoke sub-assembly Specification</vt:lpstr>
      <vt:lpstr>Shell-yoke sub-assembly Specification</vt:lpstr>
      <vt:lpstr>Shell-yoke sub-assembly</vt:lpstr>
      <vt:lpstr>Shell-yoke sub-assembly</vt:lpstr>
      <vt:lpstr>Shell-yoke sub-assembly Specification</vt:lpstr>
      <vt:lpstr>Outline</vt:lpstr>
      <vt:lpstr>Coil-pack sub-assembly</vt:lpstr>
      <vt:lpstr>Coil-pack sub-assembly Coil OR and radial shims</vt:lpstr>
      <vt:lpstr>Coil-pack sub-assembly “LQ effect”</vt:lpstr>
      <vt:lpstr>Coil-pack sub-assembly Specification</vt:lpstr>
      <vt:lpstr>Coil-pack sub-assembly Specification</vt:lpstr>
      <vt:lpstr>Coil-pack sub-assembly Specification</vt:lpstr>
      <vt:lpstr>Coil-pack sub-assembly Coil pack dimensional measurements</vt:lpstr>
      <vt:lpstr>Coil-pack sub-assembly Specification</vt:lpstr>
      <vt:lpstr>Coil-pack sub-assembly Specification</vt:lpstr>
      <vt:lpstr>Coil-pack sub-assembly Specification</vt:lpstr>
      <vt:lpstr>Coil-pack sub-assembly Specification</vt:lpstr>
      <vt:lpstr>Coil-pack vertical and horizontal dimension</vt:lpstr>
      <vt:lpstr>Coil-pack vertical and horizontal squareness</vt:lpstr>
      <vt:lpstr>Coil-pack sub-assembly Pole key gap</vt:lpstr>
      <vt:lpstr>Coil-pack sub-assembly Specification</vt:lpstr>
      <vt:lpstr>Coil-pack sub-assembly Pole key gap</vt:lpstr>
      <vt:lpstr>Coil-pack sub-assembly Specification</vt:lpstr>
      <vt:lpstr>Coil-pack sub-assembly Target</vt:lpstr>
      <vt:lpstr>Coil-pack sub-assembly Specification</vt:lpstr>
      <vt:lpstr>Outline</vt:lpstr>
      <vt:lpstr>Magnet assembly and loading Assembly-loading sequence</vt:lpstr>
      <vt:lpstr>Target loading key shim</vt:lpstr>
      <vt:lpstr>Magnet assembly and loading Specifications</vt:lpstr>
      <vt:lpstr>Magnet assembly and loading Specifications</vt:lpstr>
      <vt:lpstr>Summary and proposal</vt:lpstr>
      <vt:lpstr>Key-shim size vs. bladder pressure</vt:lpstr>
      <vt:lpstr>Key-shim size vs. bladder pressure</vt:lpstr>
      <vt:lpstr>Overall interference</vt:lpstr>
      <vt:lpstr>Magnet assembly and loading Specifications</vt:lpstr>
      <vt:lpstr>Magnet assembly and loading Specifications (shells) I</vt:lpstr>
      <vt:lpstr>Magnet assembly and loading Specifications (shells) II</vt:lpstr>
      <vt:lpstr>Magnet assembly and loading Specifications (shells)</vt:lpstr>
      <vt:lpstr>The drift in the shell stress is observed also in in both axial and azimuthal strain</vt:lpstr>
      <vt:lpstr>Magnet assembly and loading Specifications (shells)</vt:lpstr>
      <vt:lpstr>Magnet assembly and loading Specifications (shells)</vt:lpstr>
      <vt:lpstr>Magnet assembly and loading Specifications (coils) I</vt:lpstr>
      <vt:lpstr>Magnet assembly and loading Specifications (coils)</vt:lpstr>
      <vt:lpstr>Magnet assembly and loading Specifications (coils)</vt:lpstr>
      <vt:lpstr>Magnet assembly and loading Specifications (coils) I</vt:lpstr>
      <vt:lpstr>Magnet assembly and loading Specifications (coils) II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Coil delta stress during powering (ramps-up and down averaged)</vt:lpstr>
      <vt:lpstr>Magnet assembly and loading Specifications (rods)</vt:lpstr>
      <vt:lpstr>Magnet assembly and loading Specifications (rods)</vt:lpstr>
      <vt:lpstr>A12b Coil arc length and coil stress measurements</vt:lpstr>
      <vt:lpstr>A12b Shell dimension and shell stress measurements</vt:lpstr>
      <vt:lpstr>Transfer function during loading</vt:lpstr>
      <vt:lpstr>A16 transfer function</vt:lpstr>
      <vt:lpstr>All, transfer function</vt:lpstr>
      <vt:lpstr>OD Measurements</vt:lpstr>
      <vt:lpstr>Delta stress during pre-load from OD measurements</vt:lpstr>
      <vt:lpstr>Shell strain after shell-yoke sub-assembly</vt:lpstr>
      <vt:lpstr>Final stress from OD measurements + offset  125 µ for A12b</vt:lpstr>
      <vt:lpstr>Magnet assembly and loading Sensitivity analysis</vt:lpstr>
      <vt:lpstr>Magnet assembly and loading Sensitivity analysis</vt:lpstr>
      <vt:lpstr>Magnet assembly and loading Specifications</vt:lpstr>
      <vt:lpstr>Outline</vt:lpstr>
      <vt:lpstr>Assembled magnet specifications Coil aperture</vt:lpstr>
      <vt:lpstr>Assembled magnet specifications OD</vt:lpstr>
      <vt:lpstr>Overall interference</vt:lpstr>
      <vt:lpstr>Assembled magnet specifications Straightness</vt:lpstr>
      <vt:lpstr>Assembled magnet specifications Straightness</vt:lpstr>
      <vt:lpstr>Assembled magnet specifications Straightness</vt:lpstr>
      <vt:lpstr>Assembled magnet specifications Cooling channels/passages</vt:lpstr>
      <vt:lpstr>Assembled magnet specifications Splices and coil/heaters hipot</vt:lpstr>
      <vt:lpstr>Assembled magnet specifications Radiation resistance and interface specs</vt:lpstr>
      <vt:lpstr>Assembled magnet specifications Field quality</vt:lpstr>
      <vt:lpstr>Assembled magnet specifications Field quality coil pack vs after loading</vt:lpstr>
      <vt:lpstr>Assembled magnet specifications Field quality</vt:lpstr>
      <vt:lpstr>Assembled magnet specifications Field quality</vt:lpstr>
      <vt:lpstr>Assembled magnet specifications Field quality</vt:lpstr>
      <vt:lpstr>Assembled magnet specifications Magnet length</vt:lpstr>
      <vt:lpstr>Appendix</vt:lpstr>
      <vt:lpstr>PowerPoint Presentation</vt:lpstr>
      <vt:lpstr>MQXFA12b – End Shell Qualification</vt:lpstr>
      <vt:lpstr>Introduction</vt:lpstr>
      <vt:lpstr>MQXFA12b – Loading</vt:lpstr>
      <vt:lpstr>Shell Stress - Cool-Down, Measured</vt:lpstr>
      <vt:lpstr>Shell Stress - Cool-Down, Delta</vt:lpstr>
      <vt:lpstr>Shell Stress - End</vt:lpstr>
      <vt:lpstr>Required Stress</vt:lpstr>
      <vt:lpstr>Shell Stress – Limiting Locations</vt:lpstr>
      <vt:lpstr>Crack Size for Grade IV Analysis</vt:lpstr>
      <vt:lpstr>Fracture Limits</vt:lpstr>
      <vt:lpstr>Crack Analysis – Interaction Integral Method</vt:lpstr>
      <vt:lpstr>FEA – a/c Dependence</vt:lpstr>
      <vt:lpstr>Angle Dependence – Edge Crack</vt:lpstr>
      <vt:lpstr>Load Factor Analysis</vt:lpstr>
      <vt:lpstr>Dye Penetrant Inspection</vt:lpstr>
      <vt:lpstr>Conclusion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2429</cp:revision>
  <dcterms:created xsi:type="dcterms:W3CDTF">2016-03-23T12:58:39Z</dcterms:created>
  <dcterms:modified xsi:type="dcterms:W3CDTF">2024-09-17T16:37:58Z</dcterms:modified>
</cp:coreProperties>
</file>