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3" r:id="rId5"/>
    <p:sldId id="274" r:id="rId6"/>
    <p:sldId id="644" r:id="rId7"/>
    <p:sldId id="659" r:id="rId8"/>
    <p:sldId id="651" r:id="rId9"/>
    <p:sldId id="256" r:id="rId10"/>
    <p:sldId id="661" r:id="rId11"/>
    <p:sldId id="660" r:id="rId12"/>
    <p:sldId id="655" r:id="rId13"/>
  </p:sldIdLst>
  <p:sldSz cx="9144000" cy="6858000" type="screen4x3"/>
  <p:notesSz cx="7010400" cy="9296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9340AF3-86D7-4A1E-99BD-73DDECECBA5A}">
          <p14:sldIdLst>
            <p14:sldId id="263"/>
            <p14:sldId id="274"/>
            <p14:sldId id="644"/>
            <p14:sldId id="659"/>
            <p14:sldId id="651"/>
            <p14:sldId id="256"/>
            <p14:sldId id="661"/>
            <p14:sldId id="660"/>
            <p14:sldId id="65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3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Baldini" initials="MB" lastIdx="3" clrIdx="0">
    <p:extLst>
      <p:ext uri="{19B8F6BF-5375-455C-9EA6-DF929625EA0E}">
        <p15:presenceInfo xmlns:p15="http://schemas.microsoft.com/office/powerpoint/2012/main" userId="Maria Baldi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EEAD8"/>
    <a:srgbClr val="F5BAB5"/>
    <a:srgbClr val="CCFFFF"/>
    <a:srgbClr val="FADDDA"/>
    <a:srgbClr val="CCECFF"/>
    <a:srgbClr val="9BBB59"/>
    <a:srgbClr val="5A9AD5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5911" autoAdjust="0"/>
  </p:normalViewPr>
  <p:slideViewPr>
    <p:cSldViewPr snapToObjects="1" showGuides="1">
      <p:cViewPr varScale="1">
        <p:scale>
          <a:sx n="109" d="100"/>
          <a:sy n="109" d="100"/>
        </p:scale>
        <p:origin x="1812" y="108"/>
      </p:cViewPr>
      <p:guideLst>
        <p:guide orient="horz" pos="4080"/>
        <p:guide pos="23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-3965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24/09/2024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24/09/2024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be 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8861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58b0d13458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g258b0d134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58b0d13458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g258b0d134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0427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noFill/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MQXFA19 Coil Acceptance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>
            <a:lvl1pPr>
              <a:defRPr sz="2400"/>
            </a:lvl1pPr>
          </a:lstStyle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MQXFA19 Coil Acceptance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MQXFA19 Coil Acceptance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MQXFA19 Coil Acceptance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MQXFA19 Coil Acceptance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MQXFA19 Coil Acceptance Review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MQXFA19 Coil Acceptance Review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8729" y="2483149"/>
            <a:ext cx="8138071" cy="1693078"/>
          </a:xfrm>
        </p:spPr>
        <p:txBody>
          <a:bodyPr/>
          <a:lstStyle/>
          <a:p>
            <a:r>
              <a:rPr lang="en-US" sz="3200" dirty="0"/>
              <a:t>Coil ordering in MQXFA19 based on conductor properties</a:t>
            </a:r>
            <a:endParaRPr lang="en-GB" sz="32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05879" y="3808722"/>
            <a:ext cx="6480000" cy="1147563"/>
          </a:xfrm>
        </p:spPr>
        <p:txBody>
          <a:bodyPr>
            <a:noAutofit/>
          </a:bodyPr>
          <a:lstStyle/>
          <a:p>
            <a:r>
              <a:rPr lang="en-GB" dirty="0"/>
              <a:t>Maria Baldini, Vittorio Marinozzi</a:t>
            </a:r>
          </a:p>
          <a:p>
            <a:endParaRPr lang="en-GB" dirty="0">
              <a:sym typeface="Wingdings" panose="05000000000000000000" pitchFamily="2" charset="2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94440" y="610259"/>
            <a:ext cx="4057610" cy="169129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BFDCA1C4-9514-7B4F-976F-D92F7E296653}" type="slidenum">
              <a:rPr lang="fr-FR" smtClean="0">
                <a:solidFill>
                  <a:schemeClr val="bg1"/>
                </a:solidFill>
              </a:rPr>
              <a:pPr/>
              <a:t>1</a:t>
            </a:fld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F9A9B3-9E11-41A1-B2BA-77757EDF2F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MQXFA19 Coil Acceptance Review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3394F-FEB5-4DF5-ACBA-5AF033110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521" y="137196"/>
            <a:ext cx="7920000" cy="720000"/>
          </a:xfrm>
        </p:spPr>
        <p:txBody>
          <a:bodyPr/>
          <a:lstStyle/>
          <a:p>
            <a:r>
              <a:rPr lang="en-US" dirty="0"/>
              <a:t>MQXFA19 cables: RRR estimations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3C8BC3-8492-46FF-9139-DF89EE237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0FEC5C7-4823-4CE0-8008-8C282B79B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54690"/>
              </p:ext>
            </p:extLst>
          </p:nvPr>
        </p:nvGraphicFramePr>
        <p:xfrm>
          <a:off x="457245" y="1290484"/>
          <a:ext cx="2743170" cy="261073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82102">
                  <a:extLst>
                    <a:ext uri="{9D8B030D-6E8A-4147-A177-3AD203B41FA5}">
                      <a16:colId xmlns:a16="http://schemas.microsoft.com/office/drawing/2014/main" val="2977077367"/>
                    </a:ext>
                  </a:extLst>
                </a:gridCol>
                <a:gridCol w="1661068">
                  <a:extLst>
                    <a:ext uri="{9D8B030D-6E8A-4147-A177-3AD203B41FA5}">
                      <a16:colId xmlns:a16="http://schemas.microsoft.com/office/drawing/2014/main" val="340570486"/>
                    </a:ext>
                  </a:extLst>
                </a:gridCol>
              </a:tblGrid>
              <a:tr h="330342">
                <a:tc>
                  <a:txBody>
                    <a:bodyPr/>
                    <a:lstStyle/>
                    <a:p>
                      <a:r>
                        <a:rPr lang="en-US" dirty="0"/>
                        <a:t>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835220"/>
                  </a:ext>
                </a:extLst>
              </a:tr>
              <a:tr h="330342">
                <a:tc>
                  <a:txBody>
                    <a:bodyPr/>
                    <a:lstStyle/>
                    <a:p>
                      <a:r>
                        <a:rPr lang="en-US" dirty="0"/>
                        <a:t>156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P43OL1197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728869"/>
                  </a:ext>
                </a:extLst>
              </a:tr>
              <a:tr h="330342">
                <a:tc>
                  <a:txBody>
                    <a:bodyPr/>
                    <a:lstStyle/>
                    <a:p>
                      <a:r>
                        <a:rPr lang="en-US" dirty="0"/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P43OL1210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433680"/>
                  </a:ext>
                </a:extLst>
              </a:tr>
              <a:tr h="404931">
                <a:tc>
                  <a:txBody>
                    <a:bodyPr/>
                    <a:lstStyle/>
                    <a:p>
                      <a:r>
                        <a:rPr lang="en-US" dirty="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P43OL1209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281006"/>
                  </a:ext>
                </a:extLst>
              </a:tr>
              <a:tr h="369509">
                <a:tc>
                  <a:txBody>
                    <a:bodyPr/>
                    <a:lstStyle/>
                    <a:p>
                      <a:r>
                        <a:rPr lang="en-US" dirty="0"/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P43OL1147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006634"/>
                  </a:ext>
                </a:extLst>
              </a:tr>
              <a:tr h="369509">
                <a:tc>
                  <a:txBody>
                    <a:bodyPr/>
                    <a:lstStyle/>
                    <a:p>
                      <a:r>
                        <a:rPr lang="en-US" dirty="0"/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P43OL1195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215668"/>
                  </a:ext>
                </a:extLst>
              </a:tr>
              <a:tr h="369509">
                <a:tc>
                  <a:txBody>
                    <a:bodyPr/>
                    <a:lstStyle/>
                    <a:p>
                      <a:r>
                        <a:rPr lang="en-US" dirty="0"/>
                        <a:t>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P43OL1205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13952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D37C8E9-F017-44AA-ACDC-BCFC14D42244}"/>
              </a:ext>
            </a:extLst>
          </p:cNvPr>
          <p:cNvSpPr txBox="1"/>
          <p:nvPr/>
        </p:nvSpPr>
        <p:spPr>
          <a:xfrm>
            <a:off x="3505674" y="1501719"/>
            <a:ext cx="488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Rolled and minor edge extracted samples used to estimate RRR of the coil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14E3DC-CDFD-41C4-90FC-ED21E9248A2F}"/>
              </a:ext>
            </a:extLst>
          </p:cNvPr>
          <p:cNvSpPr txBox="1"/>
          <p:nvPr/>
        </p:nvSpPr>
        <p:spPr>
          <a:xfrm>
            <a:off x="3514130" y="2162405"/>
            <a:ext cx="5023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Each cable: 40 strands in parallels coming from several spools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Spools come from different billets.</a:t>
            </a:r>
          </a:p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7E0AFC-396C-49E0-8143-40E266B1B64D}"/>
              </a:ext>
            </a:extLst>
          </p:cNvPr>
          <p:cNvSpPr/>
          <p:nvPr/>
        </p:nvSpPr>
        <p:spPr>
          <a:xfrm>
            <a:off x="261335" y="665305"/>
            <a:ext cx="87854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kern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Maximum coil to ground voltage at quench with ordering: 353 V </a:t>
            </a:r>
            <a:r>
              <a:rPr lang="en-GB" kern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(EDMS 1963398, Us-</a:t>
            </a:r>
            <a:r>
              <a:rPr lang="en-GB" kern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HiLumi</a:t>
            </a:r>
            <a:r>
              <a:rPr lang="en-GB" kern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kern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Docdb</a:t>
            </a:r>
            <a:r>
              <a:rPr lang="en-GB" kern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879)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1045-F062-479A-BE83-8313A98FCE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MQXFA19 Coil Acceptance Review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2CE525-AB32-46BF-BE41-7750C722D332}"/>
              </a:ext>
            </a:extLst>
          </p:cNvPr>
          <p:cNvSpPr txBox="1"/>
          <p:nvPr/>
        </p:nvSpPr>
        <p:spPr>
          <a:xfrm>
            <a:off x="294423" y="3901222"/>
            <a:ext cx="876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 is one rolled sample value per billet.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the Cu/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NCu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value of the spool used for the cable is not present, the Cu/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NCu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of a particular spool is estimated averaging data from spools belonging to the same billet.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weighted mean (weight= # of strands) is used to estimate cable RRR rolled samples and Cu/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NCu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values.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Minor and Major edge extracted samples are collected only from the most represented billets. Values are averaged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Witness sample RRR are also collected on representative billets. Data are not measured anymore starting from cable 1134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9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85AFAD-26DC-43C3-A176-638FF04C6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6BE4E17-6927-4FF6-94BC-9F3EFDB4E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623" y="-2768"/>
            <a:ext cx="7918450" cy="720725"/>
          </a:xfrm>
        </p:spPr>
        <p:txBody>
          <a:bodyPr/>
          <a:lstStyle/>
          <a:p>
            <a:r>
              <a:rPr lang="en-US" dirty="0"/>
              <a:t>MQXFA19 coils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DDE460F-0B09-4C53-8AE1-47CE55D66B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937992"/>
              </p:ext>
            </p:extLst>
          </p:nvPr>
        </p:nvGraphicFramePr>
        <p:xfrm>
          <a:off x="3657610" y="993197"/>
          <a:ext cx="5029191" cy="38073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73714">
                  <a:extLst>
                    <a:ext uri="{9D8B030D-6E8A-4147-A177-3AD203B41FA5}">
                      <a16:colId xmlns:a16="http://schemas.microsoft.com/office/drawing/2014/main" val="1199134752"/>
                    </a:ext>
                  </a:extLst>
                </a:gridCol>
                <a:gridCol w="1329383">
                  <a:extLst>
                    <a:ext uri="{9D8B030D-6E8A-4147-A177-3AD203B41FA5}">
                      <a16:colId xmlns:a16="http://schemas.microsoft.com/office/drawing/2014/main" val="1042010784"/>
                    </a:ext>
                  </a:extLst>
                </a:gridCol>
                <a:gridCol w="1450184">
                  <a:extLst>
                    <a:ext uri="{9D8B030D-6E8A-4147-A177-3AD203B41FA5}">
                      <a16:colId xmlns:a16="http://schemas.microsoft.com/office/drawing/2014/main" val="570916396"/>
                    </a:ext>
                  </a:extLst>
                </a:gridCol>
                <a:gridCol w="1475910">
                  <a:extLst>
                    <a:ext uri="{9D8B030D-6E8A-4147-A177-3AD203B41FA5}">
                      <a16:colId xmlns:a16="http://schemas.microsoft.com/office/drawing/2014/main" val="1710397362"/>
                    </a:ext>
                  </a:extLst>
                </a:gridCol>
              </a:tblGrid>
              <a:tr h="957229">
                <a:tc>
                  <a:txBody>
                    <a:bodyPr/>
                    <a:lstStyle/>
                    <a:p>
                      <a:r>
                        <a:rPr lang="en-US" sz="1600" dirty="0"/>
                        <a:t>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RRR rolled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RRR</a:t>
                      </a:r>
                    </a:p>
                    <a:p>
                      <a:r>
                        <a:rPr lang="en-US" sz="1600" dirty="0"/>
                        <a:t>minor 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RRR</a:t>
                      </a:r>
                    </a:p>
                    <a:p>
                      <a:r>
                        <a:rPr lang="en-US" sz="1600" dirty="0"/>
                        <a:t>major edge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682414"/>
                  </a:ext>
                </a:extLst>
              </a:tr>
              <a:tr h="470876">
                <a:tc>
                  <a:txBody>
                    <a:bodyPr/>
                    <a:lstStyle/>
                    <a:p>
                      <a:r>
                        <a:rPr lang="en-US" dirty="0"/>
                        <a:t>156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206.9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302.2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3261817"/>
                  </a:ext>
                </a:extLst>
              </a:tr>
              <a:tr h="474619">
                <a:tc>
                  <a:txBody>
                    <a:bodyPr/>
                    <a:lstStyle/>
                    <a:p>
                      <a:r>
                        <a:rPr lang="en-US" dirty="0"/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252.2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240.4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2873867"/>
                  </a:ext>
                </a:extLst>
              </a:tr>
              <a:tr h="480809">
                <a:tc>
                  <a:txBody>
                    <a:bodyPr/>
                    <a:lstStyle/>
                    <a:p>
                      <a:r>
                        <a:rPr lang="en-US" dirty="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186.25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266.2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301.8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6167580"/>
                  </a:ext>
                </a:extLst>
              </a:tr>
              <a:tr h="474619">
                <a:tc>
                  <a:txBody>
                    <a:bodyPr/>
                    <a:lstStyle/>
                    <a:p>
                      <a:r>
                        <a:rPr lang="en-US" dirty="0"/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291.6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337.6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3118944"/>
                  </a:ext>
                </a:extLst>
              </a:tr>
              <a:tr h="474619">
                <a:tc>
                  <a:txBody>
                    <a:bodyPr/>
                    <a:lstStyle/>
                    <a:p>
                      <a:r>
                        <a:rPr lang="en-US" dirty="0"/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202.875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252.2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308.4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5379875"/>
                  </a:ext>
                </a:extLst>
              </a:tr>
              <a:tr h="474619">
                <a:tc>
                  <a:txBody>
                    <a:bodyPr/>
                    <a:lstStyle/>
                    <a:p>
                      <a:r>
                        <a:rPr lang="en-US" dirty="0"/>
                        <a:t>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232.05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259.8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307.8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48229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6A423D-86E6-4854-B8BB-71D228F3C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MQXFA19 Coil Acceptance Review</a:t>
            </a:r>
            <a:endParaRPr lang="en-GB" dirty="0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3060F22-0526-4BCD-9AA5-F65BC41D4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699914"/>
              </p:ext>
            </p:extLst>
          </p:nvPr>
        </p:nvGraphicFramePr>
        <p:xfrm>
          <a:off x="365806" y="1229408"/>
          <a:ext cx="2560292" cy="33145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57932">
                  <a:extLst>
                    <a:ext uri="{9D8B030D-6E8A-4147-A177-3AD203B41FA5}">
                      <a16:colId xmlns:a16="http://schemas.microsoft.com/office/drawing/2014/main" val="1199134752"/>
                    </a:ext>
                  </a:extLst>
                </a:gridCol>
                <a:gridCol w="1602360">
                  <a:extLst>
                    <a:ext uri="{9D8B030D-6E8A-4147-A177-3AD203B41FA5}">
                      <a16:colId xmlns:a16="http://schemas.microsoft.com/office/drawing/2014/main" val="2682519470"/>
                    </a:ext>
                  </a:extLst>
                </a:gridCol>
              </a:tblGrid>
              <a:tr h="685598">
                <a:tc>
                  <a:txBody>
                    <a:bodyPr/>
                    <a:lstStyle/>
                    <a:p>
                      <a:r>
                        <a:rPr lang="en-US" sz="2000" dirty="0"/>
                        <a:t>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Cu/</a:t>
                      </a:r>
                      <a:r>
                        <a:rPr lang="en-US" sz="2000" dirty="0" err="1"/>
                        <a:t>nCu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682414"/>
                  </a:ext>
                </a:extLst>
              </a:tr>
              <a:tr h="503109">
                <a:tc>
                  <a:txBody>
                    <a:bodyPr/>
                    <a:lstStyle/>
                    <a:p>
                      <a:r>
                        <a:rPr lang="en-US" dirty="0"/>
                        <a:t>156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1.181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53261817"/>
                  </a:ext>
                </a:extLst>
              </a:tr>
              <a:tr h="553690">
                <a:tc>
                  <a:txBody>
                    <a:bodyPr/>
                    <a:lstStyle/>
                    <a:p>
                      <a:r>
                        <a:rPr lang="en-US" dirty="0"/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1.194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52873867"/>
                  </a:ext>
                </a:extLst>
              </a:tr>
              <a:tr h="396882">
                <a:tc>
                  <a:txBody>
                    <a:bodyPr/>
                    <a:lstStyle/>
                    <a:p>
                      <a:r>
                        <a:rPr lang="en-US" dirty="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1.158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46167580"/>
                  </a:ext>
                </a:extLst>
              </a:tr>
              <a:tr h="391771">
                <a:tc>
                  <a:txBody>
                    <a:bodyPr/>
                    <a:lstStyle/>
                    <a:p>
                      <a:r>
                        <a:rPr lang="en-US" dirty="0"/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1.1816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43118944"/>
                  </a:ext>
                </a:extLst>
              </a:tr>
              <a:tr h="391771">
                <a:tc>
                  <a:txBody>
                    <a:bodyPr/>
                    <a:lstStyle/>
                    <a:p>
                      <a:r>
                        <a:rPr lang="en-US" dirty="0"/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1.184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44810401"/>
                  </a:ext>
                </a:extLst>
              </a:tr>
              <a:tr h="391771">
                <a:tc>
                  <a:txBody>
                    <a:bodyPr/>
                    <a:lstStyle/>
                    <a:p>
                      <a:r>
                        <a:rPr lang="en-US" dirty="0"/>
                        <a:t>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1.190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04045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687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03B99-C149-42D3-BDD0-D625C4A31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RRR estimate values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9B3B7C-ECA2-4038-9286-0757846F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9C55BB-BC11-4724-9F9F-CAC12C48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MQXFA19 Coil Acceptance Review</a:t>
            </a:r>
            <a:endParaRPr lang="en-GB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FB220FD-1114-4C7E-8914-87ACA79AA0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991302"/>
              </p:ext>
            </p:extLst>
          </p:nvPr>
        </p:nvGraphicFramePr>
        <p:xfrm>
          <a:off x="680263" y="564095"/>
          <a:ext cx="7640735" cy="5838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2" imgW="20294353" imgH="15506569" progId="Origin50.Graph">
                  <p:embed/>
                </p:oleObj>
              </mc:Choice>
              <mc:Fallback>
                <p:oleObj name="Graph" r:id="rId2" imgW="20294353" imgH="15506569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80263" y="564095"/>
                        <a:ext cx="7640735" cy="58388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4215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0F7A19-C51D-42AC-8F34-C385FD355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6F0DDA8-52F3-4C96-9506-B0DCCEB12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218" y="-12201"/>
            <a:ext cx="7918450" cy="720725"/>
          </a:xfrm>
        </p:spPr>
        <p:txBody>
          <a:bodyPr/>
          <a:lstStyle/>
          <a:p>
            <a:r>
              <a:rPr lang="en-US" dirty="0"/>
              <a:t>Peak voltages assumptions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A79F373-A151-4665-BEDE-03715A087B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MQXFA19 Coil Acceptance Review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ACB83FC-4700-453A-B254-5B71FDB822C5}"/>
              </a:ext>
            </a:extLst>
          </p:cNvPr>
          <p:cNvSpPr txBox="1">
            <a:spLocks/>
          </p:cNvSpPr>
          <p:nvPr/>
        </p:nvSpPr>
        <p:spPr>
          <a:xfrm>
            <a:off x="411525" y="555221"/>
            <a:ext cx="8320949" cy="603497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Current: 16470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Old nominal, since electrical design criteria are based on old nominal current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Nominal protection (CLIQ 600 V - 40 mF, OL QH 300 V – 7.05 mF)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Coils are reported in mechanical ordering</a:t>
            </a:r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Peak voltages have been computed using rolled and minor edge RRR values. All coil orderings resulting in peak voltage to ground less than 353 V with both assumptions and for all failure cases have been identified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C025E72C-2150-4068-B50B-037F887AD7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96361" y="2532747"/>
            <a:ext cx="2133918" cy="21339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91E53E9-AE68-44B1-A73A-02C89AD9D19B}"/>
              </a:ext>
            </a:extLst>
          </p:cNvPr>
          <p:cNvSpPr txBox="1"/>
          <p:nvPr/>
        </p:nvSpPr>
        <p:spPr>
          <a:xfrm>
            <a:off x="7873079" y="2565248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28561E-CCC3-4AD9-8BAC-9E75E6BF9C06}"/>
              </a:ext>
            </a:extLst>
          </p:cNvPr>
          <p:cNvSpPr txBox="1"/>
          <p:nvPr/>
        </p:nvSpPr>
        <p:spPr>
          <a:xfrm>
            <a:off x="6196361" y="2576379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33CD3F-D1A0-4AB2-9BDF-F294EE7B8111}"/>
              </a:ext>
            </a:extLst>
          </p:cNvPr>
          <p:cNvSpPr txBox="1"/>
          <p:nvPr/>
        </p:nvSpPr>
        <p:spPr>
          <a:xfrm>
            <a:off x="6181963" y="4101240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933AB2-BFA6-459B-A78F-0FA5D73432AE}"/>
              </a:ext>
            </a:extLst>
          </p:cNvPr>
          <p:cNvSpPr txBox="1"/>
          <p:nvPr/>
        </p:nvSpPr>
        <p:spPr>
          <a:xfrm>
            <a:off x="7850858" y="4101240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P4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7C0F06-9870-41A2-B3C3-EB501AA8303B}"/>
              </a:ext>
            </a:extLst>
          </p:cNvPr>
          <p:cNvSpPr txBox="1"/>
          <p:nvPr/>
        </p:nvSpPr>
        <p:spPr>
          <a:xfrm>
            <a:off x="500677" y="2516828"/>
            <a:ext cx="549879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Peak voltages computed using STEAM-LEDET app provided by CERN</a:t>
            </a:r>
          </a:p>
          <a:p>
            <a:pPr marL="800100" lvl="1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Combinations of coils are considered</a:t>
            </a:r>
          </a:p>
          <a:p>
            <a:pPr marL="125730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>
                <a:solidFill>
                  <a:schemeClr val="accent5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248 251 161 156 244</a:t>
            </a: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125730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>
                <a:solidFill>
                  <a:schemeClr val="accent5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248 251 161 156 163</a:t>
            </a: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      </a:t>
            </a:r>
          </a:p>
          <a:p>
            <a:pPr marL="800100" lvl="1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each combination, nominal scenario plus 3 failure scenarios are considered</a:t>
            </a:r>
            <a:endParaRPr lang="it-IT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392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8b0d13458_0_0"/>
          <p:cNvSpPr txBox="1">
            <a:spLocks noGrp="1"/>
          </p:cNvSpPr>
          <p:nvPr>
            <p:ph type="sldNum" idx="12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6</a:t>
            </a:fld>
            <a:endParaRPr/>
          </a:p>
        </p:txBody>
      </p:sp>
      <p:sp>
        <p:nvSpPr>
          <p:cNvPr id="52" name="Google Shape;52;g258b0d13458_0_0"/>
          <p:cNvSpPr txBox="1">
            <a:spLocks noGrp="1"/>
          </p:cNvSpPr>
          <p:nvPr>
            <p:ph type="ftr" idx="11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MQXFA19 Coil Acceptance Review</a:t>
            </a:r>
            <a:endParaRPr/>
          </a:p>
        </p:txBody>
      </p:sp>
      <p:sp>
        <p:nvSpPr>
          <p:cNvPr id="55" name="Google Shape;55;g258b0d13458_0_0"/>
          <p:cNvSpPr txBox="1"/>
          <p:nvPr/>
        </p:nvSpPr>
        <p:spPr>
          <a:xfrm>
            <a:off x="6770548" y="144825"/>
            <a:ext cx="2280264" cy="64629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Coils are </a:t>
            </a:r>
            <a:r>
              <a:rPr lang="it-IT" sz="1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reported</a:t>
            </a:r>
            <a:r>
              <a:rPr lang="it-IT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it-IT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mechanical</a:t>
            </a:r>
            <a:r>
              <a:rPr lang="it-IT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order</a:t>
            </a:r>
            <a:endParaRPr dirty="0"/>
          </a:p>
        </p:txBody>
      </p:sp>
      <p:sp>
        <p:nvSpPr>
          <p:cNvPr id="56" name="Google Shape;56;g258b0d13458_0_0"/>
          <p:cNvSpPr txBox="1"/>
          <p:nvPr/>
        </p:nvSpPr>
        <p:spPr>
          <a:xfrm>
            <a:off x="91503" y="879112"/>
            <a:ext cx="90525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Noto Sans Symbols"/>
              <a:buChar char="▪"/>
            </a:pPr>
            <a:r>
              <a:rPr lang="it-IT" sz="2000" b="0" i="0" u="none" strike="noStrike" cap="none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There are </a:t>
            </a:r>
            <a:r>
              <a:rPr lang="it-IT" sz="2000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62</a:t>
            </a:r>
            <a:r>
              <a:rPr lang="it-IT" sz="2000" b="0" i="0" u="none" strike="noStrike" cap="none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 (with coil 244) acceptable coil orderings with voltage &lt; 353 V that are common for both rolled and minor edge RRR values (values reported for rolled RRR) </a:t>
            </a:r>
          </a:p>
        </p:txBody>
      </p:sp>
      <p:sp>
        <p:nvSpPr>
          <p:cNvPr id="57" name="Google Shape;57;g258b0d13458_0_0"/>
          <p:cNvSpPr txBox="1">
            <a:spLocks noGrp="1"/>
          </p:cNvSpPr>
          <p:nvPr>
            <p:ph type="title"/>
          </p:nvPr>
        </p:nvSpPr>
        <p:spPr>
          <a:xfrm>
            <a:off x="-352917" y="-12734"/>
            <a:ext cx="792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</a:pPr>
            <a:r>
              <a:rPr lang="it-IT" dirty="0"/>
              <a:t>Acceptable coil </a:t>
            </a:r>
            <a:r>
              <a:rPr lang="it-IT" dirty="0" err="1"/>
              <a:t>ordering</a:t>
            </a:r>
            <a:r>
              <a:rPr lang="it-IT" dirty="0"/>
              <a:t> (244 spare)</a:t>
            </a:r>
            <a:endParaRPr dirty="0"/>
          </a:p>
        </p:txBody>
      </p:sp>
      <p:graphicFrame>
        <p:nvGraphicFramePr>
          <p:cNvPr id="2" name="Tabella 8">
            <a:extLst>
              <a:ext uri="{FF2B5EF4-FFF2-40B4-BE49-F238E27FC236}">
                <a16:creationId xmlns:a16="http://schemas.microsoft.com/office/drawing/2014/main" id="{CA0971D0-C5AF-5EC5-B6F7-8B47C265CF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201356"/>
              </p:ext>
            </p:extLst>
          </p:nvPr>
        </p:nvGraphicFramePr>
        <p:xfrm>
          <a:off x="91504" y="1985651"/>
          <a:ext cx="2926035" cy="3973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207">
                  <a:extLst>
                    <a:ext uri="{9D8B030D-6E8A-4147-A177-3AD203B41FA5}">
                      <a16:colId xmlns:a16="http://schemas.microsoft.com/office/drawing/2014/main" val="534196917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3430114189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3023615416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435058151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1016224226"/>
                    </a:ext>
                  </a:extLst>
                </a:gridCol>
              </a:tblGrid>
              <a:tr h="252898"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Volt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49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038485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511996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8567003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303566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9702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845518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27422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1383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0537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23736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08483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78357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32807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36485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615373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03439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54111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28602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49735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03465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4959092"/>
                  </a:ext>
                </a:extLst>
              </a:tr>
            </a:tbl>
          </a:graphicData>
        </a:graphic>
      </p:graphicFrame>
      <p:graphicFrame>
        <p:nvGraphicFramePr>
          <p:cNvPr id="4" name="Tabella 8">
            <a:extLst>
              <a:ext uri="{FF2B5EF4-FFF2-40B4-BE49-F238E27FC236}">
                <a16:creationId xmlns:a16="http://schemas.microsoft.com/office/drawing/2014/main" id="{27889633-FE73-9387-8A8B-C38C55BC3A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985867"/>
              </p:ext>
            </p:extLst>
          </p:nvPr>
        </p:nvGraphicFramePr>
        <p:xfrm>
          <a:off x="3108982" y="1978378"/>
          <a:ext cx="2926035" cy="3973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207">
                  <a:extLst>
                    <a:ext uri="{9D8B030D-6E8A-4147-A177-3AD203B41FA5}">
                      <a16:colId xmlns:a16="http://schemas.microsoft.com/office/drawing/2014/main" val="534196917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3430114189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3023615416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435058151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1016224226"/>
                    </a:ext>
                  </a:extLst>
                </a:gridCol>
              </a:tblGrid>
              <a:tr h="252898"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Volt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49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038485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511996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8567003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303566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9702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845518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27422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1383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0537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23736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08483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78357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32807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36485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615373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03439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54111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28602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49735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03465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4959092"/>
                  </a:ext>
                </a:extLst>
              </a:tr>
            </a:tbl>
          </a:graphicData>
        </a:graphic>
      </p:graphicFrame>
      <p:graphicFrame>
        <p:nvGraphicFramePr>
          <p:cNvPr id="5" name="Tabella 8">
            <a:extLst>
              <a:ext uri="{FF2B5EF4-FFF2-40B4-BE49-F238E27FC236}">
                <a16:creationId xmlns:a16="http://schemas.microsoft.com/office/drawing/2014/main" id="{A1764857-4335-A6EA-745E-403DCE8E9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646872"/>
              </p:ext>
            </p:extLst>
          </p:nvPr>
        </p:nvGraphicFramePr>
        <p:xfrm>
          <a:off x="6184541" y="1978379"/>
          <a:ext cx="2926035" cy="379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207">
                  <a:extLst>
                    <a:ext uri="{9D8B030D-6E8A-4147-A177-3AD203B41FA5}">
                      <a16:colId xmlns:a16="http://schemas.microsoft.com/office/drawing/2014/main" val="534196917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3430114189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3023615416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435058151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1016224226"/>
                    </a:ext>
                  </a:extLst>
                </a:gridCol>
              </a:tblGrid>
              <a:tr h="252898"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Volt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49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038485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511996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8567003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303566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9702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845518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27422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1383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0537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23736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08483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78357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32807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36485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615373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03439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54111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28602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49735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03465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8b0d13458_0_0"/>
          <p:cNvSpPr txBox="1">
            <a:spLocks noGrp="1"/>
          </p:cNvSpPr>
          <p:nvPr>
            <p:ph type="sldNum" idx="12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7</a:t>
            </a:fld>
            <a:endParaRPr/>
          </a:p>
        </p:txBody>
      </p:sp>
      <p:sp>
        <p:nvSpPr>
          <p:cNvPr id="52" name="Google Shape;52;g258b0d13458_0_0"/>
          <p:cNvSpPr txBox="1">
            <a:spLocks noGrp="1"/>
          </p:cNvSpPr>
          <p:nvPr>
            <p:ph type="ftr" idx="11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MQXFA19 Coil Acceptance Review</a:t>
            </a:r>
            <a:endParaRPr/>
          </a:p>
        </p:txBody>
      </p:sp>
      <p:sp>
        <p:nvSpPr>
          <p:cNvPr id="55" name="Google Shape;55;g258b0d13458_0_0"/>
          <p:cNvSpPr txBox="1"/>
          <p:nvPr/>
        </p:nvSpPr>
        <p:spPr>
          <a:xfrm>
            <a:off x="6770548" y="144825"/>
            <a:ext cx="2280264" cy="64629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Coils are </a:t>
            </a:r>
            <a:r>
              <a:rPr lang="it-IT" sz="1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reported</a:t>
            </a:r>
            <a:r>
              <a:rPr lang="it-IT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it-IT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mechanical</a:t>
            </a:r>
            <a:r>
              <a:rPr lang="it-IT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order</a:t>
            </a:r>
            <a:endParaRPr dirty="0"/>
          </a:p>
        </p:txBody>
      </p:sp>
      <p:sp>
        <p:nvSpPr>
          <p:cNvPr id="56" name="Google Shape;56;g258b0d13458_0_0"/>
          <p:cNvSpPr txBox="1"/>
          <p:nvPr/>
        </p:nvSpPr>
        <p:spPr>
          <a:xfrm>
            <a:off x="91503" y="879112"/>
            <a:ext cx="90525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Noto Sans Symbols"/>
              <a:buChar char="▪"/>
            </a:pPr>
            <a:r>
              <a:rPr lang="it-IT" sz="2000" b="0" i="0" u="none" strike="noStrike" cap="none" dirty="0" err="1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There</a:t>
            </a:r>
            <a:r>
              <a:rPr lang="it-IT" sz="2000" b="0" i="0" u="none" strike="noStrike" cap="none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 are 67  (with coil 163) acceptable coil orderings with voltage &lt; 353 V that are common for both rolled and minor edge RRR values (values reported for rolled RRR)</a:t>
            </a:r>
          </a:p>
        </p:txBody>
      </p:sp>
      <p:sp>
        <p:nvSpPr>
          <p:cNvPr id="57" name="Google Shape;57;g258b0d13458_0_0"/>
          <p:cNvSpPr txBox="1">
            <a:spLocks noGrp="1"/>
          </p:cNvSpPr>
          <p:nvPr>
            <p:ph type="title"/>
          </p:nvPr>
        </p:nvSpPr>
        <p:spPr>
          <a:xfrm>
            <a:off x="-352917" y="-12734"/>
            <a:ext cx="792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</a:pPr>
            <a:r>
              <a:rPr lang="it-IT" dirty="0"/>
              <a:t>Acceptable coil ordering (</a:t>
            </a:r>
            <a:r>
              <a:rPr lang="it-IT" dirty="0" err="1"/>
              <a:t>spare</a:t>
            </a:r>
            <a:r>
              <a:rPr lang="it-IT" dirty="0"/>
              <a:t> 163)</a:t>
            </a:r>
            <a:endParaRPr dirty="0"/>
          </a:p>
        </p:txBody>
      </p:sp>
      <p:graphicFrame>
        <p:nvGraphicFramePr>
          <p:cNvPr id="2" name="Tabella 8">
            <a:extLst>
              <a:ext uri="{FF2B5EF4-FFF2-40B4-BE49-F238E27FC236}">
                <a16:creationId xmlns:a16="http://schemas.microsoft.com/office/drawing/2014/main" id="{D1CB6530-B090-0641-18CB-184ABC45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881390"/>
              </p:ext>
            </p:extLst>
          </p:nvPr>
        </p:nvGraphicFramePr>
        <p:xfrm>
          <a:off x="91504" y="1985651"/>
          <a:ext cx="2926035" cy="4327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207">
                  <a:extLst>
                    <a:ext uri="{9D8B030D-6E8A-4147-A177-3AD203B41FA5}">
                      <a16:colId xmlns:a16="http://schemas.microsoft.com/office/drawing/2014/main" val="534196917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3430114189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3023615416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435058151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1016224226"/>
                    </a:ext>
                  </a:extLst>
                </a:gridCol>
              </a:tblGrid>
              <a:tr h="252898"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Volt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49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038485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511996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8567003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303566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9702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845518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27422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1383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0537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23736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08483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78357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32807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36485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615373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03439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54111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28602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49735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03465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495909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916378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3262785"/>
                  </a:ext>
                </a:extLst>
              </a:tr>
            </a:tbl>
          </a:graphicData>
        </a:graphic>
      </p:graphicFrame>
      <p:graphicFrame>
        <p:nvGraphicFramePr>
          <p:cNvPr id="3" name="Tabella 8">
            <a:extLst>
              <a:ext uri="{FF2B5EF4-FFF2-40B4-BE49-F238E27FC236}">
                <a16:creationId xmlns:a16="http://schemas.microsoft.com/office/drawing/2014/main" id="{A4C221F5-5AC2-F2E2-5D22-323BC4E02B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911851"/>
              </p:ext>
            </p:extLst>
          </p:nvPr>
        </p:nvGraphicFramePr>
        <p:xfrm>
          <a:off x="3108982" y="1978378"/>
          <a:ext cx="2926035" cy="4327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207">
                  <a:extLst>
                    <a:ext uri="{9D8B030D-6E8A-4147-A177-3AD203B41FA5}">
                      <a16:colId xmlns:a16="http://schemas.microsoft.com/office/drawing/2014/main" val="534196917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3430114189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3023615416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435058151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1016224226"/>
                    </a:ext>
                  </a:extLst>
                </a:gridCol>
              </a:tblGrid>
              <a:tr h="252898"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Volt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49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038485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511996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8567003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303566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9702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845518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27422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1383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0537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23736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08483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78357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32807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36485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615373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03439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54111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28602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49735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03465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495909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7398593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7039468"/>
                  </a:ext>
                </a:extLst>
              </a:tr>
            </a:tbl>
          </a:graphicData>
        </a:graphic>
      </p:graphicFrame>
      <p:graphicFrame>
        <p:nvGraphicFramePr>
          <p:cNvPr id="4" name="Tabella 8">
            <a:extLst>
              <a:ext uri="{FF2B5EF4-FFF2-40B4-BE49-F238E27FC236}">
                <a16:creationId xmlns:a16="http://schemas.microsoft.com/office/drawing/2014/main" id="{EB8F7611-7C3B-A547-3E5A-6DFEEDA64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338212"/>
              </p:ext>
            </p:extLst>
          </p:nvPr>
        </p:nvGraphicFramePr>
        <p:xfrm>
          <a:off x="6184541" y="1978379"/>
          <a:ext cx="2926035" cy="3973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207">
                  <a:extLst>
                    <a:ext uri="{9D8B030D-6E8A-4147-A177-3AD203B41FA5}">
                      <a16:colId xmlns:a16="http://schemas.microsoft.com/office/drawing/2014/main" val="534196917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3430114189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3023615416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435058151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1016224226"/>
                    </a:ext>
                  </a:extLst>
                </a:gridCol>
              </a:tblGrid>
              <a:tr h="252898"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Volt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49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038485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511996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8567003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303566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9702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845518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27422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1383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0537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23736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08483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78357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32807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36485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615373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03439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54111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28602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49735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03465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0147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997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F37A26-A396-4540-AE8E-B99DFB513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2709000"/>
            <a:ext cx="7920000" cy="720000"/>
          </a:xfrm>
        </p:spPr>
        <p:txBody>
          <a:bodyPr/>
          <a:lstStyle/>
          <a:p>
            <a:r>
              <a:rPr lang="it-IT" dirty="0"/>
              <a:t>Backup slides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89A4312-1FFA-4FA6-932D-1AF69D81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4D56AC6-17D4-4FFD-AA5E-794097052B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MQXFA19 Coil Acceptance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564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id="{762AB6E6-3FE5-4D31-8283-8AD21DF81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530" y="859569"/>
            <a:ext cx="4724070" cy="5437137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DE2B915A-CBC6-4AF6-9E03-A53456B01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Peak </a:t>
            </a:r>
            <a:r>
              <a:rPr lang="it-IT" dirty="0" err="1"/>
              <a:t>voltages</a:t>
            </a:r>
            <a:r>
              <a:rPr lang="it-IT" dirty="0"/>
              <a:t> report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E99DFED-80A4-4016-8E35-1FED66BC6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DE69F2A-884B-4D4A-9E70-93EF20A3F0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MQXFA19 Coil Acceptance Review</a:t>
            </a:r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DBBC830C-6CE7-4DD9-80D7-A4AC1C1A9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511" y="2555873"/>
            <a:ext cx="3761289" cy="3088003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C4ED9B5-B449-4BB4-AC12-809B8305F2A5}"/>
              </a:ext>
            </a:extLst>
          </p:cNvPr>
          <p:cNvSpPr txBox="1"/>
          <p:nvPr/>
        </p:nvSpPr>
        <p:spPr>
          <a:xfrm>
            <a:off x="5525060" y="927877"/>
            <a:ext cx="29788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 err="1"/>
              <a:t>Old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, </a:t>
            </a:r>
            <a:r>
              <a:rPr lang="it-IT" dirty="0" err="1"/>
              <a:t>since</a:t>
            </a:r>
            <a:r>
              <a:rPr lang="it-IT" dirty="0"/>
              <a:t> design </a:t>
            </a:r>
            <a:r>
              <a:rPr lang="it-IT" dirty="0" err="1"/>
              <a:t>criteria</a:t>
            </a:r>
            <a:r>
              <a:rPr lang="it-IT" dirty="0"/>
              <a:t> are </a:t>
            </a:r>
            <a:r>
              <a:rPr lang="it-IT" dirty="0" err="1"/>
              <a:t>based</a:t>
            </a:r>
            <a:r>
              <a:rPr lang="it-IT" dirty="0"/>
              <a:t> on </a:t>
            </a:r>
            <a:r>
              <a:rPr lang="it-IT" dirty="0" err="1"/>
              <a:t>old</a:t>
            </a:r>
            <a:r>
              <a:rPr lang="it-IT" dirty="0"/>
              <a:t> </a:t>
            </a:r>
            <a:r>
              <a:rPr lang="it-IT" dirty="0" err="1"/>
              <a:t>nominal</a:t>
            </a:r>
            <a:r>
              <a:rPr lang="it-IT" dirty="0"/>
              <a:t> </a:t>
            </a:r>
            <a:r>
              <a:rPr lang="it-IT" dirty="0" err="1"/>
              <a:t>current</a:t>
            </a:r>
            <a:endParaRPr lang="it-IT" dirty="0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1C221684-6319-4C4E-9192-4FB998DAC982}"/>
              </a:ext>
            </a:extLst>
          </p:cNvPr>
          <p:cNvCxnSpPr>
            <a:cxnSpLocks/>
          </p:cNvCxnSpPr>
          <p:nvPr/>
        </p:nvCxnSpPr>
        <p:spPr>
          <a:xfrm flipH="1">
            <a:off x="3409670" y="1381735"/>
            <a:ext cx="20767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5855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8EF391-2BAD-45F4-B22E-736040720C99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8946e33d-fd2f-4ae4-8ee9-d90c129cdf9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49397</TotalTime>
  <Words>1204</Words>
  <Application>Microsoft Office PowerPoint</Application>
  <PresentationFormat>On-screen Show (4:3)</PresentationFormat>
  <Paragraphs>800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Noto Sans Symbols</vt:lpstr>
      <vt:lpstr>Wingdings</vt:lpstr>
      <vt:lpstr>Thème Office</vt:lpstr>
      <vt:lpstr>Graph</vt:lpstr>
      <vt:lpstr>Coil ordering in MQXFA19 based on conductor properties</vt:lpstr>
      <vt:lpstr>MQXFA19 cables: RRR estimations</vt:lpstr>
      <vt:lpstr>MQXFA19 coils</vt:lpstr>
      <vt:lpstr>RRR estimate values</vt:lpstr>
      <vt:lpstr>Peak voltages assumptions</vt:lpstr>
      <vt:lpstr>Acceptable coil ordering (244 spare)</vt:lpstr>
      <vt:lpstr>Acceptable coil ordering (spare 163)</vt:lpstr>
      <vt:lpstr>Backup slides</vt:lpstr>
      <vt:lpstr>Peak voltages report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ipong@lbl.gov</dc:creator>
  <cp:lastModifiedBy>Vittorio Marinozzi</cp:lastModifiedBy>
  <cp:revision>1254</cp:revision>
  <cp:lastPrinted>2019-03-16T00:12:34Z</cp:lastPrinted>
  <dcterms:created xsi:type="dcterms:W3CDTF">2016-03-23T12:58:39Z</dcterms:created>
  <dcterms:modified xsi:type="dcterms:W3CDTF">2024-09-25T02:15:24Z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