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6" r:id="rId5"/>
    <p:sldId id="327" r:id="rId6"/>
    <p:sldId id="333" r:id="rId7"/>
    <p:sldId id="334" r:id="rId8"/>
    <p:sldId id="311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27"/>
            <p14:sldId id="333"/>
            <p14:sldId id="334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08080"/>
    <a:srgbClr val="004C97"/>
    <a:srgbClr val="6600FF"/>
    <a:srgbClr val="CCCC00"/>
    <a:srgbClr val="FF9900"/>
    <a:srgbClr val="33CC33"/>
    <a:srgbClr val="003087"/>
    <a:srgbClr val="FF33CC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9/11/2024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6268FF-779F-4B36-B075-E2ADD364027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04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9/13/2024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Shutdown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September 13,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9/13/2024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ESS2 survey of cathode and wire plane at A0 Clean Room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Second survey required after adjusting cathode supports to reduce warp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D30 downstream mechanical work waiting on key Q205 part (~2 weeks 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Transport “Y” sump check valve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LCW leak rate greatly reduced after MSD repaired or valved out known leaks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Largest leaks on sub-header connection and a Delivery Ring sextupole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Resistivity has been declining, may be time to change DI  bottles at CUB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ESS1 &amp; 2 Fluorinert piping installation complete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Connects future AP-30 cooling skid with surge resistors in the tunnel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Prototype ESS2 will need to be removed from DR prior to running beam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Related to buyback accounting between Mu2e Project and AD spares funds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Hope that operational ESS2 will be ready for installation in October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Will evaluate options if operational ESS2 is delayed significantly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Domestic water leaks near AP-0 adjacent to Transport berm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north door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continues to be stalled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“Y” sump check valve replaced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9/13/2024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3</a:t>
            </a:fld>
            <a:endParaRPr lang="en-US" altLang="en-US" sz="12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B4C1DF8-78BB-95AB-4A19-EC2D4183EF8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09" t="8265" b="2173"/>
          <a:stretch/>
        </p:blipFill>
        <p:spPr>
          <a:xfrm rot="5400000">
            <a:off x="5393262" y="2292951"/>
            <a:ext cx="5220392" cy="2281084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E972B47B-4B96-5BEF-BE6F-9B6996E85E5A}"/>
              </a:ext>
            </a:extLst>
          </p:cNvPr>
          <p:cNvSpPr/>
          <p:nvPr/>
        </p:nvSpPr>
        <p:spPr>
          <a:xfrm>
            <a:off x="7548588" y="3350340"/>
            <a:ext cx="909739" cy="737419"/>
          </a:xfrm>
          <a:prstGeom prst="ellipse">
            <a:avLst/>
          </a:prstGeom>
          <a:noFill/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54BC111-A6FC-A490-3E2E-5D14906C9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4047"/>
            <a:ext cx="6764594" cy="5260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8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make-up rate and decline in resistivity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9/13/2024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4</a:t>
            </a:fld>
            <a:endParaRPr lang="en-US" alt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5962F9-4321-F63E-A35A-49348EF8516C}"/>
              </a:ext>
            </a:extLst>
          </p:cNvPr>
          <p:cNvSpPr txBox="1"/>
          <p:nvPr/>
        </p:nvSpPr>
        <p:spPr>
          <a:xfrm>
            <a:off x="7526338" y="3999428"/>
            <a:ext cx="1464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FF00"/>
                </a:solidFill>
              </a:rPr>
              <a:t>LCW return pressure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A2E646-A11D-A8CB-CE35-B45FF46C5D38}"/>
              </a:ext>
            </a:extLst>
          </p:cNvPr>
          <p:cNvSpPr txBox="1"/>
          <p:nvPr/>
        </p:nvSpPr>
        <p:spPr>
          <a:xfrm>
            <a:off x="7779551" y="2714539"/>
            <a:ext cx="1094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LCW resistivity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15E4FF-E1EC-317E-A9B9-8ED47AB6FDFD}"/>
              </a:ext>
            </a:extLst>
          </p:cNvPr>
          <p:cNvSpPr txBox="1"/>
          <p:nvPr/>
        </p:nvSpPr>
        <p:spPr>
          <a:xfrm>
            <a:off x="7836138" y="5561318"/>
            <a:ext cx="10468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LCW make-up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3C7D9DD-ADEF-FB0D-A6BD-F910235B2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237" y="846443"/>
            <a:ext cx="6973101" cy="540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2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0F31744-FAA4-41D2-5D64-5B68F61B2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9773"/>
            <a:ext cx="9144000" cy="26511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 Ring extraction region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9/13/2024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7C3E6-C14A-80A8-86B5-9CEE8FDE965E}"/>
              </a:ext>
            </a:extLst>
          </p:cNvPr>
          <p:cNvSpPr txBox="1"/>
          <p:nvPr/>
        </p:nvSpPr>
        <p:spPr>
          <a:xfrm>
            <a:off x="228600" y="2670764"/>
            <a:ext cx="181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Delivery 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F9FA41-6D5E-E95A-2EDC-1DFB6D382D98}"/>
              </a:ext>
            </a:extLst>
          </p:cNvPr>
          <p:cNvSpPr txBox="1"/>
          <p:nvPr/>
        </p:nvSpPr>
        <p:spPr>
          <a:xfrm>
            <a:off x="544424" y="851079"/>
            <a:ext cx="118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M4 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27BEA7-A6ED-67B5-B86B-D1332264A34D}"/>
              </a:ext>
            </a:extLst>
          </p:cNvPr>
          <p:cNvSpPr txBox="1"/>
          <p:nvPr/>
        </p:nvSpPr>
        <p:spPr>
          <a:xfrm>
            <a:off x="4851132" y="2012174"/>
            <a:ext cx="857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Q205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32A795-8F43-1E0C-BF0A-A12C74C2551F}"/>
              </a:ext>
            </a:extLst>
          </p:cNvPr>
          <p:cNvSpPr txBox="1"/>
          <p:nvPr/>
        </p:nvSpPr>
        <p:spPr>
          <a:xfrm>
            <a:off x="6450013" y="1678154"/>
            <a:ext cx="2543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Extraction </a:t>
            </a:r>
            <a:r>
              <a:rPr lang="en-US" sz="2000" dirty="0" err="1">
                <a:solidFill>
                  <a:srgbClr val="FF0000"/>
                </a:solidFill>
              </a:rPr>
              <a:t>Lambertson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5CC1D37-A520-EFD6-49DB-7A9F0F0C2A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9038"/>
          <a:stretch/>
        </p:blipFill>
        <p:spPr>
          <a:xfrm>
            <a:off x="3234110" y="3778725"/>
            <a:ext cx="4812609" cy="2445383"/>
          </a:xfrm>
          <a:prstGeom prst="rect">
            <a:avLst/>
          </a:prstGeom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id="{0C15756D-D0D0-8777-FC37-46679450FC50}"/>
              </a:ext>
            </a:extLst>
          </p:cNvPr>
          <p:cNvSpPr/>
          <p:nvPr/>
        </p:nvSpPr>
        <p:spPr>
          <a:xfrm rot="16200000">
            <a:off x="4711133" y="832147"/>
            <a:ext cx="1001895" cy="2088684"/>
          </a:xfrm>
          <a:prstGeom prst="rightBrace">
            <a:avLst/>
          </a:prstGeom>
          <a:ln>
            <a:solidFill>
              <a:srgbClr val="008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14AAD2-9DDD-34E2-EE0C-33F6DABBDA70}"/>
              </a:ext>
            </a:extLst>
          </p:cNvPr>
          <p:cNvSpPr txBox="1"/>
          <p:nvPr/>
        </p:nvSpPr>
        <p:spPr>
          <a:xfrm>
            <a:off x="4274067" y="994079"/>
            <a:ext cx="1876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8080"/>
                </a:solidFill>
              </a:rPr>
              <a:t>Special vacuum pipe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3D8773-5D38-450A-45CF-77C772CDAC72}"/>
              </a:ext>
            </a:extLst>
          </p:cNvPr>
          <p:cNvSpPr txBox="1"/>
          <p:nvPr/>
        </p:nvSpPr>
        <p:spPr>
          <a:xfrm>
            <a:off x="324734" y="3223366"/>
            <a:ext cx="2747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Q205 on support “plate”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3ABB42D-2B92-E502-024D-1B4AD501710C}"/>
              </a:ext>
            </a:extLst>
          </p:cNvPr>
          <p:cNvSpPr txBox="1"/>
          <p:nvPr/>
        </p:nvSpPr>
        <p:spPr>
          <a:xfrm>
            <a:off x="1111486" y="1350798"/>
            <a:ext cx="2323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Extraction C-Magnet</a:t>
            </a:r>
          </a:p>
        </p:txBody>
      </p:sp>
      <p:pic>
        <p:nvPicPr>
          <p:cNvPr id="18" name="Picture 17" descr="A yellow and red machine&#10;&#10;Description automatically generated">
            <a:extLst>
              <a:ext uri="{FF2B5EF4-FFF2-40B4-BE49-F238E27FC236}">
                <a16:creationId xmlns:a16="http://schemas.microsoft.com/office/drawing/2014/main" id="{44A5FA28-E17D-B794-48BE-74EBC138F13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383"/>
          <a:stretch/>
        </p:blipFill>
        <p:spPr>
          <a:xfrm>
            <a:off x="201344" y="3634976"/>
            <a:ext cx="2831422" cy="2654253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799D36C-F6F2-38BA-8376-BDE786826B62}"/>
              </a:ext>
            </a:extLst>
          </p:cNvPr>
          <p:cNvCxnSpPr>
            <a:cxnSpLocks/>
          </p:cNvCxnSpPr>
          <p:nvPr/>
        </p:nvCxnSpPr>
        <p:spPr>
          <a:xfrm flipH="1">
            <a:off x="1966503" y="5001416"/>
            <a:ext cx="904516" cy="6868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95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worklist items and other upcoming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AP-0 Dump system will be drained and water lines blown out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Install rad hard 8Q24 at Q205, send uninstalled 8Q24 to TD for rad hard water lines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Q205 vacuum pipe replacement to simplify vacuum connection to ELAM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Unroll ELAM? (was rolled 24 mr to improve g-2 extraction trajectory)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Profilometer extraction profile monitor vacuum Tee installed upstream of ELAM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Several alignment tasks including D30 level run and M4 Final Focus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M4 Final Focus vacuum installation, A/C dipole installation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to check sizing of all power supply panel breakers, upgrade as necessary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 Kirk Key hardware on disconnects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Most LCW leaks repaired, but a few left to fix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Install additional steel shielding above ECMAG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ESS1 and ESS2 septum stand motion-control improvements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to finish operational ESS2 and install it in tunnel late in shutdown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Repair of domestic water break near AP-0 may disturb Transport berm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ESS2 (operational version in A0 Clean Room)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survey, vacuum leak check and transport to NWA for high voltage conditioning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AP-0 A/C controls work paused; reason unknown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 dirty="0"/>
              <a:t>9/13/2024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674453</TotalTime>
  <Words>472</Words>
  <Application>Microsoft Office PowerPoint</Application>
  <PresentationFormat>On-screen Show (4:3)</PresentationFormat>
  <Paragraphs>74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Transport “Y” sump check valve replaced</vt:lpstr>
      <vt:lpstr>Muon LCW make-up rate and decline in resistivity</vt:lpstr>
      <vt:lpstr>Delivery Ring extraction region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1212</cp:revision>
  <cp:lastPrinted>2016-10-17T16:36:40Z</cp:lastPrinted>
  <dcterms:created xsi:type="dcterms:W3CDTF">2014-12-17T13:45:40Z</dcterms:created>
  <dcterms:modified xsi:type="dcterms:W3CDTF">2024-09-13T12:19:13Z</dcterms:modified>
</cp:coreProperties>
</file>