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4" r:id="rId2"/>
  </p:sldMasterIdLst>
  <p:notesMasterIdLst>
    <p:notesMasterId r:id="rId15"/>
  </p:notesMasterIdLst>
  <p:sldIdLst>
    <p:sldId id="2076" r:id="rId3"/>
    <p:sldId id="2095" r:id="rId4"/>
    <p:sldId id="2086" r:id="rId5"/>
    <p:sldId id="2089" r:id="rId6"/>
    <p:sldId id="2090" r:id="rId7"/>
    <p:sldId id="2087" r:id="rId8"/>
    <p:sldId id="2091" r:id="rId9"/>
    <p:sldId id="2085" r:id="rId10"/>
    <p:sldId id="2084" r:id="rId11"/>
    <p:sldId id="2092" r:id="rId12"/>
    <p:sldId id="2093" r:id="rId13"/>
    <p:sldId id="2094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7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380144" y="475760"/>
            <a:ext cx="11599523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87676" y="5728951"/>
            <a:ext cx="11691991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090" y="41084"/>
            <a:ext cx="1810669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039" y="6047721"/>
            <a:ext cx="2302769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5" y="6058047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B080A.718D6A7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20 September 2024</a:t>
            </a:r>
          </a:p>
          <a:p>
            <a:r>
              <a:rPr lang="en-US" dirty="0"/>
              <a:t>T. Markiewicz/SLAC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title" idx="4294967295"/>
          </p:nvPr>
        </p:nvSpPr>
        <p:spPr>
          <a:xfrm>
            <a:off x="846305" y="1747420"/>
            <a:ext cx="11056937" cy="58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Proposal for TMS Detector Steel and Detector Dimensions</a:t>
            </a:r>
            <a:br>
              <a:rPr lang="en-US" sz="2800" dirty="0"/>
            </a:br>
            <a:r>
              <a:rPr lang="en-US" sz="2800" dirty="0"/>
              <a:t>for a 6m x 3m Active Area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4325111" cy="646957"/>
          </a:xfrm>
        </p:spPr>
        <p:txBody>
          <a:bodyPr/>
          <a:lstStyle/>
          <a:p>
            <a:r>
              <a:rPr lang="en-US" dirty="0"/>
              <a:t>Horizontal Counter Dimensions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9DB0F-8E6F-4035-8D33-5B6EC283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92" y="182244"/>
            <a:ext cx="7772400" cy="6106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38D65-4BE1-1C3E-E535-45952A0A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089914"/>
            <a:ext cx="3352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4325111" cy="353799"/>
          </a:xfrm>
        </p:spPr>
        <p:txBody>
          <a:bodyPr/>
          <a:lstStyle/>
          <a:p>
            <a:r>
              <a:rPr lang="en-US" dirty="0"/>
              <a:t>Length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331AB-1C7B-FEF4-0DA7-CCC03857D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09" y="492123"/>
            <a:ext cx="9657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A5BE90DD-2C1E-B964-B726-EE8DADC5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17" y="492124"/>
            <a:ext cx="8233649" cy="54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567374-653C-FD75-BFD2-63EC61BFD129}"/>
              </a:ext>
            </a:extLst>
          </p:cNvPr>
          <p:cNvSpPr txBox="1"/>
          <p:nvPr/>
        </p:nvSpPr>
        <p:spPr>
          <a:xfrm>
            <a:off x="265976" y="1741714"/>
            <a:ext cx="17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8017mm</a:t>
            </a:r>
          </a:p>
        </p:txBody>
      </p:sp>
    </p:spTree>
    <p:extLst>
      <p:ext uri="{BB962C8B-B14F-4D97-AF65-F5344CB8AC3E}">
        <p14:creationId xmlns:p14="http://schemas.microsoft.com/office/powerpoint/2010/main" val="224829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5796280" cy="353799"/>
          </a:xfrm>
        </p:spPr>
        <p:txBody>
          <a:bodyPr/>
          <a:lstStyle/>
          <a:p>
            <a:r>
              <a:rPr lang="en-US" dirty="0"/>
              <a:t>Two Ways of achieving required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331AB-1C7B-FEF4-0DA7-CCC03857D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09" y="492123"/>
            <a:ext cx="9657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5E7E6F-7763-B535-2D7B-A318A066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9" y="2445188"/>
            <a:ext cx="11936088" cy="2996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E8335-AD2A-2DB9-6FEA-0C38914D2E40}"/>
              </a:ext>
            </a:extLst>
          </p:cNvPr>
          <p:cNvSpPr txBox="1"/>
          <p:nvPr/>
        </p:nvSpPr>
        <p:spPr>
          <a:xfrm>
            <a:off x="856343" y="667657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Coils stick out 350mm each side</a:t>
            </a:r>
          </a:p>
          <a:p>
            <a:r>
              <a:rPr lang="en-US" dirty="0"/>
              <a:t>First-Last Plate must be &lt;= 8017-700=7317mm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D83E5-16A1-C1BE-7F62-02B1ED395BD9}"/>
              </a:ext>
            </a:extLst>
          </p:cNvPr>
          <p:cNvSpPr txBox="1"/>
          <p:nvPr/>
        </p:nvSpPr>
        <p:spPr>
          <a:xfrm>
            <a:off x="1204384" y="1991648"/>
            <a:ext cx="43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80mm Less steel, 93 internal detector planes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24C4F-C291-9D03-250D-4B0373F04602}"/>
              </a:ext>
            </a:extLst>
          </p:cNvPr>
          <p:cNvSpPr txBox="1"/>
          <p:nvPr/>
        </p:nvSpPr>
        <p:spPr>
          <a:xfrm>
            <a:off x="6843184" y="1546537"/>
            <a:ext cx="438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 as many 80mm steel plates at rear</a:t>
            </a:r>
          </a:p>
          <a:p>
            <a:r>
              <a:rPr lang="en-US" dirty="0"/>
              <a:t>91 internal detector planes</a:t>
            </a:r>
          </a:p>
        </p:txBody>
      </p:sp>
    </p:spTree>
    <p:extLst>
      <p:ext uri="{BB962C8B-B14F-4D97-AF65-F5344CB8AC3E}">
        <p14:creationId xmlns:p14="http://schemas.microsoft.com/office/powerpoint/2010/main" val="183703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FC0D-1713-A07B-0BA1-F04D9880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DB4711"/>
                </a:solidFill>
                <a:effectLst/>
                <a:latin typeface="LiberationSans"/>
              </a:rPr>
              <a:t>TMS physics requirements: width </a:t>
            </a:r>
            <a:br>
              <a:rPr lang="en-US" dirty="0">
                <a:effectLst/>
              </a:rPr>
            </a:br>
            <a:r>
              <a:rPr lang="en-US" sz="1800" dirty="0" err="1">
                <a:solidFill>
                  <a:srgbClr val="DB4711"/>
                </a:solidFill>
                <a:effectLst/>
                <a:latin typeface="LiberationSans"/>
              </a:rPr>
              <a:t>KiYoung</a:t>
            </a:r>
            <a:r>
              <a:rPr lang="en-US" sz="1800">
                <a:solidFill>
                  <a:srgbClr val="DB4711"/>
                </a:solidFill>
                <a:effectLst/>
                <a:latin typeface="LiberationSans"/>
              </a:rPr>
              <a:t> Jung, Chris Marshall University of Rochester 12 September, 2024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D005D-3B04-E10B-302C-642B1CE2525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63D82-147E-5F76-E9E2-F1107F6BD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5EF38-E00F-4383-6725-1BB62A7E73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E44BF5-424C-87F0-939A-300A0511219B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609600" y="1709473"/>
            <a:ext cx="5332413" cy="390419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F92E93-8FBA-B95A-9CFB-F8D8D29EDD7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335713" y="1680796"/>
            <a:ext cx="5330825" cy="39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1A66-9384-6076-DD7E-96A0668A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182244"/>
            <a:ext cx="11057467" cy="569268"/>
          </a:xfrm>
        </p:spPr>
        <p:txBody>
          <a:bodyPr/>
          <a:lstStyle/>
          <a:p>
            <a:r>
              <a:rPr lang="en-US" dirty="0"/>
              <a:t>Parameters: As designed by a Physicist with a Spreadsheet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6146F-5632-D6AE-77A9-C63668D6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B11D-C41B-AE9A-3169-DACED721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8969-1827-CA27-BE09-D6FECAA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D8B1B-736B-819D-EF4A-D9377F8E0D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7266" y="717244"/>
            <a:ext cx="11057467" cy="561040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It has been suggested that TMS would satisfy its physics requirements with a 6m x 3m active area and orthogonal X and Y counters. The attached slides show that the relevant dimensions as follows.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Bar width decreased to </a:t>
            </a:r>
            <a:r>
              <a:rPr lang="en-US" sz="2000" b="1" dirty="0">
                <a:solidFill>
                  <a:srgbClr val="FF0000"/>
                </a:solidFill>
              </a:rPr>
              <a:t>31mm</a:t>
            </a:r>
            <a:r>
              <a:rPr lang="en-US" sz="2000" dirty="0">
                <a:solidFill>
                  <a:schemeClr val="tx1"/>
                </a:solidFill>
              </a:rPr>
              <a:t> from 36mm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Stack up tolerance/detector increased from 5 to 10mm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Detector width then 1006mm = 32*31+2*2(side walls)+10mm (stack up)</a:t>
            </a:r>
          </a:p>
          <a:p>
            <a:r>
              <a:rPr lang="en-US" sz="2000" dirty="0">
                <a:solidFill>
                  <a:schemeClr val="tx1"/>
                </a:solidFill>
              </a:rPr>
              <a:t>X and Y Scintillator length = 3000mm (now shown explicitly on pictures)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150mm length added for WFS &amp; readout: Total length = 3150mm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Clearance to coils ~50mm for X and larger for Y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Steel inter-coil gap decreased to </a:t>
            </a:r>
            <a:r>
              <a:rPr lang="en-US" sz="2000" b="1" dirty="0">
                <a:solidFill>
                  <a:srgbClr val="FF0000"/>
                </a:solidFill>
              </a:rPr>
              <a:t>3250mm </a:t>
            </a:r>
            <a:r>
              <a:rPr lang="en-US" sz="2000" dirty="0">
                <a:solidFill>
                  <a:schemeClr val="tx1"/>
                </a:solidFill>
              </a:rPr>
              <a:t>from 3600mm and set by X counters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Overall steel height is 3250+2*550=4350mm down from 4700mm in the 7m x 3m design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Steel width decreased to </a:t>
            </a:r>
            <a:r>
              <a:rPr lang="en-US" sz="2000" b="1" dirty="0">
                <a:solidFill>
                  <a:srgbClr val="FF0000"/>
                </a:solidFill>
              </a:rPr>
              <a:t>1600mm</a:t>
            </a:r>
            <a:r>
              <a:rPr lang="en-US" sz="2000" dirty="0">
                <a:solidFill>
                  <a:schemeClr val="tx1"/>
                </a:solidFill>
              </a:rPr>
              <a:t> from 1850mm/panel</a:t>
            </a:r>
          </a:p>
          <a:p>
            <a:r>
              <a:rPr lang="en-US" sz="2000" dirty="0">
                <a:solidFill>
                  <a:schemeClr val="tx1"/>
                </a:solidFill>
              </a:rPr>
              <a:t>25% less steel than CDR and 20% less steel than the 7m wide design</a:t>
            </a:r>
          </a:p>
        </p:txBody>
      </p:sp>
    </p:spTree>
    <p:extLst>
      <p:ext uri="{BB962C8B-B14F-4D97-AF65-F5344CB8AC3E}">
        <p14:creationId xmlns:p14="http://schemas.microsoft.com/office/powerpoint/2010/main" val="220046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3DF0-E4DD-29BC-7FA1-77FB7FD3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A757-8F38-67D5-4F44-8149B53059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C582-9867-B007-6C41-9C6ECDFED0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FB630-9C2F-185C-4757-490E059CE6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966F9-21CF-BD0A-7B68-6BB63D43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51" y="783771"/>
            <a:ext cx="7957534" cy="56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7029-ED7E-79D9-AC95-E2021B35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A5842-968D-01F2-0F1F-12DB1DEA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87983-FF2D-BFB5-8325-D8FB0DD0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39152-9FAE-DB2B-A5B1-0310BD68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BB155-0528-6D11-6F66-89B26673D2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368" y="902589"/>
            <a:ext cx="11057467" cy="5052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6m design</a:t>
            </a:r>
          </a:p>
          <a:p>
            <a:pPr marL="406908" lvl="1" indent="-342900"/>
            <a:r>
              <a:rPr lang="en-US" dirty="0"/>
              <a:t>20% less steel: Cost, handling weight, …</a:t>
            </a:r>
          </a:p>
          <a:p>
            <a:pPr marL="406908" lvl="1" indent="-342900"/>
            <a:r>
              <a:rPr lang="en-US" dirty="0"/>
              <a:t>Less steel between coils</a:t>
            </a:r>
          </a:p>
          <a:p>
            <a:pPr marL="726948" lvl="2" indent="-342900"/>
            <a:r>
              <a:rPr lang="en-US" dirty="0"/>
              <a:t>Less bending given spacers at top &amp; bottom</a:t>
            </a:r>
          </a:p>
          <a:p>
            <a:pPr marL="726948" lvl="2" indent="-342900"/>
            <a:r>
              <a:rPr lang="en-US" dirty="0"/>
              <a:t>Less magnet current (?)</a:t>
            </a:r>
          </a:p>
          <a:p>
            <a:pPr marL="406908" lvl="1" indent="-342900"/>
            <a:r>
              <a:rPr lang="en-US" dirty="0"/>
              <a:t>All counter lengths the same</a:t>
            </a:r>
          </a:p>
          <a:p>
            <a:pPr marL="406908" lvl="1" indent="-342900"/>
            <a:r>
              <a:rPr lang="en-US" dirty="0"/>
              <a:t>Possible need for extra mechanical engineering</a:t>
            </a:r>
          </a:p>
          <a:p>
            <a:pPr marL="726948" lvl="2" indent="-342900"/>
            <a:r>
              <a:rPr lang="en-US" dirty="0"/>
              <a:t>Support structure?</a:t>
            </a:r>
          </a:p>
          <a:p>
            <a:pPr marL="726948" lvl="2" indent="-342900"/>
            <a:r>
              <a:rPr lang="en-US" dirty="0"/>
              <a:t>Final magnetic fields and forces still needed for either design</a:t>
            </a:r>
          </a:p>
          <a:p>
            <a:pPr marL="0" indent="0">
              <a:buNone/>
            </a:pPr>
            <a:r>
              <a:rPr lang="en-US" dirty="0"/>
              <a:t>7m design</a:t>
            </a:r>
          </a:p>
          <a:p>
            <a:pPr marL="406908" lvl="1" indent="-342900"/>
            <a:r>
              <a:rPr lang="en-US" dirty="0"/>
              <a:t>Conservatism</a:t>
            </a:r>
          </a:p>
          <a:p>
            <a:pPr marL="726948" lvl="2" indent="-342900"/>
            <a:r>
              <a:rPr lang="en-US" dirty="0"/>
              <a:t>Lateral space is available, why not use it</a:t>
            </a:r>
          </a:p>
          <a:p>
            <a:pPr marL="406908" lvl="1" indent="-342900"/>
            <a:r>
              <a:rPr lang="en-US" dirty="0"/>
              <a:t>3300mm U, V or X active scintillator length provides large margin for cable plant, etc.</a:t>
            </a:r>
          </a:p>
          <a:p>
            <a:pPr marL="726948" lvl="2" indent="-342900"/>
            <a:r>
              <a:rPr lang="en-US" dirty="0"/>
              <a:t>Due to fact that the relatively fewer Y-counters are defining the coil-to-coil gap</a:t>
            </a:r>
          </a:p>
        </p:txBody>
      </p:sp>
    </p:spTree>
    <p:extLst>
      <p:ext uri="{BB962C8B-B14F-4D97-AF65-F5344CB8AC3E}">
        <p14:creationId xmlns:p14="http://schemas.microsoft.com/office/powerpoint/2010/main" val="332490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138323"/>
            <a:ext cx="3874008" cy="646957"/>
          </a:xfrm>
        </p:spPr>
        <p:txBody>
          <a:bodyPr/>
          <a:lstStyle/>
          <a:p>
            <a:r>
              <a:rPr lang="en-US" dirty="0"/>
              <a:t>X Counter Dimensions: “6m”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43FEF-4EBE-16DA-AC67-97BFC42E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" y="812712"/>
            <a:ext cx="3352800" cy="5295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75A6A-F21A-E77B-795D-1D66ED9F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104" y="461801"/>
            <a:ext cx="7772400" cy="56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138323"/>
            <a:ext cx="3874008" cy="646957"/>
          </a:xfrm>
        </p:spPr>
        <p:txBody>
          <a:bodyPr/>
          <a:lstStyle/>
          <a:p>
            <a:r>
              <a:rPr lang="en-US" dirty="0"/>
              <a:t>U Counter Dimensions: “6m”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C006D-CCA4-7122-EEB1-6A90288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28" y="461801"/>
            <a:ext cx="7772400" cy="5689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59A4D-B979-0551-D08B-9B4B0F1B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5" y="658689"/>
            <a:ext cx="3352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8323"/>
            <a:ext cx="4325111" cy="646957"/>
          </a:xfrm>
        </p:spPr>
        <p:txBody>
          <a:bodyPr/>
          <a:lstStyle/>
          <a:p>
            <a:r>
              <a:rPr lang="en-US" dirty="0"/>
              <a:t>Y Counter Dimensions: “6m”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9F533-4259-5805-BDC9-87916910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20" y="493552"/>
            <a:ext cx="7772400" cy="587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B7B1F-BDBC-BA4B-0BE6-2BA198DC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8" y="1028954"/>
            <a:ext cx="3352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8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E0F4-A6E2-FEB5-ED97-01FA97B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138323"/>
            <a:ext cx="3874008" cy="646957"/>
          </a:xfrm>
        </p:spPr>
        <p:txBody>
          <a:bodyPr/>
          <a:lstStyle/>
          <a:p>
            <a:r>
              <a:rPr lang="en-US" dirty="0"/>
              <a:t>U Counter Dimensions “7m”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DAB0-B63F-57CB-041C-3B52D2510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B024-EFF5-948D-92B0-F68D6A9D1D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Physical Dimensions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1ABF-53B6-2EA7-DBC9-05D2700878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4F940-CAF2-88C9-C727-0977D935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8" y="781050"/>
            <a:ext cx="3352800" cy="529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8FE3C-4DB1-08E7-E427-DB1189FF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86" y="470438"/>
            <a:ext cx="7772400" cy="59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483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57527</TotalTime>
  <Words>525</Words>
  <Application>Microsoft Macintosh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LiberationSans</vt:lpstr>
      <vt:lpstr>Lucida Grande</vt:lpstr>
      <vt:lpstr>LBNF Template_051215</vt:lpstr>
      <vt:lpstr>LBNF Content-Footer Theme</vt:lpstr>
      <vt:lpstr>Proposal for TMS Detector Steel and Detector Dimensions for a 6m x 3m Active Area</vt:lpstr>
      <vt:lpstr>TMS physics requirements: width  KiYoung Jung, Chris Marshall University of Rochester 12 September, 2024  </vt:lpstr>
      <vt:lpstr>Parameters: As designed by a Physicist with a Spreadsheet</vt:lpstr>
      <vt:lpstr>Numerical Comparison</vt:lpstr>
      <vt:lpstr>Comparison</vt:lpstr>
      <vt:lpstr>X Counter Dimensions: “6m”</vt:lpstr>
      <vt:lpstr>U Counter Dimensions: “6m”</vt:lpstr>
      <vt:lpstr>Y Counter Dimensions: “6m”</vt:lpstr>
      <vt:lpstr>U Counter Dimensions “7m”</vt:lpstr>
      <vt:lpstr>Horizontal Counter Dimensions</vt:lpstr>
      <vt:lpstr>Length Issues</vt:lpstr>
      <vt:lpstr>Two Ways of achieving required length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Markiewicz, Thomas</cp:lastModifiedBy>
  <cp:revision>532</cp:revision>
  <dcterms:created xsi:type="dcterms:W3CDTF">2020-12-01T05:45:47Z</dcterms:created>
  <dcterms:modified xsi:type="dcterms:W3CDTF">2024-09-20T16:00:02Z</dcterms:modified>
</cp:coreProperties>
</file>