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4"/>
  </p:notesMasterIdLst>
  <p:handoutMasterIdLst>
    <p:handoutMasterId r:id="rId5"/>
  </p:handoutMasterIdLst>
  <p:sldIdLst>
    <p:sldId id="294" r:id="rId2"/>
    <p:sldId id="2980" r:id="rId3"/>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505050"/>
    <a:srgbClr val="97D7EB"/>
    <a:srgbClr val="98D7EA"/>
    <a:srgbClr val="98D7EB"/>
    <a:srgbClr val="50504E"/>
    <a:srgbClr val="4E4E4E"/>
    <a:srgbClr val="404040"/>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40" autoAdjust="0"/>
    <p:restoredTop sz="94602"/>
  </p:normalViewPr>
  <p:slideViewPr>
    <p:cSldViewPr snapToGrid="0" snapToObjects="1" showGuides="1">
      <p:cViewPr varScale="1">
        <p:scale>
          <a:sx n="144" d="100"/>
          <a:sy n="144" d="100"/>
        </p:scale>
        <p:origin x="200" y="632"/>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C3366FF-FC5A-AF2F-8982-6C4BF5E497D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5"/>
          <a:stretch/>
        </p:blipFill>
        <p:spPr>
          <a:xfrm>
            <a:off x="-17762" y="612759"/>
            <a:ext cx="9189720" cy="2508919"/>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9/20/24</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9/20/24</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M. Wong-Squires | MSD Project Update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9/20/24</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M. Wong-Squires | MSD Project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3" name="Picture 2">
            <a:extLst>
              <a:ext uri="{FF2B5EF4-FFF2-40B4-BE49-F238E27FC236}">
                <a16:creationId xmlns:a16="http://schemas.microsoft.com/office/drawing/2014/main" id="{90D440B3-9F17-BFC5-071C-0E749A69DBF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87BA6F94-E34F-7970-1C5D-1D7967F7B5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57"/>
          <a:stretch/>
        </p:blipFill>
        <p:spPr>
          <a:xfrm>
            <a:off x="-17762" y="612759"/>
            <a:ext cx="9189720" cy="2508919"/>
          </a:xfrm>
          <a:prstGeom prst="rect">
            <a:avLst/>
          </a:prstGeom>
        </p:spPr>
      </p:pic>
    </p:spTree>
    <p:extLst>
      <p:ext uri="{BB962C8B-B14F-4D97-AF65-F5344CB8AC3E}">
        <p14:creationId xmlns:p14="http://schemas.microsoft.com/office/powerpoint/2010/main" val="3763912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1" name="Picture 10" descr="title_header_16x9.pdf"/>
          <p:cNvPicPr>
            <a:picLocks noChangeAspect="1"/>
          </p:cNvPicPr>
          <p:nvPr userDrawn="1"/>
        </p:nvPicPr>
        <p:blipFill rotWithShape="1">
          <a:blip r:embed="rId2"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pic>
        <p:nvPicPr>
          <p:cNvPr id="2" name="Picture 1">
            <a:extLst>
              <a:ext uri="{FF2B5EF4-FFF2-40B4-BE49-F238E27FC236}">
                <a16:creationId xmlns:a16="http://schemas.microsoft.com/office/drawing/2014/main" id="{2DA75D36-F305-4A2D-4B28-9B9D5192211F}"/>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spTree>
    <p:extLst>
      <p:ext uri="{BB962C8B-B14F-4D97-AF65-F5344CB8AC3E}">
        <p14:creationId xmlns:p14="http://schemas.microsoft.com/office/powerpoint/2010/main" val="12667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hasCustomPrompt="1"/>
          </p:nvPr>
        </p:nvSpPr>
        <p:spPr>
          <a:xfrm>
            <a:off x="341927" y="3996570"/>
            <a:ext cx="8499231" cy="935794"/>
          </a:xfrm>
          <a:prstGeom prst="rect">
            <a:avLst/>
          </a:prstGeom>
        </p:spPr>
        <p:txBody>
          <a:bodyPr lIns="0" tIns="45720" rIns="0" bIns="45720">
            <a:noAutofit/>
          </a:bodyPr>
          <a:lstStyle>
            <a:lvl1pPr marL="0" indent="0">
              <a:buFontTx/>
              <a:buNone/>
              <a:defRPr sz="14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r>
              <a:rPr lang="en-US" sz="1400" dirty="0"/>
              <a:t>Presenter Name [14pt Regular]	</a:t>
            </a:r>
          </a:p>
          <a:p>
            <a:r>
              <a:rPr lang="en-US" sz="1400" dirty="0"/>
              <a:t>Meeting Title</a:t>
            </a:r>
          </a:p>
          <a:p>
            <a:r>
              <a:rPr lang="en-US" sz="1400" dirty="0"/>
              <a:t>Day Month Year</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18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cstate="print">
            <a:extLst>
              <a:ext uri="{28A0092B-C50C-407E-A947-70E740481C1C}">
                <a14:useLocalDpi xmlns:a14="http://schemas.microsoft.com/office/drawing/2010/main"/>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7620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27013" indent="-227013">
              <a:spcBef>
                <a:spcPts val="984"/>
              </a:spcBef>
              <a:buFont typeface="Arial" panose="020B0604020202020204" pitchFamily="34" charset="0"/>
              <a:buChar char="•"/>
              <a:defRPr sz="1600">
                <a:solidFill>
                  <a:srgbClr val="505050"/>
                </a:solidFill>
              </a:defRPr>
            </a:lvl1pPr>
            <a:lvl2pPr marL="514350" marR="0" indent="-231775"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2pPr>
            <a:lvl3pPr marL="800100"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400">
                <a:solidFill>
                  <a:srgbClr val="505050"/>
                </a:solidFill>
              </a:defRPr>
            </a:lvl3pPr>
            <a:lvl4pPr marL="1087438" marR="0" indent="-230188" algn="l" defTabSz="457200" rtl="0" eaLnBrk="1" fontAlgn="base" latinLnBrk="0" hangingPunct="1">
              <a:lnSpc>
                <a:spcPct val="100000"/>
              </a:lnSpc>
              <a:spcBef>
                <a:spcPts val="984"/>
              </a:spcBef>
              <a:spcAft>
                <a:spcPct val="0"/>
              </a:spcAft>
              <a:buClrTx/>
              <a:buSzTx/>
              <a:buFont typeface="Helvetica" panose="020B0604020202020204" pitchFamily="34" charset="0"/>
              <a:buChar char="–"/>
              <a:tabLst/>
              <a:defRPr sz="1200">
                <a:solidFill>
                  <a:srgbClr val="505050"/>
                </a:solidFill>
              </a:defRPr>
            </a:lvl4pPr>
            <a:lvl5pPr marL="1373188" marR="0" indent="-23336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2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9/20/24</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marL="285750" marR="0" lvl="0" indent="-285750" algn="l" defTabSz="457200" rtl="0" eaLnBrk="1" fontAlgn="base" latinLnBrk="0" hangingPunct="1">
              <a:lnSpc>
                <a:spcPct val="100000"/>
              </a:lnSpc>
              <a:spcBef>
                <a:spcPts val="984"/>
              </a:spcBef>
              <a:spcAft>
                <a:spcPct val="0"/>
              </a:spcAft>
              <a:buClrTx/>
              <a:buSzTx/>
              <a:tabLst/>
              <a:defRPr/>
            </a:pPr>
            <a:r>
              <a:rPr lang="en-US"/>
              <a:t>Click to edit Master text styles</a:t>
            </a:r>
          </a:p>
          <a:p>
            <a:pPr marL="285750" marR="0" lvl="1" indent="-285750" algn="l" defTabSz="457200" rtl="0" eaLnBrk="1" fontAlgn="base" latinLnBrk="0" hangingPunct="1">
              <a:lnSpc>
                <a:spcPct val="100000"/>
              </a:lnSpc>
              <a:spcBef>
                <a:spcPts val="984"/>
              </a:spcBef>
              <a:spcAft>
                <a:spcPct val="0"/>
              </a:spcAft>
              <a:buClrTx/>
              <a:buSzTx/>
              <a:tabLst/>
              <a:defRPr/>
            </a:pPr>
            <a:r>
              <a:rPr lang="en-US"/>
              <a:t>Second level</a:t>
            </a:r>
          </a:p>
          <a:p>
            <a:pPr marL="285750" marR="0" lvl="2" indent="-285750" algn="l" defTabSz="457200" rtl="0" eaLnBrk="1" fontAlgn="base" latinLnBrk="0" hangingPunct="1">
              <a:lnSpc>
                <a:spcPct val="100000"/>
              </a:lnSpc>
              <a:spcBef>
                <a:spcPts val="984"/>
              </a:spcBef>
              <a:spcAft>
                <a:spcPct val="0"/>
              </a:spcAft>
              <a:buClrTx/>
              <a:buSzTx/>
              <a:tabLst/>
              <a:defRPr/>
            </a:pPr>
            <a:r>
              <a:rPr lang="en-US"/>
              <a:t>Third level</a:t>
            </a:r>
          </a:p>
          <a:p>
            <a:pPr marL="285750" marR="0" lvl="3" indent="-285750" algn="l" defTabSz="457200" rtl="0" eaLnBrk="1" fontAlgn="base" latinLnBrk="0" hangingPunct="1">
              <a:lnSpc>
                <a:spcPct val="100000"/>
              </a:lnSpc>
              <a:spcBef>
                <a:spcPts val="984"/>
              </a:spcBef>
              <a:spcAft>
                <a:spcPct val="0"/>
              </a:spcAft>
              <a:buClrTx/>
              <a:buSzTx/>
              <a:tabLst/>
              <a:defRPr/>
            </a:pPr>
            <a:r>
              <a:rPr lang="en-US"/>
              <a:t>Fourth level</a:t>
            </a:r>
          </a:p>
          <a:p>
            <a:pPr marL="285750" marR="0" lvl="4" indent="-285750" algn="l" defTabSz="457200" rtl="0" eaLnBrk="1" fontAlgn="base" latinLnBrk="0" hangingPunct="1">
              <a:lnSpc>
                <a:spcPct val="100000"/>
              </a:lnSpc>
              <a:spcBef>
                <a:spcPts val="984"/>
              </a:spcBef>
              <a:spcAft>
                <a:spcPct val="0"/>
              </a:spcAft>
              <a:buClrTx/>
              <a:buSzTx/>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9/20/24</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4165237"/>
            <a:ext cx="3027894" cy="320908"/>
          </a:xfrm>
          <a:prstGeom prst="rect">
            <a:avLst/>
          </a:prstGeom>
        </p:spPr>
        <p:txBody>
          <a:bodyPr lIns="0" tIns="0" rIns="0" bIns="0" anchor="b"/>
          <a:lstStyle>
            <a:lvl1pPr marL="0" indent="0" algn="ctr">
              <a:buNone/>
              <a:defRPr sz="11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85750" marR="0" indent="-285750"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4350" indent="-230188">
              <a:spcBef>
                <a:spcPts val="984"/>
              </a:spcBef>
              <a:defRPr sz="1400">
                <a:solidFill>
                  <a:srgbClr val="505050"/>
                </a:solidFill>
              </a:defRPr>
            </a:lvl2pPr>
            <a:lvl3pPr marL="806450" indent="-228600">
              <a:spcBef>
                <a:spcPts val="984"/>
              </a:spcBef>
              <a:defRPr sz="1400">
                <a:solidFill>
                  <a:srgbClr val="505050"/>
                </a:solidFill>
              </a:defRPr>
            </a:lvl3pPr>
            <a:lvl4pPr marL="1087438" indent="-228600">
              <a:spcBef>
                <a:spcPts val="984"/>
              </a:spcBef>
              <a:defRPr sz="1200">
                <a:solidFill>
                  <a:srgbClr val="505050"/>
                </a:solidFill>
              </a:defRPr>
            </a:lvl4pPr>
            <a:lvl5pPr marL="1370013" indent="-228600">
              <a:spcBef>
                <a:spcPts val="984"/>
              </a:spcBef>
              <a:buFont typeface="Arial"/>
              <a:buChar char="•"/>
              <a:defRPr sz="1200">
                <a:solidFill>
                  <a:srgbClr val="505050"/>
                </a:solidFill>
              </a:defRPr>
            </a:lvl5pPr>
            <a:lvl6pPr marL="1373188" indent="0">
              <a:spcBef>
                <a:spcPts val="984"/>
              </a:spcBef>
              <a:buFont typeface="Arial" panose="020B0604020202020204" pitchFamily="34" charset="0"/>
              <a:buNone/>
              <a:defRPr sz="1200">
                <a:solidFill>
                  <a:srgbClr val="505050"/>
                </a:solidFill>
              </a:defRPr>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9/20/24</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M. Wong-Squires | MSD Project Update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195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a:extLst>
              <a:ext uri="{FF2B5EF4-FFF2-40B4-BE49-F238E27FC236}">
                <a16:creationId xmlns:a16="http://schemas.microsoft.com/office/drawing/2014/main" id="{337E9888-76A4-76B3-BAD9-CA6F84EBC301}"/>
              </a:ext>
            </a:extLst>
          </p:cNvPr>
          <p:cNvSpPr>
            <a:spLocks noGrp="1"/>
          </p:cNvSpPr>
          <p:nvPr>
            <p:ph sz="half" idx="13"/>
          </p:nvPr>
        </p:nvSpPr>
        <p:spPr>
          <a:xfrm>
            <a:off x="228601" y="728664"/>
            <a:ext cx="3027893" cy="3368538"/>
          </a:xfrm>
          <a:prstGeom prst="rect">
            <a:avLst/>
          </a:prstGeom>
        </p:spPr>
        <p:txBody>
          <a:bodyPr lIns="0" tIns="0" rIns="0" bIns="0"/>
          <a:lstStyle>
            <a:lvl1pPr marL="227013" marR="0" indent="-227013" algn="l" defTabSz="457200" rtl="0" eaLnBrk="1" fontAlgn="base" latinLnBrk="0" hangingPunct="1">
              <a:lnSpc>
                <a:spcPct val="100000"/>
              </a:lnSpc>
              <a:spcBef>
                <a:spcPts val="984"/>
              </a:spcBef>
              <a:spcAft>
                <a:spcPct val="0"/>
              </a:spcAft>
              <a:buClrTx/>
              <a:buSzTx/>
              <a:buFont typeface="Arial" panose="020B0604020202020204" pitchFamily="34" charset="0"/>
              <a:buChar char="•"/>
              <a:tabLst/>
              <a:defRPr sz="1600">
                <a:solidFill>
                  <a:srgbClr val="505050"/>
                </a:solidFill>
              </a:defRPr>
            </a:lvl1pPr>
            <a:lvl2pPr marL="512763" indent="-230188">
              <a:spcBef>
                <a:spcPts val="984"/>
              </a:spcBef>
              <a:defRPr sz="1400">
                <a:solidFill>
                  <a:srgbClr val="505050"/>
                </a:solidFill>
              </a:defRPr>
            </a:lvl2pPr>
            <a:lvl3pPr marL="803275" indent="-230188">
              <a:spcBef>
                <a:spcPts val="984"/>
              </a:spcBef>
              <a:defRPr sz="1400">
                <a:solidFill>
                  <a:srgbClr val="505050"/>
                </a:solidFill>
              </a:defRPr>
            </a:lvl3pPr>
            <a:lvl4pPr marL="1085850" indent="-228600">
              <a:spcBef>
                <a:spcPts val="984"/>
              </a:spcBef>
              <a:defRPr sz="1200">
                <a:solidFill>
                  <a:srgbClr val="505050"/>
                </a:solidFill>
              </a:defRPr>
            </a:lvl4pPr>
            <a:lvl5pPr marL="1370013" indent="-230188">
              <a:spcBef>
                <a:spcPts val="984"/>
              </a:spcBef>
              <a:buFont typeface="Arial"/>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9/20/24</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M. Wong-Squires | MSD Project Update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7" r:id="rId2"/>
    <p:sldLayoutId id="2147484125" r:id="rId3"/>
    <p:sldLayoutId id="2147484132" r:id="rId4"/>
    <p:sldLayoutId id="2147484131" r:id="rId5"/>
    <p:sldLayoutId id="2147484129" r:id="rId6"/>
    <p:sldLayoutId id="2147484104" r:id="rId7"/>
    <p:sldLayoutId id="2147484105" r:id="rId8"/>
    <p:sldLayoutId id="2147484120" r:id="rId9"/>
    <p:sldLayoutId id="2147484103" r:id="rId10"/>
    <p:sldLayoutId id="2147484122" r:id="rId11"/>
    <p:sldLayoutId id="2147484116"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1800" dirty="0"/>
              <a:t>Project Activities for MSD</a:t>
            </a:r>
          </a:p>
        </p:txBody>
      </p:sp>
      <p:sp>
        <p:nvSpPr>
          <p:cNvPr id="4" name="Text Placeholder 3"/>
          <p:cNvSpPr>
            <a:spLocks noGrp="1"/>
          </p:cNvSpPr>
          <p:nvPr>
            <p:ph type="body" sz="quarter" idx="10"/>
          </p:nvPr>
        </p:nvSpPr>
        <p:spPr>
          <a:xfrm>
            <a:off x="393964" y="3849336"/>
            <a:ext cx="8499231" cy="935794"/>
          </a:xfrm>
        </p:spPr>
        <p:txBody>
          <a:bodyPr/>
          <a:lstStyle/>
          <a:p>
            <a:r>
              <a:rPr lang="en-US" sz="1400" dirty="0" err="1"/>
              <a:t>Mayling</a:t>
            </a:r>
            <a:r>
              <a:rPr lang="en-US" sz="1400" dirty="0"/>
              <a:t> Wong-Squires		</a:t>
            </a:r>
          </a:p>
          <a:p>
            <a:r>
              <a:rPr lang="en-US" dirty="0"/>
              <a:t>AD Operations Friday 9am Meeting</a:t>
            </a:r>
            <a:endParaRPr lang="en-US" sz="1400" dirty="0"/>
          </a:p>
          <a:p>
            <a:r>
              <a:rPr lang="en-US"/>
              <a:t>20 </a:t>
            </a:r>
            <a:r>
              <a:rPr lang="en-US" dirty="0"/>
              <a:t>September 2024</a:t>
            </a:r>
            <a:endParaRPr lang="en-US" sz="1400" dirty="0"/>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B772B3-7225-AA45-E50E-514BFE247B55}"/>
              </a:ext>
            </a:extLst>
          </p:cNvPr>
          <p:cNvSpPr>
            <a:spLocks noGrp="1"/>
          </p:cNvSpPr>
          <p:nvPr>
            <p:ph idx="1"/>
          </p:nvPr>
        </p:nvSpPr>
        <p:spPr>
          <a:xfrm>
            <a:off x="228603" y="728664"/>
            <a:ext cx="8672513" cy="3962208"/>
          </a:xfrm>
        </p:spPr>
        <p:txBody>
          <a:bodyPr>
            <a:normAutofit fontScale="92500" lnSpcReduction="20000"/>
          </a:bodyPr>
          <a:lstStyle/>
          <a:p>
            <a:pPr marL="342424" marR="0" lvl="0" indent="-342424"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282828"/>
                </a:solidFill>
                <a:effectLst/>
                <a:uLnTx/>
                <a:uFillTx/>
                <a:latin typeface="+mn-lt"/>
                <a:ea typeface="ＭＳ Ｐゴシック"/>
                <a:cs typeface="Times New Roman" panose="02020603050405020304" pitchFamily="18" charset="0"/>
              </a:rPr>
              <a:t>Wirescanners</a:t>
            </a:r>
            <a:endParaRPr kumimoji="0" lang="en-US" sz="18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endParaRP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Mechanical technician for assembly will be assigned in October.</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Await Actuator delivery.</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Second batch of MEBT wireframes was received. These frames were still of poor quality and lacking the polishing that was promised by the vendor. Will evaluate whether these are useable for the time being until a replacement vendor is found.</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Quoting process on the BTL and Diagnostic cart actuators has begun. Long lead times and significant price increases continue to be an issue.</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endParaRPr>
          </a:p>
          <a:p>
            <a:pPr marL="342424" marR="0" lvl="0" indent="-342424"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Emittance Scanners</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Fabricated / Machined parts are past due from vendors.</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Mechanical technician for assembly was to be assigned in October, this may be delayed based on lack of parts to assemble.</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Actuators are running late from vendor, due to ship around September 30</a:t>
            </a:r>
            <a:r>
              <a:rPr kumimoji="0" lang="en-US" sz="1200" b="0" i="0" u="none" strike="noStrike" kern="1200" cap="none" spc="0" normalizeH="0" baseline="30000" noProof="0" dirty="0">
                <a:ln>
                  <a:noFill/>
                </a:ln>
                <a:solidFill>
                  <a:srgbClr val="282828"/>
                </a:solidFill>
                <a:effectLst/>
                <a:uLnTx/>
                <a:uFillTx/>
                <a:latin typeface="+mn-lt"/>
                <a:ea typeface="ＭＳ Ｐゴシック"/>
                <a:cs typeface="Times New Roman" panose="02020603050405020304" pitchFamily="18" charset="0"/>
              </a:rPr>
              <a:t>th</a:t>
            </a: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endParaRPr>
          </a:p>
          <a:p>
            <a:pPr marL="342424" marR="0" lvl="0" indent="-342424"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Diagnostic Cart</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Procurement has begun.</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endParaRPr>
          </a:p>
          <a:p>
            <a:pPr marL="342424" marR="0" lvl="0" indent="-342424"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BPM’s</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Mechanical development for the split plane design should begin in October. </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Prototype warm BPM buttons were damaged during shipment to FNAL. There were also QC issues with the electrode assembly. Currently working with the vendor to correct this issue for the production order.</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Testing of the warm BPM prototype components is planned for end of September or beginning of October.</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endParaRPr>
          </a:p>
          <a:p>
            <a:pPr marL="342424" marR="0" lvl="0" indent="-342424"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Laserwire</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Modal Analysis and CST simulations complete.</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Vacuum Chamber, Stand, and Magnets will be sent out for quote by the end of September.</a:t>
            </a:r>
          </a:p>
          <a:p>
            <a:pPr marL="685324" marR="0" lvl="1" indent="-342424"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82828"/>
                </a:solidFill>
                <a:effectLst/>
                <a:uLnTx/>
                <a:uFillTx/>
                <a:latin typeface="+mn-lt"/>
                <a:ea typeface="ＭＳ Ｐゴシック"/>
                <a:cs typeface="Times New Roman" panose="02020603050405020304" pitchFamily="18" charset="0"/>
              </a:rPr>
              <a:t>First unit procurement was delayed, taking significant time to get the SOW approved by technical integration and procurement.</a:t>
            </a:r>
          </a:p>
        </p:txBody>
      </p:sp>
      <p:sp>
        <p:nvSpPr>
          <p:cNvPr id="3" name="Title 2">
            <a:extLst>
              <a:ext uri="{FF2B5EF4-FFF2-40B4-BE49-F238E27FC236}">
                <a16:creationId xmlns:a16="http://schemas.microsoft.com/office/drawing/2014/main" id="{17BCDAB5-CE5B-F9B2-C93F-F047151F83AF}"/>
              </a:ext>
            </a:extLst>
          </p:cNvPr>
          <p:cNvSpPr>
            <a:spLocks noGrp="1"/>
          </p:cNvSpPr>
          <p:nvPr>
            <p:ph type="title"/>
          </p:nvPr>
        </p:nvSpPr>
        <p:spPr/>
        <p:txBody>
          <a:bodyPr/>
          <a:lstStyle/>
          <a:p>
            <a:r>
              <a:rPr lang="en-US" dirty="0"/>
              <a:t>PIP-II Instrumentation Update – Dakota </a:t>
            </a:r>
            <a:r>
              <a:rPr lang="en-US" dirty="0" err="1"/>
              <a:t>Krokosz</a:t>
            </a:r>
            <a:endParaRPr lang="en-US" dirty="0"/>
          </a:p>
        </p:txBody>
      </p:sp>
      <p:sp>
        <p:nvSpPr>
          <p:cNvPr id="4" name="Date Placeholder 3">
            <a:extLst>
              <a:ext uri="{FF2B5EF4-FFF2-40B4-BE49-F238E27FC236}">
                <a16:creationId xmlns:a16="http://schemas.microsoft.com/office/drawing/2014/main" id="{4A5ABA6B-BD54-1C4F-BF50-BEF55CBB02E9}"/>
              </a:ext>
            </a:extLst>
          </p:cNvPr>
          <p:cNvSpPr>
            <a:spLocks noGrp="1"/>
          </p:cNvSpPr>
          <p:nvPr>
            <p:ph type="dt" sz="half" idx="2"/>
          </p:nvPr>
        </p:nvSpPr>
        <p:spPr/>
        <p:txBody>
          <a:bodyPr/>
          <a:lstStyle/>
          <a:p>
            <a:pPr>
              <a:defRPr/>
            </a:pPr>
            <a:r>
              <a:rPr lang="en-US"/>
              <a:t>9/20/24</a:t>
            </a:r>
            <a:endParaRPr lang="en-US" dirty="0"/>
          </a:p>
        </p:txBody>
      </p:sp>
      <p:sp>
        <p:nvSpPr>
          <p:cNvPr id="5" name="Footer Placeholder 4">
            <a:extLst>
              <a:ext uri="{FF2B5EF4-FFF2-40B4-BE49-F238E27FC236}">
                <a16:creationId xmlns:a16="http://schemas.microsoft.com/office/drawing/2014/main" id="{35556BA8-A41D-47BC-5783-8C266D22A371}"/>
              </a:ext>
            </a:extLst>
          </p:cNvPr>
          <p:cNvSpPr>
            <a:spLocks noGrp="1"/>
          </p:cNvSpPr>
          <p:nvPr>
            <p:ph type="ftr" sz="quarter" idx="3"/>
          </p:nvPr>
        </p:nvSpPr>
        <p:spPr/>
        <p:txBody>
          <a:bodyPr/>
          <a:lstStyle/>
          <a:p>
            <a:pPr>
              <a:defRPr/>
            </a:pPr>
            <a:r>
              <a:rPr lang="en-US" dirty="0"/>
              <a:t>M. Wong-Squires | MSD Project Update</a:t>
            </a:r>
            <a:endParaRPr lang="en-US" b="1" dirty="0"/>
          </a:p>
        </p:txBody>
      </p:sp>
      <p:sp>
        <p:nvSpPr>
          <p:cNvPr id="6" name="Slide Number Placeholder 5">
            <a:extLst>
              <a:ext uri="{FF2B5EF4-FFF2-40B4-BE49-F238E27FC236}">
                <a16:creationId xmlns:a16="http://schemas.microsoft.com/office/drawing/2014/main" id="{6A382045-3B84-174E-0FCB-B51C2F5776D6}"/>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896334783"/>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900" dirty="0">
            <a:latin typeface="Helvetica" pitchFamily="2" charset="0"/>
          </a:defRPr>
        </a:defPPr>
      </a:lstStyle>
    </a:txDef>
  </a:objectDefaults>
  <a:extraClrSchemeLst/>
  <a:extLst>
    <a:ext uri="{05A4C25C-085E-4340-85A3-A5531E510DB2}">
      <thm15:themeFamily xmlns:thm15="http://schemas.microsoft.com/office/thememl/2012/main" name="FNAL_Powerpoint_16x9_103023" id="{E1BB9EEB-EE7F-6A45-902D-2FAAA9CEF802}" vid="{7D1E3761-D559-8944-983C-6FB4DBA43E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421</TotalTime>
  <Words>282</Words>
  <Application>Microsoft Macintosh PowerPoint</Application>
  <PresentationFormat>On-screen Show (16:9)</PresentationFormat>
  <Paragraphs>31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PIP-II Instrumentation Update – Dakota Krokosz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Mayling L Wong-Squires</dc:creator>
  <cp:lastModifiedBy>Mayling L Wong-Squires</cp:lastModifiedBy>
  <cp:revision>49</cp:revision>
  <cp:lastPrinted>2014-01-20T19:40:21Z</cp:lastPrinted>
  <dcterms:created xsi:type="dcterms:W3CDTF">2023-11-30T22:05:45Z</dcterms:created>
  <dcterms:modified xsi:type="dcterms:W3CDTF">2024-09-20T13:40:30Z</dcterms:modified>
</cp:coreProperties>
</file>