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  <p:sldMasterId id="2147484110" r:id="rId3"/>
  </p:sldMasterIdLst>
  <p:notesMasterIdLst>
    <p:notesMasterId r:id="rId10"/>
  </p:notesMasterIdLst>
  <p:handoutMasterIdLst>
    <p:handoutMasterId r:id="rId11"/>
  </p:handoutMasterIdLst>
  <p:sldIdLst>
    <p:sldId id="265" r:id="rId4"/>
    <p:sldId id="286" r:id="rId5"/>
    <p:sldId id="327" r:id="rId6"/>
    <p:sldId id="333" r:id="rId7"/>
    <p:sldId id="334" r:id="rId8"/>
    <p:sldId id="311" r:id="rId9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5DD5483-647A-4871-82F6-421C1F86154A}">
          <p14:sldIdLst>
            <p14:sldId id="265"/>
            <p14:sldId id="286"/>
            <p14:sldId id="327"/>
            <p14:sldId id="333"/>
            <p14:sldId id="334"/>
            <p14:sldId id="311"/>
          </p14:sldIdLst>
        </p14:section>
        <p14:section name="extra slide" id="{2E6BB51E-C3C9-4C98-8127-98C4712D76C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66FF66"/>
    <a:srgbClr val="00FFFF"/>
    <a:srgbClr val="33CCFF"/>
    <a:srgbClr val="CC6600"/>
    <a:srgbClr val="008080"/>
    <a:srgbClr val="004C97"/>
    <a:srgbClr val="6600FF"/>
    <a:srgbClr val="CC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5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56E47BA0-0AD3-421F-955E-9ABE16CAB54E}" type="datetimeFigureOut">
              <a:rPr lang="en-US" altLang="en-US"/>
              <a:pPr>
                <a:defRPr/>
              </a:pPr>
              <a:t>9/19/2024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00481CEC-10F0-4BFB-9E2A-DDF431445A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7530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8AF37C3B-BC21-42F3-9B27-D758188CB0F8}" type="datetimeFigureOut">
              <a:rPr lang="en-US" altLang="en-US"/>
              <a:pPr>
                <a:defRPr/>
              </a:pPr>
              <a:t>9/13/2024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BB6268FF-779F-4B36-B075-E2ADD3640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292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latin typeface="Helvetica" panose="020B0604020202020204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90513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3B6AEA4-AE11-4ED9-9B86-C69C88FA63A3}" type="slidenum">
              <a:rPr lang="en-US" altLang="en-US" sz="1200" smtClean="0">
                <a:latin typeface="Helvetica" panose="020B0604020202020204" pitchFamily="34" charset="0"/>
              </a:rPr>
              <a:pPr/>
              <a:t>1</a:t>
            </a:fld>
            <a:endParaRPr lang="en-US" altLang="en-US" sz="120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624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B6268FF-779F-4B36-B075-E2ADD3640276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0041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4955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73313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9/20/2024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74FF3-8DB7-4100-87D3-F2EE5BDF41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421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9/20/2024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8CD09-BBAB-4164-9DAD-A7C638E2E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9986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9/20/2024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6428-9A87-482B-AA1A-0EB7322FE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28307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9/20/2024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4051-23D7-443D-88FD-82BD49E32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529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9/20/2024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74FF3-8DB7-4100-87D3-F2EE5BDF41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24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9/20/2024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8CD09-BBAB-4164-9DAD-A7C638E2E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78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9/20/2024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6428-9A87-482B-AA1A-0EB7322FE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402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9/20/2024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4051-23D7-443D-88FD-82BD49E32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890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9/20/2024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78E6C-9F15-49E5-849D-03416D9FD0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27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9/20/2024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CEEA0-0676-4D12-B4C2-CD700AE1CD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04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9/20/2024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F1BB1-4B90-49AD-A740-CEFD4AF17E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83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9/20/2024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D4941-45B9-4B94-BF3A-1EC49849D3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30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9/20/2024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 eaLnBrk="1" hangingPunct="1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BE2EC517-0E79-4ADC-91D4-D94C9F939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01" r:id="rId3"/>
    <p:sldLayoutId id="2147484102" r:id="rId4"/>
    <p:sldLayoutId id="2147484103" r:id="rId5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9/20/2024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E8ECF250-2D3B-4E2F-997C-8D255E14B5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9/20/2024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 eaLnBrk="1" hangingPunct="1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BE2EC517-0E79-4ADC-91D4-D94C9F939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081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1" r:id="rId1"/>
    <p:sldLayoutId id="2147484112" r:id="rId2"/>
    <p:sldLayoutId id="2147484113" r:id="rId3"/>
    <p:sldLayoutId id="2147484114" r:id="rId4"/>
    <p:sldLayoutId id="2147484115" r:id="rId5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Muon Campus Shutdown Report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Jim Morgan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Friday 09:00 Shutdown Meeting 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September 20,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A4576-5A42-4024-8B1E-658088B78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Muon Campus status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8E1D7-718F-4B69-B0BB-E2437D1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9/20/2024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7ADB4-F7C8-403F-A498-26D2FD547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311C2-48AE-4864-91BD-D693DB329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2</a:t>
            </a:fld>
            <a:endParaRPr lang="en-US" altLang="en-US" sz="120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C1ECAAB-82EA-4488-8934-2EA55ACC3947}"/>
              </a:ext>
            </a:extLst>
          </p:cNvPr>
          <p:cNvSpPr txBox="1">
            <a:spLocks/>
          </p:cNvSpPr>
          <p:nvPr/>
        </p:nvSpPr>
        <p:spPr>
          <a:xfrm rot="16200000">
            <a:off x="5171960" y="1658111"/>
            <a:ext cx="2500412" cy="49778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Study – Alternative M5 optics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1A90B59B-B90A-46DA-8A38-044E39BF583F}"/>
              </a:ext>
            </a:extLst>
          </p:cNvPr>
          <p:cNvSpPr txBox="1">
            <a:spLocks/>
          </p:cNvSpPr>
          <p:nvPr/>
        </p:nvSpPr>
        <p:spPr>
          <a:xfrm rot="16200000">
            <a:off x="5831837" y="1233627"/>
            <a:ext cx="2500412" cy="49778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Study – M1-M3 Optics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FA65EA-4B2E-4FB1-9BFC-95C554DB4EEA}"/>
              </a:ext>
            </a:extLst>
          </p:cNvPr>
          <p:cNvSpPr txBox="1"/>
          <p:nvPr/>
        </p:nvSpPr>
        <p:spPr>
          <a:xfrm>
            <a:off x="228600" y="795926"/>
            <a:ext cx="86868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ESS2 survey was completed, followed by completion of vacuum work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Successful leak check after ion pumps installed, ready to transport to NWA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D30 downstream mechanical work waiting on key Q205 part (next week?)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AP-0 Dump System drained and lines dried, Vault shielding blocks back in place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Fire Hydrant near AP-10 valved out due to underground water leak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LCW leak rate greatly reduced after MSD repaired most known leaks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Largest leak was on sub-header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A Delivery Ring sextupole has an internal leak and needs to be replaced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Resistivity has been declining, may be time to change DI  bottles at CUB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Prototype ESS2 will need to be removed from DR prior to running beam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Related to buyback accounting between Mu2e Project and AD spares funds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Hope that operational ESS2 will be ready for installation in late October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Will evaluate options if operational ESS2 is delayed significantly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Domestic water leaks near AP-0 adjacent to Transport berm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AP-0 A/C work continued Thursday, after a month pause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1A44D3A-6528-438C-CA56-CB6E724BCE7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26692" y="4817806"/>
            <a:ext cx="2317308" cy="142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29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DBA55B6D-75E3-E80F-7EA3-C4FD1739C2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368" y="843988"/>
            <a:ext cx="6872748" cy="539380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6CD794-B88A-0C12-01F4-FE959B5DD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AP-10 downstream sump activity after hydrant flushing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673B0-2891-EE75-D6E6-E8C2C31D0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9/20/2024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631EF-8C10-59DF-862A-F75E2A1F0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72DCC-1D50-2B77-98DD-050AAAFE8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3</a:t>
            </a:fld>
            <a:endParaRPr lang="en-US" altLang="en-US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FC2BAD-66F8-37B3-8F8D-B599285ED582}"/>
              </a:ext>
            </a:extLst>
          </p:cNvPr>
          <p:cNvSpPr txBox="1"/>
          <p:nvPr/>
        </p:nvSpPr>
        <p:spPr>
          <a:xfrm>
            <a:off x="3158997" y="1084074"/>
            <a:ext cx="1842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FF00"/>
                </a:solidFill>
              </a:rPr>
              <a:t>AP-10 fire hydrant flushing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FAE4C28-B556-3F76-F111-4EE35BEA4C03}"/>
              </a:ext>
            </a:extLst>
          </p:cNvPr>
          <p:cNvCxnSpPr>
            <a:cxnSpLocks/>
          </p:cNvCxnSpPr>
          <p:nvPr/>
        </p:nvCxnSpPr>
        <p:spPr>
          <a:xfrm flipH="1">
            <a:off x="3854245" y="1361073"/>
            <a:ext cx="117650" cy="931446"/>
          </a:xfrm>
          <a:prstGeom prst="straightConnector1">
            <a:avLst/>
          </a:prstGeom>
          <a:ln w="19050">
            <a:solidFill>
              <a:srgbClr val="33CC33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FAD62D1-942F-8BFA-E0E8-FBE4492247AB}"/>
              </a:ext>
            </a:extLst>
          </p:cNvPr>
          <p:cNvSpPr txBox="1"/>
          <p:nvPr/>
        </p:nvSpPr>
        <p:spPr>
          <a:xfrm>
            <a:off x="5224141" y="1024160"/>
            <a:ext cx="20002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FF00"/>
                </a:solidFill>
              </a:rPr>
              <a:t>AP-10 fire hydrant valved out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0B4BAE0-6EB1-262E-B21C-48231073435D}"/>
              </a:ext>
            </a:extLst>
          </p:cNvPr>
          <p:cNvCxnSpPr>
            <a:cxnSpLocks/>
          </p:cNvCxnSpPr>
          <p:nvPr/>
        </p:nvCxnSpPr>
        <p:spPr>
          <a:xfrm flipH="1">
            <a:off x="5782418" y="1352624"/>
            <a:ext cx="269875" cy="931446"/>
          </a:xfrm>
          <a:prstGeom prst="straightConnector1">
            <a:avLst/>
          </a:prstGeom>
          <a:ln w="19050">
            <a:solidFill>
              <a:srgbClr val="33CC33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9984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12583C5-5B57-EE5E-F7B4-88C745EA6C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9476" y="865238"/>
            <a:ext cx="6816696" cy="53979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6CD794-B88A-0C12-01F4-FE959B5DD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Muon LCW resistivity decline in the past two years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673B0-2891-EE75-D6E6-E8C2C31D0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9/20/2024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631EF-8C10-59DF-862A-F75E2A1F0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72DCC-1D50-2B77-98DD-050AAAFE8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4</a:t>
            </a:fld>
            <a:endParaRPr lang="en-US" altLang="en-US" sz="1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5962F9-4321-F63E-A35A-49348EF8516C}"/>
              </a:ext>
            </a:extLst>
          </p:cNvPr>
          <p:cNvSpPr txBox="1"/>
          <p:nvPr/>
        </p:nvSpPr>
        <p:spPr>
          <a:xfrm>
            <a:off x="5305469" y="2140041"/>
            <a:ext cx="15032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FF00"/>
                </a:solidFill>
              </a:rPr>
              <a:t>LCW polish resistivity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EA2E646-A11D-A8CB-CE35-B45FF46C5D38}"/>
              </a:ext>
            </a:extLst>
          </p:cNvPr>
          <p:cNvSpPr txBox="1"/>
          <p:nvPr/>
        </p:nvSpPr>
        <p:spPr>
          <a:xfrm>
            <a:off x="4226763" y="3564193"/>
            <a:ext cx="10945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FFFF"/>
                </a:solidFill>
              </a:rPr>
              <a:t>LCW resistivity</a:t>
            </a:r>
          </a:p>
        </p:txBody>
      </p:sp>
    </p:spTree>
    <p:extLst>
      <p:ext uri="{BB962C8B-B14F-4D97-AF65-F5344CB8AC3E}">
        <p14:creationId xmlns:p14="http://schemas.microsoft.com/office/powerpoint/2010/main" val="2979921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CD794-B88A-0C12-01F4-FE959B5DD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 vacuum leak-check in A0 Clean Room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673B0-2891-EE75-D6E6-E8C2C31D0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9/20/2024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631EF-8C10-59DF-862A-F75E2A1F0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72DCC-1D50-2B77-98DD-050AAAFE8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5</a:t>
            </a:fld>
            <a:endParaRPr lang="en-US" altLang="en-US" sz="12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330C503-AD9C-A147-0124-498A1EA5D05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423"/>
          <a:stretch/>
        </p:blipFill>
        <p:spPr>
          <a:xfrm>
            <a:off x="1486533" y="884903"/>
            <a:ext cx="5879209" cy="5406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957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9CD3E-9F56-195B-CEDC-53E499B38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095C3-2685-95EC-BC35-1C3894029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887" y="897973"/>
            <a:ext cx="8672513" cy="546455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 worklist items and other upcoming work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Repair Kirk Key hardware on disconnects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Leaking Delivery Ring sextupole needs to be replaced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Install rad hard 8Q24 at Q205, send uninstalled 8Q24 to TD for rad hard water lines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Q205 vacuum pipe replacement to simplify vacuum connection to ELAM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Unroll ELAM? (was rolled 24 mr to improve g-2 extraction trajectory)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Profilometer extraction profile monitor vacuum Tee installed upstream of ELAM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Several alignment tasks including D30 level run and M4 Final Focus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M4 Final Focus vacuum installation, A/C dipole installation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 to check sizing of all power supply panel breakers, upgrade as necessary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Install additional steel shielding above ECMAG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ESS1 and ESS2 septum stand motion-control improvements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Hope to finish operational ESS2 and install it in tunnel late in shutdown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Repair of domestic water break near AP-0 may disturb Transport berm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ESS2 (operational version in A0 Clean Room)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Transport to NWA planned for today for eventual high voltage conditioning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AP-0 A/C will hopefully continue and finish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C93F9-8CDE-3E29-1E07-2E673A53A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9/20/2024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59D8C-405A-D465-CC22-3C018AAF9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6CACC-DD80-F031-9FC7-73C61240D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331999396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Temp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FermilabTemp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FermilabTempate</Template>
  <TotalTime>684534</TotalTime>
  <Words>453</Words>
  <Application>Microsoft Office PowerPoint</Application>
  <PresentationFormat>On-screen Show (4:3)</PresentationFormat>
  <Paragraphs>66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Helvetica</vt:lpstr>
      <vt:lpstr>FermilabTempate</vt:lpstr>
      <vt:lpstr>Fermilab: Footer Only</vt:lpstr>
      <vt:lpstr>1_FermilabTempate</vt:lpstr>
      <vt:lpstr>Muon Campus Shutdown Report</vt:lpstr>
      <vt:lpstr> Muon Campus status</vt:lpstr>
      <vt:lpstr>AP-10 downstream sump activity after hydrant flushing</vt:lpstr>
      <vt:lpstr>Muon LCW resistivity decline in the past two years</vt:lpstr>
      <vt:lpstr>ESS vacuum leak-check in A0 Clean Room</vt:lpstr>
      <vt:lpstr>Upcoming work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Delivery Ring AIP Update</dc:title>
  <dc:creator>James P. Morgan x5236</dc:creator>
  <cp:lastModifiedBy>James P. Morgan</cp:lastModifiedBy>
  <cp:revision>1217</cp:revision>
  <cp:lastPrinted>2016-10-17T16:36:40Z</cp:lastPrinted>
  <dcterms:created xsi:type="dcterms:W3CDTF">2014-12-17T13:45:40Z</dcterms:created>
  <dcterms:modified xsi:type="dcterms:W3CDTF">2024-09-20T12:21:05Z</dcterms:modified>
</cp:coreProperties>
</file>