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629" r:id="rId3"/>
    <p:sldId id="630" r:id="rId4"/>
    <p:sldId id="631" r:id="rId5"/>
    <p:sldId id="632" r:id="rId6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35" d="100"/>
          <a:sy n="135" d="100"/>
        </p:scale>
        <p:origin x="288" y="13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2E41F69E-F7E4-4CAB-9ADD-43BB47CC21DE}"/>
    <pc:docChg chg="custSel modSld">
      <pc:chgData name="Consolato Gattuso" userId="e16b36fd-af99-4a23-a2b7-c93a9c63ddf6" providerId="ADAL" clId="{2E41F69E-F7E4-4CAB-9ADD-43BB47CC21DE}" dt="2024-09-20T12:20:32.166" v="202" actId="13926"/>
      <pc:docMkLst>
        <pc:docMk/>
      </pc:docMkLst>
      <pc:sldChg chg="modSp mod">
        <pc:chgData name="Consolato Gattuso" userId="e16b36fd-af99-4a23-a2b7-c93a9c63ddf6" providerId="ADAL" clId="{2E41F69E-F7E4-4CAB-9ADD-43BB47CC21DE}" dt="2024-09-20T12:20:32.166" v="202" actId="13926"/>
        <pc:sldMkLst>
          <pc:docMk/>
          <pc:sldMk cId="1567153037" sldId="629"/>
        </pc:sldMkLst>
        <pc:spChg chg="mod">
          <ac:chgData name="Consolato Gattuso" userId="e16b36fd-af99-4a23-a2b7-c93a9c63ddf6" providerId="ADAL" clId="{2E41F69E-F7E4-4CAB-9ADD-43BB47CC21DE}" dt="2024-09-20T12:20:32.166" v="202" actId="13926"/>
          <ac:spMkLst>
            <pc:docMk/>
            <pc:sldMk cId="1567153037" sldId="629"/>
            <ac:spMk id="2" creationId="{2D68DC9D-979B-2FB7-0386-D9A00001D9FA}"/>
          </ac:spMkLst>
        </pc:spChg>
      </pc:sldChg>
      <pc:sldChg chg="modSp mod">
        <pc:chgData name="Consolato Gattuso" userId="e16b36fd-af99-4a23-a2b7-c93a9c63ddf6" providerId="ADAL" clId="{2E41F69E-F7E4-4CAB-9ADD-43BB47CC21DE}" dt="2024-09-20T11:59:43.468" v="58" actId="20577"/>
        <pc:sldMkLst>
          <pc:docMk/>
          <pc:sldMk cId="290747563" sldId="631"/>
        </pc:sldMkLst>
        <pc:spChg chg="mod">
          <ac:chgData name="Consolato Gattuso" userId="e16b36fd-af99-4a23-a2b7-c93a9c63ddf6" providerId="ADAL" clId="{2E41F69E-F7E4-4CAB-9ADD-43BB47CC21DE}" dt="2024-09-20T11:59:43.468" v="58" actId="20577"/>
          <ac:spMkLst>
            <pc:docMk/>
            <pc:sldMk cId="290747563" sldId="631"/>
            <ac:spMk id="2" creationId="{CC324494-5A95-F8B5-3FC0-E5AF32CB06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Busch/Cons Gattuso 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					September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8DC9D-979B-2FB7-0386-D9A00001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" y="414243"/>
            <a:ext cx="9144000" cy="5816861"/>
          </a:xfrm>
        </p:spPr>
        <p:txBody>
          <a:bodyPr/>
          <a:lstStyle/>
          <a:p>
            <a:pPr lvl="1"/>
            <a:r>
              <a:rPr lang="en-US" sz="2000" dirty="0"/>
              <a:t>Site Power Configuration and Remaining Outage</a:t>
            </a:r>
          </a:p>
          <a:p>
            <a:pPr lvl="2"/>
            <a:r>
              <a:rPr lang="en-US" sz="1800" dirty="0"/>
              <a:t>Assessments/repairs at both substations are underway</a:t>
            </a:r>
          </a:p>
          <a:p>
            <a:pPr lvl="2"/>
            <a:r>
              <a:rPr lang="en-US" sz="1800" dirty="0"/>
              <a:t>The goal is to get at least 4 of the 8 main transformers in an Operational State</a:t>
            </a:r>
          </a:p>
          <a:p>
            <a:pPr lvl="2"/>
            <a:r>
              <a:rPr lang="en-US" sz="1800" dirty="0"/>
              <a:t>We have a plan as to how power and distribute loads between the substations.</a:t>
            </a:r>
          </a:p>
          <a:p>
            <a:pPr lvl="3"/>
            <a:r>
              <a:rPr lang="en-US" sz="1600" dirty="0"/>
              <a:t>We will need to balance/verify loads between the substations</a:t>
            </a:r>
          </a:p>
          <a:p>
            <a:pPr lvl="3"/>
            <a:r>
              <a:rPr lang="en-US" sz="1600" dirty="0"/>
              <a:t>Still not clear how much of the complex we will be able to run</a:t>
            </a:r>
          </a:p>
          <a:p>
            <a:pPr lvl="3"/>
            <a:r>
              <a:rPr lang="en-US" sz="1600" dirty="0">
                <a:highlight>
                  <a:srgbClr val="FFFF00"/>
                </a:highlight>
              </a:rPr>
              <a:t>We have an associated risk in running in this mode</a:t>
            </a:r>
          </a:p>
          <a:p>
            <a:pPr lvl="2"/>
            <a:r>
              <a:rPr lang="en-US" sz="1800" dirty="0"/>
              <a:t>Remaining power outage</a:t>
            </a:r>
          </a:p>
          <a:p>
            <a:pPr lvl="3"/>
            <a:r>
              <a:rPr lang="en-US" sz="1600" dirty="0"/>
              <a:t>These maintenance Power Outages must occur prior to turning on. (working getting them scheduled)</a:t>
            </a:r>
          </a:p>
          <a:p>
            <a:pPr lvl="4"/>
            <a:r>
              <a:rPr lang="en-US" sz="1600" dirty="0"/>
              <a:t>Linac L1/L2/L3</a:t>
            </a:r>
          </a:p>
          <a:p>
            <a:pPr lvl="4"/>
            <a:r>
              <a:rPr lang="en-US" sz="1600" dirty="0"/>
              <a:t>MI Pulse/Conventional power at MI8, MI10, MI20, MI30, MI40</a:t>
            </a:r>
          </a:p>
          <a:p>
            <a:pPr lvl="1"/>
            <a:r>
              <a:rPr lang="en-US" sz="2000" dirty="0"/>
              <a:t>MI Heat Exchange</a:t>
            </a:r>
          </a:p>
          <a:p>
            <a:pPr lvl="2"/>
            <a:r>
              <a:rPr lang="en-US" sz="1800" dirty="0"/>
              <a:t>During cleaning process, it was discovered that over the years we have lost thickness due to corrosion.</a:t>
            </a:r>
          </a:p>
          <a:p>
            <a:pPr lvl="3"/>
            <a:r>
              <a:rPr lang="en-US" sz="1600" dirty="0"/>
              <a:t>We have a vendor coming next week to inspect the heat exchangers and give us a better Idea as to how much material we have left, which will indicate our next course of action.</a:t>
            </a:r>
          </a:p>
          <a:p>
            <a:pPr lvl="3"/>
            <a:r>
              <a:rPr lang="en-US" sz="1600" dirty="0"/>
              <a:t> To run BNB will need MI LCW flowing ring wide.  But not at full capacity.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98A45E-DFF7-EF48-53D4-BCAE4F56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61160"/>
            <a:ext cx="8686800" cy="427877"/>
          </a:xfrm>
        </p:spPr>
        <p:txBody>
          <a:bodyPr/>
          <a:lstStyle/>
          <a:p>
            <a:r>
              <a:rPr lang="en-US" sz="2800" dirty="0"/>
              <a:t>Critical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7BFDB-5D80-3C6D-DD61-C970C276F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0A49C2-01D1-811F-7A2F-2DDD5F18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17" y="431536"/>
            <a:ext cx="8672513" cy="5827497"/>
          </a:xfrm>
        </p:spPr>
        <p:txBody>
          <a:bodyPr/>
          <a:lstStyle/>
          <a:p>
            <a:r>
              <a:rPr lang="en-US" sz="1600" dirty="0"/>
              <a:t>Clorica will begin cleaning of the tunnel spaces next week (</a:t>
            </a:r>
            <a:r>
              <a:rPr lang="en-US" sz="1600" dirty="0">
                <a:highlight>
                  <a:srgbClr val="C0C0C0"/>
                </a:highlight>
              </a:rPr>
              <a:t>Subject to change</a:t>
            </a:r>
            <a:r>
              <a:rPr lang="en-US" sz="1600" dirty="0"/>
              <a:t>).  Rich White is coordinating/managing this effort.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Linac:		Wed 9/25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MTA:		Thurs 9/26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Booster:	Fri 9/27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MI12A/B:	Mon 9/30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MI10:		Mon 9/30 – Thurs 10/3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MI20-62:	Fri 10/4- Wed 10/9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F-Sector:	Wed 10/9 – Thurs 10/10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Muon Campus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Transport  Us/Mid/Ds	Fri 10/11 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Delivery Ring/Extract/M4 Week of Oct 14th 	</a:t>
            </a:r>
            <a:endParaRPr lang="en-US" sz="1400" dirty="0"/>
          </a:p>
          <a:p>
            <a:endParaRPr lang="en-US" sz="1600" dirty="0"/>
          </a:p>
          <a:p>
            <a:r>
              <a:rPr lang="en-US" sz="1600" dirty="0"/>
              <a:t>Rad waste Disposal (generated over the years)</a:t>
            </a:r>
            <a:endParaRPr lang="en-US" sz="1200" dirty="0"/>
          </a:p>
          <a:p>
            <a:pPr lvl="1"/>
            <a:r>
              <a:rPr lang="en-US" sz="1400" dirty="0"/>
              <a:t>A4 Service Bldg. (picked up already)</a:t>
            </a:r>
          </a:p>
          <a:p>
            <a:pPr lvl="2"/>
            <a:r>
              <a:rPr lang="en-US" sz="1200" dirty="0"/>
              <a:t>(6) Rad barrels</a:t>
            </a:r>
          </a:p>
          <a:p>
            <a:pPr lvl="1"/>
            <a:r>
              <a:rPr lang="en-US" sz="1400" dirty="0"/>
              <a:t>Booster (to be picked up next week)</a:t>
            </a:r>
          </a:p>
          <a:p>
            <a:pPr lvl="2"/>
            <a:r>
              <a:rPr lang="en-US" sz="1200" dirty="0"/>
              <a:t>(1) 4ft x 4ft x 4ft Container</a:t>
            </a:r>
          </a:p>
          <a:p>
            <a:pPr lvl="2"/>
            <a:r>
              <a:rPr lang="en-US" sz="1200" dirty="0"/>
              <a:t>(3) Rad barrels</a:t>
            </a:r>
          </a:p>
          <a:p>
            <a:pPr lvl="1"/>
            <a:r>
              <a:rPr lang="en-US" sz="1600" dirty="0"/>
              <a:t>In the queue, we have waste from MI/NuMI/Muon Campus, etc.)</a:t>
            </a:r>
          </a:p>
          <a:p>
            <a:pPr lvl="2"/>
            <a:r>
              <a:rPr lang="en-US" sz="1400" dirty="0"/>
              <a:t>~ 10-15 Barrels</a:t>
            </a:r>
          </a:p>
          <a:p>
            <a:pPr lvl="2"/>
            <a:r>
              <a:rPr lang="en-US" sz="1400" dirty="0"/>
              <a:t>(6-7) 4ft x 4ft x 4ft Container</a:t>
            </a:r>
          </a:p>
          <a:p>
            <a:pPr lvl="2"/>
            <a:r>
              <a:rPr lang="en-US" sz="1400" dirty="0"/>
              <a:t>~ 5-7 Pallets of material</a:t>
            </a:r>
          </a:p>
          <a:p>
            <a:pPr lvl="2"/>
            <a:r>
              <a:rPr lang="en-US" sz="1400" dirty="0"/>
              <a:t>Maybe more????</a:t>
            </a:r>
          </a:p>
          <a:p>
            <a:pPr lvl="1"/>
            <a:r>
              <a:rPr lang="en-US" sz="1600" dirty="0"/>
              <a:t>Work on processing other waste stream disposal is underway….</a:t>
            </a:r>
          </a:p>
          <a:p>
            <a:pPr lvl="2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581F3-DEDC-6DED-B219-BC1E631F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17" y="3659"/>
            <a:ext cx="8686800" cy="427877"/>
          </a:xfrm>
        </p:spPr>
        <p:txBody>
          <a:bodyPr/>
          <a:lstStyle/>
          <a:p>
            <a:r>
              <a:rPr lang="en-US" dirty="0"/>
              <a:t>Tunnel Clean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85B7F-F57B-E170-C0C2-8153CDD82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7FFF9A-61C4-1575-9EC5-70B91AC1A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9889" r="10763" b="8345"/>
          <a:stretch/>
        </p:blipFill>
        <p:spPr bwMode="auto">
          <a:xfrm>
            <a:off x="7462778" y="3595252"/>
            <a:ext cx="1622854" cy="24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E6342-BC5B-1ED1-DCFF-EA7E4118EA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95" r="2551" b="19441"/>
          <a:stretch/>
        </p:blipFill>
        <p:spPr>
          <a:xfrm>
            <a:off x="5309987" y="2723382"/>
            <a:ext cx="2152791" cy="19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9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324494-5A95-F8B5-3FC0-E5AF32CB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9" y="576834"/>
            <a:ext cx="8672513" cy="6164663"/>
          </a:xfrm>
        </p:spPr>
        <p:txBody>
          <a:bodyPr/>
          <a:lstStyle/>
          <a:p>
            <a:r>
              <a:rPr lang="en-US" sz="1600" b="1" dirty="0"/>
              <a:t>Linac</a:t>
            </a:r>
          </a:p>
          <a:p>
            <a:pPr lvl="1"/>
            <a:r>
              <a:rPr lang="en-US" sz="1600" dirty="0"/>
              <a:t>Complete Secure of Linac the weekend of Sept 28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lvl="2"/>
            <a:r>
              <a:rPr lang="en-US" sz="1400" dirty="0"/>
              <a:t>Enclosure will remain Controlled Access </a:t>
            </a:r>
          </a:p>
          <a:p>
            <a:pPr lvl="1"/>
            <a:r>
              <a:rPr lang="en-US" sz="1600" dirty="0"/>
              <a:t>Complete Safety system interlock testing 	</a:t>
            </a:r>
          </a:p>
          <a:p>
            <a:pPr lvl="2"/>
            <a:r>
              <a:rPr lang="en-US" sz="1400" dirty="0"/>
              <a:t>Monday October 1</a:t>
            </a:r>
            <a:r>
              <a:rPr lang="en-US" sz="1400" baseline="30000" dirty="0"/>
              <a:t>st</a:t>
            </a:r>
          </a:p>
          <a:p>
            <a:pPr lvl="1"/>
            <a:r>
              <a:rPr lang="en-US" sz="1600" dirty="0"/>
              <a:t>RF Turn on is driven by the following </a:t>
            </a:r>
          </a:p>
          <a:p>
            <a:pPr lvl="2"/>
            <a:r>
              <a:rPr lang="en-US" sz="1400" dirty="0"/>
              <a:t>Master/Kautz Sub station configuration </a:t>
            </a:r>
          </a:p>
          <a:p>
            <a:pPr lvl="2"/>
            <a:r>
              <a:rPr lang="en-US" sz="1400" dirty="0"/>
              <a:t>Linac Power outage complete</a:t>
            </a:r>
          </a:p>
          <a:p>
            <a:pPr lvl="2"/>
            <a:r>
              <a:rPr lang="en-US" sz="1400" dirty="0"/>
              <a:t>DI bottle issue resolved for water skids</a:t>
            </a:r>
          </a:p>
          <a:p>
            <a:r>
              <a:rPr lang="en-US" sz="1800" dirty="0"/>
              <a:t>Booster </a:t>
            </a:r>
          </a:p>
          <a:p>
            <a:pPr lvl="1"/>
            <a:r>
              <a:rPr lang="en-US" sz="1600" dirty="0"/>
              <a:t>Recore back to operational key set at the EOB  Mon Sept 30</a:t>
            </a:r>
            <a:r>
              <a:rPr lang="en-US" sz="1600" baseline="30000" dirty="0"/>
              <a:t>th</a:t>
            </a:r>
            <a:endParaRPr lang="en-US" sz="1600" dirty="0"/>
          </a:p>
          <a:p>
            <a:pPr lvl="1"/>
            <a:r>
              <a:rPr lang="en-US" sz="1600" dirty="0"/>
              <a:t>Complete Secure of Booster Tuesday evening shift Oct. 1</a:t>
            </a:r>
            <a:r>
              <a:rPr lang="en-US" sz="1600" baseline="30000" dirty="0"/>
              <a:t>st</a:t>
            </a:r>
            <a:endParaRPr lang="en-US" sz="1600" dirty="0"/>
          </a:p>
          <a:p>
            <a:pPr lvl="1"/>
            <a:r>
              <a:rPr lang="en-US" sz="1600" dirty="0"/>
              <a:t>Safety system testing Wednesday October 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</a:p>
          <a:p>
            <a:pPr indent="-285750"/>
            <a:r>
              <a:rPr lang="en-US" sz="1800" dirty="0"/>
              <a:t>BNB (MI12A/B)</a:t>
            </a:r>
          </a:p>
          <a:p>
            <a:pPr lvl="1"/>
            <a:r>
              <a:rPr lang="en-US" sz="1600" dirty="0"/>
              <a:t>Complete Secure of MI12A/B the October 6</a:t>
            </a:r>
            <a:r>
              <a:rPr lang="en-US" sz="1600" baseline="30000" dirty="0"/>
              <a:t>th</a:t>
            </a:r>
            <a:r>
              <a:rPr lang="en-US" sz="1600" dirty="0"/>
              <a:t>  </a:t>
            </a:r>
          </a:p>
          <a:p>
            <a:pPr lvl="2"/>
            <a:r>
              <a:rPr lang="en-US" sz="1400" dirty="0"/>
              <a:t>Enclosure will remain Controlled Access </a:t>
            </a:r>
          </a:p>
          <a:p>
            <a:pPr lvl="1"/>
            <a:r>
              <a:rPr lang="en-US" sz="1600" dirty="0"/>
              <a:t>Complete Safety system interlock testing 	</a:t>
            </a:r>
          </a:p>
          <a:p>
            <a:pPr lvl="2"/>
            <a:r>
              <a:rPr lang="en-US" sz="1400" dirty="0"/>
              <a:t>Monday October 7</a:t>
            </a:r>
            <a:r>
              <a:rPr lang="en-US" sz="1400" baseline="30000" dirty="0"/>
              <a:t>th</a:t>
            </a:r>
            <a:endParaRPr lang="en-US" sz="1800" baseline="30000" dirty="0"/>
          </a:p>
          <a:p>
            <a:r>
              <a:rPr lang="en-US" sz="1800" dirty="0"/>
              <a:t>MI-8</a:t>
            </a:r>
          </a:p>
          <a:p>
            <a:pPr lvl="1"/>
            <a:r>
              <a:rPr lang="en-US" sz="1600" dirty="0"/>
              <a:t>Driven by Collimator install completion and restore LCW operations 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B5C21E-0D07-E263-C0E2-210EE418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120161"/>
            <a:ext cx="8686800" cy="427877"/>
          </a:xfrm>
        </p:spPr>
        <p:txBody>
          <a:bodyPr/>
          <a:lstStyle/>
          <a:p>
            <a:r>
              <a:rPr lang="en-US" dirty="0"/>
              <a:t>Moving Towards Beam Operations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BA38-602D-A2FC-9CDB-7A7796DAB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5668D8-DD0C-E7F4-4D57-7B0CC0097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be acting ShutCo until 18:00 </a:t>
            </a:r>
            <a:r>
              <a:rPr lang="en-US" dirty="0" err="1"/>
              <a:t>hrs</a:t>
            </a:r>
            <a:r>
              <a:rPr lang="en-US" dirty="0"/>
              <a:t> today….</a:t>
            </a:r>
          </a:p>
          <a:p>
            <a:pPr lvl="1"/>
            <a:r>
              <a:rPr lang="en-US" dirty="0"/>
              <a:t>Tony resumes his responsibilities..</a:t>
            </a:r>
          </a:p>
          <a:p>
            <a:r>
              <a:rPr lang="en-US" dirty="0"/>
              <a:t>Any 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5CED4-605A-ACDB-4B3D-4008FB22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C981D-0C34-9055-47B0-AD360C00D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937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25654</TotalTime>
  <Words>557</Words>
  <Application>Microsoft Office PowerPoint</Application>
  <PresentationFormat>On-screen Show (4:3)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Critical Path</vt:lpstr>
      <vt:lpstr>Tunnel Clean up</vt:lpstr>
      <vt:lpstr>Moving Towards Beam Operations </vt:lpstr>
      <vt:lpstr>Reminder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373</cp:revision>
  <cp:lastPrinted>2016-04-05T12:58:00Z</cp:lastPrinted>
  <dcterms:created xsi:type="dcterms:W3CDTF">2016-03-03T19:44:14Z</dcterms:created>
  <dcterms:modified xsi:type="dcterms:W3CDTF">2024-09-20T12:20:35Z</dcterms:modified>
</cp:coreProperties>
</file>