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665" r:id="rId2"/>
    <p:sldId id="1964" r:id="rId3"/>
    <p:sldId id="1974" r:id="rId4"/>
    <p:sldId id="1957" r:id="rId5"/>
    <p:sldId id="1976" r:id="rId6"/>
    <p:sldId id="1970" r:id="rId7"/>
    <p:sldId id="1971" r:id="rId8"/>
    <p:sldId id="1972" r:id="rId9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EFFFD2"/>
    <a:srgbClr val="FFFF99"/>
    <a:srgbClr val="DE1611"/>
    <a:srgbClr val="FFFFCC"/>
    <a:srgbClr val="EFFFAE"/>
    <a:srgbClr val="EFFFF4"/>
    <a:srgbClr val="EFFFC2"/>
    <a:srgbClr val="CC6600"/>
    <a:srgbClr val="B54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965"/>
    <p:restoredTop sz="94660"/>
  </p:normalViewPr>
  <p:slideViewPr>
    <p:cSldViewPr>
      <p:cViewPr varScale="1">
        <p:scale>
          <a:sx n="118" d="100"/>
          <a:sy n="118" d="100"/>
        </p:scale>
        <p:origin x="36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fld id="{9991C2AC-ABEC-624E-A714-D925F92242F4}" type="datetime1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fld id="{11AF11F0-DDFA-B44C-AACA-04940859FE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EC749EFA-6B0B-2F48-BC76-4DBF0B78925C}" type="datetime1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260B4D4B-3DEF-AE4B-B9BB-BFC0E5F213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8A795853-EE7E-9D49-9A06-81521647F31C}" type="datetime1">
              <a:rPr lang="en-US" smtClean="0"/>
              <a:t>11/5/24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68378816-F0BE-954B-ACE6-3B377C21A1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fld id="{2A353D7F-372F-D049-9FC3-CC5097A0660A}" type="datetime1">
              <a:rPr lang="en-US" smtClean="0"/>
              <a:t>11/5/24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3FC08C6-FD5B-8241-B46B-E30951037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fld id="{65A8DBD9-5D80-DC47-A2A1-0FBF54D4B98E}" type="datetime1">
              <a:rPr lang="en-US" smtClean="0"/>
              <a:t>11/5/24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ADFD581-70C0-7A4F-BD45-281489E4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5131F4-90C4-5D48-B2DB-E03FF3D7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381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CAB21EC-0AD1-D74A-9502-16DE98A2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fld id="{5BDC50FE-4F57-D846-8FF8-911E1BBFACCB}" type="datetime1">
              <a:rPr lang="en-US" smtClean="0"/>
              <a:t>11/5/24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57AC375-621E-7C49-895D-2E38375DF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A61460-AA36-3C49-95BE-6F0467E25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381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A5275A8-1530-0B43-A316-1571205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fld id="{ED9F78DC-19BA-7C47-B401-36DC2A218A50}" type="datetime1">
              <a:rPr lang="en-US" smtClean="0"/>
              <a:t>11/5/24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7D2CB81-7E8A-B04F-9010-60F46C615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1A657A9-50BA-B84D-9310-D83DE6AD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76511D7-2B68-8445-9211-98889C50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fld id="{F311179C-B74D-6449-9C55-81F6E4CCF516}" type="datetime1">
              <a:rPr lang="en-US" smtClean="0"/>
              <a:t>11/5/24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0B7061A-6915-8C49-AE9B-EC670EFBB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E3D05F-5C2B-D246-8FD7-D0DA3640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B49106-7695-8142-BA0B-D34BCB7E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fld id="{D9A3C6DA-CDFC-4D41-9F73-BC96A8872789}" type="datetime1">
              <a:rPr lang="en-US" smtClean="0"/>
              <a:t>11/5/24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57EA20-CDBF-BE47-A70A-8624E230D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2E7087-1461-D942-9383-44CA043B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52904F9-125A-424B-9B22-BB376640B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fld id="{4AEB74CD-BF28-224B-8AD7-8BB3A1E88BC2}" type="datetime1">
              <a:rPr lang="en-US" smtClean="0"/>
              <a:t>11/5/24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C93AB89-E7A8-B94C-9233-33825352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9F1C98-038E-4F4B-A16E-1047000C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326A8181-F9A8-9E40-8E4E-79DC8FA71A7B}" type="datetime1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33F747FB-9F93-7A4A-823E-4285093B0C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0676FEF9-159B-B441-A6FF-3FA176EE1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135" y="216632"/>
            <a:ext cx="91468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sz="4800" b="1" kern="0" dirty="0"/>
              <a:t>VD FC Module-Assembly Workshop</a:t>
            </a:r>
          </a:p>
          <a:p>
            <a:pPr eaLnBrk="1" hangingPunct="1"/>
            <a:r>
              <a:rPr lang="en-US" sz="4800" b="1" kern="0" dirty="0"/>
              <a:t>Report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C5E4F55-20F4-97F8-23EB-F798EEAE2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009" y="2123966"/>
            <a:ext cx="6172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FF40FF"/>
                </a:solidFill>
                <a:latin typeface="Monotype Corsiva" pitchFamily="-84" charset="0"/>
              </a:rPr>
              <a:t>November 5,</a:t>
            </a:r>
            <a:r>
              <a:rPr lang="en-US" sz="3200" dirty="0">
                <a:solidFill>
                  <a:srgbClr val="FF40FF"/>
                </a:solidFill>
                <a:latin typeface="Monotype Corsiva" pitchFamily="-84" charset="0"/>
              </a:rPr>
              <a:t> 2024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15213D7-2B32-48DC-03C2-2E7D0EDFE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009" y="3415747"/>
            <a:ext cx="6172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/>
                </a:solidFill>
                <a:latin typeface="Monotype Corsiva" pitchFamily="-84" charset="0"/>
              </a:rPr>
              <a:t>Jaehoon</a:t>
            </a:r>
            <a:r>
              <a:rPr lang="en-US" sz="2800" b="1" dirty="0">
                <a:solidFill>
                  <a:schemeClr val="accent2"/>
                </a:solidFill>
                <a:latin typeface="Monotype Corsiva" pitchFamily="-84" charset="0"/>
              </a:rPr>
              <a:t> Yu</a:t>
            </a:r>
          </a:p>
          <a:p>
            <a:pPr algn="ctr"/>
            <a:r>
              <a:rPr lang="en-US" sz="2800" b="1" dirty="0">
                <a:solidFill>
                  <a:schemeClr val="accent2"/>
                </a:solidFill>
                <a:latin typeface="Monotype Corsiva" pitchFamily="-84" charset="0"/>
              </a:rPr>
              <a:t>For the UTA FC Group</a:t>
            </a:r>
          </a:p>
        </p:txBody>
      </p:sp>
    </p:spTree>
    <p:extLst>
      <p:ext uri="{BB962C8B-B14F-4D97-AF65-F5344CB8AC3E}">
        <p14:creationId xmlns:p14="http://schemas.microsoft.com/office/powerpoint/2010/main" val="1680072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67417" y="-152400"/>
            <a:ext cx="8686800" cy="838200"/>
          </a:xfrm>
        </p:spPr>
        <p:txBody>
          <a:bodyPr/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Workshop Fundamentals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"/>
            <a:ext cx="8647983" cy="5486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4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Had an all-day VD FC module assembly workshop on Sat. Nov. 2 with 10 members taking part</a:t>
            </a:r>
          </a:p>
          <a:p>
            <a:pPr lvl="1">
              <a:spcBef>
                <a:spcPts val="0"/>
              </a:spcBef>
            </a:pPr>
            <a:r>
              <a:rPr lang="en-US" sz="30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First time for many group members</a:t>
            </a:r>
          </a:p>
          <a:p>
            <a:pPr>
              <a:spcBef>
                <a:spcPts val="0"/>
              </a:spcBef>
            </a:pPr>
            <a:r>
              <a:rPr lang="en-US" sz="34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Goals of the workshop </a:t>
            </a:r>
          </a:p>
          <a:p>
            <a:pPr lvl="1">
              <a:spcBef>
                <a:spcPts val="0"/>
              </a:spcBef>
            </a:pPr>
            <a:r>
              <a:rPr lang="en-US" sz="30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Learn the VD FC module assembly and QC procedure</a:t>
            </a:r>
          </a:p>
          <a:p>
            <a:pPr lvl="1">
              <a:spcBef>
                <a:spcPts val="0"/>
              </a:spcBef>
            </a:pPr>
            <a:r>
              <a:rPr lang="en-US" sz="30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Hands-on training of the module assembly procedure and complete the procedure documentation</a:t>
            </a:r>
            <a:endParaRPr lang="en-US" sz="2600" dirty="0">
              <a:solidFill>
                <a:srgbClr val="7030A0"/>
              </a:solidFill>
              <a:latin typeface="Arial Narrow" panose="020B0604020202020204" pitchFamily="34" charset="0"/>
              <a:cs typeface="Arial Narrow" panose="020B0604020202020204" pitchFamily="34" charset="0"/>
              <a:sym typeface="Wingdings" pitchFamily="2" charset="2"/>
            </a:endParaRPr>
          </a:p>
          <a:p>
            <a:pPr lvl="1">
              <a:spcBef>
                <a:spcPts val="0"/>
              </a:spcBef>
            </a:pPr>
            <a:r>
              <a:rPr lang="en-US" sz="30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Exercise and document the module QC procedure sufficient for draft implementation to the QC </a:t>
            </a:r>
            <a:r>
              <a:rPr lang="en-US" sz="3000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iPAD</a:t>
            </a:r>
            <a:r>
              <a:rPr lang="en-US" sz="30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 app</a:t>
            </a:r>
          </a:p>
          <a:p>
            <a:pPr lvl="1">
              <a:spcBef>
                <a:spcPts val="0"/>
              </a:spcBef>
            </a:pPr>
            <a:r>
              <a:rPr lang="en-US" sz="30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Make an informed decision on the assembly table height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C3D97A-6F46-8540-9401-DB768658A654}" type="datetime1">
              <a:rPr lang="en-US" smtClean="0">
                <a:latin typeface="Arial Narrow" panose="020B0604020202020204" pitchFamily="34" charset="0"/>
                <a:cs typeface="Arial Narrow" panose="020B0604020202020204" pitchFamily="34" charset="0"/>
              </a:rPr>
              <a:t>11/5/24</a:t>
            </a:fld>
            <a:endParaRPr lang="en-US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74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3CFD-68E2-0E49-A42B-F388EB1B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346"/>
            <a:ext cx="9144000" cy="568746"/>
          </a:xfrm>
        </p:spPr>
        <p:txBody>
          <a:bodyPr/>
          <a:lstStyle/>
          <a:p>
            <a:r>
              <a:rPr lang="en-US" sz="4000" b="1" dirty="0"/>
              <a:t>Lessons learned - module assembly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D3394-E67E-AD4B-8D8C-CF375970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113971-BC69-BF40-B843-9C6A6D6D482A}" type="datetime1">
              <a:rPr lang="en-US" smtClean="0"/>
              <a:t>11/5/24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4E873C-B74E-BB07-BE93-97DFAE959169}"/>
              </a:ext>
            </a:extLst>
          </p:cNvPr>
          <p:cNvSpPr txBox="1">
            <a:spLocks/>
          </p:cNvSpPr>
          <p:nvPr/>
        </p:nvSpPr>
        <p:spPr bwMode="auto">
          <a:xfrm>
            <a:off x="152400" y="457200"/>
            <a:ext cx="8839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Minimum 2 members work as a team, 3rd may be helpful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Set up the assembly table with the various alignment tools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Profile alignment teeth mounted on the assembly table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We only had one side mounted  made it quite difficult to get the screws 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  <a:sym typeface="Wingdings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29B973-82E1-672B-3676-A2D1AFEF7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886" y="1905000"/>
            <a:ext cx="42164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6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3CFD-68E2-0E49-A42B-F388EB1B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346"/>
            <a:ext cx="9144000" cy="568746"/>
          </a:xfrm>
        </p:spPr>
        <p:txBody>
          <a:bodyPr/>
          <a:lstStyle/>
          <a:p>
            <a:r>
              <a:rPr lang="en-US" sz="4000" b="1" dirty="0"/>
              <a:t>Lessons learned - module assembly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D3394-E67E-AD4B-8D8C-CF375970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113971-BC69-BF40-B843-9C6A6D6D482A}" type="datetime1">
              <a:rPr lang="en-US" smtClean="0"/>
              <a:t>11/5/24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4E873C-B74E-BB07-BE93-97DFAE959169}"/>
              </a:ext>
            </a:extLst>
          </p:cNvPr>
          <p:cNvSpPr txBox="1">
            <a:spLocks/>
          </p:cNvSpPr>
          <p:nvPr/>
        </p:nvSpPr>
        <p:spPr bwMode="auto">
          <a:xfrm>
            <a:off x="283029" y="435429"/>
            <a:ext cx="8839200" cy="284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Minimum 2 members work as a team, 3rd may be helpful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Set up the assembly table with the various alignment tools</a:t>
            </a:r>
          </a:p>
          <a:p>
            <a:pPr marL="8572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Profile alignment teeth mounted on the assembly table</a:t>
            </a:r>
          </a:p>
          <a:p>
            <a:pPr marL="1257300" lvl="2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We only had one side mounted  made it quite difficult to get the screws in</a:t>
            </a:r>
          </a:p>
          <a:p>
            <a:pPr marL="1257300" lvl="2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Preassembled and ultrasonic cleaned screws save time substantially</a:t>
            </a:r>
          </a:p>
          <a:p>
            <a:pPr marL="8572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L-bracket for profile end alignment</a:t>
            </a:r>
          </a:p>
          <a:p>
            <a:pPr marL="8572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Box beam end alignment plates</a:t>
            </a:r>
          </a:p>
          <a:p>
            <a:pPr marL="8572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Would be very helpful to have a profile lock down tools with the proper spacing enforcement gadget  helping keeping the profiles in place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Two people take a profile carefully, check the surface quality from either ends with about 1m overlap and apply the anti-oxidation coat</a:t>
            </a:r>
          </a:p>
        </p:txBody>
      </p:sp>
      <p:pic>
        <p:nvPicPr>
          <p:cNvPr id="10" name="Picture 9" descr="A person wearing gloves holding a metal piece of metal&#10;&#10;Description automatically generated">
            <a:extLst>
              <a:ext uri="{FF2B5EF4-FFF2-40B4-BE49-F238E27FC236}">
                <a16:creationId xmlns:a16="http://schemas.microsoft.com/office/drawing/2014/main" id="{7719664C-6B51-C3F2-C80D-CE62DFCAA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0" y="3048001"/>
            <a:ext cx="3962400" cy="29718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0F7A409-02F9-1FBE-A629-07CD68D81AC7}"/>
              </a:ext>
            </a:extLst>
          </p:cNvPr>
          <p:cNvSpPr txBox="1">
            <a:spLocks/>
          </p:cNvSpPr>
          <p:nvPr/>
        </p:nvSpPr>
        <p:spPr bwMode="auto">
          <a:xfrm>
            <a:off x="310243" y="3124201"/>
            <a:ext cx="477610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Insert the combination of 1 non-locking and 2 locking slip-nuts from either ends and position them into the roughly the correct location  the same person does the same insertion (parts for each follow the person on a cart)</a:t>
            </a:r>
          </a:p>
        </p:txBody>
      </p:sp>
    </p:spTree>
    <p:extLst>
      <p:ext uri="{BB962C8B-B14F-4D97-AF65-F5344CB8AC3E}">
        <p14:creationId xmlns:p14="http://schemas.microsoft.com/office/powerpoint/2010/main" val="81787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3CFD-68E2-0E49-A42B-F388EB1B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346"/>
            <a:ext cx="9144000" cy="568746"/>
          </a:xfrm>
        </p:spPr>
        <p:txBody>
          <a:bodyPr/>
          <a:lstStyle/>
          <a:p>
            <a:r>
              <a:rPr lang="en-US" sz="4000" b="1" dirty="0"/>
              <a:t>Lessons learned - module assembly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D3394-E67E-AD4B-8D8C-CF375970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113971-BC69-BF40-B843-9C6A6D6D482A}" type="datetime1">
              <a:rPr lang="en-US" smtClean="0"/>
              <a:t>11/5/24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4E873C-B74E-BB07-BE93-97DFAE959169}"/>
              </a:ext>
            </a:extLst>
          </p:cNvPr>
          <p:cNvSpPr txBox="1">
            <a:spLocks/>
          </p:cNvSpPr>
          <p:nvPr/>
        </p:nvSpPr>
        <p:spPr bwMode="auto">
          <a:xfrm>
            <a:off x="283029" y="435429"/>
            <a:ext cx="8839200" cy="284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Minimum 2 members work as a team, 3rd may be helpful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Set up the assembly table with the various alignment tools</a:t>
            </a:r>
          </a:p>
          <a:p>
            <a:pPr marL="8572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Profile alignment teeth mounted on the assembly table</a:t>
            </a:r>
          </a:p>
          <a:p>
            <a:pPr marL="1257300" lvl="2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We only had one side mounted  made it quite difficult to get the screws in</a:t>
            </a:r>
          </a:p>
          <a:p>
            <a:pPr marL="1257300" lvl="2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Preassembled and ultrasonic cleaned screws save time substantially</a:t>
            </a:r>
          </a:p>
          <a:p>
            <a:pPr marL="8572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L-bracket for profile end alignment</a:t>
            </a:r>
          </a:p>
          <a:p>
            <a:pPr marL="8572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Box beam end alignment plates</a:t>
            </a:r>
          </a:p>
          <a:p>
            <a:pPr marL="85725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Would be very helpful to have a profile lock down tools with the proper spacing enforcement gadget  helping keeping the profiles in place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Two people take a profile carefully, check the surface quality from either ends with about 1m overlap and apply the anti-oxidation coat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0F7A409-02F9-1FBE-A629-07CD68D81AC7}"/>
              </a:ext>
            </a:extLst>
          </p:cNvPr>
          <p:cNvSpPr txBox="1">
            <a:spLocks/>
          </p:cNvSpPr>
          <p:nvPr/>
        </p:nvSpPr>
        <p:spPr bwMode="auto">
          <a:xfrm>
            <a:off x="310243" y="3124201"/>
            <a:ext cx="477610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Insert the combination of 1 non-locking and 2 locking slip-nuts from either ends and position them into the roughly the correct location  the same person does the same insertion (parts for each follow the person on a cart)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One person stand in between the box beams and help position the profile in the correct location on the box beams  this may not be needed if we have the profile alignment teeth either side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Once all profiles are placed, lock them in place with the lock down tool (if exist)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latin typeface="Arial Narrow" panose="020B0604020202020204" pitchFamily="34" charset="0"/>
              <a:cs typeface="Arial Narrow" panose="020B0604020202020204" pitchFamily="34" charset="0"/>
              <a:sym typeface="Wingdings" pitchFamily="2" charset="2"/>
            </a:endParaRPr>
          </a:p>
        </p:txBody>
      </p:sp>
      <p:pic>
        <p:nvPicPr>
          <p:cNvPr id="3" name="Picture 2" descr="A group of people in white coats and helmets standing around a table&#10;&#10;Description automatically generated">
            <a:extLst>
              <a:ext uri="{FF2B5EF4-FFF2-40B4-BE49-F238E27FC236}">
                <a16:creationId xmlns:a16="http://schemas.microsoft.com/office/drawing/2014/main" id="{710CB2D2-7EEC-E792-5A36-A3DD9CC03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089" y="3124201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3CFD-68E2-0E49-A42B-F388EB1B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903"/>
            <a:ext cx="9144000" cy="568746"/>
          </a:xfrm>
        </p:spPr>
        <p:txBody>
          <a:bodyPr/>
          <a:lstStyle/>
          <a:p>
            <a:r>
              <a:rPr lang="en-US" sz="4000" b="1" dirty="0"/>
              <a:t>Lessons learned - module assembly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D3394-E67E-AD4B-8D8C-CF375970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0B6D6F-4792-8C4D-AC8B-D92ACBB815F5}" type="datetime1">
              <a:rPr lang="en-US" smtClean="0"/>
              <a:t>11/5/24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4E873C-B74E-BB07-BE93-97DFAE959169}"/>
              </a:ext>
            </a:extLst>
          </p:cNvPr>
          <p:cNvSpPr txBox="1">
            <a:spLocks/>
          </p:cNvSpPr>
          <p:nvPr/>
        </p:nvSpPr>
        <p:spPr bwMode="auto">
          <a:xfrm>
            <a:off x="152400" y="634649"/>
            <a:ext cx="8839200" cy="524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Two members go under the table on a creeper or on a chair and start inserting and tightening the screws using the torque screw drive set to 30cN-cm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A bag of preassembled screws was with each person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A pair of safety glasses are necessary for protection</a:t>
            </a:r>
          </a:p>
        </p:txBody>
      </p:sp>
      <p:pic>
        <p:nvPicPr>
          <p:cNvPr id="8" name="Picture 7" descr="A group of people in white coats sitting under a clear sheet&#10;&#10;Description automatically generated">
            <a:extLst>
              <a:ext uri="{FF2B5EF4-FFF2-40B4-BE49-F238E27FC236}">
                <a16:creationId xmlns:a16="http://schemas.microsoft.com/office/drawing/2014/main" id="{625326C1-8308-8F84-C2AD-6D79F3F5D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895600"/>
            <a:ext cx="4931229" cy="369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0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3CFD-68E2-0E49-A42B-F388EB1B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903"/>
            <a:ext cx="9144000" cy="568746"/>
          </a:xfrm>
        </p:spPr>
        <p:txBody>
          <a:bodyPr/>
          <a:lstStyle/>
          <a:p>
            <a:r>
              <a:rPr lang="en-US" sz="4000" b="1" dirty="0"/>
              <a:t>Lessons learned – The assembly table height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D3394-E67E-AD4B-8D8C-CF375970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9C4C87-7374-2045-AAA5-863ED1AB5B08}" type="datetime1">
              <a:rPr lang="en-US" smtClean="0"/>
              <a:t>11/5/24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4E873C-B74E-BB07-BE93-97DFAE959169}"/>
              </a:ext>
            </a:extLst>
          </p:cNvPr>
          <p:cNvSpPr txBox="1">
            <a:spLocks/>
          </p:cNvSpPr>
          <p:nvPr/>
        </p:nvSpPr>
        <p:spPr bwMode="auto">
          <a:xfrm>
            <a:off x="152400" y="601698"/>
            <a:ext cx="8839200" cy="524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We started with the short 85cm table first but haven’t had a chance to try the taller table ~55”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By the end of the workshop, ~4 students were able to progress rather quickly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Members had to lay on a creeper  once the comfortable angle of the creeper is set, most the members feel fine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Two felt the back strained</a:t>
            </a:r>
          </a:p>
        </p:txBody>
      </p:sp>
      <p:pic>
        <p:nvPicPr>
          <p:cNvPr id="9" name="Picture 8" descr="A person in a white suit and blue helmet lying on a chair&#10;&#10;Description automatically generated">
            <a:extLst>
              <a:ext uri="{FF2B5EF4-FFF2-40B4-BE49-F238E27FC236}">
                <a16:creationId xmlns:a16="http://schemas.microsoft.com/office/drawing/2014/main" id="{CE725FC1-0EDE-59C4-5768-10A662241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178" y="3261791"/>
            <a:ext cx="4165600" cy="3124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36A93B-1B9D-746D-269A-044D6D7808E5}"/>
              </a:ext>
            </a:extLst>
          </p:cNvPr>
          <p:cNvSpPr txBox="1">
            <a:spLocks/>
          </p:cNvSpPr>
          <p:nvPr/>
        </p:nvSpPr>
        <p:spPr bwMode="auto">
          <a:xfrm>
            <a:off x="158578" y="3657601"/>
            <a:ext cx="466742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Over 50% felt the arms get tired rather quickly</a:t>
            </a: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  <a:sym typeface="Wingdings" pitchFamily="2" charset="2"/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Took some time for members to find the proper angle to aim the light to see the screw hole</a:t>
            </a:r>
          </a:p>
        </p:txBody>
      </p:sp>
    </p:spTree>
    <p:extLst>
      <p:ext uri="{BB962C8B-B14F-4D97-AF65-F5344CB8AC3E}">
        <p14:creationId xmlns:p14="http://schemas.microsoft.com/office/powerpoint/2010/main" val="306841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3CFD-68E2-0E49-A42B-F388EB1B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903"/>
            <a:ext cx="9144000" cy="568746"/>
          </a:xfrm>
        </p:spPr>
        <p:txBody>
          <a:bodyPr/>
          <a:lstStyle/>
          <a:p>
            <a:r>
              <a:rPr lang="en-US" sz="4000" b="1" dirty="0"/>
              <a:t>Lessons learned – The assembly table height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D3394-E67E-AD4B-8D8C-CF375970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ED6BAC-045F-B245-8B87-1A71FC5B1834}" type="datetime1">
              <a:rPr lang="en-US" smtClean="0"/>
              <a:t>11/5/24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4E873C-B74E-BB07-BE93-97DFAE959169}"/>
              </a:ext>
            </a:extLst>
          </p:cNvPr>
          <p:cNvSpPr txBox="1">
            <a:spLocks/>
          </p:cNvSpPr>
          <p:nvPr/>
        </p:nvSpPr>
        <p:spPr bwMode="auto">
          <a:xfrm>
            <a:off x="152400" y="601698"/>
            <a:ext cx="8839200" cy="229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Took a while to switch to a taller table ~55” but just had enough time to set up the new table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We plan on trying this height throughout the week this week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Some students rolled around underneath on a chair with the hardhat just to see how they feel  they seem to like the sitting down position </a:t>
            </a:r>
          </a:p>
        </p:txBody>
      </p:sp>
      <p:pic>
        <p:nvPicPr>
          <p:cNvPr id="8" name="Picture 7" descr="A chair next to a metal object&#10;&#10;Description automatically generated with medium confidence">
            <a:extLst>
              <a:ext uri="{FF2B5EF4-FFF2-40B4-BE49-F238E27FC236}">
                <a16:creationId xmlns:a16="http://schemas.microsoft.com/office/drawing/2014/main" id="{A63EC799-34DE-8D4A-1F81-FB9A8AF35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81940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7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77664</TotalTime>
  <Words>743</Words>
  <Application>Microsoft Macintosh PowerPoint</Application>
  <PresentationFormat>On-screen Show (4:3)</PresentationFormat>
  <Paragraphs>64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Narrow</vt:lpstr>
      <vt:lpstr>Monotype Corsiva</vt:lpstr>
      <vt:lpstr>Times New Roman</vt:lpstr>
      <vt:lpstr>phys1443-spring02</vt:lpstr>
      <vt:lpstr>PowerPoint Presentation</vt:lpstr>
      <vt:lpstr>Workshop Fundamentals</vt:lpstr>
      <vt:lpstr>Lessons learned - module assembly 1</vt:lpstr>
      <vt:lpstr>Lessons learned - module assembly 1</vt:lpstr>
      <vt:lpstr>Lessons learned - module assembly 1</vt:lpstr>
      <vt:lpstr>Lessons learned - module assembly 2</vt:lpstr>
      <vt:lpstr>Lessons learned – The assembly table height</vt:lpstr>
      <vt:lpstr>Lessons learned – The assembly table height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2456</cp:revision>
  <cp:lastPrinted>2024-11-05T16:20:55Z</cp:lastPrinted>
  <dcterms:created xsi:type="dcterms:W3CDTF">2012-01-19T04:21:20Z</dcterms:created>
  <dcterms:modified xsi:type="dcterms:W3CDTF">2024-11-05T16:21:37Z</dcterms:modified>
</cp:coreProperties>
</file>