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90" r:id="rId2"/>
  </p:sldMasterIdLst>
  <p:notesMasterIdLst>
    <p:notesMasterId r:id="rId12"/>
  </p:notesMasterIdLst>
  <p:handoutMasterIdLst>
    <p:handoutMasterId r:id="rId13"/>
  </p:handoutMasterIdLst>
  <p:sldIdLst>
    <p:sldId id="327" r:id="rId3"/>
    <p:sldId id="351" r:id="rId4"/>
    <p:sldId id="346" r:id="rId5"/>
    <p:sldId id="353" r:id="rId6"/>
    <p:sldId id="354" r:id="rId7"/>
    <p:sldId id="352" r:id="rId8"/>
    <p:sldId id="355" r:id="rId9"/>
    <p:sldId id="356" r:id="rId10"/>
    <p:sldId id="357" r:id="rId11"/>
  </p:sldIdLst>
  <p:sldSz cx="12192000" cy="6858000"/>
  <p:notesSz cx="9296400" cy="14782800"/>
  <p:defaultTextStyle>
    <a:defPPr>
      <a:defRPr lang="en-US"/>
    </a:defPPr>
    <a:lvl1pPr algn="l" defTabSz="457200" rtl="0" fontAlgn="base">
      <a:spcBef>
        <a:spcPct val="0"/>
      </a:spcBef>
      <a:spcAft>
        <a:spcPct val="0"/>
      </a:spcAft>
      <a:defRPr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204" userDrawn="1">
          <p15:clr>
            <a:srgbClr val="A4A3A4"/>
          </p15:clr>
        </p15:guide>
        <p15:guide id="2" orient="horz" pos="476" userDrawn="1">
          <p15:clr>
            <a:srgbClr val="A4A3A4"/>
          </p15:clr>
        </p15:guide>
        <p15:guide id="3" orient="horz" pos="1443" userDrawn="1">
          <p15:clr>
            <a:srgbClr val="A4A3A4"/>
          </p15:clr>
        </p15:guide>
        <p15:guide id="4" orient="horz" pos="966" userDrawn="1">
          <p15:clr>
            <a:srgbClr val="A4A3A4"/>
          </p15:clr>
        </p15:guide>
        <p15:guide id="5" orient="horz" pos="1876" userDrawn="1">
          <p15:clr>
            <a:srgbClr val="A4A3A4"/>
          </p15:clr>
        </p15:guide>
        <p15:guide id="6" orient="horz" pos="3616" userDrawn="1">
          <p15:clr>
            <a:srgbClr val="A4A3A4"/>
          </p15:clr>
        </p15:guide>
        <p15:guide id="7" pos="2920" userDrawn="1">
          <p15:clr>
            <a:srgbClr val="A4A3A4"/>
          </p15:clr>
        </p15:guide>
        <p15:guide id="8" pos="2917" userDrawn="1">
          <p15:clr>
            <a:srgbClr val="A4A3A4"/>
          </p15:clr>
        </p15:guide>
        <p15:guide id="9" pos="6701" userDrawn="1">
          <p15:clr>
            <a:srgbClr val="A4A3A4"/>
          </p15:clr>
        </p15:guide>
        <p15:guide id="10" pos="3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EF"/>
    <a:srgbClr val="009291"/>
    <a:srgbClr val="AAAACF"/>
    <a:srgbClr val="EDEDD6"/>
    <a:srgbClr val="BC5F2B"/>
    <a:srgbClr val="E95125"/>
    <a:srgbClr val="F37C23"/>
    <a:srgbClr val="3C5A77"/>
    <a:srgbClr val="32547A"/>
    <a:srgbClr val="B856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0" autoAdjust="0"/>
    <p:restoredTop sz="99027" autoAdjust="0"/>
  </p:normalViewPr>
  <p:slideViewPr>
    <p:cSldViewPr snapToGrid="0" snapToObjects="1">
      <p:cViewPr varScale="1">
        <p:scale>
          <a:sx n="109" d="100"/>
          <a:sy n="109" d="100"/>
        </p:scale>
        <p:origin x="80" y="524"/>
      </p:cViewPr>
      <p:guideLst>
        <p:guide orient="horz" pos="4204"/>
        <p:guide orient="horz" pos="476"/>
        <p:guide orient="horz" pos="1443"/>
        <p:guide orient="horz" pos="966"/>
        <p:guide orient="horz" pos="1876"/>
        <p:guide orient="horz" pos="3616"/>
        <p:guide pos="2920"/>
        <p:guide pos="2917"/>
        <p:guide pos="6701"/>
        <p:guide pos="37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8440" cy="739140"/>
          </a:xfrm>
          <a:prstGeom prst="rect">
            <a:avLst/>
          </a:prstGeom>
        </p:spPr>
        <p:txBody>
          <a:bodyPr vert="horz" lIns="137560" tIns="68781" rIns="137560" bIns="68781" rtlCol="0"/>
          <a:lstStyle>
            <a:lvl1pPr algn="l" fontAlgn="auto">
              <a:spcBef>
                <a:spcPts val="0"/>
              </a:spcBef>
              <a:spcAft>
                <a:spcPts val="0"/>
              </a:spcAft>
              <a:defRPr sz="19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5265810" y="0"/>
            <a:ext cx="4028440" cy="739140"/>
          </a:xfrm>
          <a:prstGeom prst="rect">
            <a:avLst/>
          </a:prstGeom>
        </p:spPr>
        <p:txBody>
          <a:bodyPr vert="horz" lIns="137560" tIns="68781" rIns="137560" bIns="68781" rtlCol="0"/>
          <a:lstStyle>
            <a:lvl1pPr algn="r" fontAlgn="auto">
              <a:spcBef>
                <a:spcPts val="0"/>
              </a:spcBef>
              <a:spcAft>
                <a:spcPts val="0"/>
              </a:spcAft>
              <a:defRPr sz="1900" smtClean="0">
                <a:latin typeface="+mn-lt"/>
                <a:ea typeface="+mn-ea"/>
                <a:cs typeface="+mn-cs"/>
              </a:defRPr>
            </a:lvl1pPr>
          </a:lstStyle>
          <a:p>
            <a:pPr>
              <a:defRPr/>
            </a:pPr>
            <a:fld id="{FB589245-636E-234E-BFAD-9607949806CA}" type="datetimeFigureOut">
              <a:rPr lang="en-US"/>
              <a:pPr>
                <a:defRPr/>
              </a:pPr>
              <a:t>11/22/2024</a:t>
            </a:fld>
            <a:endParaRPr lang="en-US" dirty="0"/>
          </a:p>
        </p:txBody>
      </p:sp>
      <p:sp>
        <p:nvSpPr>
          <p:cNvPr id="4" name="Footer Placeholder 3"/>
          <p:cNvSpPr>
            <a:spLocks noGrp="1"/>
          </p:cNvSpPr>
          <p:nvPr>
            <p:ph type="ftr" sz="quarter" idx="2"/>
          </p:nvPr>
        </p:nvSpPr>
        <p:spPr>
          <a:xfrm>
            <a:off x="2" y="14041095"/>
            <a:ext cx="4028440" cy="739140"/>
          </a:xfrm>
          <a:prstGeom prst="rect">
            <a:avLst/>
          </a:prstGeom>
        </p:spPr>
        <p:txBody>
          <a:bodyPr vert="horz" lIns="137560" tIns="68781" rIns="137560" bIns="68781" rtlCol="0" anchor="b"/>
          <a:lstStyle>
            <a:lvl1pPr algn="l" fontAlgn="auto">
              <a:spcBef>
                <a:spcPts val="0"/>
              </a:spcBef>
              <a:spcAft>
                <a:spcPts val="0"/>
              </a:spcAft>
              <a:defRPr sz="19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5265810" y="14041095"/>
            <a:ext cx="4028440" cy="739140"/>
          </a:xfrm>
          <a:prstGeom prst="rect">
            <a:avLst/>
          </a:prstGeom>
        </p:spPr>
        <p:txBody>
          <a:bodyPr vert="horz" lIns="137560" tIns="68781" rIns="137560" bIns="68781" rtlCol="0" anchor="b"/>
          <a:lstStyle>
            <a:lvl1pPr algn="r" fontAlgn="auto">
              <a:spcBef>
                <a:spcPts val="0"/>
              </a:spcBef>
              <a:spcAft>
                <a:spcPts val="0"/>
              </a:spcAft>
              <a:defRPr sz="1900" smtClean="0">
                <a:latin typeface="+mn-lt"/>
                <a:ea typeface="+mn-ea"/>
                <a:cs typeface="+mn-cs"/>
              </a:defRPr>
            </a:lvl1pPr>
          </a:lstStyle>
          <a:p>
            <a:pPr>
              <a:defRPr/>
            </a:pPr>
            <a:fld id="{62F3B233-32CA-1B4D-AFEE-D703F5CA5C37}" type="slidenum">
              <a:rPr lang="en-US"/>
              <a:pPr>
                <a:defRPr/>
              </a:pPr>
              <a:t>‹#›</a:t>
            </a:fld>
            <a:endParaRPr lang="en-US" dirty="0"/>
          </a:p>
        </p:txBody>
      </p:sp>
    </p:spTree>
    <p:extLst>
      <p:ext uri="{BB962C8B-B14F-4D97-AF65-F5344CB8AC3E}">
        <p14:creationId xmlns:p14="http://schemas.microsoft.com/office/powerpoint/2010/main" val="3260286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8440" cy="739140"/>
          </a:xfrm>
          <a:prstGeom prst="rect">
            <a:avLst/>
          </a:prstGeom>
        </p:spPr>
        <p:txBody>
          <a:bodyPr vert="horz" lIns="137560" tIns="68781" rIns="137560" bIns="68781" rtlCol="0"/>
          <a:lstStyle>
            <a:lvl1pPr algn="l" fontAlgn="auto">
              <a:spcBef>
                <a:spcPts val="0"/>
              </a:spcBef>
              <a:spcAft>
                <a:spcPts val="0"/>
              </a:spcAft>
              <a:defRPr sz="19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5265810" y="0"/>
            <a:ext cx="4028440" cy="739140"/>
          </a:xfrm>
          <a:prstGeom prst="rect">
            <a:avLst/>
          </a:prstGeom>
        </p:spPr>
        <p:txBody>
          <a:bodyPr vert="horz" lIns="137560" tIns="68781" rIns="137560" bIns="68781" rtlCol="0"/>
          <a:lstStyle>
            <a:lvl1pPr algn="r" fontAlgn="auto">
              <a:spcBef>
                <a:spcPts val="0"/>
              </a:spcBef>
              <a:spcAft>
                <a:spcPts val="0"/>
              </a:spcAft>
              <a:defRPr sz="1900" smtClean="0">
                <a:latin typeface="+mn-lt"/>
                <a:ea typeface="+mn-ea"/>
                <a:cs typeface="+mn-cs"/>
              </a:defRPr>
            </a:lvl1pPr>
          </a:lstStyle>
          <a:p>
            <a:pPr>
              <a:defRPr/>
            </a:pPr>
            <a:fld id="{129BCED8-DCF3-A94B-99F8-D2FB79A8911E}" type="datetimeFigureOut">
              <a:rPr lang="en-US"/>
              <a:pPr>
                <a:defRPr/>
              </a:pPr>
              <a:t>11/22/2024</a:t>
            </a:fld>
            <a:endParaRPr lang="en-US" dirty="0"/>
          </a:p>
        </p:txBody>
      </p:sp>
      <p:sp>
        <p:nvSpPr>
          <p:cNvPr id="4" name="Slide Image Placeholder 3"/>
          <p:cNvSpPr>
            <a:spLocks noGrp="1" noRot="1" noChangeAspect="1"/>
          </p:cNvSpPr>
          <p:nvPr>
            <p:ph type="sldImg" idx="2"/>
          </p:nvPr>
        </p:nvSpPr>
        <p:spPr>
          <a:xfrm>
            <a:off x="-279400" y="1109663"/>
            <a:ext cx="9855200" cy="5545137"/>
          </a:xfrm>
          <a:prstGeom prst="rect">
            <a:avLst/>
          </a:prstGeom>
          <a:noFill/>
          <a:ln w="12700">
            <a:solidFill>
              <a:prstClr val="black"/>
            </a:solidFill>
          </a:ln>
        </p:spPr>
        <p:txBody>
          <a:bodyPr vert="horz" lIns="137560" tIns="68781" rIns="137560" bIns="68781" rtlCol="0" anchor="ctr"/>
          <a:lstStyle/>
          <a:p>
            <a:pPr lvl="0"/>
            <a:endParaRPr lang="en-US" noProof="0" dirty="0"/>
          </a:p>
        </p:txBody>
      </p:sp>
      <p:sp>
        <p:nvSpPr>
          <p:cNvPr id="5" name="Notes Placeholder 4"/>
          <p:cNvSpPr>
            <a:spLocks noGrp="1"/>
          </p:cNvSpPr>
          <p:nvPr>
            <p:ph type="body" sz="quarter" idx="3"/>
          </p:nvPr>
        </p:nvSpPr>
        <p:spPr>
          <a:xfrm>
            <a:off x="929641" y="7021831"/>
            <a:ext cx="7437120" cy="6652260"/>
          </a:xfrm>
          <a:prstGeom prst="rect">
            <a:avLst/>
          </a:prstGeom>
        </p:spPr>
        <p:txBody>
          <a:bodyPr vert="horz" lIns="137560" tIns="68781" rIns="137560" bIns="6878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14041095"/>
            <a:ext cx="4028440" cy="739140"/>
          </a:xfrm>
          <a:prstGeom prst="rect">
            <a:avLst/>
          </a:prstGeom>
        </p:spPr>
        <p:txBody>
          <a:bodyPr vert="horz" lIns="137560" tIns="68781" rIns="137560" bIns="68781" rtlCol="0" anchor="b"/>
          <a:lstStyle>
            <a:lvl1pPr algn="l" fontAlgn="auto">
              <a:spcBef>
                <a:spcPts val="0"/>
              </a:spcBef>
              <a:spcAft>
                <a:spcPts val="0"/>
              </a:spcAft>
              <a:defRPr sz="19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5265810" y="14041095"/>
            <a:ext cx="4028440" cy="739140"/>
          </a:xfrm>
          <a:prstGeom prst="rect">
            <a:avLst/>
          </a:prstGeom>
        </p:spPr>
        <p:txBody>
          <a:bodyPr vert="horz" lIns="137560" tIns="68781" rIns="137560" bIns="68781" rtlCol="0" anchor="b"/>
          <a:lstStyle>
            <a:lvl1pPr algn="r" fontAlgn="auto">
              <a:spcBef>
                <a:spcPts val="0"/>
              </a:spcBef>
              <a:spcAft>
                <a:spcPts val="0"/>
              </a:spcAft>
              <a:defRPr sz="1900" smtClean="0">
                <a:latin typeface="+mn-lt"/>
                <a:ea typeface="+mn-ea"/>
                <a:cs typeface="+mn-cs"/>
              </a:defRPr>
            </a:lvl1pPr>
          </a:lstStyle>
          <a:p>
            <a:pPr>
              <a:defRPr/>
            </a:pPr>
            <a:fld id="{EEA82294-BF3E-954A-9E49-35D72A5F0004}" type="slidenum">
              <a:rPr lang="en-US"/>
              <a:pPr>
                <a:defRPr/>
              </a:pPr>
              <a:t>‹#›</a:t>
            </a:fld>
            <a:endParaRPr lang="en-US" dirty="0"/>
          </a:p>
        </p:txBody>
      </p:sp>
    </p:spTree>
    <p:extLst>
      <p:ext uri="{BB962C8B-B14F-4D97-AF65-F5344CB8AC3E}">
        <p14:creationId xmlns:p14="http://schemas.microsoft.com/office/powerpoint/2010/main" val="300774185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Geneva" charset="0"/>
        <a:cs typeface="Geneva" charset="0"/>
      </a:defRPr>
    </a:lvl1pPr>
    <a:lvl2pPr marL="457200" algn="l" defTabSz="457200" rtl="0" fontAlgn="base">
      <a:spcBef>
        <a:spcPct val="30000"/>
      </a:spcBef>
      <a:spcAft>
        <a:spcPct val="0"/>
      </a:spcAft>
      <a:defRPr sz="1200" kern="1200">
        <a:solidFill>
          <a:schemeClr val="tx1"/>
        </a:solidFill>
        <a:latin typeface="+mn-lt"/>
        <a:ea typeface="Geneva" charset="0"/>
        <a:cs typeface="+mn-cs"/>
      </a:defRPr>
    </a:lvl2pPr>
    <a:lvl3pPr marL="914400" algn="l" defTabSz="457200" rtl="0" fontAlgn="base">
      <a:spcBef>
        <a:spcPct val="30000"/>
      </a:spcBef>
      <a:spcAft>
        <a:spcPct val="0"/>
      </a:spcAft>
      <a:defRPr sz="1200" kern="1200">
        <a:solidFill>
          <a:schemeClr val="tx1"/>
        </a:solidFill>
        <a:latin typeface="+mn-lt"/>
        <a:ea typeface="Geneva" charset="0"/>
        <a:cs typeface="+mn-cs"/>
      </a:defRPr>
    </a:lvl3pPr>
    <a:lvl4pPr marL="1371600" algn="l" defTabSz="457200" rtl="0" fontAlgn="base">
      <a:spcBef>
        <a:spcPct val="30000"/>
      </a:spcBef>
      <a:spcAft>
        <a:spcPct val="0"/>
      </a:spcAft>
      <a:defRPr sz="1200" kern="1200">
        <a:solidFill>
          <a:schemeClr val="tx1"/>
        </a:solidFill>
        <a:latin typeface="+mn-lt"/>
        <a:ea typeface="Geneva" charset="0"/>
        <a:cs typeface="+mn-cs"/>
      </a:defRPr>
    </a:lvl4pPr>
    <a:lvl5pPr marL="1828800" algn="l" defTabSz="457200" rtl="0" fontAlgn="base">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14" name="Title 1"/>
          <p:cNvSpPr>
            <a:spLocks noGrp="1"/>
          </p:cNvSpPr>
          <p:nvPr>
            <p:ph type="title"/>
          </p:nvPr>
        </p:nvSpPr>
        <p:spPr>
          <a:xfrm>
            <a:off x="605368" y="462518"/>
            <a:ext cx="10972800" cy="647102"/>
          </a:xfrm>
          <a:prstGeom prst="rect">
            <a:avLst/>
          </a:prstGeom>
        </p:spPr>
        <p:txBody>
          <a:bodyPr vert="horz" lIns="0" tIns="0" rIns="0" bIns="0">
            <a:normAutofit/>
          </a:bodyPr>
          <a:lstStyle>
            <a:lvl1pPr algn="l">
              <a:defRPr sz="4000" b="1" i="0" baseline="0">
                <a:solidFill>
                  <a:srgbClr val="E95125"/>
                </a:solidFill>
                <a:latin typeface="Helvetica"/>
              </a:defRPr>
            </a:lvl1pPr>
          </a:lstStyle>
          <a:p>
            <a:r>
              <a:rPr lang="en-US" dirty="0"/>
              <a:t>Click to edit Master title style</a:t>
            </a:r>
          </a:p>
        </p:txBody>
      </p:sp>
      <p:sp>
        <p:nvSpPr>
          <p:cNvPr id="15" name="Content Placeholder 2"/>
          <p:cNvSpPr>
            <a:spLocks noGrp="1"/>
          </p:cNvSpPr>
          <p:nvPr>
            <p:ph idx="11"/>
          </p:nvPr>
        </p:nvSpPr>
        <p:spPr>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1352915" y="6537430"/>
            <a:ext cx="1968355" cy="171978"/>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11/12/2024</a:t>
            </a:r>
            <a:endParaRPr lang="en-US" dirty="0">
              <a:latin typeface="Helvetica"/>
              <a:cs typeface="Helvetica"/>
            </a:endParaRPr>
          </a:p>
        </p:txBody>
      </p:sp>
      <p:sp>
        <p:nvSpPr>
          <p:cNvPr id="9" name="Footer Placeholder 4"/>
          <p:cNvSpPr>
            <a:spLocks noGrp="1"/>
          </p:cNvSpPr>
          <p:nvPr>
            <p:ph type="ftr" sz="quarter" idx="3"/>
          </p:nvPr>
        </p:nvSpPr>
        <p:spPr>
          <a:xfrm>
            <a:off x="3666470" y="6537430"/>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a:t>HV Consortia Equipment at Ash River</a:t>
            </a:r>
            <a:endParaRPr lang="en-US" dirty="0"/>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79684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11/12/2024</a:t>
            </a:r>
            <a:endParaRPr lang="en-US" dirty="0"/>
          </a:p>
        </p:txBody>
      </p:sp>
      <p:sp>
        <p:nvSpPr>
          <p:cNvPr id="5" name="Footer Placeholder 4"/>
          <p:cNvSpPr>
            <a:spLocks noGrp="1"/>
          </p:cNvSpPr>
          <p:nvPr>
            <p:ph type="ftr" sz="quarter" idx="11"/>
          </p:nvPr>
        </p:nvSpPr>
        <p:spPr/>
        <p:txBody>
          <a:bodyPr/>
          <a:lstStyle/>
          <a:p>
            <a:r>
              <a:rPr lang="en-US"/>
              <a:t>HV Consortia Equipment at Ash River</a:t>
            </a:r>
            <a:endParaRPr lang="en-US" dirty="0"/>
          </a:p>
        </p:txBody>
      </p:sp>
      <p:sp>
        <p:nvSpPr>
          <p:cNvPr id="6" name="Slide Number Placeholder 5"/>
          <p:cNvSpPr>
            <a:spLocks noGrp="1"/>
          </p:cNvSpPr>
          <p:nvPr>
            <p:ph type="sldNum" sz="quarter" idx="12"/>
          </p:nvPr>
        </p:nvSpPr>
        <p:spPr/>
        <p:txBody>
          <a:bodyPr/>
          <a:lstStyle/>
          <a:p>
            <a:fld id="{E8BA2A6F-0506-4E36-A7D8-2780F9E6E2D2}" type="slidenum">
              <a:rPr lang="en-US" smtClean="0"/>
              <a:t>‹#›</a:t>
            </a:fld>
            <a:endParaRPr lang="en-US" dirty="0"/>
          </a:p>
        </p:txBody>
      </p:sp>
    </p:spTree>
    <p:extLst>
      <p:ext uri="{BB962C8B-B14F-4D97-AF65-F5344CB8AC3E}">
        <p14:creationId xmlns:p14="http://schemas.microsoft.com/office/powerpoint/2010/main" val="3108176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11/12/2024</a:t>
            </a:r>
            <a:endParaRPr lang="en-US" dirty="0"/>
          </a:p>
        </p:txBody>
      </p:sp>
      <p:sp>
        <p:nvSpPr>
          <p:cNvPr id="5" name="Footer Placeholder 4"/>
          <p:cNvSpPr>
            <a:spLocks noGrp="1"/>
          </p:cNvSpPr>
          <p:nvPr>
            <p:ph type="ftr" sz="quarter" idx="11"/>
          </p:nvPr>
        </p:nvSpPr>
        <p:spPr/>
        <p:txBody>
          <a:bodyPr/>
          <a:lstStyle/>
          <a:p>
            <a:r>
              <a:rPr lang="en-US"/>
              <a:t>HV Consortia Equipment at Ash River</a:t>
            </a:r>
            <a:endParaRPr lang="en-US" dirty="0"/>
          </a:p>
        </p:txBody>
      </p:sp>
      <p:sp>
        <p:nvSpPr>
          <p:cNvPr id="6" name="Slide Number Placeholder 5"/>
          <p:cNvSpPr>
            <a:spLocks noGrp="1"/>
          </p:cNvSpPr>
          <p:nvPr>
            <p:ph type="sldNum" sz="quarter" idx="12"/>
          </p:nvPr>
        </p:nvSpPr>
        <p:spPr/>
        <p:txBody>
          <a:bodyPr/>
          <a:lstStyle/>
          <a:p>
            <a:fld id="{E8BA2A6F-0506-4E36-A7D8-2780F9E6E2D2}" type="slidenum">
              <a:rPr lang="en-US" smtClean="0"/>
              <a:t>‹#›</a:t>
            </a:fld>
            <a:endParaRPr lang="en-US" dirty="0"/>
          </a:p>
        </p:txBody>
      </p:sp>
    </p:spTree>
    <p:extLst>
      <p:ext uri="{BB962C8B-B14F-4D97-AF65-F5344CB8AC3E}">
        <p14:creationId xmlns:p14="http://schemas.microsoft.com/office/powerpoint/2010/main" val="1765109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11/12/2024</a:t>
            </a:r>
            <a:endParaRPr lang="en-US" dirty="0"/>
          </a:p>
        </p:txBody>
      </p:sp>
      <p:sp>
        <p:nvSpPr>
          <p:cNvPr id="6" name="Footer Placeholder 5"/>
          <p:cNvSpPr>
            <a:spLocks noGrp="1"/>
          </p:cNvSpPr>
          <p:nvPr>
            <p:ph type="ftr" sz="quarter" idx="11"/>
          </p:nvPr>
        </p:nvSpPr>
        <p:spPr/>
        <p:txBody>
          <a:bodyPr/>
          <a:lstStyle/>
          <a:p>
            <a:r>
              <a:rPr lang="en-US"/>
              <a:t>HV Consortia Equipment at Ash River</a:t>
            </a:r>
            <a:endParaRPr lang="en-US" dirty="0"/>
          </a:p>
        </p:txBody>
      </p:sp>
      <p:sp>
        <p:nvSpPr>
          <p:cNvPr id="7" name="Slide Number Placeholder 6"/>
          <p:cNvSpPr>
            <a:spLocks noGrp="1"/>
          </p:cNvSpPr>
          <p:nvPr>
            <p:ph type="sldNum" sz="quarter" idx="12"/>
          </p:nvPr>
        </p:nvSpPr>
        <p:spPr/>
        <p:txBody>
          <a:bodyPr/>
          <a:lstStyle/>
          <a:p>
            <a:fld id="{E8BA2A6F-0506-4E36-A7D8-2780F9E6E2D2}" type="slidenum">
              <a:rPr lang="en-US" smtClean="0"/>
              <a:t>‹#›</a:t>
            </a:fld>
            <a:endParaRPr lang="en-US" dirty="0"/>
          </a:p>
        </p:txBody>
      </p:sp>
    </p:spTree>
    <p:extLst>
      <p:ext uri="{BB962C8B-B14F-4D97-AF65-F5344CB8AC3E}">
        <p14:creationId xmlns:p14="http://schemas.microsoft.com/office/powerpoint/2010/main" val="1417724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11/12/2024</a:t>
            </a:r>
            <a:endParaRPr lang="en-US" dirty="0"/>
          </a:p>
        </p:txBody>
      </p:sp>
      <p:sp>
        <p:nvSpPr>
          <p:cNvPr id="8" name="Footer Placeholder 7"/>
          <p:cNvSpPr>
            <a:spLocks noGrp="1"/>
          </p:cNvSpPr>
          <p:nvPr>
            <p:ph type="ftr" sz="quarter" idx="11"/>
          </p:nvPr>
        </p:nvSpPr>
        <p:spPr/>
        <p:txBody>
          <a:bodyPr/>
          <a:lstStyle/>
          <a:p>
            <a:r>
              <a:rPr lang="en-US"/>
              <a:t>HV Consortia Equipment at Ash River</a:t>
            </a:r>
            <a:endParaRPr lang="en-US" dirty="0"/>
          </a:p>
        </p:txBody>
      </p:sp>
      <p:sp>
        <p:nvSpPr>
          <p:cNvPr id="9" name="Slide Number Placeholder 8"/>
          <p:cNvSpPr>
            <a:spLocks noGrp="1"/>
          </p:cNvSpPr>
          <p:nvPr>
            <p:ph type="sldNum" sz="quarter" idx="12"/>
          </p:nvPr>
        </p:nvSpPr>
        <p:spPr/>
        <p:txBody>
          <a:bodyPr/>
          <a:lstStyle/>
          <a:p>
            <a:fld id="{E8BA2A6F-0506-4E36-A7D8-2780F9E6E2D2}" type="slidenum">
              <a:rPr lang="en-US" smtClean="0"/>
              <a:t>‹#›</a:t>
            </a:fld>
            <a:endParaRPr lang="en-US" dirty="0"/>
          </a:p>
        </p:txBody>
      </p:sp>
    </p:spTree>
    <p:extLst>
      <p:ext uri="{BB962C8B-B14F-4D97-AF65-F5344CB8AC3E}">
        <p14:creationId xmlns:p14="http://schemas.microsoft.com/office/powerpoint/2010/main" val="2688684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11/12/2024</a:t>
            </a:r>
            <a:endParaRPr lang="en-US" dirty="0"/>
          </a:p>
        </p:txBody>
      </p:sp>
      <p:sp>
        <p:nvSpPr>
          <p:cNvPr id="4" name="Footer Placeholder 3"/>
          <p:cNvSpPr>
            <a:spLocks noGrp="1"/>
          </p:cNvSpPr>
          <p:nvPr>
            <p:ph type="ftr" sz="quarter" idx="11"/>
          </p:nvPr>
        </p:nvSpPr>
        <p:spPr/>
        <p:txBody>
          <a:bodyPr/>
          <a:lstStyle/>
          <a:p>
            <a:r>
              <a:rPr lang="en-US"/>
              <a:t>HV Consortia Equipment at Ash River</a:t>
            </a:r>
            <a:endParaRPr lang="en-US" dirty="0"/>
          </a:p>
        </p:txBody>
      </p:sp>
      <p:sp>
        <p:nvSpPr>
          <p:cNvPr id="5" name="Slide Number Placeholder 4"/>
          <p:cNvSpPr>
            <a:spLocks noGrp="1"/>
          </p:cNvSpPr>
          <p:nvPr>
            <p:ph type="sldNum" sz="quarter" idx="12"/>
          </p:nvPr>
        </p:nvSpPr>
        <p:spPr/>
        <p:txBody>
          <a:bodyPr/>
          <a:lstStyle/>
          <a:p>
            <a:fld id="{E8BA2A6F-0506-4E36-A7D8-2780F9E6E2D2}" type="slidenum">
              <a:rPr lang="en-US" smtClean="0"/>
              <a:t>‹#›</a:t>
            </a:fld>
            <a:endParaRPr lang="en-US" dirty="0"/>
          </a:p>
        </p:txBody>
      </p:sp>
    </p:spTree>
    <p:extLst>
      <p:ext uri="{BB962C8B-B14F-4D97-AF65-F5344CB8AC3E}">
        <p14:creationId xmlns:p14="http://schemas.microsoft.com/office/powerpoint/2010/main" val="837271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11/12/2024</a:t>
            </a:r>
            <a:endParaRPr lang="en-US" dirty="0"/>
          </a:p>
        </p:txBody>
      </p:sp>
      <p:sp>
        <p:nvSpPr>
          <p:cNvPr id="3" name="Footer Placeholder 2"/>
          <p:cNvSpPr>
            <a:spLocks noGrp="1"/>
          </p:cNvSpPr>
          <p:nvPr>
            <p:ph type="ftr" sz="quarter" idx="11"/>
          </p:nvPr>
        </p:nvSpPr>
        <p:spPr/>
        <p:txBody>
          <a:bodyPr/>
          <a:lstStyle/>
          <a:p>
            <a:r>
              <a:rPr lang="en-US"/>
              <a:t>HV Consortia Equipment at Ash River</a:t>
            </a:r>
            <a:endParaRPr lang="en-US" dirty="0"/>
          </a:p>
        </p:txBody>
      </p:sp>
      <p:sp>
        <p:nvSpPr>
          <p:cNvPr id="4" name="Slide Number Placeholder 3"/>
          <p:cNvSpPr>
            <a:spLocks noGrp="1"/>
          </p:cNvSpPr>
          <p:nvPr>
            <p:ph type="sldNum" sz="quarter" idx="12"/>
          </p:nvPr>
        </p:nvSpPr>
        <p:spPr/>
        <p:txBody>
          <a:bodyPr/>
          <a:lstStyle/>
          <a:p>
            <a:fld id="{E8BA2A6F-0506-4E36-A7D8-2780F9E6E2D2}" type="slidenum">
              <a:rPr lang="en-US" smtClean="0"/>
              <a:t>‹#›</a:t>
            </a:fld>
            <a:endParaRPr lang="en-US" dirty="0"/>
          </a:p>
        </p:txBody>
      </p:sp>
    </p:spTree>
    <p:extLst>
      <p:ext uri="{BB962C8B-B14F-4D97-AF65-F5344CB8AC3E}">
        <p14:creationId xmlns:p14="http://schemas.microsoft.com/office/powerpoint/2010/main" val="740048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11/12/2024</a:t>
            </a:r>
            <a:endParaRPr lang="en-US" dirty="0"/>
          </a:p>
        </p:txBody>
      </p:sp>
      <p:sp>
        <p:nvSpPr>
          <p:cNvPr id="6" name="Footer Placeholder 5"/>
          <p:cNvSpPr>
            <a:spLocks noGrp="1"/>
          </p:cNvSpPr>
          <p:nvPr>
            <p:ph type="ftr" sz="quarter" idx="11"/>
          </p:nvPr>
        </p:nvSpPr>
        <p:spPr/>
        <p:txBody>
          <a:bodyPr/>
          <a:lstStyle/>
          <a:p>
            <a:r>
              <a:rPr lang="en-US"/>
              <a:t>HV Consortia Equipment at Ash River</a:t>
            </a:r>
            <a:endParaRPr lang="en-US" dirty="0"/>
          </a:p>
        </p:txBody>
      </p:sp>
      <p:sp>
        <p:nvSpPr>
          <p:cNvPr id="7" name="Slide Number Placeholder 6"/>
          <p:cNvSpPr>
            <a:spLocks noGrp="1"/>
          </p:cNvSpPr>
          <p:nvPr>
            <p:ph type="sldNum" sz="quarter" idx="12"/>
          </p:nvPr>
        </p:nvSpPr>
        <p:spPr/>
        <p:txBody>
          <a:bodyPr/>
          <a:lstStyle/>
          <a:p>
            <a:fld id="{E8BA2A6F-0506-4E36-A7D8-2780F9E6E2D2}" type="slidenum">
              <a:rPr lang="en-US" smtClean="0"/>
              <a:t>‹#›</a:t>
            </a:fld>
            <a:endParaRPr lang="en-US" dirty="0"/>
          </a:p>
        </p:txBody>
      </p:sp>
    </p:spTree>
    <p:extLst>
      <p:ext uri="{BB962C8B-B14F-4D97-AF65-F5344CB8AC3E}">
        <p14:creationId xmlns:p14="http://schemas.microsoft.com/office/powerpoint/2010/main" val="149138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11/12/2024</a:t>
            </a:r>
            <a:endParaRPr lang="en-US" dirty="0"/>
          </a:p>
        </p:txBody>
      </p:sp>
      <p:sp>
        <p:nvSpPr>
          <p:cNvPr id="6" name="Footer Placeholder 5"/>
          <p:cNvSpPr>
            <a:spLocks noGrp="1"/>
          </p:cNvSpPr>
          <p:nvPr>
            <p:ph type="ftr" sz="quarter" idx="11"/>
          </p:nvPr>
        </p:nvSpPr>
        <p:spPr/>
        <p:txBody>
          <a:bodyPr/>
          <a:lstStyle/>
          <a:p>
            <a:r>
              <a:rPr lang="en-US"/>
              <a:t>HV Consortia Equipment at Ash River</a:t>
            </a:r>
            <a:endParaRPr lang="en-US" dirty="0"/>
          </a:p>
        </p:txBody>
      </p:sp>
      <p:sp>
        <p:nvSpPr>
          <p:cNvPr id="7" name="Slide Number Placeholder 6"/>
          <p:cNvSpPr>
            <a:spLocks noGrp="1"/>
          </p:cNvSpPr>
          <p:nvPr>
            <p:ph type="sldNum" sz="quarter" idx="12"/>
          </p:nvPr>
        </p:nvSpPr>
        <p:spPr/>
        <p:txBody>
          <a:bodyPr/>
          <a:lstStyle/>
          <a:p>
            <a:fld id="{E8BA2A6F-0506-4E36-A7D8-2780F9E6E2D2}" type="slidenum">
              <a:rPr lang="en-US" smtClean="0"/>
              <a:t>‹#›</a:t>
            </a:fld>
            <a:endParaRPr lang="en-US" dirty="0"/>
          </a:p>
        </p:txBody>
      </p:sp>
    </p:spTree>
    <p:extLst>
      <p:ext uri="{BB962C8B-B14F-4D97-AF65-F5344CB8AC3E}">
        <p14:creationId xmlns:p14="http://schemas.microsoft.com/office/powerpoint/2010/main" val="4290621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11/12/2024</a:t>
            </a:r>
            <a:endParaRPr lang="en-US" dirty="0"/>
          </a:p>
        </p:txBody>
      </p:sp>
      <p:sp>
        <p:nvSpPr>
          <p:cNvPr id="5" name="Footer Placeholder 4"/>
          <p:cNvSpPr>
            <a:spLocks noGrp="1"/>
          </p:cNvSpPr>
          <p:nvPr>
            <p:ph type="ftr" sz="quarter" idx="11"/>
          </p:nvPr>
        </p:nvSpPr>
        <p:spPr/>
        <p:txBody>
          <a:bodyPr/>
          <a:lstStyle/>
          <a:p>
            <a:r>
              <a:rPr lang="en-US"/>
              <a:t>HV Consortia Equipment at Ash River</a:t>
            </a:r>
            <a:endParaRPr lang="en-US" dirty="0"/>
          </a:p>
        </p:txBody>
      </p:sp>
      <p:sp>
        <p:nvSpPr>
          <p:cNvPr id="6" name="Slide Number Placeholder 5"/>
          <p:cNvSpPr>
            <a:spLocks noGrp="1"/>
          </p:cNvSpPr>
          <p:nvPr>
            <p:ph type="sldNum" sz="quarter" idx="12"/>
          </p:nvPr>
        </p:nvSpPr>
        <p:spPr/>
        <p:txBody>
          <a:bodyPr/>
          <a:lstStyle/>
          <a:p>
            <a:fld id="{E8BA2A6F-0506-4E36-A7D8-2780F9E6E2D2}" type="slidenum">
              <a:rPr lang="en-US" smtClean="0"/>
              <a:t>‹#›</a:t>
            </a:fld>
            <a:endParaRPr lang="en-US" dirty="0"/>
          </a:p>
        </p:txBody>
      </p:sp>
    </p:spTree>
    <p:extLst>
      <p:ext uri="{BB962C8B-B14F-4D97-AF65-F5344CB8AC3E}">
        <p14:creationId xmlns:p14="http://schemas.microsoft.com/office/powerpoint/2010/main" val="1857771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11/12/2024</a:t>
            </a:r>
            <a:endParaRPr lang="en-US" dirty="0"/>
          </a:p>
        </p:txBody>
      </p:sp>
      <p:sp>
        <p:nvSpPr>
          <p:cNvPr id="5" name="Footer Placeholder 4"/>
          <p:cNvSpPr>
            <a:spLocks noGrp="1"/>
          </p:cNvSpPr>
          <p:nvPr>
            <p:ph type="ftr" sz="quarter" idx="11"/>
          </p:nvPr>
        </p:nvSpPr>
        <p:spPr/>
        <p:txBody>
          <a:bodyPr/>
          <a:lstStyle/>
          <a:p>
            <a:r>
              <a:rPr lang="en-US"/>
              <a:t>HV Consortia Equipment at Ash River</a:t>
            </a:r>
            <a:endParaRPr lang="en-US" dirty="0"/>
          </a:p>
        </p:txBody>
      </p:sp>
      <p:sp>
        <p:nvSpPr>
          <p:cNvPr id="6" name="Slide Number Placeholder 5"/>
          <p:cNvSpPr>
            <a:spLocks noGrp="1"/>
          </p:cNvSpPr>
          <p:nvPr>
            <p:ph type="sldNum" sz="quarter" idx="12"/>
          </p:nvPr>
        </p:nvSpPr>
        <p:spPr/>
        <p:txBody>
          <a:bodyPr/>
          <a:lstStyle/>
          <a:p>
            <a:fld id="{E8BA2A6F-0506-4E36-A7D8-2780F9E6E2D2}" type="slidenum">
              <a:rPr lang="en-US" smtClean="0"/>
              <a:t>‹#›</a:t>
            </a:fld>
            <a:endParaRPr lang="en-US" dirty="0"/>
          </a:p>
        </p:txBody>
      </p:sp>
    </p:spTree>
    <p:extLst>
      <p:ext uri="{BB962C8B-B14F-4D97-AF65-F5344CB8AC3E}">
        <p14:creationId xmlns:p14="http://schemas.microsoft.com/office/powerpoint/2010/main" val="1463716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8" name="Date Placeholder 3"/>
          <p:cNvSpPr>
            <a:spLocks noGrp="1"/>
          </p:cNvSpPr>
          <p:nvPr>
            <p:ph type="dt" sz="half" idx="2"/>
          </p:nvPr>
        </p:nvSpPr>
        <p:spPr>
          <a:xfrm>
            <a:off x="1172293" y="6549549"/>
            <a:ext cx="1959791"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11/12/2024</a:t>
            </a:r>
            <a:endParaRPr lang="en-US" dirty="0">
              <a:latin typeface="Helvetica"/>
              <a:cs typeface="Helvetica"/>
            </a:endParaRPr>
          </a:p>
        </p:txBody>
      </p:sp>
      <p:sp>
        <p:nvSpPr>
          <p:cNvPr id="9" name="Footer Placeholder 4"/>
          <p:cNvSpPr>
            <a:spLocks noGrp="1"/>
          </p:cNvSpPr>
          <p:nvPr>
            <p:ph type="ftr" sz="quarter" idx="3"/>
          </p:nvPr>
        </p:nvSpPr>
        <p:spPr>
          <a:xfrm>
            <a:off x="37229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a:t>HV Consortia Equipment at Ash River</a:t>
            </a:r>
            <a:endParaRPr lang="en-US" dirty="0"/>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2" name="Content Placeholder 2"/>
          <p:cNvSpPr>
            <a:spLocks noGrp="1"/>
          </p:cNvSpPr>
          <p:nvPr>
            <p:ph idx="11"/>
          </p:nvPr>
        </p:nvSpPr>
        <p:spPr>
          <a:xfrm>
            <a:off x="605368" y="1207770"/>
            <a:ext cx="532100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2"/>
          </p:nvPr>
        </p:nvSpPr>
        <p:spPr>
          <a:xfrm>
            <a:off x="6261400" y="1215721"/>
            <a:ext cx="532100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2063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6" y="5521483"/>
            <a:ext cx="5338140"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Placeholder 2"/>
          <p:cNvSpPr>
            <a:spLocks noGrp="1"/>
          </p:cNvSpPr>
          <p:nvPr>
            <p:ph type="body" idx="13"/>
          </p:nvPr>
        </p:nvSpPr>
        <p:spPr>
          <a:xfrm>
            <a:off x="6244261" y="5521483"/>
            <a:ext cx="5338140"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10" name="Date Placeholder 3"/>
          <p:cNvSpPr>
            <a:spLocks noGrp="1"/>
          </p:cNvSpPr>
          <p:nvPr>
            <p:ph type="dt" sz="half" idx="2"/>
          </p:nvPr>
        </p:nvSpPr>
        <p:spPr>
          <a:xfrm>
            <a:off x="1448371" y="6549549"/>
            <a:ext cx="1980812"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11/12/2024</a:t>
            </a:r>
            <a:endParaRPr lang="en-US" dirty="0">
              <a:latin typeface="Helvetica"/>
              <a:cs typeface="Helvetica"/>
            </a:endParaRPr>
          </a:p>
        </p:txBody>
      </p:sp>
      <p:sp>
        <p:nvSpPr>
          <p:cNvPr id="11" name="Footer Placeholder 4"/>
          <p:cNvSpPr>
            <a:spLocks noGrp="1"/>
          </p:cNvSpPr>
          <p:nvPr>
            <p:ph type="ftr" sz="quarter" idx="3"/>
          </p:nvPr>
        </p:nvSpPr>
        <p:spPr>
          <a:xfrm>
            <a:off x="3954142" y="6556407"/>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a:t>HV Consortia Equipment at Ash River</a:t>
            </a:r>
            <a:endParaRPr lang="en-US" dirty="0"/>
          </a:p>
        </p:txBody>
      </p:sp>
      <p:sp>
        <p:nvSpPr>
          <p:cNvPr id="12"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6" name="Content Placeholder 2"/>
          <p:cNvSpPr>
            <a:spLocks noGrp="1"/>
          </p:cNvSpPr>
          <p:nvPr>
            <p:ph idx="11"/>
          </p:nvPr>
        </p:nvSpPr>
        <p:spPr>
          <a:xfrm>
            <a:off x="626745" y="1206941"/>
            <a:ext cx="532100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14"/>
          </p:nvPr>
        </p:nvSpPr>
        <p:spPr>
          <a:xfrm>
            <a:off x="6261400" y="1206941"/>
            <a:ext cx="532100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962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609600" y="1238251"/>
            <a:ext cx="10972800" cy="5009097"/>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15"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7" name="Date Placeholder 3"/>
          <p:cNvSpPr>
            <a:spLocks noGrp="1"/>
          </p:cNvSpPr>
          <p:nvPr>
            <p:ph type="dt" sz="half" idx="2"/>
          </p:nvPr>
        </p:nvSpPr>
        <p:spPr>
          <a:xfrm>
            <a:off x="1172292" y="6549549"/>
            <a:ext cx="172856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11/12/2024</a:t>
            </a:r>
            <a:endParaRPr lang="en-US" dirty="0">
              <a:latin typeface="Helvetica"/>
              <a:cs typeface="Helvetica"/>
            </a:endParaRPr>
          </a:p>
        </p:txBody>
      </p:sp>
      <p:sp>
        <p:nvSpPr>
          <p:cNvPr id="8" name="Footer Placeholder 4"/>
          <p:cNvSpPr>
            <a:spLocks noGrp="1"/>
          </p:cNvSpPr>
          <p:nvPr>
            <p:ph type="ftr" sz="quarter" idx="3"/>
          </p:nvPr>
        </p:nvSpPr>
        <p:spPr>
          <a:xfrm>
            <a:off x="3196460"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a:t>HV Consortia Equipment at Ash River</a:t>
            </a:r>
            <a:endParaRPr lang="en-US" dirty="0"/>
          </a:p>
        </p:txBody>
      </p:sp>
      <p:sp>
        <p:nvSpPr>
          <p:cNvPr id="9"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50782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12192000" cy="6237106"/>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6" name="Date Placeholder 3"/>
          <p:cNvSpPr>
            <a:spLocks noGrp="1"/>
          </p:cNvSpPr>
          <p:nvPr>
            <p:ph type="dt" sz="half" idx="2"/>
          </p:nvPr>
        </p:nvSpPr>
        <p:spPr>
          <a:xfrm>
            <a:off x="1172293" y="6549549"/>
            <a:ext cx="20241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11/12/2024</a:t>
            </a:r>
            <a:endParaRPr lang="en-US" dirty="0">
              <a:latin typeface="Helvetica"/>
              <a:cs typeface="Helvetica"/>
            </a:endParaRPr>
          </a:p>
        </p:txBody>
      </p:sp>
      <p:sp>
        <p:nvSpPr>
          <p:cNvPr id="7" name="Footer Placeholder 4"/>
          <p:cNvSpPr>
            <a:spLocks noGrp="1"/>
          </p:cNvSpPr>
          <p:nvPr>
            <p:ph type="ftr" sz="quarter" idx="3"/>
          </p:nvPr>
        </p:nvSpPr>
        <p:spPr>
          <a:xfrm>
            <a:off x="3196460"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a:t>HV Consortia Equipment at Ash River</a:t>
            </a:r>
            <a:endParaRPr lang="en-US" dirty="0"/>
          </a:p>
        </p:txBody>
      </p:sp>
      <p:sp>
        <p:nvSpPr>
          <p:cNvPr id="9"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3458088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609605" y="5340612"/>
            <a:ext cx="4023360" cy="915332"/>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Picture Placeholder 12"/>
          <p:cNvSpPr>
            <a:spLocks noGrp="1"/>
          </p:cNvSpPr>
          <p:nvPr>
            <p:ph type="pic" sz="quarter" idx="15"/>
          </p:nvPr>
        </p:nvSpPr>
        <p:spPr>
          <a:xfrm>
            <a:off x="4955118" y="1208366"/>
            <a:ext cx="6613023" cy="5047578"/>
          </a:xfrm>
          <a:prstGeom prst="rect">
            <a:avLst/>
          </a:prstGeom>
        </p:spPr>
        <p:txBody>
          <a:bodyPr vert="horz" lIns="0" rIns="0"/>
          <a:lstStyle>
            <a:lvl1pPr marL="0" indent="0">
              <a:buFontTx/>
              <a:buNone/>
              <a:defRPr>
                <a:solidFill>
                  <a:srgbClr val="3C5A77"/>
                </a:solidFill>
                <a:latin typeface="Helvetica"/>
              </a:defRPr>
            </a:lvl1pPr>
          </a:lstStyle>
          <a:p>
            <a:pPr lvl="0"/>
            <a:endParaRPr lang="en-US" noProof="0" dirty="0"/>
          </a:p>
        </p:txBody>
      </p:sp>
      <p:sp>
        <p:nvSpPr>
          <p:cNvPr id="2"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endParaRPr lang="en-US" dirty="0"/>
          </a:p>
        </p:txBody>
      </p:sp>
      <p:sp>
        <p:nvSpPr>
          <p:cNvPr id="9" name="Date Placeholder 3"/>
          <p:cNvSpPr>
            <a:spLocks noGrp="1"/>
          </p:cNvSpPr>
          <p:nvPr>
            <p:ph type="dt" sz="half" idx="2"/>
          </p:nvPr>
        </p:nvSpPr>
        <p:spPr>
          <a:xfrm>
            <a:off x="1172293" y="6549549"/>
            <a:ext cx="20241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11/12/2024</a:t>
            </a:r>
            <a:endParaRPr lang="en-US" dirty="0">
              <a:latin typeface="Helvetica"/>
              <a:cs typeface="Helvetica"/>
            </a:endParaRPr>
          </a:p>
        </p:txBody>
      </p:sp>
      <p:sp>
        <p:nvSpPr>
          <p:cNvPr id="10" name="Footer Placeholder 4"/>
          <p:cNvSpPr>
            <a:spLocks noGrp="1"/>
          </p:cNvSpPr>
          <p:nvPr>
            <p:ph type="ftr" sz="quarter" idx="3"/>
          </p:nvPr>
        </p:nvSpPr>
        <p:spPr>
          <a:xfrm>
            <a:off x="3196460"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a:t>HV Consortia Equipment at Ash River</a:t>
            </a:r>
            <a:endParaRPr lang="en-US" dirty="0"/>
          </a:p>
        </p:txBody>
      </p:sp>
      <p:sp>
        <p:nvSpPr>
          <p:cNvPr id="12"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3" name="Content Placeholder 2"/>
          <p:cNvSpPr>
            <a:spLocks noGrp="1"/>
          </p:cNvSpPr>
          <p:nvPr>
            <p:ph idx="16"/>
          </p:nvPr>
        </p:nvSpPr>
        <p:spPr>
          <a:xfrm>
            <a:off x="626746" y="1206941"/>
            <a:ext cx="4006220" cy="404697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5480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5367" y="1227137"/>
            <a:ext cx="10972800" cy="4487650"/>
          </a:xfrm>
          <a:prstGeom prst="rect">
            <a:avLst/>
          </a:prstGeom>
        </p:spPr>
        <p:txBody>
          <a:bodyPr lIns="0" rIns="0"/>
          <a:lstStyle>
            <a:lvl1pPr marL="0" indent="0">
              <a:buNone/>
              <a:defRPr sz="3200">
                <a:solidFill>
                  <a:srgbClr val="3C5A77"/>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2"/>
          <p:cNvSpPr>
            <a:spLocks noGrp="1"/>
          </p:cNvSpPr>
          <p:nvPr>
            <p:ph type="body" idx="11"/>
          </p:nvPr>
        </p:nvSpPr>
        <p:spPr>
          <a:xfrm>
            <a:off x="609605" y="5839748"/>
            <a:ext cx="10972795" cy="439738"/>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p:cNvSpPr>
            <a:spLocks noGrp="1"/>
          </p:cNvSpPr>
          <p:nvPr>
            <p:ph type="title"/>
          </p:nvPr>
        </p:nvSpPr>
        <p:spPr>
          <a:xfrm>
            <a:off x="609605" y="458988"/>
            <a:ext cx="10972800" cy="7019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8" name="Date Placeholder 3"/>
          <p:cNvSpPr>
            <a:spLocks noGrp="1"/>
          </p:cNvSpPr>
          <p:nvPr>
            <p:ph type="dt" sz="half" idx="2"/>
          </p:nvPr>
        </p:nvSpPr>
        <p:spPr>
          <a:xfrm>
            <a:off x="1172293" y="6549549"/>
            <a:ext cx="1855065"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11/12/2024</a:t>
            </a:r>
            <a:endParaRPr lang="en-US" dirty="0">
              <a:latin typeface="Helvetica"/>
              <a:cs typeface="Helvetica"/>
            </a:endParaRPr>
          </a:p>
        </p:txBody>
      </p:sp>
      <p:sp>
        <p:nvSpPr>
          <p:cNvPr id="9" name="Footer Placeholder 4"/>
          <p:cNvSpPr>
            <a:spLocks noGrp="1"/>
          </p:cNvSpPr>
          <p:nvPr>
            <p:ph type="ftr" sz="quarter" idx="3"/>
          </p:nvPr>
        </p:nvSpPr>
        <p:spPr>
          <a:xfrm>
            <a:off x="3365562"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a:t>HV Consortia Equipment at Ash River</a:t>
            </a:r>
            <a:endParaRPr lang="en-US" dirty="0"/>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412412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with Logos">
    <p:spTree>
      <p:nvGrpSpPr>
        <p:cNvPr id="1" name=""/>
        <p:cNvGrpSpPr/>
        <p:nvPr/>
      </p:nvGrpSpPr>
      <p:grpSpPr>
        <a:xfrm>
          <a:off x="0" y="0"/>
          <a:ext cx="0" cy="0"/>
          <a:chOff x="0" y="0"/>
          <a:chExt cx="0" cy="0"/>
        </a:xfrm>
      </p:grpSpPr>
      <p:sp>
        <p:nvSpPr>
          <p:cNvPr id="2" name="Title 1"/>
          <p:cNvSpPr>
            <a:spLocks noGrp="1"/>
          </p:cNvSpPr>
          <p:nvPr>
            <p:ph type="title"/>
          </p:nvPr>
        </p:nvSpPr>
        <p:spPr>
          <a:xfrm>
            <a:off x="609600" y="1230416"/>
            <a:ext cx="10957984" cy="1143000"/>
          </a:xfrm>
          <a:prstGeom prst="rect">
            <a:avLst/>
          </a:prstGeom>
        </p:spPr>
        <p:txBody>
          <a:bodyPr vert="horz" lIns="0" tIns="0" rIns="0" bIns="0" anchor="b" anchorCtr="0"/>
          <a:lstStyle>
            <a:lvl1pPr algn="l">
              <a:defRPr sz="3200" b="1" i="0" baseline="0">
                <a:solidFill>
                  <a:srgbClr val="BC5F2B"/>
                </a:solidFill>
                <a:latin typeface="Helvetica"/>
                <a:cs typeface="Helvetica"/>
              </a:defRPr>
            </a:lvl1pPr>
          </a:lstStyle>
          <a:p>
            <a:r>
              <a:rPr lang="en-US"/>
              <a:t>Click to edit Master title style</a:t>
            </a:r>
            <a:endParaRPr lang="en-US" dirty="0"/>
          </a:p>
        </p:txBody>
      </p:sp>
      <p:sp>
        <p:nvSpPr>
          <p:cNvPr id="4" name="Text Placeholder 3"/>
          <p:cNvSpPr>
            <a:spLocks noGrp="1"/>
          </p:cNvSpPr>
          <p:nvPr>
            <p:ph type="body" sz="quarter" idx="10"/>
          </p:nvPr>
        </p:nvSpPr>
        <p:spPr>
          <a:xfrm>
            <a:off x="605368" y="2696828"/>
            <a:ext cx="10962217" cy="1721069"/>
          </a:xfrm>
          <a:prstGeom prst="rect">
            <a:avLst/>
          </a:prstGeom>
        </p:spPr>
        <p:txBody>
          <a:bodyPr vert="horz" lIns="0" tIns="0" rIns="0" bIns="0"/>
          <a:lstStyle>
            <a:lvl1pPr marL="0" indent="0">
              <a:buFontTx/>
              <a:buNone/>
              <a:defRPr sz="2200" b="0" i="0" baseline="0">
                <a:solidFill>
                  <a:srgbClr val="BC5F2B"/>
                </a:solidFill>
                <a:latin typeface="Helvetica"/>
                <a:cs typeface="Helvetica"/>
              </a:defRPr>
            </a:lvl1pPr>
            <a:lvl2pPr marL="0" indent="0">
              <a:buFontTx/>
              <a:buNone/>
              <a:defRPr sz="1800" baseline="0">
                <a:solidFill>
                  <a:srgbClr val="004C97"/>
                </a:solidFill>
                <a:latin typeface="Helvetica"/>
              </a:defRPr>
            </a:lvl2pPr>
            <a:lvl3pPr marL="0" indent="0">
              <a:buFontTx/>
              <a:buNone/>
              <a:defRPr sz="1800" baseline="0">
                <a:solidFill>
                  <a:srgbClr val="004C97"/>
                </a:solidFill>
                <a:latin typeface="Helvetica"/>
              </a:defRPr>
            </a:lvl3pPr>
            <a:lvl4pPr marL="0" indent="0">
              <a:buFontTx/>
              <a:buNone/>
              <a:defRPr sz="1800" baseline="0">
                <a:solidFill>
                  <a:srgbClr val="004C97"/>
                </a:solidFill>
                <a:latin typeface="Helvetica"/>
              </a:defRPr>
            </a:lvl4pPr>
            <a:lvl5pPr marL="0" indent="0">
              <a:buFontTx/>
              <a:buNone/>
              <a:defRPr sz="1800" baseline="0">
                <a:solidFill>
                  <a:srgbClr val="004C97"/>
                </a:solidFill>
                <a:latin typeface="Helvetica"/>
              </a:defRPr>
            </a:lvl5pPr>
          </a:lstStyle>
          <a:p>
            <a:pPr lvl="0"/>
            <a:r>
              <a:rPr lang="en-US"/>
              <a:t>Click to edit Master text styles</a:t>
            </a:r>
          </a:p>
        </p:txBody>
      </p:sp>
      <p:sp>
        <p:nvSpPr>
          <p:cNvPr id="3" name="Date Placeholder 2">
            <a:extLst>
              <a:ext uri="{FF2B5EF4-FFF2-40B4-BE49-F238E27FC236}">
                <a16:creationId xmlns:a16="http://schemas.microsoft.com/office/drawing/2014/main" id="{3108AF28-5701-496F-BB94-EC80D2EA5BF7}"/>
              </a:ext>
            </a:extLst>
          </p:cNvPr>
          <p:cNvSpPr>
            <a:spLocks noGrp="1"/>
          </p:cNvSpPr>
          <p:nvPr>
            <p:ph type="dt" sz="half" idx="11"/>
          </p:nvPr>
        </p:nvSpPr>
        <p:spPr>
          <a:xfrm>
            <a:off x="1172293" y="6549549"/>
            <a:ext cx="1875708" cy="158697"/>
          </a:xfrm>
        </p:spPr>
        <p:txBody>
          <a:bodyPr/>
          <a:lstStyle/>
          <a:p>
            <a:pPr>
              <a:defRPr/>
            </a:pPr>
            <a:r>
              <a:rPr lang="en-US">
                <a:latin typeface="Helvetica"/>
                <a:cs typeface="Helvetica"/>
              </a:rPr>
              <a:t>11/12/2024</a:t>
            </a:r>
            <a:endParaRPr lang="en-US" dirty="0">
              <a:latin typeface="Helvetica"/>
              <a:cs typeface="Helvetica"/>
            </a:endParaRPr>
          </a:p>
        </p:txBody>
      </p:sp>
      <p:sp>
        <p:nvSpPr>
          <p:cNvPr id="5" name="Footer Placeholder 4">
            <a:extLst>
              <a:ext uri="{FF2B5EF4-FFF2-40B4-BE49-F238E27FC236}">
                <a16:creationId xmlns:a16="http://schemas.microsoft.com/office/drawing/2014/main" id="{BDE3FF9F-621A-48B4-9AE1-182E78DB5D8F}"/>
              </a:ext>
            </a:extLst>
          </p:cNvPr>
          <p:cNvSpPr>
            <a:spLocks noGrp="1"/>
          </p:cNvSpPr>
          <p:nvPr>
            <p:ph type="ftr" sz="quarter" idx="12"/>
          </p:nvPr>
        </p:nvSpPr>
        <p:spPr>
          <a:xfrm>
            <a:off x="3239439" y="6543536"/>
            <a:ext cx="6523352" cy="170720"/>
          </a:xfrm>
        </p:spPr>
        <p:txBody>
          <a:bodyPr/>
          <a:lstStyle/>
          <a:p>
            <a:pPr>
              <a:defRPr/>
            </a:pPr>
            <a:r>
              <a:rPr lang="en-US"/>
              <a:t>HV Consortia Equipment at Ash River</a:t>
            </a:r>
            <a:endParaRPr lang="en-GB" dirty="0"/>
          </a:p>
        </p:txBody>
      </p:sp>
      <p:sp>
        <p:nvSpPr>
          <p:cNvPr id="6" name="Slide Number Placeholder 5">
            <a:extLst>
              <a:ext uri="{FF2B5EF4-FFF2-40B4-BE49-F238E27FC236}">
                <a16:creationId xmlns:a16="http://schemas.microsoft.com/office/drawing/2014/main" id="{3A2BC027-1E1A-471C-AA90-E1293244A997}"/>
              </a:ext>
            </a:extLst>
          </p:cNvPr>
          <p:cNvSpPr>
            <a:spLocks noGrp="1"/>
          </p:cNvSpPr>
          <p:nvPr>
            <p:ph type="sldNum" sz="quarter" idx="13"/>
          </p:nvPr>
        </p:nvSpPr>
        <p:spPr/>
        <p:txBody>
          <a:body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7934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11/12/2024</a:t>
            </a:r>
            <a:endParaRPr lang="en-US" dirty="0"/>
          </a:p>
        </p:txBody>
      </p:sp>
      <p:sp>
        <p:nvSpPr>
          <p:cNvPr id="5" name="Footer Placeholder 4"/>
          <p:cNvSpPr>
            <a:spLocks noGrp="1"/>
          </p:cNvSpPr>
          <p:nvPr>
            <p:ph type="ftr" sz="quarter" idx="11"/>
          </p:nvPr>
        </p:nvSpPr>
        <p:spPr/>
        <p:txBody>
          <a:bodyPr/>
          <a:lstStyle/>
          <a:p>
            <a:r>
              <a:rPr lang="en-US"/>
              <a:t>HV Consortia Equipment at Ash River</a:t>
            </a:r>
            <a:endParaRPr lang="en-US" dirty="0"/>
          </a:p>
        </p:txBody>
      </p:sp>
      <p:sp>
        <p:nvSpPr>
          <p:cNvPr id="6" name="Slide Number Placeholder 5"/>
          <p:cNvSpPr>
            <a:spLocks noGrp="1"/>
          </p:cNvSpPr>
          <p:nvPr>
            <p:ph type="sldNum" sz="quarter" idx="12"/>
          </p:nvPr>
        </p:nvSpPr>
        <p:spPr/>
        <p:txBody>
          <a:bodyPr/>
          <a:lstStyle/>
          <a:p>
            <a:fld id="{E8BA2A6F-0506-4E36-A7D8-2780F9E6E2D2}" type="slidenum">
              <a:rPr lang="en-US" smtClean="0"/>
              <a:t>‹#›</a:t>
            </a:fld>
            <a:endParaRPr lang="en-US" dirty="0"/>
          </a:p>
        </p:txBody>
      </p:sp>
    </p:spTree>
    <p:extLst>
      <p:ext uri="{BB962C8B-B14F-4D97-AF65-F5344CB8AC3E}">
        <p14:creationId xmlns:p14="http://schemas.microsoft.com/office/powerpoint/2010/main" val="2275915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172292" y="6549549"/>
            <a:ext cx="1938771"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11/12/2024</a:t>
            </a:r>
            <a:endParaRPr lang="en-US" dirty="0">
              <a:latin typeface="Helvetica"/>
              <a:cs typeface="Helvetica"/>
            </a:endParaRPr>
          </a:p>
        </p:txBody>
      </p:sp>
      <p:sp>
        <p:nvSpPr>
          <p:cNvPr id="5" name="Footer Placeholder 4"/>
          <p:cNvSpPr>
            <a:spLocks noGrp="1"/>
          </p:cNvSpPr>
          <p:nvPr>
            <p:ph type="ftr" sz="quarter" idx="3"/>
          </p:nvPr>
        </p:nvSpPr>
        <p:spPr>
          <a:xfrm>
            <a:off x="3410964" y="6537525"/>
            <a:ext cx="6523352" cy="170720"/>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a:t>HV Consortia Equipment at Ash River</a:t>
            </a:r>
            <a:endParaRPr lang="en-GB" dirty="0"/>
          </a:p>
        </p:txBody>
      </p:sp>
      <p:sp>
        <p:nvSpPr>
          <p:cNvPr id="6"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cxnSp>
        <p:nvCxnSpPr>
          <p:cNvPr id="7" name="Straight Connector 6"/>
          <p:cNvCxnSpPr/>
          <p:nvPr/>
        </p:nvCxnSpPr>
        <p:spPr>
          <a:xfrm>
            <a:off x="609600" y="6357635"/>
            <a:ext cx="109728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p:blipFill>
        <p:spPr>
          <a:xfrm>
            <a:off x="10841567" y="6489520"/>
            <a:ext cx="749299" cy="237098"/>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80" r:id="rId2"/>
    <p:sldLayoutId id="2147483681" r:id="rId3"/>
    <p:sldLayoutId id="2147483682" r:id="rId4"/>
    <p:sldLayoutId id="2147483683" r:id="rId5"/>
    <p:sldLayoutId id="2147483685" r:id="rId6"/>
    <p:sldLayoutId id="2147483686" r:id="rId7"/>
    <p:sldLayoutId id="2147483689" r:id="rId8"/>
  </p:sldLayoutIdLst>
  <p:hf hdr="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11/12/2024</a:t>
            </a:r>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HV Consortia Equipment at Ash River</a:t>
            </a:r>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BA2A6F-0506-4E36-A7D8-2780F9E6E2D2}" type="slidenum">
              <a:rPr lang="en-US" smtClean="0"/>
              <a:t>‹#›</a:t>
            </a:fld>
            <a:endParaRPr lang="en-US" dirty="0"/>
          </a:p>
        </p:txBody>
      </p:sp>
    </p:spTree>
    <p:extLst>
      <p:ext uri="{BB962C8B-B14F-4D97-AF65-F5344CB8AC3E}">
        <p14:creationId xmlns:p14="http://schemas.microsoft.com/office/powerpoint/2010/main" val="135484680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edms.cern.ch/document/2787710/1" TargetMode="External"/><Relationship Id="rId3" Type="http://schemas.openxmlformats.org/officeDocument/2006/relationships/hyperlink" Target="https://edms.cern.ch/document/2733998/1" TargetMode="External"/><Relationship Id="rId7" Type="http://schemas.openxmlformats.org/officeDocument/2006/relationships/hyperlink" Target="https://edms.cern.ch/document/2788024/1" TargetMode="External"/><Relationship Id="rId2" Type="http://schemas.openxmlformats.org/officeDocument/2006/relationships/hyperlink" Target="https://edms.cern.ch/document/2112698/6" TargetMode="External"/><Relationship Id="rId1" Type="http://schemas.openxmlformats.org/officeDocument/2006/relationships/slideLayout" Target="../slideLayouts/slideLayout2.xml"/><Relationship Id="rId6" Type="http://schemas.openxmlformats.org/officeDocument/2006/relationships/hyperlink" Target="https://edms.cern.ch/document/2786834/1" TargetMode="External"/><Relationship Id="rId11" Type="http://schemas.openxmlformats.org/officeDocument/2006/relationships/hyperlink" Target="https://edms.cern.ch/document/2633166/1" TargetMode="External"/><Relationship Id="rId5" Type="http://schemas.openxmlformats.org/officeDocument/2006/relationships/hyperlink" Target="https://edms.cern.ch/document/2786837/1" TargetMode="External"/><Relationship Id="rId10" Type="http://schemas.openxmlformats.org/officeDocument/2006/relationships/hyperlink" Target="https://edms.cern.ch/document/2633165/1" TargetMode="External"/><Relationship Id="rId4" Type="http://schemas.openxmlformats.org/officeDocument/2006/relationships/hyperlink" Target="https://edms.cern.ch/document/2382268/1" TargetMode="External"/><Relationship Id="rId9" Type="http://schemas.openxmlformats.org/officeDocument/2006/relationships/hyperlink" Target="https://edms.cern.ch/document/2633164/1"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245913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2459136"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hyperlink" Target="https://edms.cern.ch/document/2264352"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photos.app.goo.gl/gSn6CcTV7TPNyujk6"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DBA7551-CC37-41BE-B5AD-74FD601585D7}"/>
              </a:ext>
            </a:extLst>
          </p:cNvPr>
          <p:cNvSpPr>
            <a:spLocks noGrp="1"/>
          </p:cNvSpPr>
          <p:nvPr>
            <p:ph type="dt" sz="half" idx="2"/>
          </p:nvPr>
        </p:nvSpPr>
        <p:spPr/>
        <p:txBody>
          <a:bodyPr/>
          <a:lstStyle/>
          <a:p>
            <a:pPr>
              <a:defRPr/>
            </a:pPr>
            <a:r>
              <a:rPr lang="en-US">
                <a:latin typeface="Helvetica"/>
                <a:cs typeface="Helvetica"/>
              </a:rPr>
              <a:t>11/12/2024</a:t>
            </a:r>
            <a:endParaRPr lang="en-US" dirty="0">
              <a:latin typeface="Helvetica"/>
              <a:cs typeface="Helvetica"/>
            </a:endParaRPr>
          </a:p>
        </p:txBody>
      </p:sp>
      <p:sp>
        <p:nvSpPr>
          <p:cNvPr id="4" name="Footer Placeholder 3">
            <a:extLst>
              <a:ext uri="{FF2B5EF4-FFF2-40B4-BE49-F238E27FC236}">
                <a16:creationId xmlns:a16="http://schemas.microsoft.com/office/drawing/2014/main" id="{7777D4E2-1D5E-482E-940D-65F3A1ADE2DC}"/>
              </a:ext>
            </a:extLst>
          </p:cNvPr>
          <p:cNvSpPr>
            <a:spLocks noGrp="1"/>
          </p:cNvSpPr>
          <p:nvPr>
            <p:ph type="ftr" sz="quarter" idx="3"/>
          </p:nvPr>
        </p:nvSpPr>
        <p:spPr/>
        <p:txBody>
          <a:bodyPr/>
          <a:lstStyle/>
          <a:p>
            <a:pPr>
              <a:defRPr/>
            </a:pPr>
            <a:r>
              <a:rPr lang="en-US"/>
              <a:t>HV Consortia Equipment at Ash River</a:t>
            </a:r>
            <a:endParaRPr lang="en-US" dirty="0"/>
          </a:p>
        </p:txBody>
      </p:sp>
      <p:sp>
        <p:nvSpPr>
          <p:cNvPr id="5" name="Slide Number Placeholder 4">
            <a:extLst>
              <a:ext uri="{FF2B5EF4-FFF2-40B4-BE49-F238E27FC236}">
                <a16:creationId xmlns:a16="http://schemas.microsoft.com/office/drawing/2014/main" id="{6C1E3A57-651B-435A-BB47-C55DA3068736}"/>
              </a:ext>
            </a:extLst>
          </p:cNvPr>
          <p:cNvSpPr>
            <a:spLocks noGrp="1"/>
          </p:cNvSpPr>
          <p:nvPr>
            <p:ph type="sldNum" sz="quarter" idx="4"/>
          </p:nvPr>
        </p:nvSpPr>
        <p:spPr/>
        <p:txBody>
          <a:bodyPr/>
          <a:lstStyle/>
          <a:p>
            <a:pPr>
              <a:defRPr/>
            </a:pPr>
            <a:fld id="{0C39C72E-2A13-EB4D-AD45-6D4E6ACAED8D}" type="slidenum">
              <a:rPr lang="en-US" smtClean="0"/>
              <a:pPr>
                <a:defRPr/>
              </a:pPr>
              <a:t>1</a:t>
            </a:fld>
            <a:endParaRPr lang="en-US" dirty="0"/>
          </a:p>
        </p:txBody>
      </p:sp>
      <p:sp>
        <p:nvSpPr>
          <p:cNvPr id="19" name="TextBox 18">
            <a:extLst>
              <a:ext uri="{FF2B5EF4-FFF2-40B4-BE49-F238E27FC236}">
                <a16:creationId xmlns:a16="http://schemas.microsoft.com/office/drawing/2014/main" id="{93B1537E-FFFB-4856-82AB-869F5A5309A9}"/>
              </a:ext>
            </a:extLst>
          </p:cNvPr>
          <p:cNvSpPr txBox="1"/>
          <p:nvPr/>
        </p:nvSpPr>
        <p:spPr>
          <a:xfrm>
            <a:off x="732470" y="2689596"/>
            <a:ext cx="4927979" cy="3046988"/>
          </a:xfrm>
          <a:prstGeom prst="rect">
            <a:avLst/>
          </a:prstGeom>
          <a:noFill/>
        </p:spPr>
        <p:txBody>
          <a:bodyPr wrap="square" rtlCol="0">
            <a:spAutoFit/>
          </a:bodyPr>
          <a:lstStyle/>
          <a:p>
            <a:pPr algn="ctr"/>
            <a:r>
              <a:rPr lang="en-US" sz="2400" dirty="0"/>
              <a:t>HV Consortia Equipment at Ash River</a:t>
            </a:r>
          </a:p>
          <a:p>
            <a:pPr algn="ctr"/>
            <a:r>
              <a:rPr lang="en-US" sz="2400" dirty="0"/>
              <a:t>Ship to SURF List</a:t>
            </a:r>
          </a:p>
          <a:p>
            <a:pPr algn="ctr"/>
            <a:r>
              <a:rPr lang="en-US" sz="2400" dirty="0"/>
              <a:t>Lessons Learned-Row 25</a:t>
            </a:r>
          </a:p>
          <a:p>
            <a:pPr algn="ctr"/>
            <a:endParaRPr lang="en-US" sz="2400" dirty="0"/>
          </a:p>
          <a:p>
            <a:pPr algn="ctr"/>
            <a:r>
              <a:rPr lang="en-US" sz="2400" dirty="0"/>
              <a:t>William Miller</a:t>
            </a:r>
          </a:p>
          <a:p>
            <a:pPr algn="ctr"/>
            <a:endParaRPr lang="en-US" sz="2400" dirty="0"/>
          </a:p>
          <a:p>
            <a:pPr algn="ctr"/>
            <a:r>
              <a:rPr lang="en-US" sz="2400" dirty="0"/>
              <a:t>12 November 2024</a:t>
            </a:r>
          </a:p>
          <a:p>
            <a:pPr algn="ctr"/>
            <a:endParaRPr lang="en-US" sz="2400" dirty="0"/>
          </a:p>
        </p:txBody>
      </p:sp>
      <p:sp>
        <p:nvSpPr>
          <p:cNvPr id="10" name="TextBox 9">
            <a:extLst>
              <a:ext uri="{FF2B5EF4-FFF2-40B4-BE49-F238E27FC236}">
                <a16:creationId xmlns:a16="http://schemas.microsoft.com/office/drawing/2014/main" id="{0E414072-82F1-4ACD-89A6-7E5B85A165C1}"/>
              </a:ext>
            </a:extLst>
          </p:cNvPr>
          <p:cNvSpPr txBox="1"/>
          <p:nvPr/>
        </p:nvSpPr>
        <p:spPr>
          <a:xfrm>
            <a:off x="6751426" y="5372715"/>
            <a:ext cx="4170556" cy="369332"/>
          </a:xfrm>
          <a:prstGeom prst="rect">
            <a:avLst/>
          </a:prstGeom>
          <a:noFill/>
        </p:spPr>
        <p:txBody>
          <a:bodyPr wrap="square" rtlCol="0">
            <a:spAutoFit/>
          </a:bodyPr>
          <a:lstStyle/>
          <a:p>
            <a:r>
              <a:rPr lang="en-US" dirty="0"/>
              <a:t> </a:t>
            </a:r>
          </a:p>
        </p:txBody>
      </p:sp>
      <p:sp>
        <p:nvSpPr>
          <p:cNvPr id="7" name="TextBox 6">
            <a:extLst>
              <a:ext uri="{FF2B5EF4-FFF2-40B4-BE49-F238E27FC236}">
                <a16:creationId xmlns:a16="http://schemas.microsoft.com/office/drawing/2014/main" id="{ED298492-CC51-46C2-6DC1-5287CA157727}"/>
              </a:ext>
            </a:extLst>
          </p:cNvPr>
          <p:cNvSpPr txBox="1"/>
          <p:nvPr/>
        </p:nvSpPr>
        <p:spPr>
          <a:xfrm>
            <a:off x="6607436" y="5884267"/>
            <a:ext cx="4170556" cy="369332"/>
          </a:xfrm>
          <a:prstGeom prst="rect">
            <a:avLst/>
          </a:prstGeom>
          <a:noFill/>
        </p:spPr>
        <p:txBody>
          <a:bodyPr wrap="square" rtlCol="0">
            <a:spAutoFit/>
          </a:bodyPr>
          <a:lstStyle/>
          <a:p>
            <a:r>
              <a:rPr lang="en-US" dirty="0"/>
              <a:t>Phase 2 DSS support structure at Ash River</a:t>
            </a:r>
          </a:p>
        </p:txBody>
      </p:sp>
      <p:pic>
        <p:nvPicPr>
          <p:cNvPr id="6" name="Content Placeholder 8" descr="A large metal structure in a building&#10;&#10;Description automatically generated">
            <a:extLst>
              <a:ext uri="{FF2B5EF4-FFF2-40B4-BE49-F238E27FC236}">
                <a16:creationId xmlns:a16="http://schemas.microsoft.com/office/drawing/2014/main" id="{A55AADDD-B4D7-F45A-B97D-E55B32C891C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490731" y="231397"/>
            <a:ext cx="4239652" cy="5652870"/>
          </a:xfrm>
          <a:prstGeom prst="rect">
            <a:avLst/>
          </a:prstGeom>
        </p:spPr>
      </p:pic>
    </p:spTree>
    <p:extLst>
      <p:ext uri="{BB962C8B-B14F-4D97-AF65-F5344CB8AC3E}">
        <p14:creationId xmlns:p14="http://schemas.microsoft.com/office/powerpoint/2010/main" val="1993407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69C7-B054-7B25-F147-9CB00B397857}"/>
              </a:ext>
            </a:extLst>
          </p:cNvPr>
          <p:cNvSpPr>
            <a:spLocks noGrp="1"/>
          </p:cNvSpPr>
          <p:nvPr>
            <p:ph type="title"/>
          </p:nvPr>
        </p:nvSpPr>
        <p:spPr>
          <a:xfrm>
            <a:off x="351063" y="462518"/>
            <a:ext cx="11389179" cy="647102"/>
          </a:xfrm>
        </p:spPr>
        <p:txBody>
          <a:bodyPr/>
          <a:lstStyle/>
          <a:p>
            <a:r>
              <a:rPr lang="en-US" dirty="0"/>
              <a:t>Schedule for Decommissioning </a:t>
            </a:r>
          </a:p>
        </p:txBody>
      </p:sp>
      <p:sp>
        <p:nvSpPr>
          <p:cNvPr id="3" name="Date Placeholder 2">
            <a:extLst>
              <a:ext uri="{FF2B5EF4-FFF2-40B4-BE49-F238E27FC236}">
                <a16:creationId xmlns:a16="http://schemas.microsoft.com/office/drawing/2014/main" id="{86C32D7F-4A77-FF65-6736-EDECF6C39C20}"/>
              </a:ext>
            </a:extLst>
          </p:cNvPr>
          <p:cNvSpPr>
            <a:spLocks noGrp="1"/>
          </p:cNvSpPr>
          <p:nvPr>
            <p:ph type="dt" sz="half" idx="2"/>
          </p:nvPr>
        </p:nvSpPr>
        <p:spPr/>
        <p:txBody>
          <a:bodyPr/>
          <a:lstStyle/>
          <a:p>
            <a:pPr>
              <a:defRPr/>
            </a:pPr>
            <a:r>
              <a:rPr lang="en-US">
                <a:latin typeface="Helvetica"/>
                <a:cs typeface="Helvetica"/>
              </a:rPr>
              <a:t>11/12/2024</a:t>
            </a:r>
            <a:endParaRPr lang="en-US" dirty="0">
              <a:latin typeface="Helvetica"/>
              <a:cs typeface="Helvetica"/>
            </a:endParaRPr>
          </a:p>
        </p:txBody>
      </p:sp>
      <p:sp>
        <p:nvSpPr>
          <p:cNvPr id="4" name="Footer Placeholder 3">
            <a:extLst>
              <a:ext uri="{FF2B5EF4-FFF2-40B4-BE49-F238E27FC236}">
                <a16:creationId xmlns:a16="http://schemas.microsoft.com/office/drawing/2014/main" id="{944305A9-5AE3-3A59-A33B-059A69C39768}"/>
              </a:ext>
            </a:extLst>
          </p:cNvPr>
          <p:cNvSpPr>
            <a:spLocks noGrp="1"/>
          </p:cNvSpPr>
          <p:nvPr>
            <p:ph type="ftr" sz="quarter" idx="3"/>
          </p:nvPr>
        </p:nvSpPr>
        <p:spPr/>
        <p:txBody>
          <a:bodyPr/>
          <a:lstStyle/>
          <a:p>
            <a:pPr>
              <a:defRPr/>
            </a:pPr>
            <a:r>
              <a:rPr lang="en-US"/>
              <a:t>HV Consortia Equipment at Ash River</a:t>
            </a:r>
            <a:endParaRPr lang="en-US" dirty="0"/>
          </a:p>
        </p:txBody>
      </p:sp>
      <p:sp>
        <p:nvSpPr>
          <p:cNvPr id="5" name="Slide Number Placeholder 4">
            <a:extLst>
              <a:ext uri="{FF2B5EF4-FFF2-40B4-BE49-F238E27FC236}">
                <a16:creationId xmlns:a16="http://schemas.microsoft.com/office/drawing/2014/main" id="{4F360E1F-4D59-481C-3233-07571875908B}"/>
              </a:ext>
            </a:extLst>
          </p:cNvPr>
          <p:cNvSpPr>
            <a:spLocks noGrp="1"/>
          </p:cNvSpPr>
          <p:nvPr>
            <p:ph type="sldNum" sz="quarter" idx="4"/>
          </p:nvPr>
        </p:nvSpPr>
        <p:spPr/>
        <p:txBody>
          <a:bodyPr/>
          <a:lstStyle/>
          <a:p>
            <a:pPr>
              <a:defRPr/>
            </a:pPr>
            <a:fld id="{0C39C72E-2A13-EB4D-AD45-6D4E6ACAED8D}" type="slidenum">
              <a:rPr lang="en-US" smtClean="0"/>
              <a:pPr>
                <a:defRPr/>
              </a:pPr>
              <a:t>2</a:t>
            </a:fld>
            <a:endParaRPr lang="en-US" dirty="0"/>
          </a:p>
        </p:txBody>
      </p:sp>
      <p:sp>
        <p:nvSpPr>
          <p:cNvPr id="6" name="Content Placeholder 5">
            <a:extLst>
              <a:ext uri="{FF2B5EF4-FFF2-40B4-BE49-F238E27FC236}">
                <a16:creationId xmlns:a16="http://schemas.microsoft.com/office/drawing/2014/main" id="{A7E38905-6D26-DC84-1CB7-E39A6E87FC60}"/>
              </a:ext>
            </a:extLst>
          </p:cNvPr>
          <p:cNvSpPr>
            <a:spLocks noGrp="1"/>
          </p:cNvSpPr>
          <p:nvPr>
            <p:ph idx="11"/>
          </p:nvPr>
        </p:nvSpPr>
        <p:spPr>
          <a:xfrm>
            <a:off x="605367" y="1207770"/>
            <a:ext cx="10922603" cy="2719251"/>
          </a:xfrm>
        </p:spPr>
        <p:txBody>
          <a:bodyPr>
            <a:normAutofit lnSpcReduction="10000"/>
          </a:bodyPr>
          <a:lstStyle/>
          <a:p>
            <a:r>
              <a:rPr lang="en-US" dirty="0"/>
              <a:t>Matt has received some feedback from an RFI to understand what the costs would be to decommission. We will put out a formal bid package late Dec./early Jan.  We have several companies interested.</a:t>
            </a:r>
          </a:p>
          <a:p>
            <a:r>
              <a:rPr lang="en-US" dirty="0"/>
              <a:t>We will ship all equipment to SURF, PSL and East (flooring) the last few weeks of January, so the area is clear for disassembly of the steel structures.</a:t>
            </a:r>
          </a:p>
          <a:p>
            <a:r>
              <a:rPr lang="en-US" dirty="0"/>
              <a:t>Timeline on DUNE funding is we would run out in ~March depending on costs of shipping and decommissioning. </a:t>
            </a:r>
          </a:p>
          <a:p>
            <a:pPr marL="0" indent="0">
              <a:buNone/>
            </a:pPr>
            <a:endParaRPr lang="en-US" dirty="0"/>
          </a:p>
        </p:txBody>
      </p:sp>
      <p:pic>
        <p:nvPicPr>
          <p:cNvPr id="9" name="Content Placeholder 8">
            <a:extLst>
              <a:ext uri="{FF2B5EF4-FFF2-40B4-BE49-F238E27FC236}">
                <a16:creationId xmlns:a16="http://schemas.microsoft.com/office/drawing/2014/main" id="{4A2209B8-F2F7-3C7D-F35A-F39A30C7BD86}"/>
              </a:ext>
            </a:extLst>
          </p:cNvPr>
          <p:cNvPicPr>
            <a:picLocks noGrp="1" noChangeAspect="1"/>
          </p:cNvPicPr>
          <p:nvPr>
            <p:ph idx="12"/>
          </p:nvPr>
        </p:nvPicPr>
        <p:blipFill>
          <a:blip r:embed="rId2"/>
          <a:stretch>
            <a:fillRect/>
          </a:stretch>
        </p:blipFill>
        <p:spPr>
          <a:xfrm>
            <a:off x="605367" y="4335437"/>
            <a:ext cx="10922603" cy="1820433"/>
          </a:xfrm>
        </p:spPr>
      </p:pic>
    </p:spTree>
    <p:extLst>
      <p:ext uri="{BB962C8B-B14F-4D97-AF65-F5344CB8AC3E}">
        <p14:creationId xmlns:p14="http://schemas.microsoft.com/office/powerpoint/2010/main" val="1233621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08974-43E3-C232-4CAF-D22C075DF5BA}"/>
              </a:ext>
            </a:extLst>
          </p:cNvPr>
          <p:cNvSpPr>
            <a:spLocks noGrp="1"/>
          </p:cNvSpPr>
          <p:nvPr>
            <p:ph type="title"/>
          </p:nvPr>
        </p:nvSpPr>
        <p:spPr/>
        <p:txBody>
          <a:bodyPr/>
          <a:lstStyle/>
          <a:p>
            <a:r>
              <a:rPr lang="en-US" dirty="0"/>
              <a:t>What to ship to SURF</a:t>
            </a:r>
          </a:p>
        </p:txBody>
      </p:sp>
      <p:sp>
        <p:nvSpPr>
          <p:cNvPr id="3" name="Date Placeholder 2">
            <a:extLst>
              <a:ext uri="{FF2B5EF4-FFF2-40B4-BE49-F238E27FC236}">
                <a16:creationId xmlns:a16="http://schemas.microsoft.com/office/drawing/2014/main" id="{8F2C8D53-9282-3A27-EB85-B7D6DB0B75B4}"/>
              </a:ext>
            </a:extLst>
          </p:cNvPr>
          <p:cNvSpPr>
            <a:spLocks noGrp="1"/>
          </p:cNvSpPr>
          <p:nvPr>
            <p:ph type="dt" sz="half" idx="2"/>
          </p:nvPr>
        </p:nvSpPr>
        <p:spPr/>
        <p:txBody>
          <a:bodyPr/>
          <a:lstStyle/>
          <a:p>
            <a:pPr>
              <a:defRPr/>
            </a:pPr>
            <a:r>
              <a:rPr lang="en-US">
                <a:latin typeface="Helvetica"/>
                <a:cs typeface="Helvetica"/>
              </a:rPr>
              <a:t>11/12/2024</a:t>
            </a:r>
            <a:endParaRPr lang="en-US" dirty="0">
              <a:latin typeface="Helvetica"/>
              <a:cs typeface="Helvetica"/>
            </a:endParaRPr>
          </a:p>
        </p:txBody>
      </p:sp>
      <p:sp>
        <p:nvSpPr>
          <p:cNvPr id="4" name="Footer Placeholder 3">
            <a:extLst>
              <a:ext uri="{FF2B5EF4-FFF2-40B4-BE49-F238E27FC236}">
                <a16:creationId xmlns:a16="http://schemas.microsoft.com/office/drawing/2014/main" id="{8A2C2406-6F25-79F3-21B9-4C8202AA0581}"/>
              </a:ext>
            </a:extLst>
          </p:cNvPr>
          <p:cNvSpPr>
            <a:spLocks noGrp="1"/>
          </p:cNvSpPr>
          <p:nvPr>
            <p:ph type="ftr" sz="quarter" idx="3"/>
          </p:nvPr>
        </p:nvSpPr>
        <p:spPr/>
        <p:txBody>
          <a:bodyPr/>
          <a:lstStyle/>
          <a:p>
            <a:pPr>
              <a:defRPr/>
            </a:pPr>
            <a:r>
              <a:rPr lang="en-US"/>
              <a:t>HV Consortia Equipment at Ash River</a:t>
            </a:r>
            <a:endParaRPr lang="en-US" dirty="0"/>
          </a:p>
        </p:txBody>
      </p:sp>
      <p:sp>
        <p:nvSpPr>
          <p:cNvPr id="5" name="Slide Number Placeholder 4">
            <a:extLst>
              <a:ext uri="{FF2B5EF4-FFF2-40B4-BE49-F238E27FC236}">
                <a16:creationId xmlns:a16="http://schemas.microsoft.com/office/drawing/2014/main" id="{7BA4A374-FCCD-EB07-B59A-B79879FDFE17}"/>
              </a:ext>
            </a:extLst>
          </p:cNvPr>
          <p:cNvSpPr>
            <a:spLocks noGrp="1"/>
          </p:cNvSpPr>
          <p:nvPr>
            <p:ph type="sldNum" sz="quarter" idx="4"/>
          </p:nvPr>
        </p:nvSpPr>
        <p:spPr/>
        <p:txBody>
          <a:bodyPr/>
          <a:lstStyle/>
          <a:p>
            <a:pPr>
              <a:defRPr/>
            </a:pPr>
            <a:fld id="{0C39C72E-2A13-EB4D-AD45-6D4E6ACAED8D}" type="slidenum">
              <a:rPr lang="en-US" smtClean="0"/>
              <a:pPr>
                <a:defRPr/>
              </a:pPr>
              <a:t>3</a:t>
            </a:fld>
            <a:endParaRPr lang="en-US" dirty="0"/>
          </a:p>
        </p:txBody>
      </p:sp>
      <p:sp>
        <p:nvSpPr>
          <p:cNvPr id="6" name="Content Placeholder 5">
            <a:extLst>
              <a:ext uri="{FF2B5EF4-FFF2-40B4-BE49-F238E27FC236}">
                <a16:creationId xmlns:a16="http://schemas.microsoft.com/office/drawing/2014/main" id="{58701805-8B52-F2FC-6004-142C83C38931}"/>
              </a:ext>
            </a:extLst>
          </p:cNvPr>
          <p:cNvSpPr>
            <a:spLocks noGrp="1"/>
          </p:cNvSpPr>
          <p:nvPr>
            <p:ph idx="11"/>
          </p:nvPr>
        </p:nvSpPr>
        <p:spPr/>
        <p:txBody>
          <a:bodyPr/>
          <a:lstStyle/>
          <a:p>
            <a:r>
              <a:rPr lang="en-US" dirty="0"/>
              <a:t>We have started a general list of what we have at Ash River. MANY of the useful items we had at Ash River are being used at CERN. </a:t>
            </a:r>
          </a:p>
          <a:p>
            <a:r>
              <a:rPr lang="en-US" dirty="0"/>
              <a:t>I have a detailed list of equipment that was purchased and there are some items that need to be decided on left over from the Soudan Lab. </a:t>
            </a:r>
          </a:p>
          <a:p>
            <a:r>
              <a:rPr lang="en-US" dirty="0"/>
              <a:t>We can’t take anything that would be needed for decommissioning NOvA that was purchased with University/NOvA grants.  </a:t>
            </a:r>
          </a:p>
          <a:p>
            <a:endParaRPr lang="en-US" dirty="0"/>
          </a:p>
        </p:txBody>
      </p:sp>
      <p:graphicFrame>
        <p:nvGraphicFramePr>
          <p:cNvPr id="8" name="Content Placeholder 7">
            <a:extLst>
              <a:ext uri="{FF2B5EF4-FFF2-40B4-BE49-F238E27FC236}">
                <a16:creationId xmlns:a16="http://schemas.microsoft.com/office/drawing/2014/main" id="{ED3634E9-1CEA-40AC-FB66-2FE151856010}"/>
              </a:ext>
            </a:extLst>
          </p:cNvPr>
          <p:cNvGraphicFramePr>
            <a:graphicFrameLocks noGrp="1"/>
          </p:cNvGraphicFramePr>
          <p:nvPr>
            <p:ph idx="12"/>
            <p:extLst>
              <p:ext uri="{D42A27DB-BD31-4B8C-83A1-F6EECF244321}">
                <p14:modId xmlns:p14="http://schemas.microsoft.com/office/powerpoint/2010/main" val="3500654843"/>
              </p:ext>
            </p:extLst>
          </p:nvPr>
        </p:nvGraphicFramePr>
        <p:xfrm>
          <a:off x="6261100" y="1207770"/>
          <a:ext cx="5530849" cy="3695853"/>
        </p:xfrm>
        <a:graphic>
          <a:graphicData uri="http://schemas.openxmlformats.org/drawingml/2006/table">
            <a:tbl>
              <a:tblPr>
                <a:tableStyleId>{5C22544A-7EE6-4342-B048-85BDC9FD1C3A}</a:tableStyleId>
              </a:tblPr>
              <a:tblGrid>
                <a:gridCol w="2646737">
                  <a:extLst>
                    <a:ext uri="{9D8B030D-6E8A-4147-A177-3AD203B41FA5}">
                      <a16:colId xmlns:a16="http://schemas.microsoft.com/office/drawing/2014/main" val="1305880420"/>
                    </a:ext>
                  </a:extLst>
                </a:gridCol>
                <a:gridCol w="795208">
                  <a:extLst>
                    <a:ext uri="{9D8B030D-6E8A-4147-A177-3AD203B41FA5}">
                      <a16:colId xmlns:a16="http://schemas.microsoft.com/office/drawing/2014/main" val="2597661670"/>
                    </a:ext>
                  </a:extLst>
                </a:gridCol>
                <a:gridCol w="759601">
                  <a:extLst>
                    <a:ext uri="{9D8B030D-6E8A-4147-A177-3AD203B41FA5}">
                      <a16:colId xmlns:a16="http://schemas.microsoft.com/office/drawing/2014/main" val="4152207853"/>
                    </a:ext>
                  </a:extLst>
                </a:gridCol>
                <a:gridCol w="1329303">
                  <a:extLst>
                    <a:ext uri="{9D8B030D-6E8A-4147-A177-3AD203B41FA5}">
                      <a16:colId xmlns:a16="http://schemas.microsoft.com/office/drawing/2014/main" val="4173995122"/>
                    </a:ext>
                  </a:extLst>
                </a:gridCol>
              </a:tblGrid>
              <a:tr h="175993">
                <a:tc>
                  <a:txBody>
                    <a:bodyPr/>
                    <a:lstStyle/>
                    <a:p>
                      <a:pPr algn="l" fontAlgn="b"/>
                      <a:r>
                        <a:rPr lang="en-US" sz="1000" u="none" strike="noStrike">
                          <a:effectLst/>
                        </a:rPr>
                        <a:t>Consortia TPC Equipments</a:t>
                      </a:r>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r>
                        <a:rPr lang="en-US" sz="1000" u="none" strike="noStrike">
                          <a:effectLst/>
                        </a:rPr>
                        <a:t>EDMS #</a:t>
                      </a:r>
                      <a:endParaRPr lang="en-US" sz="1000" b="1"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extLst>
                  <a:ext uri="{0D108BD9-81ED-4DB2-BD59-A6C34878D82A}">
                    <a16:rowId xmlns:a16="http://schemas.microsoft.com/office/drawing/2014/main" val="2535869225"/>
                  </a:ext>
                </a:extLst>
              </a:tr>
              <a:tr h="175993">
                <a:tc>
                  <a:txBody>
                    <a:bodyPr/>
                    <a:lstStyle/>
                    <a:p>
                      <a:pPr algn="l" fontAlgn="b"/>
                      <a:r>
                        <a:rPr lang="en-US" sz="1000" u="none" strike="noStrike">
                          <a:effectLst/>
                        </a:rPr>
                        <a:t>APA Equipment</a:t>
                      </a:r>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extLst>
                  <a:ext uri="{0D108BD9-81ED-4DB2-BD59-A6C34878D82A}">
                    <a16:rowId xmlns:a16="http://schemas.microsoft.com/office/drawing/2014/main" val="2194529493"/>
                  </a:ext>
                </a:extLst>
              </a:tr>
              <a:tr h="175993">
                <a:tc>
                  <a:txBody>
                    <a:bodyPr/>
                    <a:lstStyle/>
                    <a:p>
                      <a:pPr algn="l" fontAlgn="b"/>
                      <a:r>
                        <a:rPr lang="en-US" sz="1000" u="none" strike="noStrike">
                          <a:effectLst/>
                        </a:rPr>
                        <a:t>APA Assmbly Frame/accuator /Controls</a:t>
                      </a:r>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r" fontAlgn="b"/>
                      <a:r>
                        <a:rPr lang="en-US" sz="1000" u="sng" strike="noStrike">
                          <a:effectLst/>
                          <a:hlinkClick r:id="rId2"/>
                        </a:rPr>
                        <a:t>2112698</a:t>
                      </a:r>
                      <a:endParaRPr lang="en-US" sz="1000" b="1" i="0" u="sng" strike="noStrike">
                        <a:solidFill>
                          <a:srgbClr val="467886"/>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r>
                        <a:rPr lang="en-US" sz="900" u="none" strike="noStrike">
                          <a:effectLst/>
                        </a:rPr>
                        <a:t>PSL</a:t>
                      </a:r>
                      <a:endParaRPr lang="en-US" sz="900" b="0" i="0" u="none" strike="noStrike">
                        <a:solidFill>
                          <a:srgbClr val="000000"/>
                        </a:solidFill>
                        <a:effectLst/>
                        <a:latin typeface="Arial" panose="020B0604020202020204" pitchFamily="34" charset="0"/>
                      </a:endParaRPr>
                    </a:p>
                  </a:txBody>
                  <a:tcPr marL="3426" marR="3426" marT="3426" marB="0" anchor="b"/>
                </a:tc>
                <a:extLst>
                  <a:ext uri="{0D108BD9-81ED-4DB2-BD59-A6C34878D82A}">
                    <a16:rowId xmlns:a16="http://schemas.microsoft.com/office/drawing/2014/main" val="2886721815"/>
                  </a:ext>
                </a:extLst>
              </a:tr>
              <a:tr h="175993">
                <a:tc>
                  <a:txBody>
                    <a:bodyPr/>
                    <a:lstStyle/>
                    <a:p>
                      <a:pPr algn="l" fontAlgn="b"/>
                      <a:r>
                        <a:rPr lang="en-US" sz="1000" u="none" strike="noStrike">
                          <a:effectLst/>
                        </a:rPr>
                        <a:t>Old APA Frames</a:t>
                      </a:r>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r>
                        <a:rPr lang="en-US" sz="900" u="none" strike="noStrike">
                          <a:effectLst/>
                        </a:rPr>
                        <a:t>PSL</a:t>
                      </a:r>
                      <a:endParaRPr lang="en-US" sz="900" b="0" i="0" u="none" strike="noStrike">
                        <a:solidFill>
                          <a:srgbClr val="000000"/>
                        </a:solidFill>
                        <a:effectLst/>
                        <a:latin typeface="Arial" panose="020B0604020202020204" pitchFamily="34" charset="0"/>
                      </a:endParaRPr>
                    </a:p>
                  </a:txBody>
                  <a:tcPr marL="3426" marR="3426" marT="3426" marB="0" anchor="b"/>
                </a:tc>
                <a:extLst>
                  <a:ext uri="{0D108BD9-81ED-4DB2-BD59-A6C34878D82A}">
                    <a16:rowId xmlns:a16="http://schemas.microsoft.com/office/drawing/2014/main" val="1289109227"/>
                  </a:ext>
                </a:extLst>
              </a:tr>
              <a:tr h="175993">
                <a:tc>
                  <a:txBody>
                    <a:bodyPr/>
                    <a:lstStyle/>
                    <a:p>
                      <a:pPr algn="l" fontAlgn="b"/>
                      <a:r>
                        <a:rPr lang="en-US" sz="1000" u="none" strike="noStrike">
                          <a:effectLst/>
                        </a:rPr>
                        <a:t>APA yoke and assorted fittings</a:t>
                      </a:r>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r>
                        <a:rPr lang="en-US" sz="900" u="none" strike="noStrike">
                          <a:effectLst/>
                        </a:rPr>
                        <a:t>PSL</a:t>
                      </a:r>
                      <a:endParaRPr lang="en-US" sz="900" b="0" i="0" u="none" strike="noStrike">
                        <a:solidFill>
                          <a:srgbClr val="000000"/>
                        </a:solidFill>
                        <a:effectLst/>
                        <a:latin typeface="Arial" panose="020B0604020202020204" pitchFamily="34" charset="0"/>
                      </a:endParaRPr>
                    </a:p>
                  </a:txBody>
                  <a:tcPr marL="3426" marR="3426" marT="3426" marB="0" anchor="b"/>
                </a:tc>
                <a:extLst>
                  <a:ext uri="{0D108BD9-81ED-4DB2-BD59-A6C34878D82A}">
                    <a16:rowId xmlns:a16="http://schemas.microsoft.com/office/drawing/2014/main" val="1880843217"/>
                  </a:ext>
                </a:extLst>
              </a:tr>
              <a:tr h="175993">
                <a:tc>
                  <a:txBody>
                    <a:bodyPr/>
                    <a:lstStyle/>
                    <a:p>
                      <a:pPr algn="l" fontAlgn="b"/>
                      <a:r>
                        <a:rPr lang="en-US" sz="1000" u="none" strike="noStrike">
                          <a:effectLst/>
                        </a:rPr>
                        <a:t>APA Trolleys</a:t>
                      </a:r>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r" fontAlgn="b"/>
                      <a:r>
                        <a:rPr lang="en-US" sz="1000" u="sng" strike="noStrike">
                          <a:effectLst/>
                          <a:hlinkClick r:id="rId3"/>
                        </a:rPr>
                        <a:t>2733998</a:t>
                      </a:r>
                      <a:endParaRPr lang="en-US" sz="1000" b="1" i="0" u="sng" strike="noStrike">
                        <a:solidFill>
                          <a:srgbClr val="467886"/>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r>
                        <a:rPr lang="en-US" sz="900" u="none" strike="noStrike">
                          <a:effectLst/>
                        </a:rPr>
                        <a:t>Ash River</a:t>
                      </a:r>
                      <a:endParaRPr lang="en-US" sz="900" b="0" i="0" u="none" strike="noStrike">
                        <a:solidFill>
                          <a:srgbClr val="000000"/>
                        </a:solidFill>
                        <a:effectLst/>
                        <a:latin typeface="Arial" panose="020B0604020202020204" pitchFamily="34" charset="0"/>
                      </a:endParaRPr>
                    </a:p>
                  </a:txBody>
                  <a:tcPr marL="3426" marR="3426" marT="3426" marB="0" anchor="b"/>
                </a:tc>
                <a:extLst>
                  <a:ext uri="{0D108BD9-81ED-4DB2-BD59-A6C34878D82A}">
                    <a16:rowId xmlns:a16="http://schemas.microsoft.com/office/drawing/2014/main" val="209144034"/>
                  </a:ext>
                </a:extLst>
              </a:tr>
              <a:tr h="175993">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extLst>
                  <a:ext uri="{0D108BD9-81ED-4DB2-BD59-A6C34878D82A}">
                    <a16:rowId xmlns:a16="http://schemas.microsoft.com/office/drawing/2014/main" val="2626275633"/>
                  </a:ext>
                </a:extLst>
              </a:tr>
              <a:tr h="175993">
                <a:tc>
                  <a:txBody>
                    <a:bodyPr/>
                    <a:lstStyle/>
                    <a:p>
                      <a:pPr algn="l" fontAlgn="b"/>
                      <a:r>
                        <a:rPr lang="en-US" sz="1000" u="none" strike="noStrike">
                          <a:effectLst/>
                        </a:rPr>
                        <a:t>HV End Wall and FC Equipment</a:t>
                      </a:r>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extLst>
                  <a:ext uri="{0D108BD9-81ED-4DB2-BD59-A6C34878D82A}">
                    <a16:rowId xmlns:a16="http://schemas.microsoft.com/office/drawing/2014/main" val="609657890"/>
                  </a:ext>
                </a:extLst>
              </a:tr>
              <a:tr h="175993">
                <a:tc>
                  <a:txBody>
                    <a:bodyPr/>
                    <a:lstStyle/>
                    <a:p>
                      <a:pPr algn="l" fontAlgn="b"/>
                      <a:r>
                        <a:rPr lang="en-US" sz="1000" u="none" strike="noStrike">
                          <a:effectLst/>
                        </a:rPr>
                        <a:t>CPA Assembly Frame</a:t>
                      </a:r>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r" fontAlgn="b"/>
                      <a:r>
                        <a:rPr lang="en-US" sz="1000" u="sng" strike="noStrike">
                          <a:effectLst/>
                          <a:hlinkClick r:id="rId4"/>
                        </a:rPr>
                        <a:t>2382268</a:t>
                      </a:r>
                      <a:endParaRPr lang="en-US" sz="1000" b="1" i="0" u="sng" strike="noStrike">
                        <a:solidFill>
                          <a:srgbClr val="467886"/>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r>
                        <a:rPr lang="en-US" sz="900" u="none" strike="noStrike">
                          <a:effectLst/>
                        </a:rPr>
                        <a:t>HV </a:t>
                      </a:r>
                      <a:endParaRPr lang="en-US" sz="900" b="0" i="0" u="none" strike="noStrike">
                        <a:solidFill>
                          <a:srgbClr val="000000"/>
                        </a:solidFill>
                        <a:effectLst/>
                        <a:latin typeface="Arial" panose="020B0604020202020204" pitchFamily="34" charset="0"/>
                      </a:endParaRPr>
                    </a:p>
                  </a:txBody>
                  <a:tcPr marL="3426" marR="3426" marT="3426" marB="0" anchor="b"/>
                </a:tc>
                <a:extLst>
                  <a:ext uri="{0D108BD9-81ED-4DB2-BD59-A6C34878D82A}">
                    <a16:rowId xmlns:a16="http://schemas.microsoft.com/office/drawing/2014/main" val="825739073"/>
                  </a:ext>
                </a:extLst>
              </a:tr>
              <a:tr h="175993">
                <a:tc>
                  <a:txBody>
                    <a:bodyPr/>
                    <a:lstStyle/>
                    <a:p>
                      <a:pPr algn="l" fontAlgn="b"/>
                      <a:r>
                        <a:rPr lang="en-US" sz="1000" u="none" strike="noStrike">
                          <a:effectLst/>
                        </a:rPr>
                        <a:t>End Wall tooling </a:t>
                      </a:r>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r" fontAlgn="b"/>
                      <a:r>
                        <a:rPr lang="en-US" sz="1000" u="sng" strike="noStrike">
                          <a:effectLst/>
                          <a:hlinkClick r:id="rId5"/>
                        </a:rPr>
                        <a:t>2786837</a:t>
                      </a:r>
                      <a:endParaRPr lang="en-US" sz="1000" b="1" i="0" u="sng" strike="noStrike">
                        <a:solidFill>
                          <a:srgbClr val="467886"/>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r>
                        <a:rPr lang="en-US" sz="900" u="none" strike="noStrike">
                          <a:effectLst/>
                        </a:rPr>
                        <a:t>Ash River</a:t>
                      </a:r>
                      <a:endParaRPr lang="en-US" sz="900" b="0" i="0" u="none" strike="noStrike">
                        <a:solidFill>
                          <a:srgbClr val="000000"/>
                        </a:solidFill>
                        <a:effectLst/>
                        <a:latin typeface="Arial" panose="020B0604020202020204" pitchFamily="34" charset="0"/>
                      </a:endParaRPr>
                    </a:p>
                  </a:txBody>
                  <a:tcPr marL="3426" marR="3426" marT="3426" marB="0" anchor="b"/>
                </a:tc>
                <a:extLst>
                  <a:ext uri="{0D108BD9-81ED-4DB2-BD59-A6C34878D82A}">
                    <a16:rowId xmlns:a16="http://schemas.microsoft.com/office/drawing/2014/main" val="6657355"/>
                  </a:ext>
                </a:extLst>
              </a:tr>
              <a:tr h="175993">
                <a:tc>
                  <a:txBody>
                    <a:bodyPr/>
                    <a:lstStyle/>
                    <a:p>
                      <a:pPr algn="l" fontAlgn="b"/>
                      <a:r>
                        <a:rPr lang="en-US" sz="1000" u="none" strike="noStrike" dirty="0">
                          <a:effectLst/>
                        </a:rPr>
                        <a:t>Assorted FC tooling</a:t>
                      </a:r>
                      <a:endParaRPr lang="en-US" sz="1000" b="0" i="0" u="none" strike="noStrike" dirty="0">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extLst>
                  <a:ext uri="{0D108BD9-81ED-4DB2-BD59-A6C34878D82A}">
                    <a16:rowId xmlns:a16="http://schemas.microsoft.com/office/drawing/2014/main" val="811781656"/>
                  </a:ext>
                </a:extLst>
              </a:tr>
              <a:tr h="175993">
                <a:tc>
                  <a:txBody>
                    <a:bodyPr/>
                    <a:lstStyle/>
                    <a:p>
                      <a:pPr algn="l" fontAlgn="b"/>
                      <a:r>
                        <a:rPr lang="en-US" sz="1000" u="none" strike="noStrike">
                          <a:effectLst/>
                        </a:rPr>
                        <a:t>FC installation tooling</a:t>
                      </a:r>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r" fontAlgn="b"/>
                      <a:r>
                        <a:rPr lang="en-US" sz="1000" u="sng" strike="noStrike">
                          <a:effectLst/>
                          <a:hlinkClick r:id="rId6"/>
                        </a:rPr>
                        <a:t>2786834</a:t>
                      </a:r>
                      <a:endParaRPr lang="en-US" sz="1000" b="1" i="0" u="sng" strike="noStrike">
                        <a:solidFill>
                          <a:srgbClr val="467886"/>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r>
                        <a:rPr lang="en-US" sz="900" u="none" strike="noStrike">
                          <a:effectLst/>
                        </a:rPr>
                        <a:t>HV </a:t>
                      </a:r>
                      <a:endParaRPr lang="en-US" sz="900" b="0" i="0" u="none" strike="noStrike">
                        <a:solidFill>
                          <a:srgbClr val="000000"/>
                        </a:solidFill>
                        <a:effectLst/>
                        <a:latin typeface="Arial" panose="020B0604020202020204" pitchFamily="34" charset="0"/>
                      </a:endParaRPr>
                    </a:p>
                  </a:txBody>
                  <a:tcPr marL="3426" marR="3426" marT="3426" marB="0" anchor="b"/>
                </a:tc>
                <a:extLst>
                  <a:ext uri="{0D108BD9-81ED-4DB2-BD59-A6C34878D82A}">
                    <a16:rowId xmlns:a16="http://schemas.microsoft.com/office/drawing/2014/main" val="627208025"/>
                  </a:ext>
                </a:extLst>
              </a:tr>
              <a:tr h="175993">
                <a:tc>
                  <a:txBody>
                    <a:bodyPr/>
                    <a:lstStyle/>
                    <a:p>
                      <a:pPr algn="l" fontAlgn="b"/>
                      <a:r>
                        <a:rPr lang="en-US" sz="1000" u="none" strike="noStrike">
                          <a:effectLst/>
                        </a:rPr>
                        <a:t>FC storage carts</a:t>
                      </a:r>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r" fontAlgn="b"/>
                      <a:r>
                        <a:rPr lang="en-US" sz="1000" u="sng" strike="noStrike">
                          <a:effectLst/>
                          <a:hlinkClick r:id="rId7"/>
                        </a:rPr>
                        <a:t>2788024</a:t>
                      </a:r>
                      <a:endParaRPr lang="en-US" sz="1000" b="1" i="0" u="sng" strike="noStrike">
                        <a:solidFill>
                          <a:srgbClr val="467886"/>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r>
                        <a:rPr lang="en-US" sz="900" u="none" strike="noStrike">
                          <a:effectLst/>
                        </a:rPr>
                        <a:t>HV </a:t>
                      </a:r>
                      <a:endParaRPr lang="en-US" sz="900" b="0" i="0" u="none" strike="noStrike">
                        <a:solidFill>
                          <a:srgbClr val="000000"/>
                        </a:solidFill>
                        <a:effectLst/>
                        <a:latin typeface="Arial" panose="020B0604020202020204" pitchFamily="34" charset="0"/>
                      </a:endParaRPr>
                    </a:p>
                  </a:txBody>
                  <a:tcPr marL="3426" marR="3426" marT="3426" marB="0" anchor="b"/>
                </a:tc>
                <a:extLst>
                  <a:ext uri="{0D108BD9-81ED-4DB2-BD59-A6C34878D82A}">
                    <a16:rowId xmlns:a16="http://schemas.microsoft.com/office/drawing/2014/main" val="544125893"/>
                  </a:ext>
                </a:extLst>
              </a:tr>
              <a:tr h="175993">
                <a:tc>
                  <a:txBody>
                    <a:bodyPr/>
                    <a:lstStyle/>
                    <a:p>
                      <a:pPr algn="l" fontAlgn="b"/>
                      <a:r>
                        <a:rPr lang="en-US" sz="1000" u="none" strike="noStrike">
                          <a:effectLst/>
                        </a:rPr>
                        <a:t>FC Assembly Table</a:t>
                      </a:r>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r" fontAlgn="b"/>
                      <a:r>
                        <a:rPr lang="en-US" sz="1000" u="sng" strike="noStrike">
                          <a:effectLst/>
                          <a:hlinkClick r:id="rId8"/>
                        </a:rPr>
                        <a:t>2787710</a:t>
                      </a:r>
                      <a:endParaRPr lang="en-US" sz="1000" b="1" i="0" u="sng" strike="noStrike">
                        <a:solidFill>
                          <a:srgbClr val="467886"/>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r>
                        <a:rPr lang="en-US" sz="900" u="none" strike="noStrike">
                          <a:effectLst/>
                        </a:rPr>
                        <a:t>HV </a:t>
                      </a:r>
                      <a:endParaRPr lang="en-US" sz="900" b="0" i="0" u="none" strike="noStrike">
                        <a:solidFill>
                          <a:srgbClr val="000000"/>
                        </a:solidFill>
                        <a:effectLst/>
                        <a:latin typeface="Arial" panose="020B0604020202020204" pitchFamily="34" charset="0"/>
                      </a:endParaRPr>
                    </a:p>
                  </a:txBody>
                  <a:tcPr marL="3426" marR="3426" marT="3426" marB="0" anchor="b"/>
                </a:tc>
                <a:extLst>
                  <a:ext uri="{0D108BD9-81ED-4DB2-BD59-A6C34878D82A}">
                    <a16:rowId xmlns:a16="http://schemas.microsoft.com/office/drawing/2014/main" val="1232179645"/>
                  </a:ext>
                </a:extLst>
              </a:tr>
              <a:tr h="175993">
                <a:tc>
                  <a:txBody>
                    <a:bodyPr/>
                    <a:lstStyle/>
                    <a:p>
                      <a:pPr algn="l" fontAlgn="b"/>
                      <a:r>
                        <a:rPr lang="en-US" sz="1000" u="none" strike="noStrike">
                          <a:effectLst/>
                        </a:rPr>
                        <a:t>FC Latches </a:t>
                      </a:r>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r>
                        <a:rPr lang="en-US" sz="900" u="none" strike="noStrike">
                          <a:effectLst/>
                        </a:rPr>
                        <a:t>HV </a:t>
                      </a:r>
                      <a:endParaRPr lang="en-US" sz="900" b="0" i="0" u="none" strike="noStrike">
                        <a:solidFill>
                          <a:srgbClr val="000000"/>
                        </a:solidFill>
                        <a:effectLst/>
                        <a:latin typeface="Arial" panose="020B0604020202020204" pitchFamily="34" charset="0"/>
                      </a:endParaRPr>
                    </a:p>
                  </a:txBody>
                  <a:tcPr marL="3426" marR="3426" marT="3426" marB="0" anchor="b"/>
                </a:tc>
                <a:extLst>
                  <a:ext uri="{0D108BD9-81ED-4DB2-BD59-A6C34878D82A}">
                    <a16:rowId xmlns:a16="http://schemas.microsoft.com/office/drawing/2014/main" val="161841785"/>
                  </a:ext>
                </a:extLst>
              </a:tr>
              <a:tr h="175993">
                <a:tc>
                  <a:txBody>
                    <a:bodyPr/>
                    <a:lstStyle/>
                    <a:p>
                      <a:pPr algn="l" fontAlgn="b"/>
                      <a:r>
                        <a:rPr lang="en-US" sz="1000" u="none" strike="noStrike">
                          <a:effectLst/>
                        </a:rPr>
                        <a:t>CPA and End Wall Trolleys</a:t>
                      </a:r>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r>
                        <a:rPr lang="en-US" sz="900" u="none" strike="noStrike">
                          <a:effectLst/>
                        </a:rPr>
                        <a:t>Ash River</a:t>
                      </a:r>
                      <a:endParaRPr lang="en-US" sz="900" b="0" i="0" u="none" strike="noStrike">
                        <a:solidFill>
                          <a:srgbClr val="000000"/>
                        </a:solidFill>
                        <a:effectLst/>
                        <a:latin typeface="Arial" panose="020B0604020202020204" pitchFamily="34" charset="0"/>
                      </a:endParaRPr>
                    </a:p>
                  </a:txBody>
                  <a:tcPr marL="3426" marR="3426" marT="3426" marB="0" anchor="b"/>
                </a:tc>
                <a:extLst>
                  <a:ext uri="{0D108BD9-81ED-4DB2-BD59-A6C34878D82A}">
                    <a16:rowId xmlns:a16="http://schemas.microsoft.com/office/drawing/2014/main" val="2748030313"/>
                  </a:ext>
                </a:extLst>
              </a:tr>
              <a:tr h="175993">
                <a:tc>
                  <a:txBody>
                    <a:bodyPr/>
                    <a:lstStyle/>
                    <a:p>
                      <a:pPr algn="l" fontAlgn="b"/>
                      <a:r>
                        <a:rPr lang="en-US" sz="1000" u="none" strike="noStrike">
                          <a:effectLst/>
                        </a:rPr>
                        <a:t>CPA</a:t>
                      </a:r>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r" fontAlgn="b"/>
                      <a:r>
                        <a:rPr lang="en-US" sz="1000" u="sng" strike="noStrike">
                          <a:effectLst/>
                          <a:hlinkClick r:id="rId9"/>
                        </a:rPr>
                        <a:t>2633164</a:t>
                      </a:r>
                      <a:endParaRPr lang="en-US" sz="1000" b="1" i="0" u="sng" strike="noStrike">
                        <a:solidFill>
                          <a:srgbClr val="467886"/>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r>
                        <a:rPr lang="en-US" sz="900" u="none" strike="noStrike">
                          <a:effectLst/>
                        </a:rPr>
                        <a:t>HV </a:t>
                      </a:r>
                      <a:endParaRPr lang="en-US" sz="900" b="0" i="0" u="none" strike="noStrike">
                        <a:solidFill>
                          <a:srgbClr val="000000"/>
                        </a:solidFill>
                        <a:effectLst/>
                        <a:latin typeface="Arial" panose="020B0604020202020204" pitchFamily="34" charset="0"/>
                      </a:endParaRPr>
                    </a:p>
                  </a:txBody>
                  <a:tcPr marL="3426" marR="3426" marT="3426" marB="0" anchor="b"/>
                </a:tc>
                <a:extLst>
                  <a:ext uri="{0D108BD9-81ED-4DB2-BD59-A6C34878D82A}">
                    <a16:rowId xmlns:a16="http://schemas.microsoft.com/office/drawing/2014/main" val="1293345633"/>
                  </a:ext>
                </a:extLst>
              </a:tr>
              <a:tr h="175993">
                <a:tc>
                  <a:txBody>
                    <a:bodyPr/>
                    <a:lstStyle/>
                    <a:p>
                      <a:pPr algn="l" fontAlgn="b"/>
                      <a:r>
                        <a:rPr lang="en-US" sz="1000" u="none" strike="noStrike">
                          <a:effectLst/>
                        </a:rPr>
                        <a:t>End Wall </a:t>
                      </a:r>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r" fontAlgn="b"/>
                      <a:r>
                        <a:rPr lang="en-US" sz="1000" u="sng" strike="noStrike">
                          <a:effectLst/>
                          <a:hlinkClick r:id="rId10"/>
                        </a:rPr>
                        <a:t>2633165</a:t>
                      </a:r>
                      <a:endParaRPr lang="en-US" sz="1000" b="1" i="0" u="sng" strike="noStrike">
                        <a:solidFill>
                          <a:srgbClr val="467886"/>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r>
                        <a:rPr lang="en-US" sz="900" u="none" strike="noStrike">
                          <a:effectLst/>
                        </a:rPr>
                        <a:t>HV </a:t>
                      </a:r>
                      <a:endParaRPr lang="en-US" sz="900" b="0" i="0" u="none" strike="noStrike">
                        <a:solidFill>
                          <a:srgbClr val="000000"/>
                        </a:solidFill>
                        <a:effectLst/>
                        <a:latin typeface="Arial" panose="020B0604020202020204" pitchFamily="34" charset="0"/>
                      </a:endParaRPr>
                    </a:p>
                  </a:txBody>
                  <a:tcPr marL="3426" marR="3426" marT="3426" marB="0" anchor="b"/>
                </a:tc>
                <a:extLst>
                  <a:ext uri="{0D108BD9-81ED-4DB2-BD59-A6C34878D82A}">
                    <a16:rowId xmlns:a16="http://schemas.microsoft.com/office/drawing/2014/main" val="2613171836"/>
                  </a:ext>
                </a:extLst>
              </a:tr>
              <a:tr h="175993">
                <a:tc>
                  <a:txBody>
                    <a:bodyPr/>
                    <a:lstStyle/>
                    <a:p>
                      <a:pPr algn="l" fontAlgn="b"/>
                      <a:r>
                        <a:rPr lang="en-US" sz="1000" u="none" strike="noStrike">
                          <a:effectLst/>
                        </a:rPr>
                        <a:t>FC</a:t>
                      </a:r>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r" fontAlgn="b"/>
                      <a:r>
                        <a:rPr lang="en-US" sz="1000" u="sng" strike="noStrike">
                          <a:effectLst/>
                          <a:hlinkClick r:id="rId11"/>
                        </a:rPr>
                        <a:t>2633166</a:t>
                      </a:r>
                      <a:endParaRPr lang="en-US" sz="1000" b="1" i="0" u="sng" strike="noStrike">
                        <a:solidFill>
                          <a:srgbClr val="467886"/>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r>
                        <a:rPr lang="en-US" sz="900" u="none" strike="noStrike">
                          <a:effectLst/>
                        </a:rPr>
                        <a:t>HV </a:t>
                      </a:r>
                      <a:endParaRPr lang="en-US" sz="900" b="0" i="0" u="none" strike="noStrike">
                        <a:solidFill>
                          <a:srgbClr val="000000"/>
                        </a:solidFill>
                        <a:effectLst/>
                        <a:latin typeface="Arial" panose="020B0604020202020204" pitchFamily="34" charset="0"/>
                      </a:endParaRPr>
                    </a:p>
                  </a:txBody>
                  <a:tcPr marL="3426" marR="3426" marT="3426" marB="0" anchor="b"/>
                </a:tc>
                <a:extLst>
                  <a:ext uri="{0D108BD9-81ED-4DB2-BD59-A6C34878D82A}">
                    <a16:rowId xmlns:a16="http://schemas.microsoft.com/office/drawing/2014/main" val="2354940906"/>
                  </a:ext>
                </a:extLst>
              </a:tr>
              <a:tr h="175993">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extLst>
                  <a:ext uri="{0D108BD9-81ED-4DB2-BD59-A6C34878D82A}">
                    <a16:rowId xmlns:a16="http://schemas.microsoft.com/office/drawing/2014/main" val="3529562375"/>
                  </a:ext>
                </a:extLst>
              </a:tr>
              <a:tr h="175993">
                <a:tc>
                  <a:txBody>
                    <a:bodyPr/>
                    <a:lstStyle/>
                    <a:p>
                      <a:pPr algn="l" fontAlgn="b"/>
                      <a:r>
                        <a:rPr lang="en-US" sz="1000" u="none" strike="noStrike">
                          <a:effectLst/>
                        </a:rPr>
                        <a:t>Shuttle beam tooling</a:t>
                      </a:r>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3426" marR="3426" marT="3426" marB="0" anchor="b"/>
                </a:tc>
                <a:tc>
                  <a:txBody>
                    <a:bodyPr/>
                    <a:lstStyle/>
                    <a:p>
                      <a:pPr algn="l" fontAlgn="b"/>
                      <a:endParaRPr lang="en-US" sz="1000" b="0" i="0" u="none" strike="noStrike" dirty="0">
                        <a:solidFill>
                          <a:srgbClr val="000000"/>
                        </a:solidFill>
                        <a:effectLst/>
                        <a:latin typeface="Aptos Narrow" panose="020B0004020202020204" pitchFamily="34" charset="0"/>
                      </a:endParaRPr>
                    </a:p>
                  </a:txBody>
                  <a:tcPr marL="3426" marR="3426" marT="3426" marB="0" anchor="b"/>
                </a:tc>
                <a:extLst>
                  <a:ext uri="{0D108BD9-81ED-4DB2-BD59-A6C34878D82A}">
                    <a16:rowId xmlns:a16="http://schemas.microsoft.com/office/drawing/2014/main" val="3527455274"/>
                  </a:ext>
                </a:extLst>
              </a:tr>
            </a:tbl>
          </a:graphicData>
        </a:graphic>
      </p:graphicFrame>
      <p:sp>
        <p:nvSpPr>
          <p:cNvPr id="9" name="TextBox 8">
            <a:extLst>
              <a:ext uri="{FF2B5EF4-FFF2-40B4-BE49-F238E27FC236}">
                <a16:creationId xmlns:a16="http://schemas.microsoft.com/office/drawing/2014/main" id="{171283F9-3531-326E-2D34-54E1F6DC5CC5}"/>
              </a:ext>
            </a:extLst>
          </p:cNvPr>
          <p:cNvSpPr txBox="1"/>
          <p:nvPr/>
        </p:nvSpPr>
        <p:spPr>
          <a:xfrm>
            <a:off x="5747656" y="5450175"/>
            <a:ext cx="6229351" cy="400110"/>
          </a:xfrm>
          <a:prstGeom prst="rect">
            <a:avLst/>
          </a:prstGeom>
          <a:noFill/>
        </p:spPr>
        <p:txBody>
          <a:bodyPr wrap="square" rtlCol="0">
            <a:spAutoFit/>
          </a:bodyPr>
          <a:lstStyle/>
          <a:p>
            <a:pPr algn="ctr"/>
            <a:r>
              <a:rPr lang="en-US" sz="2000" b="1" dirty="0"/>
              <a:t>A Clear list needs to be made during The December visit</a:t>
            </a:r>
          </a:p>
        </p:txBody>
      </p:sp>
    </p:spTree>
    <p:extLst>
      <p:ext uri="{BB962C8B-B14F-4D97-AF65-F5344CB8AC3E}">
        <p14:creationId xmlns:p14="http://schemas.microsoft.com/office/powerpoint/2010/main" val="1484817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A43DE-DFB3-16C7-B923-654ACD9008F2}"/>
              </a:ext>
            </a:extLst>
          </p:cNvPr>
          <p:cNvSpPr>
            <a:spLocks noGrp="1"/>
          </p:cNvSpPr>
          <p:nvPr>
            <p:ph type="title"/>
          </p:nvPr>
        </p:nvSpPr>
        <p:spPr/>
        <p:txBody>
          <a:bodyPr/>
          <a:lstStyle/>
          <a:p>
            <a:r>
              <a:rPr lang="en-US" dirty="0"/>
              <a:t>Interface Document - </a:t>
            </a:r>
            <a:r>
              <a:rPr lang="en-US" dirty="0">
                <a:hlinkClick r:id="rId2" action="ppaction://hlinkfile"/>
              </a:rPr>
              <a:t>2459136</a:t>
            </a:r>
            <a:br>
              <a:rPr lang="en-US" dirty="0"/>
            </a:br>
            <a:endParaRPr lang="en-US" dirty="0"/>
          </a:p>
        </p:txBody>
      </p:sp>
      <p:sp>
        <p:nvSpPr>
          <p:cNvPr id="3" name="Date Placeholder 2">
            <a:extLst>
              <a:ext uri="{FF2B5EF4-FFF2-40B4-BE49-F238E27FC236}">
                <a16:creationId xmlns:a16="http://schemas.microsoft.com/office/drawing/2014/main" id="{DC7BCBB4-DE24-683F-480A-A6BDC06C47F1}"/>
              </a:ext>
            </a:extLst>
          </p:cNvPr>
          <p:cNvSpPr>
            <a:spLocks noGrp="1"/>
          </p:cNvSpPr>
          <p:nvPr>
            <p:ph type="dt" sz="half" idx="2"/>
          </p:nvPr>
        </p:nvSpPr>
        <p:spPr/>
        <p:txBody>
          <a:bodyPr/>
          <a:lstStyle/>
          <a:p>
            <a:pPr>
              <a:defRPr/>
            </a:pPr>
            <a:r>
              <a:rPr lang="en-US">
                <a:latin typeface="Helvetica"/>
                <a:cs typeface="Helvetica"/>
              </a:rPr>
              <a:t>11/12/2024</a:t>
            </a:r>
            <a:endParaRPr lang="en-US" dirty="0">
              <a:latin typeface="Helvetica"/>
              <a:cs typeface="Helvetica"/>
            </a:endParaRPr>
          </a:p>
        </p:txBody>
      </p:sp>
      <p:sp>
        <p:nvSpPr>
          <p:cNvPr id="4" name="Footer Placeholder 3">
            <a:extLst>
              <a:ext uri="{FF2B5EF4-FFF2-40B4-BE49-F238E27FC236}">
                <a16:creationId xmlns:a16="http://schemas.microsoft.com/office/drawing/2014/main" id="{0B09F312-5678-BB5B-AFFB-CE23FF6856D5}"/>
              </a:ext>
            </a:extLst>
          </p:cNvPr>
          <p:cNvSpPr>
            <a:spLocks noGrp="1"/>
          </p:cNvSpPr>
          <p:nvPr>
            <p:ph type="ftr" sz="quarter" idx="3"/>
          </p:nvPr>
        </p:nvSpPr>
        <p:spPr/>
        <p:txBody>
          <a:bodyPr/>
          <a:lstStyle/>
          <a:p>
            <a:pPr>
              <a:defRPr/>
            </a:pPr>
            <a:r>
              <a:rPr lang="en-US"/>
              <a:t>HV Consortia Equipment at Ash River</a:t>
            </a:r>
            <a:endParaRPr lang="en-US" dirty="0"/>
          </a:p>
        </p:txBody>
      </p:sp>
      <p:sp>
        <p:nvSpPr>
          <p:cNvPr id="5" name="Slide Number Placeholder 4">
            <a:extLst>
              <a:ext uri="{FF2B5EF4-FFF2-40B4-BE49-F238E27FC236}">
                <a16:creationId xmlns:a16="http://schemas.microsoft.com/office/drawing/2014/main" id="{F074C100-C3F8-FD42-055E-4515CEE4AC53}"/>
              </a:ext>
            </a:extLst>
          </p:cNvPr>
          <p:cNvSpPr>
            <a:spLocks noGrp="1"/>
          </p:cNvSpPr>
          <p:nvPr>
            <p:ph type="sldNum" sz="quarter" idx="4"/>
          </p:nvPr>
        </p:nvSpPr>
        <p:spPr/>
        <p:txBody>
          <a:bodyPr/>
          <a:lstStyle/>
          <a:p>
            <a:pPr>
              <a:defRPr/>
            </a:pPr>
            <a:fld id="{0C39C72E-2A13-EB4D-AD45-6D4E6ACAED8D}" type="slidenum">
              <a:rPr lang="en-US" smtClean="0"/>
              <a:pPr>
                <a:defRPr/>
              </a:pPr>
              <a:t>4</a:t>
            </a:fld>
            <a:endParaRPr lang="en-US" dirty="0"/>
          </a:p>
        </p:txBody>
      </p:sp>
      <p:sp>
        <p:nvSpPr>
          <p:cNvPr id="6" name="Content Placeholder 5">
            <a:extLst>
              <a:ext uri="{FF2B5EF4-FFF2-40B4-BE49-F238E27FC236}">
                <a16:creationId xmlns:a16="http://schemas.microsoft.com/office/drawing/2014/main" id="{8C985E1F-35A1-4040-2600-6F2B12DDA197}"/>
              </a:ext>
            </a:extLst>
          </p:cNvPr>
          <p:cNvSpPr>
            <a:spLocks noGrp="1"/>
          </p:cNvSpPr>
          <p:nvPr>
            <p:ph idx="11"/>
          </p:nvPr>
        </p:nvSpPr>
        <p:spPr>
          <a:xfrm>
            <a:off x="605368" y="1207770"/>
            <a:ext cx="5656032" cy="5031626"/>
          </a:xfrm>
        </p:spPr>
        <p:txBody>
          <a:bodyPr>
            <a:normAutofit lnSpcReduction="10000"/>
          </a:bodyPr>
          <a:lstStyle/>
          <a:p>
            <a:r>
              <a:rPr lang="en-US" sz="1800" b="1" i="0" u="none" strike="noStrike" baseline="0" dirty="0">
                <a:latin typeface="Times,Bold"/>
              </a:rPr>
              <a:t>Field-Cage assembly area needs</a:t>
            </a:r>
            <a:r>
              <a:rPr lang="en-US" sz="1800" b="0" i="0" u="none" strike="noStrike" baseline="0" dirty="0">
                <a:latin typeface="Times" panose="02020603050405020304" pitchFamily="18" charset="0"/>
              </a:rPr>
              <a:t>: </a:t>
            </a:r>
            <a:r>
              <a:rPr lang="en-US" sz="1800" b="0" i="0" u="none" strike="noStrike" baseline="0" dirty="0">
                <a:solidFill>
                  <a:srgbClr val="FF0000"/>
                </a:solidFill>
                <a:latin typeface="Times" panose="02020603050405020304" pitchFamily="18" charset="0"/>
              </a:rPr>
              <a:t>AR has one</a:t>
            </a:r>
          </a:p>
          <a:p>
            <a:pPr lvl="1"/>
            <a:r>
              <a:rPr lang="en-US" sz="1600" b="0" i="0" u="none" strike="noStrike" baseline="0" dirty="0">
                <a:latin typeface="Times" panose="02020603050405020304" pitchFamily="18" charset="0"/>
              </a:rPr>
              <a:t>A spreader bar up to 1.2m long and 100kg load capacity to lift a field cage off the assembly table will be provided by I&amp;I.</a:t>
            </a:r>
          </a:p>
          <a:p>
            <a:r>
              <a:rPr lang="en-US" sz="1800" b="1" i="0" u="none" strike="noStrike" baseline="0" dirty="0">
                <a:latin typeface="Times,Bold"/>
              </a:rPr>
              <a:t>Field Cage storage needs</a:t>
            </a:r>
            <a:r>
              <a:rPr lang="en-US" sz="1800" b="0" i="0" u="none" strike="noStrike" baseline="0" dirty="0">
                <a:latin typeface="Times" panose="02020603050405020304" pitchFamily="18" charset="0"/>
              </a:rPr>
              <a:t>: </a:t>
            </a:r>
            <a:r>
              <a:rPr lang="en-US" sz="1800" b="0" i="0" u="none" strike="noStrike" baseline="0" dirty="0">
                <a:solidFill>
                  <a:srgbClr val="FF0000"/>
                </a:solidFill>
                <a:latin typeface="Times" panose="02020603050405020304" pitchFamily="18" charset="0"/>
              </a:rPr>
              <a:t>AR has one TBFC storage cart and ~12 roller bases</a:t>
            </a:r>
            <a:endParaRPr lang="en-US" sz="1800" dirty="0">
              <a:solidFill>
                <a:srgbClr val="FF0000"/>
              </a:solidFill>
              <a:latin typeface="Times" panose="02020603050405020304" pitchFamily="18" charset="0"/>
            </a:endParaRPr>
          </a:p>
          <a:p>
            <a:pPr lvl="1"/>
            <a:r>
              <a:rPr lang="en-US" sz="1600" b="0" i="0" u="none" strike="noStrike" baseline="0" dirty="0">
                <a:latin typeface="Times" panose="02020603050405020304" pitchFamily="18" charset="0"/>
              </a:rPr>
              <a:t>1 TBFC storage cart 2.5m (L) x 2.5m(W) x 3.6m(H) is needed in the cleanroom to securely store the assembled TBFC module before integration with the CPAs.</a:t>
            </a:r>
          </a:p>
          <a:p>
            <a:pPr lvl="1"/>
            <a:r>
              <a:rPr lang="en-US" sz="1600" b="0" i="0" u="none" strike="noStrike" baseline="0" dirty="0">
                <a:latin typeface="Times" panose="02020603050405020304" pitchFamily="18" charset="0"/>
              </a:rPr>
              <a:t>For each EW installation, up to 24 EWFC modules are assembled in the cleanroom. These modules are attached to roller bases and moved into the cryostat waiting for installation. The floor space needed for these modules inside the cryostat is approximately 8m x 6m.</a:t>
            </a:r>
            <a:endParaRPr lang="en-US" sz="1400" b="0" i="0" u="none" strike="noStrike" baseline="0" dirty="0">
              <a:latin typeface="Times" panose="02020603050405020304" pitchFamily="18" charset="0"/>
            </a:endParaRPr>
          </a:p>
          <a:p>
            <a:pPr marL="285750" indent="-285750">
              <a:buFont typeface="Arial" panose="020B0604020202020204" pitchFamily="34" charset="0"/>
              <a:buChar char="•"/>
            </a:pPr>
            <a:r>
              <a:rPr lang="en-US" sz="1800" b="1" i="0" u="none" strike="noStrike" baseline="0" dirty="0">
                <a:latin typeface="Times,Bold"/>
              </a:rPr>
              <a:t>Field Cage installation process interface: </a:t>
            </a:r>
            <a:r>
              <a:rPr lang="en-US" sz="1800" i="0" u="none" strike="noStrike" baseline="0" dirty="0">
                <a:solidFill>
                  <a:srgbClr val="FF0000"/>
                </a:solidFill>
                <a:latin typeface="Times,Bold"/>
              </a:rPr>
              <a:t>AR has one FRP beam and set of winches, one tube support link</a:t>
            </a:r>
            <a:endParaRPr lang="en-US" sz="1800" b="1" i="0" u="none" strike="noStrike" baseline="0" dirty="0">
              <a:solidFill>
                <a:srgbClr val="FF0000"/>
              </a:solidFill>
              <a:latin typeface="Times,Bold"/>
            </a:endParaRPr>
          </a:p>
          <a:p>
            <a:pPr marL="571056" lvl="1" indent="-285750">
              <a:buFont typeface="Arial" panose="020B0604020202020204" pitchFamily="34" charset="0"/>
              <a:buChar char="•"/>
            </a:pPr>
            <a:r>
              <a:rPr lang="en-US" sz="1600" b="0" i="0" u="none" strike="noStrike" baseline="0" dirty="0">
                <a:latin typeface="Times" panose="02020603050405020304" pitchFamily="18" charset="0"/>
              </a:rPr>
              <a:t>HVS will provide the EW installation tools (winches and beam-pushers)</a:t>
            </a:r>
            <a:endParaRPr lang="en-US" sz="1600" b="1" i="0" u="none" strike="noStrike" baseline="0" dirty="0">
              <a:latin typeface="Times,Bold"/>
            </a:endParaRPr>
          </a:p>
        </p:txBody>
      </p:sp>
      <p:sp>
        <p:nvSpPr>
          <p:cNvPr id="7" name="Content Placeholder 6">
            <a:extLst>
              <a:ext uri="{FF2B5EF4-FFF2-40B4-BE49-F238E27FC236}">
                <a16:creationId xmlns:a16="http://schemas.microsoft.com/office/drawing/2014/main" id="{3CDC0360-14A7-0ADE-CEE4-D867D5A36D70}"/>
              </a:ext>
            </a:extLst>
          </p:cNvPr>
          <p:cNvSpPr>
            <a:spLocks noGrp="1"/>
          </p:cNvSpPr>
          <p:nvPr>
            <p:ph idx="12"/>
          </p:nvPr>
        </p:nvSpPr>
        <p:spPr/>
        <p:txBody>
          <a:bodyPr>
            <a:normAutofit lnSpcReduction="10000"/>
          </a:bodyPr>
          <a:lstStyle/>
          <a:p>
            <a:pPr marL="342900" indent="-342900"/>
            <a:r>
              <a:rPr lang="en-US" sz="2000" b="1" dirty="0">
                <a:latin typeface="Times,Bold"/>
              </a:rPr>
              <a:t>Cathode</a:t>
            </a:r>
            <a:r>
              <a:rPr lang="en-US" sz="2000" b="1" i="0" u="none" strike="noStrike" baseline="0" dirty="0">
                <a:latin typeface="Times,Bold"/>
              </a:rPr>
              <a:t> General: </a:t>
            </a:r>
            <a:r>
              <a:rPr lang="en-US" sz="2000" i="0" u="none" strike="noStrike" baseline="0" dirty="0">
                <a:solidFill>
                  <a:srgbClr val="FF0000"/>
                </a:solidFill>
                <a:latin typeface="Times,Bold"/>
              </a:rPr>
              <a:t>AR has several CPA trollies more details on assembly frame </a:t>
            </a:r>
          </a:p>
          <a:p>
            <a:pPr marL="628206" lvl="1" indent="-342900"/>
            <a:r>
              <a:rPr lang="en-US" sz="1600" b="0" i="0" u="none" strike="noStrike" baseline="0" dirty="0">
                <a:latin typeface="Times" panose="02020603050405020304" pitchFamily="18" charset="0"/>
              </a:rPr>
              <a:t>The DSS beams and CPA trolleys are provided by I&amp;I.</a:t>
            </a:r>
            <a:r>
              <a:rPr lang="en-US" sz="1800" b="1" i="0" u="none" strike="noStrike" baseline="0" dirty="0">
                <a:latin typeface="Times,Bold"/>
              </a:rPr>
              <a:t> </a:t>
            </a:r>
          </a:p>
          <a:p>
            <a:pPr lvl="1"/>
            <a:r>
              <a:rPr lang="en-US" sz="1600" b="0" i="0" u="none" strike="noStrike" baseline="0" dirty="0">
                <a:latin typeface="Times" panose="02020603050405020304" pitchFamily="18" charset="0"/>
              </a:rPr>
              <a:t>An assembly frame for stacking the CPA units will be transported from Ash River. It will be installed onto a stair tower inside the cleanroom by I&amp;I prior to the CPA assembly activities.</a:t>
            </a:r>
          </a:p>
          <a:p>
            <a:pPr algn="l"/>
            <a:r>
              <a:rPr lang="en-US" sz="2000" b="1" i="0" u="none" strike="noStrike" baseline="0" dirty="0">
                <a:latin typeface="Times,Bold"/>
              </a:rPr>
              <a:t>Cathode assembly area needs: </a:t>
            </a:r>
            <a:r>
              <a:rPr lang="en-US" sz="2000" i="0" u="none" strike="noStrike" baseline="0" dirty="0">
                <a:solidFill>
                  <a:srgbClr val="FF0000"/>
                </a:solidFill>
                <a:latin typeface="Times,Bold"/>
              </a:rPr>
              <a:t>In design plan</a:t>
            </a:r>
            <a:endParaRPr lang="en-US" sz="2000" b="1" i="0" u="none" strike="noStrike" baseline="0" dirty="0">
              <a:latin typeface="Times,Bold"/>
            </a:endParaRPr>
          </a:p>
          <a:p>
            <a:pPr lvl="1"/>
            <a:r>
              <a:rPr lang="en-US" sz="1600" b="0" i="0" u="none" strike="noStrike" baseline="0" dirty="0">
                <a:latin typeface="Times" panose="02020603050405020304" pitchFamily="18" charset="0"/>
              </a:rPr>
              <a:t>The CPA assembly frame is attached to a side of the stair well inside the cleanroom. A temporary beam is provided by I&amp;I for integrating the CPA panel pairs with 4 FC modules. An overhead crane is needed to move each CPA panel to the temporary beam, and to lift the TBFC modules from the FC storage cart to connect to the CPA panels.</a:t>
            </a:r>
          </a:p>
          <a:p>
            <a:pPr lvl="1"/>
            <a:r>
              <a:rPr lang="en-US" sz="1800" b="0" i="0" u="none" strike="noStrike" baseline="0" dirty="0">
                <a:latin typeface="Times" panose="02020603050405020304" pitchFamily="18" charset="0"/>
              </a:rPr>
              <a:t>One scissor lift with a 13m reach. Additional buffer space for the scissor lift to move about.</a:t>
            </a:r>
            <a:endParaRPr lang="en-US" sz="1600" b="0" i="0" u="none" strike="noStrike" baseline="0" dirty="0">
              <a:solidFill>
                <a:srgbClr val="FF0000"/>
              </a:solidFill>
              <a:latin typeface="Times" panose="02020603050405020304" pitchFamily="18" charset="0"/>
            </a:endParaRPr>
          </a:p>
          <a:p>
            <a:pPr marL="0" indent="0">
              <a:buNone/>
            </a:pPr>
            <a:endParaRPr lang="en-US" dirty="0"/>
          </a:p>
        </p:txBody>
      </p:sp>
    </p:spTree>
    <p:extLst>
      <p:ext uri="{BB962C8B-B14F-4D97-AF65-F5344CB8AC3E}">
        <p14:creationId xmlns:p14="http://schemas.microsoft.com/office/powerpoint/2010/main" val="1948149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95980-E180-86F5-FFE4-39A811036927}"/>
              </a:ext>
            </a:extLst>
          </p:cNvPr>
          <p:cNvSpPr>
            <a:spLocks noGrp="1"/>
          </p:cNvSpPr>
          <p:nvPr>
            <p:ph type="title"/>
          </p:nvPr>
        </p:nvSpPr>
        <p:spPr/>
        <p:txBody>
          <a:bodyPr/>
          <a:lstStyle/>
          <a:p>
            <a:r>
              <a:rPr lang="en-US" dirty="0"/>
              <a:t>Interface Document - </a:t>
            </a:r>
            <a:r>
              <a:rPr lang="en-US" dirty="0">
                <a:hlinkClick r:id="rId2" action="ppaction://hlinkfile"/>
              </a:rPr>
              <a:t>2459136</a:t>
            </a:r>
            <a:endParaRPr lang="en-US" dirty="0"/>
          </a:p>
        </p:txBody>
      </p:sp>
      <p:sp>
        <p:nvSpPr>
          <p:cNvPr id="3" name="Date Placeholder 2">
            <a:extLst>
              <a:ext uri="{FF2B5EF4-FFF2-40B4-BE49-F238E27FC236}">
                <a16:creationId xmlns:a16="http://schemas.microsoft.com/office/drawing/2014/main" id="{1EE7D3DF-FB18-9ADB-46A6-689E624A8B3E}"/>
              </a:ext>
            </a:extLst>
          </p:cNvPr>
          <p:cNvSpPr>
            <a:spLocks noGrp="1"/>
          </p:cNvSpPr>
          <p:nvPr>
            <p:ph type="dt" sz="half" idx="2"/>
          </p:nvPr>
        </p:nvSpPr>
        <p:spPr/>
        <p:txBody>
          <a:bodyPr/>
          <a:lstStyle/>
          <a:p>
            <a:pPr>
              <a:defRPr/>
            </a:pPr>
            <a:r>
              <a:rPr lang="en-US">
                <a:latin typeface="Helvetica"/>
                <a:cs typeface="Helvetica"/>
              </a:rPr>
              <a:t>11/12/2024</a:t>
            </a:r>
            <a:endParaRPr lang="en-US" dirty="0">
              <a:latin typeface="Helvetica"/>
              <a:cs typeface="Helvetica"/>
            </a:endParaRPr>
          </a:p>
        </p:txBody>
      </p:sp>
      <p:sp>
        <p:nvSpPr>
          <p:cNvPr id="4" name="Footer Placeholder 3">
            <a:extLst>
              <a:ext uri="{FF2B5EF4-FFF2-40B4-BE49-F238E27FC236}">
                <a16:creationId xmlns:a16="http://schemas.microsoft.com/office/drawing/2014/main" id="{441FE17F-E6DF-6170-81FC-3CA2FE049528}"/>
              </a:ext>
            </a:extLst>
          </p:cNvPr>
          <p:cNvSpPr>
            <a:spLocks noGrp="1"/>
          </p:cNvSpPr>
          <p:nvPr>
            <p:ph type="ftr" sz="quarter" idx="3"/>
          </p:nvPr>
        </p:nvSpPr>
        <p:spPr/>
        <p:txBody>
          <a:bodyPr/>
          <a:lstStyle/>
          <a:p>
            <a:pPr>
              <a:defRPr/>
            </a:pPr>
            <a:r>
              <a:rPr lang="en-US"/>
              <a:t>HV Consortia Equipment at Ash River</a:t>
            </a:r>
            <a:endParaRPr lang="en-US" dirty="0"/>
          </a:p>
        </p:txBody>
      </p:sp>
      <p:sp>
        <p:nvSpPr>
          <p:cNvPr id="5" name="Slide Number Placeholder 4">
            <a:extLst>
              <a:ext uri="{FF2B5EF4-FFF2-40B4-BE49-F238E27FC236}">
                <a16:creationId xmlns:a16="http://schemas.microsoft.com/office/drawing/2014/main" id="{970A95C5-AE62-2F14-4DCF-0A07847F5C68}"/>
              </a:ext>
            </a:extLst>
          </p:cNvPr>
          <p:cNvSpPr>
            <a:spLocks noGrp="1"/>
          </p:cNvSpPr>
          <p:nvPr>
            <p:ph type="sldNum" sz="quarter" idx="4"/>
          </p:nvPr>
        </p:nvSpPr>
        <p:spPr/>
        <p:txBody>
          <a:bodyPr/>
          <a:lstStyle/>
          <a:p>
            <a:pPr>
              <a:defRPr/>
            </a:pPr>
            <a:fld id="{0C39C72E-2A13-EB4D-AD45-6D4E6ACAED8D}" type="slidenum">
              <a:rPr lang="en-US" smtClean="0"/>
              <a:pPr>
                <a:defRPr/>
              </a:pPr>
              <a:t>5</a:t>
            </a:fld>
            <a:endParaRPr lang="en-US" dirty="0"/>
          </a:p>
        </p:txBody>
      </p:sp>
      <p:pic>
        <p:nvPicPr>
          <p:cNvPr id="9" name="Content Placeholder 8">
            <a:extLst>
              <a:ext uri="{FF2B5EF4-FFF2-40B4-BE49-F238E27FC236}">
                <a16:creationId xmlns:a16="http://schemas.microsoft.com/office/drawing/2014/main" id="{7FEF61E5-C9C0-0EB5-AA37-D8EC82666AA4}"/>
              </a:ext>
            </a:extLst>
          </p:cNvPr>
          <p:cNvPicPr>
            <a:picLocks noGrp="1" noChangeAspect="1"/>
          </p:cNvPicPr>
          <p:nvPr>
            <p:ph idx="11"/>
          </p:nvPr>
        </p:nvPicPr>
        <p:blipFill>
          <a:blip r:embed="rId3"/>
          <a:stretch>
            <a:fillRect/>
          </a:stretch>
        </p:blipFill>
        <p:spPr>
          <a:xfrm>
            <a:off x="605368" y="2037297"/>
            <a:ext cx="5481497" cy="2946305"/>
          </a:xfrm>
        </p:spPr>
      </p:pic>
      <p:sp>
        <p:nvSpPr>
          <p:cNvPr id="7" name="Content Placeholder 6">
            <a:extLst>
              <a:ext uri="{FF2B5EF4-FFF2-40B4-BE49-F238E27FC236}">
                <a16:creationId xmlns:a16="http://schemas.microsoft.com/office/drawing/2014/main" id="{BF9054F5-4B0D-F2FD-C8D9-217070183BEC}"/>
              </a:ext>
            </a:extLst>
          </p:cNvPr>
          <p:cNvSpPr>
            <a:spLocks noGrp="1"/>
          </p:cNvSpPr>
          <p:nvPr>
            <p:ph idx="12"/>
          </p:nvPr>
        </p:nvSpPr>
        <p:spPr>
          <a:xfrm>
            <a:off x="6261400" y="1215721"/>
            <a:ext cx="5321000" cy="2327579"/>
          </a:xfrm>
        </p:spPr>
        <p:txBody>
          <a:bodyPr>
            <a:normAutofit lnSpcReduction="10000"/>
          </a:bodyPr>
          <a:lstStyle/>
          <a:p>
            <a:pPr marL="0" indent="0">
              <a:buNone/>
            </a:pPr>
            <a:r>
              <a:rPr lang="en-US" b="1" dirty="0"/>
              <a:t>Action Items</a:t>
            </a:r>
          </a:p>
          <a:p>
            <a:r>
              <a:rPr lang="en-US" dirty="0"/>
              <a:t>Final cleanroom design areas need to be updated by I&amp;I. Requirements document should be revisited: </a:t>
            </a:r>
            <a:r>
              <a:rPr lang="en-US" dirty="0">
                <a:hlinkClick r:id="rId4"/>
              </a:rPr>
              <a:t>https://edms.cern.ch/document/2264352</a:t>
            </a:r>
            <a:endParaRPr lang="en-US" dirty="0"/>
          </a:p>
          <a:p>
            <a:r>
              <a:rPr lang="en-US" dirty="0"/>
              <a:t>Review Installation procedures</a:t>
            </a:r>
          </a:p>
        </p:txBody>
      </p:sp>
      <p:pic>
        <p:nvPicPr>
          <p:cNvPr id="11" name="Picture 10">
            <a:extLst>
              <a:ext uri="{FF2B5EF4-FFF2-40B4-BE49-F238E27FC236}">
                <a16:creationId xmlns:a16="http://schemas.microsoft.com/office/drawing/2014/main" id="{09FF6360-F578-FC4D-E126-8CAEEF99FD1A}"/>
              </a:ext>
            </a:extLst>
          </p:cNvPr>
          <p:cNvPicPr>
            <a:picLocks noChangeAspect="1"/>
          </p:cNvPicPr>
          <p:nvPr/>
        </p:nvPicPr>
        <p:blipFill>
          <a:blip r:embed="rId5"/>
          <a:stretch>
            <a:fillRect/>
          </a:stretch>
        </p:blipFill>
        <p:spPr>
          <a:xfrm>
            <a:off x="578394" y="4983602"/>
            <a:ext cx="5486319" cy="1263745"/>
          </a:xfrm>
          <a:prstGeom prst="rect">
            <a:avLst/>
          </a:prstGeom>
        </p:spPr>
      </p:pic>
      <p:sp>
        <p:nvSpPr>
          <p:cNvPr id="12" name="Content Placeholder 6">
            <a:extLst>
              <a:ext uri="{FF2B5EF4-FFF2-40B4-BE49-F238E27FC236}">
                <a16:creationId xmlns:a16="http://schemas.microsoft.com/office/drawing/2014/main" id="{C5FF4377-8389-44AF-369B-9FC39A55EA27}"/>
              </a:ext>
            </a:extLst>
          </p:cNvPr>
          <p:cNvSpPr txBox="1">
            <a:spLocks/>
          </p:cNvSpPr>
          <p:nvPr/>
        </p:nvSpPr>
        <p:spPr>
          <a:xfrm>
            <a:off x="578394" y="1411822"/>
            <a:ext cx="5481496" cy="560227"/>
          </a:xfrm>
          <a:prstGeom prst="rect">
            <a:avLst/>
          </a:prstGeom>
        </p:spPr>
        <p:txBody>
          <a:bodyPr lIns="0" rIns="0">
            <a:normAutofit/>
          </a:bodyPr>
          <a:lstStyle>
            <a:lvl1pPr marL="256032" indent="-265176" algn="l" defTabSz="457200" rtl="0" fontAlgn="base">
              <a:lnSpc>
                <a:spcPct val="100000"/>
              </a:lnSpc>
              <a:spcBef>
                <a:spcPts val="1200"/>
              </a:spcBef>
              <a:spcAft>
                <a:spcPts val="0"/>
              </a:spcAft>
              <a:buFont typeface="Arial"/>
              <a:buChar char="•"/>
              <a:defRPr sz="2200" b="0" i="0" kern="1200">
                <a:solidFill>
                  <a:srgbClr val="3C5A77"/>
                </a:solidFill>
                <a:latin typeface="Helvetica"/>
                <a:ea typeface="Geneva" charset="0"/>
                <a:cs typeface="Geneva" charset="0"/>
              </a:defRPr>
            </a:lvl1pPr>
            <a:lvl2pPr marL="541338" indent="-266700" algn="l" defTabSz="457200" rtl="0" fontAlgn="base">
              <a:lnSpc>
                <a:spcPct val="100000"/>
              </a:lnSpc>
              <a:spcBef>
                <a:spcPts val="1200"/>
              </a:spcBef>
              <a:spcAft>
                <a:spcPts val="0"/>
              </a:spcAft>
              <a:buSzPct val="90000"/>
              <a:buFont typeface="Lucida Grande"/>
              <a:buChar char="-"/>
              <a:defRPr sz="2000" b="0" i="0" kern="1200">
                <a:solidFill>
                  <a:srgbClr val="3C5A77"/>
                </a:solidFill>
                <a:latin typeface="Helvetica"/>
                <a:ea typeface="Geneva" charset="0"/>
                <a:cs typeface="+mn-cs"/>
              </a:defRPr>
            </a:lvl2pPr>
            <a:lvl3pPr marL="898525" indent="-273050" algn="l" defTabSz="457200" rtl="0" fontAlgn="base">
              <a:lnSpc>
                <a:spcPct val="100000"/>
              </a:lnSpc>
              <a:spcBef>
                <a:spcPts val="1200"/>
              </a:spcBef>
              <a:spcAft>
                <a:spcPts val="0"/>
              </a:spcAft>
              <a:buSzPct val="88000"/>
              <a:buFont typeface="Arial"/>
              <a:buChar char="•"/>
              <a:defRPr sz="1800" b="0" i="0" kern="1200">
                <a:solidFill>
                  <a:srgbClr val="3C5A77"/>
                </a:solidFill>
                <a:latin typeface="Helvetica"/>
                <a:ea typeface="Geneva" charset="0"/>
                <a:cs typeface="+mn-cs"/>
              </a:defRPr>
            </a:lvl3pPr>
            <a:lvl4pPr marL="1165225" indent="-266700" algn="l" defTabSz="457200" rtl="0" fontAlgn="base">
              <a:lnSpc>
                <a:spcPct val="100000"/>
              </a:lnSpc>
              <a:spcBef>
                <a:spcPts val="1200"/>
              </a:spcBef>
              <a:spcAft>
                <a:spcPts val="0"/>
              </a:spcAft>
              <a:buSzPct val="90000"/>
              <a:buFont typeface="Lucida Grande"/>
              <a:buChar char="-"/>
              <a:defRPr sz="1600" b="0" i="0" kern="1200">
                <a:solidFill>
                  <a:srgbClr val="3C5A77"/>
                </a:solidFill>
                <a:latin typeface="Helvetica"/>
                <a:ea typeface="Geneva" charset="0"/>
                <a:cs typeface="+mn-cs"/>
              </a:defRPr>
            </a:lvl4pPr>
            <a:lvl5pPr marL="1431925" indent="-266700" algn="l" defTabSz="457200" rtl="0" fontAlgn="base">
              <a:lnSpc>
                <a:spcPct val="100000"/>
              </a:lnSpc>
              <a:spcBef>
                <a:spcPts val="1200"/>
              </a:spcBef>
              <a:spcAft>
                <a:spcPts val="0"/>
              </a:spcAft>
              <a:buSzPct val="88000"/>
              <a:buFont typeface="Arial"/>
              <a:buChar char="•"/>
              <a:defRPr sz="1400" b="0" i="0" kern="1200">
                <a:solidFill>
                  <a:srgbClr val="3C5A77"/>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t>Items supplied by HV Consortia and I&amp;I</a:t>
            </a:r>
          </a:p>
        </p:txBody>
      </p:sp>
      <p:pic>
        <p:nvPicPr>
          <p:cNvPr id="13" name="Picture 12" descr="Graphical user interface&#10;&#10;Description automatically generated with low confidence">
            <a:extLst>
              <a:ext uri="{FF2B5EF4-FFF2-40B4-BE49-F238E27FC236}">
                <a16:creationId xmlns:a16="http://schemas.microsoft.com/office/drawing/2014/main" id="{551FB08E-B4F3-064A-5B75-AA636374FCA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407582" y="3726385"/>
            <a:ext cx="5174818" cy="2514434"/>
          </a:xfrm>
          <a:prstGeom prst="rect">
            <a:avLst/>
          </a:prstGeom>
        </p:spPr>
      </p:pic>
    </p:spTree>
    <p:extLst>
      <p:ext uri="{BB962C8B-B14F-4D97-AF65-F5344CB8AC3E}">
        <p14:creationId xmlns:p14="http://schemas.microsoft.com/office/powerpoint/2010/main" val="366091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47FD-4A99-BBB1-1632-7D3B963807E0}"/>
              </a:ext>
            </a:extLst>
          </p:cNvPr>
          <p:cNvSpPr>
            <a:spLocks noGrp="1"/>
          </p:cNvSpPr>
          <p:nvPr>
            <p:ph type="title"/>
          </p:nvPr>
        </p:nvSpPr>
        <p:spPr/>
        <p:txBody>
          <a:bodyPr/>
          <a:lstStyle/>
          <a:p>
            <a:r>
              <a:rPr lang="en-US" dirty="0"/>
              <a:t>CPA Assembly Frame</a:t>
            </a:r>
          </a:p>
        </p:txBody>
      </p:sp>
      <p:sp>
        <p:nvSpPr>
          <p:cNvPr id="3" name="Date Placeholder 2">
            <a:extLst>
              <a:ext uri="{FF2B5EF4-FFF2-40B4-BE49-F238E27FC236}">
                <a16:creationId xmlns:a16="http://schemas.microsoft.com/office/drawing/2014/main" id="{F5E8F201-E23E-CBFF-1E69-A7964CF8C45D}"/>
              </a:ext>
            </a:extLst>
          </p:cNvPr>
          <p:cNvSpPr>
            <a:spLocks noGrp="1"/>
          </p:cNvSpPr>
          <p:nvPr>
            <p:ph type="dt" sz="half" idx="2"/>
          </p:nvPr>
        </p:nvSpPr>
        <p:spPr/>
        <p:txBody>
          <a:bodyPr/>
          <a:lstStyle/>
          <a:p>
            <a:pPr>
              <a:defRPr/>
            </a:pPr>
            <a:r>
              <a:rPr lang="en-US" dirty="0">
                <a:latin typeface="Helvetica"/>
                <a:cs typeface="Helvetica"/>
              </a:rPr>
              <a:t>11/12/2024</a:t>
            </a:r>
          </a:p>
        </p:txBody>
      </p:sp>
      <p:sp>
        <p:nvSpPr>
          <p:cNvPr id="4" name="Footer Placeholder 3">
            <a:extLst>
              <a:ext uri="{FF2B5EF4-FFF2-40B4-BE49-F238E27FC236}">
                <a16:creationId xmlns:a16="http://schemas.microsoft.com/office/drawing/2014/main" id="{5A79767D-FB6E-FFCB-DB25-A2493A6C3983}"/>
              </a:ext>
            </a:extLst>
          </p:cNvPr>
          <p:cNvSpPr>
            <a:spLocks noGrp="1"/>
          </p:cNvSpPr>
          <p:nvPr>
            <p:ph type="ftr" sz="quarter" idx="3"/>
          </p:nvPr>
        </p:nvSpPr>
        <p:spPr/>
        <p:txBody>
          <a:bodyPr/>
          <a:lstStyle/>
          <a:p>
            <a:pPr>
              <a:defRPr/>
            </a:pPr>
            <a:r>
              <a:rPr lang="en-US" dirty="0"/>
              <a:t>HV Consortia Equipment at Ash River</a:t>
            </a:r>
          </a:p>
        </p:txBody>
      </p:sp>
      <p:sp>
        <p:nvSpPr>
          <p:cNvPr id="5" name="Slide Number Placeholder 4">
            <a:extLst>
              <a:ext uri="{FF2B5EF4-FFF2-40B4-BE49-F238E27FC236}">
                <a16:creationId xmlns:a16="http://schemas.microsoft.com/office/drawing/2014/main" id="{452A954A-2FE4-453E-20FC-FF21F8B414C8}"/>
              </a:ext>
            </a:extLst>
          </p:cNvPr>
          <p:cNvSpPr>
            <a:spLocks noGrp="1"/>
          </p:cNvSpPr>
          <p:nvPr>
            <p:ph type="sldNum" sz="quarter" idx="4"/>
          </p:nvPr>
        </p:nvSpPr>
        <p:spPr/>
        <p:txBody>
          <a:bodyPr/>
          <a:lstStyle/>
          <a:p>
            <a:pPr>
              <a:defRPr/>
            </a:pPr>
            <a:fld id="{0C39C72E-2A13-EB4D-AD45-6D4E6ACAED8D}" type="slidenum">
              <a:rPr lang="en-US" smtClean="0"/>
              <a:pPr>
                <a:defRPr/>
              </a:pPr>
              <a:t>6</a:t>
            </a:fld>
            <a:endParaRPr lang="en-US" dirty="0"/>
          </a:p>
        </p:txBody>
      </p:sp>
      <p:sp>
        <p:nvSpPr>
          <p:cNvPr id="6" name="Content Placeholder 5">
            <a:extLst>
              <a:ext uri="{FF2B5EF4-FFF2-40B4-BE49-F238E27FC236}">
                <a16:creationId xmlns:a16="http://schemas.microsoft.com/office/drawing/2014/main" id="{4CD15027-AC33-5E84-13F1-BCA8C69C7C82}"/>
              </a:ext>
            </a:extLst>
          </p:cNvPr>
          <p:cNvSpPr>
            <a:spLocks noGrp="1"/>
          </p:cNvSpPr>
          <p:nvPr>
            <p:ph idx="11"/>
          </p:nvPr>
        </p:nvSpPr>
        <p:spPr/>
        <p:txBody>
          <a:bodyPr>
            <a:normAutofit fontScale="92500" lnSpcReduction="10000"/>
          </a:bodyPr>
          <a:lstStyle/>
          <a:p>
            <a:r>
              <a:rPr lang="en-US" dirty="0"/>
              <a:t>CPA Assembly Frame was delivered  to ash River in 3 pieces. Two of them are 5’ by 20’. The third one is shorter</a:t>
            </a:r>
          </a:p>
          <a:p>
            <a:r>
              <a:rPr lang="en-US" dirty="0"/>
              <a:t>The brackets to attach to the APA Tower are not in the same place as the attachment points on the Cleanroom and will need to be adjusted. These are welded to the APA Tower.</a:t>
            </a:r>
          </a:p>
          <a:p>
            <a:r>
              <a:rPr lang="en-US" b="1" dirty="0"/>
              <a:t>The CPA clamps are also welded in place. These we will have to grind off. </a:t>
            </a:r>
            <a:r>
              <a:rPr lang="en-US" dirty="0"/>
              <a:t>Hopefully, they can be saved but we may need to purchased a few new ones</a:t>
            </a:r>
          </a:p>
          <a:p>
            <a:r>
              <a:rPr lang="en-US" dirty="0"/>
              <a:t>We can ship the assembly frame flat, but it will have to go underground stood up to fit in the cage. </a:t>
            </a:r>
          </a:p>
        </p:txBody>
      </p:sp>
      <p:pic>
        <p:nvPicPr>
          <p:cNvPr id="9" name="Content Placeholder 8" descr="A high angle view of a metal structure&#10;&#10;Description automatically generated">
            <a:extLst>
              <a:ext uri="{FF2B5EF4-FFF2-40B4-BE49-F238E27FC236}">
                <a16:creationId xmlns:a16="http://schemas.microsoft.com/office/drawing/2014/main" id="{432191DE-6232-1FE8-48EA-C1E32A317040}"/>
              </a:ext>
            </a:extLst>
          </p:cNvPr>
          <p:cNvPicPr>
            <a:picLocks noGrp="1" noChangeAspect="1"/>
          </p:cNvPicPr>
          <p:nvPr>
            <p:ph idx="12"/>
          </p:nvPr>
        </p:nvPicPr>
        <p:blipFill>
          <a:blip r:embed="rId2">
            <a:extLst>
              <a:ext uri="{BEBA8EAE-BF5A-486C-A8C5-ECC9F3942E4B}">
                <a14:imgProps xmlns:a14="http://schemas.microsoft.com/office/drawing/2010/main">
                  <a14:imgLayer r:embed="rId3">
                    <a14:imgEffect>
                      <a14:brightnessContrast bright="18000"/>
                    </a14:imgEffect>
                  </a14:imgLayer>
                </a14:imgProps>
              </a:ext>
            </a:extLst>
          </a:blip>
          <a:stretch>
            <a:fillRect/>
          </a:stretch>
        </p:blipFill>
        <p:spPr>
          <a:xfrm>
            <a:off x="8458200" y="488799"/>
            <a:ext cx="3510643" cy="5750597"/>
          </a:xfrm>
        </p:spPr>
      </p:pic>
      <p:pic>
        <p:nvPicPr>
          <p:cNvPr id="11" name="Picture 10" descr="A red handle on a blue pole&#10;&#10;Description automatically generated">
            <a:extLst>
              <a:ext uri="{FF2B5EF4-FFF2-40B4-BE49-F238E27FC236}">
                <a16:creationId xmlns:a16="http://schemas.microsoft.com/office/drawing/2014/main" id="{98AEBA32-24F2-D87E-118C-EBA4A05DE20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35440" y="3723583"/>
            <a:ext cx="1899796" cy="2533061"/>
          </a:xfrm>
          <a:prstGeom prst="rect">
            <a:avLst/>
          </a:prstGeom>
        </p:spPr>
      </p:pic>
      <p:pic>
        <p:nvPicPr>
          <p:cNvPr id="12" name="Picture 11">
            <a:extLst>
              <a:ext uri="{FF2B5EF4-FFF2-40B4-BE49-F238E27FC236}">
                <a16:creationId xmlns:a16="http://schemas.microsoft.com/office/drawing/2014/main" id="{D713469A-6794-EB4D-A348-166475B16EB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5400000">
            <a:off x="6104539" y="1426253"/>
            <a:ext cx="2533062" cy="1899796"/>
          </a:xfrm>
          <a:prstGeom prst="rect">
            <a:avLst/>
          </a:prstGeom>
        </p:spPr>
      </p:pic>
    </p:spTree>
    <p:extLst>
      <p:ext uri="{BB962C8B-B14F-4D97-AF65-F5344CB8AC3E}">
        <p14:creationId xmlns:p14="http://schemas.microsoft.com/office/powerpoint/2010/main" val="1686434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7AD02-9313-0F24-4AAD-B55715C56EE1}"/>
              </a:ext>
            </a:extLst>
          </p:cNvPr>
          <p:cNvSpPr>
            <a:spLocks noGrp="1"/>
          </p:cNvSpPr>
          <p:nvPr>
            <p:ph type="title"/>
          </p:nvPr>
        </p:nvSpPr>
        <p:spPr/>
        <p:txBody>
          <a:bodyPr/>
          <a:lstStyle/>
          <a:p>
            <a:r>
              <a:rPr lang="en-US" dirty="0"/>
              <a:t>CPA Assembly Tools</a:t>
            </a:r>
          </a:p>
        </p:txBody>
      </p:sp>
      <p:sp>
        <p:nvSpPr>
          <p:cNvPr id="3" name="Date Placeholder 2">
            <a:extLst>
              <a:ext uri="{FF2B5EF4-FFF2-40B4-BE49-F238E27FC236}">
                <a16:creationId xmlns:a16="http://schemas.microsoft.com/office/drawing/2014/main" id="{206F7C85-9B7D-0939-EC1C-ED13197BA2AA}"/>
              </a:ext>
            </a:extLst>
          </p:cNvPr>
          <p:cNvSpPr>
            <a:spLocks noGrp="1"/>
          </p:cNvSpPr>
          <p:nvPr>
            <p:ph type="dt" sz="half" idx="2"/>
          </p:nvPr>
        </p:nvSpPr>
        <p:spPr/>
        <p:txBody>
          <a:bodyPr/>
          <a:lstStyle/>
          <a:p>
            <a:pPr>
              <a:defRPr/>
            </a:pPr>
            <a:r>
              <a:rPr lang="en-US">
                <a:latin typeface="Helvetica"/>
                <a:cs typeface="Helvetica"/>
              </a:rPr>
              <a:t>11/12/2024</a:t>
            </a:r>
            <a:endParaRPr lang="en-US" dirty="0">
              <a:latin typeface="Helvetica"/>
              <a:cs typeface="Helvetica"/>
            </a:endParaRPr>
          </a:p>
        </p:txBody>
      </p:sp>
      <p:sp>
        <p:nvSpPr>
          <p:cNvPr id="4" name="Footer Placeholder 3">
            <a:extLst>
              <a:ext uri="{FF2B5EF4-FFF2-40B4-BE49-F238E27FC236}">
                <a16:creationId xmlns:a16="http://schemas.microsoft.com/office/drawing/2014/main" id="{A4959972-955D-08E2-305D-DCDA963B0C19}"/>
              </a:ext>
            </a:extLst>
          </p:cNvPr>
          <p:cNvSpPr>
            <a:spLocks noGrp="1"/>
          </p:cNvSpPr>
          <p:nvPr>
            <p:ph type="ftr" sz="quarter" idx="3"/>
          </p:nvPr>
        </p:nvSpPr>
        <p:spPr/>
        <p:txBody>
          <a:bodyPr/>
          <a:lstStyle/>
          <a:p>
            <a:pPr>
              <a:defRPr/>
            </a:pPr>
            <a:r>
              <a:rPr lang="en-US"/>
              <a:t>HV Consortia Equipment at Ash River</a:t>
            </a:r>
            <a:endParaRPr lang="en-US" dirty="0"/>
          </a:p>
        </p:txBody>
      </p:sp>
      <p:sp>
        <p:nvSpPr>
          <p:cNvPr id="5" name="Slide Number Placeholder 4">
            <a:extLst>
              <a:ext uri="{FF2B5EF4-FFF2-40B4-BE49-F238E27FC236}">
                <a16:creationId xmlns:a16="http://schemas.microsoft.com/office/drawing/2014/main" id="{1A78F1AE-D5B1-56F5-E047-B9F44FEAE05C}"/>
              </a:ext>
            </a:extLst>
          </p:cNvPr>
          <p:cNvSpPr>
            <a:spLocks noGrp="1"/>
          </p:cNvSpPr>
          <p:nvPr>
            <p:ph type="sldNum" sz="quarter" idx="4"/>
          </p:nvPr>
        </p:nvSpPr>
        <p:spPr/>
        <p:txBody>
          <a:bodyPr/>
          <a:lstStyle/>
          <a:p>
            <a:pPr>
              <a:defRPr/>
            </a:pPr>
            <a:fld id="{0C39C72E-2A13-EB4D-AD45-6D4E6ACAED8D}" type="slidenum">
              <a:rPr lang="en-US" smtClean="0"/>
              <a:pPr>
                <a:defRPr/>
              </a:pPr>
              <a:t>7</a:t>
            </a:fld>
            <a:endParaRPr lang="en-US" dirty="0"/>
          </a:p>
        </p:txBody>
      </p:sp>
      <p:sp>
        <p:nvSpPr>
          <p:cNvPr id="6" name="Content Placeholder 5">
            <a:extLst>
              <a:ext uri="{FF2B5EF4-FFF2-40B4-BE49-F238E27FC236}">
                <a16:creationId xmlns:a16="http://schemas.microsoft.com/office/drawing/2014/main" id="{8430D40A-2541-8AB7-F5A9-D8D18534A9F4}"/>
              </a:ext>
            </a:extLst>
          </p:cNvPr>
          <p:cNvSpPr>
            <a:spLocks noGrp="1"/>
          </p:cNvSpPr>
          <p:nvPr>
            <p:ph idx="11"/>
          </p:nvPr>
        </p:nvSpPr>
        <p:spPr>
          <a:xfrm>
            <a:off x="605367" y="1391141"/>
            <a:ext cx="5540135" cy="4793125"/>
          </a:xfrm>
        </p:spPr>
        <p:txBody>
          <a:bodyPr>
            <a:normAutofit fontScale="92500" lnSpcReduction="20000"/>
          </a:bodyPr>
          <a:lstStyle/>
          <a:p>
            <a:pPr marL="0" indent="0">
              <a:buNone/>
            </a:pPr>
            <a:r>
              <a:rPr lang="en-US" dirty="0"/>
              <a:t>Lifting tools we located at AR</a:t>
            </a:r>
          </a:p>
          <a:p>
            <a:r>
              <a:rPr lang="en-US" dirty="0"/>
              <a:t>APA/CPA Lifting Beam-Several versions</a:t>
            </a:r>
          </a:p>
          <a:p>
            <a:pPr marL="0" indent="0">
              <a:buNone/>
            </a:pPr>
            <a:endParaRPr lang="en-US" dirty="0"/>
          </a:p>
          <a:p>
            <a:r>
              <a:rPr lang="en-US" dirty="0"/>
              <a:t>CPA Trolley-Yes</a:t>
            </a:r>
          </a:p>
          <a:p>
            <a:pPr marL="0" indent="0">
              <a:buNone/>
            </a:pPr>
            <a:endParaRPr lang="en-US" dirty="0"/>
          </a:p>
          <a:p>
            <a:r>
              <a:rPr lang="en-US" dirty="0"/>
              <a:t>CPA Panel lifting Bar-Yes</a:t>
            </a:r>
          </a:p>
          <a:p>
            <a:endParaRPr lang="en-US" dirty="0"/>
          </a:p>
          <a:p>
            <a:r>
              <a:rPr lang="en-US" dirty="0"/>
              <a:t>CPA Top Lifting Fixture-Yes</a:t>
            </a:r>
          </a:p>
          <a:p>
            <a:pPr marL="0" indent="0">
              <a:buNone/>
            </a:pPr>
            <a:r>
              <a:rPr lang="en-US" dirty="0"/>
              <a:t>Numerous photos from CPA assembly</a:t>
            </a:r>
          </a:p>
          <a:p>
            <a:pPr marL="0" indent="0">
              <a:buNone/>
            </a:pPr>
            <a:r>
              <a:rPr lang="en-US" dirty="0">
                <a:hlinkClick r:id="rId2"/>
              </a:rPr>
              <a:t>https://photos.app.goo.gl/gSn6CcTV7TPNyujk6</a:t>
            </a:r>
            <a:endParaRPr lang="en-US" dirty="0"/>
          </a:p>
          <a:p>
            <a:pPr marL="0" indent="0" algn="ctr">
              <a:buNone/>
            </a:pPr>
            <a:r>
              <a:rPr lang="en-US" b="1" dirty="0"/>
              <a:t>What about the CPAs? Ship them and all associated hardware for training and testing underground?</a:t>
            </a:r>
          </a:p>
        </p:txBody>
      </p:sp>
      <p:pic>
        <p:nvPicPr>
          <p:cNvPr id="9" name="Content Placeholder 8" descr="A metal frame with a screwdriver&#10;&#10;Description automatically generated">
            <a:extLst>
              <a:ext uri="{FF2B5EF4-FFF2-40B4-BE49-F238E27FC236}">
                <a16:creationId xmlns:a16="http://schemas.microsoft.com/office/drawing/2014/main" id="{912CDDA9-413A-4E22-A411-B789F7FD7F88}"/>
              </a:ext>
            </a:extLst>
          </p:cNvPr>
          <p:cNvPicPr>
            <a:picLocks noGrp="1" noChangeAspect="1"/>
          </p:cNvPicPr>
          <p:nvPr>
            <p:ph idx="12"/>
          </p:nvPr>
        </p:nvPicPr>
        <p:blipFill>
          <a:blip r:embed="rId3" cstate="print">
            <a:extLst>
              <a:ext uri="{28A0092B-C50C-407E-A947-70E740481C1C}">
                <a14:useLocalDpi xmlns:a14="http://schemas.microsoft.com/office/drawing/2010/main"/>
              </a:ext>
            </a:extLst>
          </a:blip>
          <a:stretch>
            <a:fillRect/>
          </a:stretch>
        </p:blipFill>
        <p:spPr>
          <a:xfrm>
            <a:off x="8215940" y="1153479"/>
            <a:ext cx="3776867" cy="5030788"/>
          </a:xfrm>
        </p:spPr>
      </p:pic>
      <p:pic>
        <p:nvPicPr>
          <p:cNvPr id="11" name="Picture 10" descr="A crane in a factory&#10;&#10;Description automatically generated">
            <a:extLst>
              <a:ext uri="{FF2B5EF4-FFF2-40B4-BE49-F238E27FC236}">
                <a16:creationId xmlns:a16="http://schemas.microsoft.com/office/drawing/2014/main" id="{4A96A3A3-56D8-424D-FDB1-ADEE2CB9A93E}"/>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155460" y="321969"/>
            <a:ext cx="2848641" cy="2898506"/>
          </a:xfrm>
          <a:prstGeom prst="rect">
            <a:avLst/>
          </a:prstGeom>
        </p:spPr>
      </p:pic>
      <p:pic>
        <p:nvPicPr>
          <p:cNvPr id="12" name="Content Placeholder 7">
            <a:extLst>
              <a:ext uri="{FF2B5EF4-FFF2-40B4-BE49-F238E27FC236}">
                <a16:creationId xmlns:a16="http://schemas.microsoft.com/office/drawing/2014/main" id="{9B52BA2C-FB58-3FB0-8F52-40C58A02C9B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5400000">
            <a:off x="5828703" y="3952504"/>
            <a:ext cx="2534405" cy="1900804"/>
          </a:xfrm>
          <a:prstGeom prst="rect">
            <a:avLst/>
          </a:prstGeom>
        </p:spPr>
      </p:pic>
      <p:cxnSp>
        <p:nvCxnSpPr>
          <p:cNvPr id="14" name="Straight Arrow Connector 13">
            <a:extLst>
              <a:ext uri="{FF2B5EF4-FFF2-40B4-BE49-F238E27FC236}">
                <a16:creationId xmlns:a16="http://schemas.microsoft.com/office/drawing/2014/main" id="{1938B18E-87F0-41B6-1711-2DDB6C290149}"/>
              </a:ext>
            </a:extLst>
          </p:cNvPr>
          <p:cNvCxnSpPr>
            <a:cxnSpLocks/>
          </p:cNvCxnSpPr>
          <p:nvPr/>
        </p:nvCxnSpPr>
        <p:spPr>
          <a:xfrm flipV="1">
            <a:off x="5510787" y="1365504"/>
            <a:ext cx="1706877" cy="584557"/>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6742175E-A223-72C0-FB5F-F24614A0AECD}"/>
              </a:ext>
            </a:extLst>
          </p:cNvPr>
          <p:cNvCxnSpPr>
            <a:cxnSpLocks/>
          </p:cNvCxnSpPr>
          <p:nvPr/>
        </p:nvCxnSpPr>
        <p:spPr>
          <a:xfrm flipV="1">
            <a:off x="2819400" y="1528189"/>
            <a:ext cx="4760380" cy="1198503"/>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C234D212-D955-9E81-DDFA-145E310E0F5D}"/>
              </a:ext>
            </a:extLst>
          </p:cNvPr>
          <p:cNvCxnSpPr>
            <a:cxnSpLocks/>
          </p:cNvCxnSpPr>
          <p:nvPr/>
        </p:nvCxnSpPr>
        <p:spPr>
          <a:xfrm flipV="1">
            <a:off x="3838171" y="3407668"/>
            <a:ext cx="6172604" cy="163551"/>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405BC8E3-5519-E646-2501-6CDE2A5AEDAD}"/>
              </a:ext>
            </a:extLst>
          </p:cNvPr>
          <p:cNvCxnSpPr>
            <a:cxnSpLocks/>
          </p:cNvCxnSpPr>
          <p:nvPr/>
        </p:nvCxnSpPr>
        <p:spPr>
          <a:xfrm>
            <a:off x="4133850" y="4362450"/>
            <a:ext cx="2488604" cy="561974"/>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1833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5B898-0269-D107-4C49-18CC5878C0B1}"/>
              </a:ext>
            </a:extLst>
          </p:cNvPr>
          <p:cNvSpPr>
            <a:spLocks noGrp="1"/>
          </p:cNvSpPr>
          <p:nvPr>
            <p:ph type="title"/>
          </p:nvPr>
        </p:nvSpPr>
        <p:spPr/>
        <p:txBody>
          <a:bodyPr/>
          <a:lstStyle/>
          <a:p>
            <a:r>
              <a:rPr lang="en-US" dirty="0"/>
              <a:t>FC Assembly Tools</a:t>
            </a:r>
          </a:p>
        </p:txBody>
      </p:sp>
      <p:sp>
        <p:nvSpPr>
          <p:cNvPr id="3" name="Date Placeholder 2">
            <a:extLst>
              <a:ext uri="{FF2B5EF4-FFF2-40B4-BE49-F238E27FC236}">
                <a16:creationId xmlns:a16="http://schemas.microsoft.com/office/drawing/2014/main" id="{D2C7F600-2FF8-6856-3C5D-13C5915A7679}"/>
              </a:ext>
            </a:extLst>
          </p:cNvPr>
          <p:cNvSpPr>
            <a:spLocks noGrp="1"/>
          </p:cNvSpPr>
          <p:nvPr>
            <p:ph type="dt" sz="half" idx="2"/>
          </p:nvPr>
        </p:nvSpPr>
        <p:spPr/>
        <p:txBody>
          <a:bodyPr/>
          <a:lstStyle/>
          <a:p>
            <a:pPr>
              <a:defRPr/>
            </a:pPr>
            <a:r>
              <a:rPr lang="en-US">
                <a:latin typeface="Helvetica"/>
                <a:cs typeface="Helvetica"/>
              </a:rPr>
              <a:t>11/12/2024</a:t>
            </a:r>
            <a:endParaRPr lang="en-US" dirty="0">
              <a:latin typeface="Helvetica"/>
              <a:cs typeface="Helvetica"/>
            </a:endParaRPr>
          </a:p>
        </p:txBody>
      </p:sp>
      <p:sp>
        <p:nvSpPr>
          <p:cNvPr id="4" name="Footer Placeholder 3">
            <a:extLst>
              <a:ext uri="{FF2B5EF4-FFF2-40B4-BE49-F238E27FC236}">
                <a16:creationId xmlns:a16="http://schemas.microsoft.com/office/drawing/2014/main" id="{3A603CC9-776F-BDB5-0A13-810CE202CC32}"/>
              </a:ext>
            </a:extLst>
          </p:cNvPr>
          <p:cNvSpPr>
            <a:spLocks noGrp="1"/>
          </p:cNvSpPr>
          <p:nvPr>
            <p:ph type="ftr" sz="quarter" idx="3"/>
          </p:nvPr>
        </p:nvSpPr>
        <p:spPr/>
        <p:txBody>
          <a:bodyPr/>
          <a:lstStyle/>
          <a:p>
            <a:pPr>
              <a:defRPr/>
            </a:pPr>
            <a:r>
              <a:rPr lang="en-US"/>
              <a:t>HV Consortia Equipment at Ash River</a:t>
            </a:r>
            <a:endParaRPr lang="en-US" dirty="0"/>
          </a:p>
        </p:txBody>
      </p:sp>
      <p:sp>
        <p:nvSpPr>
          <p:cNvPr id="5" name="Slide Number Placeholder 4">
            <a:extLst>
              <a:ext uri="{FF2B5EF4-FFF2-40B4-BE49-F238E27FC236}">
                <a16:creationId xmlns:a16="http://schemas.microsoft.com/office/drawing/2014/main" id="{A797973B-80DA-2928-1F25-369793A6D642}"/>
              </a:ext>
            </a:extLst>
          </p:cNvPr>
          <p:cNvSpPr>
            <a:spLocks noGrp="1"/>
          </p:cNvSpPr>
          <p:nvPr>
            <p:ph type="sldNum" sz="quarter" idx="4"/>
          </p:nvPr>
        </p:nvSpPr>
        <p:spPr/>
        <p:txBody>
          <a:bodyPr/>
          <a:lstStyle/>
          <a:p>
            <a:pPr>
              <a:defRPr/>
            </a:pPr>
            <a:fld id="{0C39C72E-2A13-EB4D-AD45-6D4E6ACAED8D}" type="slidenum">
              <a:rPr lang="en-US" smtClean="0"/>
              <a:pPr>
                <a:defRPr/>
              </a:pPr>
              <a:t>8</a:t>
            </a:fld>
            <a:endParaRPr lang="en-US" dirty="0"/>
          </a:p>
        </p:txBody>
      </p:sp>
      <p:pic>
        <p:nvPicPr>
          <p:cNvPr id="13" name="Content Placeholder 12" descr="A metal frame in a room&#10;&#10;Description automatically generated">
            <a:extLst>
              <a:ext uri="{FF2B5EF4-FFF2-40B4-BE49-F238E27FC236}">
                <a16:creationId xmlns:a16="http://schemas.microsoft.com/office/drawing/2014/main" id="{577E2AC4-F7EF-C3D9-A640-85A94678EDA9}"/>
              </a:ext>
            </a:extLst>
          </p:cNvPr>
          <p:cNvPicPr>
            <a:picLocks noGrp="1" noChangeAspect="1"/>
          </p:cNvPicPr>
          <p:nvPr>
            <p:ph idx="11"/>
          </p:nvPr>
        </p:nvPicPr>
        <p:blipFill>
          <a:blip r:embed="rId2" cstate="print">
            <a:extLst>
              <a:ext uri="{28A0092B-C50C-407E-A947-70E740481C1C}">
                <a14:useLocalDpi xmlns:a14="http://schemas.microsoft.com/office/drawing/2010/main"/>
              </a:ext>
            </a:extLst>
          </a:blip>
          <a:stretch>
            <a:fillRect/>
          </a:stretch>
        </p:blipFill>
        <p:spPr>
          <a:xfrm>
            <a:off x="8988595" y="168432"/>
            <a:ext cx="2094013" cy="2792018"/>
          </a:xfrm>
        </p:spPr>
      </p:pic>
      <p:pic>
        <p:nvPicPr>
          <p:cNvPr id="9" name="Content Placeholder 8" descr="A large warehouse with a large wall&#10;&#10;Description automatically generated with medium confidence">
            <a:extLst>
              <a:ext uri="{FF2B5EF4-FFF2-40B4-BE49-F238E27FC236}">
                <a16:creationId xmlns:a16="http://schemas.microsoft.com/office/drawing/2014/main" id="{F0AC15F1-8AFA-67B6-E9C5-9D5E54B77F68}"/>
              </a:ext>
            </a:extLst>
          </p:cNvPr>
          <p:cNvPicPr>
            <a:picLocks noGrp="1" noChangeAspect="1"/>
          </p:cNvPicPr>
          <p:nvPr>
            <p:ph idx="12"/>
          </p:nvPr>
        </p:nvPicPr>
        <p:blipFill>
          <a:blip r:embed="rId3" cstate="print">
            <a:extLst>
              <a:ext uri="{28A0092B-C50C-407E-A947-70E740481C1C}">
                <a14:useLocalDpi xmlns:a14="http://schemas.microsoft.com/office/drawing/2010/main"/>
              </a:ext>
            </a:extLst>
          </a:blip>
          <a:srcRect/>
          <a:stretch/>
        </p:blipFill>
        <p:spPr>
          <a:xfrm>
            <a:off x="6362699" y="168432"/>
            <a:ext cx="2587075" cy="2792017"/>
          </a:xfrm>
        </p:spPr>
      </p:pic>
      <p:pic>
        <p:nvPicPr>
          <p:cNvPr id="11" name="Picture 10">
            <a:extLst>
              <a:ext uri="{FF2B5EF4-FFF2-40B4-BE49-F238E27FC236}">
                <a16:creationId xmlns:a16="http://schemas.microsoft.com/office/drawing/2014/main" id="{6FE372DE-61C2-FC11-DBD1-49D1C5F251E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45334" y="2948400"/>
            <a:ext cx="4219911" cy="1808237"/>
          </a:xfrm>
          <a:prstGeom prst="rect">
            <a:avLst/>
          </a:prstGeom>
        </p:spPr>
      </p:pic>
      <p:sp>
        <p:nvSpPr>
          <p:cNvPr id="14" name="Content Placeholder 5">
            <a:extLst>
              <a:ext uri="{FF2B5EF4-FFF2-40B4-BE49-F238E27FC236}">
                <a16:creationId xmlns:a16="http://schemas.microsoft.com/office/drawing/2014/main" id="{0F07C55B-D834-E5DC-C985-C901C81FFBA6}"/>
              </a:ext>
            </a:extLst>
          </p:cNvPr>
          <p:cNvSpPr txBox="1">
            <a:spLocks/>
          </p:cNvSpPr>
          <p:nvPr/>
        </p:nvSpPr>
        <p:spPr>
          <a:xfrm>
            <a:off x="605368" y="1207770"/>
            <a:ext cx="5321000" cy="5031626"/>
          </a:xfrm>
          <a:prstGeom prst="rect">
            <a:avLst/>
          </a:prstGeom>
        </p:spPr>
        <p:txBody>
          <a:bodyPr lIns="0" rIns="0">
            <a:normAutofit/>
          </a:bodyPr>
          <a:lstStyle>
            <a:lvl1pPr marL="256032" indent="-265176" algn="l" defTabSz="457200" rtl="0" fontAlgn="base">
              <a:lnSpc>
                <a:spcPct val="100000"/>
              </a:lnSpc>
              <a:spcBef>
                <a:spcPts val="1200"/>
              </a:spcBef>
              <a:spcAft>
                <a:spcPts val="0"/>
              </a:spcAft>
              <a:buFont typeface="Arial"/>
              <a:buChar char="•"/>
              <a:defRPr sz="2200" b="0" i="0" kern="1200">
                <a:solidFill>
                  <a:srgbClr val="3C5A77"/>
                </a:solidFill>
                <a:latin typeface="Helvetica"/>
                <a:ea typeface="Geneva" charset="0"/>
                <a:cs typeface="Geneva" charset="0"/>
              </a:defRPr>
            </a:lvl1pPr>
            <a:lvl2pPr marL="541338" indent="-266700" algn="l" defTabSz="457200" rtl="0" fontAlgn="base">
              <a:lnSpc>
                <a:spcPct val="100000"/>
              </a:lnSpc>
              <a:spcBef>
                <a:spcPts val="1200"/>
              </a:spcBef>
              <a:spcAft>
                <a:spcPts val="0"/>
              </a:spcAft>
              <a:buSzPct val="90000"/>
              <a:buFont typeface="Lucida Grande"/>
              <a:buChar char="-"/>
              <a:defRPr sz="2000" b="0" i="0" kern="1200">
                <a:solidFill>
                  <a:srgbClr val="3C5A77"/>
                </a:solidFill>
                <a:latin typeface="Helvetica"/>
                <a:ea typeface="Geneva" charset="0"/>
                <a:cs typeface="+mn-cs"/>
              </a:defRPr>
            </a:lvl2pPr>
            <a:lvl3pPr marL="898525" indent="-273050" algn="l" defTabSz="457200" rtl="0" fontAlgn="base">
              <a:lnSpc>
                <a:spcPct val="100000"/>
              </a:lnSpc>
              <a:spcBef>
                <a:spcPts val="1200"/>
              </a:spcBef>
              <a:spcAft>
                <a:spcPts val="0"/>
              </a:spcAft>
              <a:buSzPct val="88000"/>
              <a:buFont typeface="Arial"/>
              <a:buChar char="•"/>
              <a:defRPr sz="1800" b="0" i="0" kern="1200">
                <a:solidFill>
                  <a:srgbClr val="3C5A77"/>
                </a:solidFill>
                <a:latin typeface="Helvetica"/>
                <a:ea typeface="Geneva" charset="0"/>
                <a:cs typeface="+mn-cs"/>
              </a:defRPr>
            </a:lvl3pPr>
            <a:lvl4pPr marL="1165225" indent="-266700" algn="l" defTabSz="457200" rtl="0" fontAlgn="base">
              <a:lnSpc>
                <a:spcPct val="100000"/>
              </a:lnSpc>
              <a:spcBef>
                <a:spcPts val="1200"/>
              </a:spcBef>
              <a:spcAft>
                <a:spcPts val="0"/>
              </a:spcAft>
              <a:buSzPct val="90000"/>
              <a:buFont typeface="Lucida Grande"/>
              <a:buChar char="-"/>
              <a:defRPr sz="1600" b="0" i="0" kern="1200">
                <a:solidFill>
                  <a:srgbClr val="3C5A77"/>
                </a:solidFill>
                <a:latin typeface="Helvetica"/>
                <a:ea typeface="Geneva" charset="0"/>
                <a:cs typeface="+mn-cs"/>
              </a:defRPr>
            </a:lvl4pPr>
            <a:lvl5pPr marL="1431925" indent="-266700" algn="l" defTabSz="457200" rtl="0" fontAlgn="base">
              <a:lnSpc>
                <a:spcPct val="100000"/>
              </a:lnSpc>
              <a:spcBef>
                <a:spcPts val="1200"/>
              </a:spcBef>
              <a:spcAft>
                <a:spcPts val="0"/>
              </a:spcAft>
              <a:buSzPct val="88000"/>
              <a:buFont typeface="Arial"/>
              <a:buChar char="•"/>
              <a:defRPr sz="1400" b="0" i="0" kern="1200">
                <a:solidFill>
                  <a:srgbClr val="3C5A77"/>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FC cart-Yes</a:t>
            </a:r>
          </a:p>
          <a:p>
            <a:r>
              <a:rPr lang="en-US" dirty="0"/>
              <a:t>Two Field Cage Deployment Tools-Yes</a:t>
            </a:r>
          </a:p>
          <a:p>
            <a:r>
              <a:rPr lang="en-US" dirty="0"/>
              <a:t>Small Spreader Bar –Yes</a:t>
            </a:r>
          </a:p>
          <a:p>
            <a:endParaRPr lang="en-US" dirty="0"/>
          </a:p>
          <a:p>
            <a:pPr marL="0" indent="0">
              <a:buNone/>
            </a:pPr>
            <a:r>
              <a:rPr lang="en-US" b="1" dirty="0"/>
              <a:t>What About the 4 Field Cages? Take them apart and ship for use in training and testing underground?</a:t>
            </a:r>
          </a:p>
          <a:p>
            <a:pPr marL="0" indent="0">
              <a:buNone/>
            </a:pPr>
            <a:endParaRPr lang="en-US" b="1" dirty="0"/>
          </a:p>
          <a:p>
            <a:pPr marL="0" indent="0">
              <a:buNone/>
            </a:pPr>
            <a:r>
              <a:rPr lang="en-US" b="1" dirty="0"/>
              <a:t>Or just save any hardware and cut them up for scrap?</a:t>
            </a:r>
          </a:p>
        </p:txBody>
      </p:sp>
      <p:pic>
        <p:nvPicPr>
          <p:cNvPr id="15" name="Picture 14" descr="A picture containing person, person, work-clothing, miller&#10;&#10;Description automatically generated">
            <a:extLst>
              <a:ext uri="{FF2B5EF4-FFF2-40B4-BE49-F238E27FC236}">
                <a16:creationId xmlns:a16="http://schemas.microsoft.com/office/drawing/2014/main" id="{8A71FB7D-B9DE-BF97-D942-0D436F3CB3E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363075" y="4800794"/>
            <a:ext cx="2219325" cy="1482256"/>
          </a:xfrm>
          <a:prstGeom prst="rect">
            <a:avLst/>
          </a:prstGeom>
        </p:spPr>
      </p:pic>
    </p:spTree>
    <p:extLst>
      <p:ext uri="{BB962C8B-B14F-4D97-AF65-F5344CB8AC3E}">
        <p14:creationId xmlns:p14="http://schemas.microsoft.com/office/powerpoint/2010/main" val="970289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C320E-7348-C20D-74FE-5B5697A348E7}"/>
              </a:ext>
            </a:extLst>
          </p:cNvPr>
          <p:cNvSpPr>
            <a:spLocks noGrp="1"/>
          </p:cNvSpPr>
          <p:nvPr>
            <p:ph type="title"/>
          </p:nvPr>
        </p:nvSpPr>
        <p:spPr/>
        <p:txBody>
          <a:bodyPr/>
          <a:lstStyle/>
          <a:p>
            <a:r>
              <a:rPr lang="en-US" dirty="0"/>
              <a:t>End Wall Assembly Tools</a:t>
            </a:r>
          </a:p>
        </p:txBody>
      </p:sp>
      <p:sp>
        <p:nvSpPr>
          <p:cNvPr id="3" name="Date Placeholder 2">
            <a:extLst>
              <a:ext uri="{FF2B5EF4-FFF2-40B4-BE49-F238E27FC236}">
                <a16:creationId xmlns:a16="http://schemas.microsoft.com/office/drawing/2014/main" id="{89F9D876-7F1B-DF42-478B-7E21C7A0B752}"/>
              </a:ext>
            </a:extLst>
          </p:cNvPr>
          <p:cNvSpPr>
            <a:spLocks noGrp="1"/>
          </p:cNvSpPr>
          <p:nvPr>
            <p:ph type="dt" sz="half" idx="2"/>
          </p:nvPr>
        </p:nvSpPr>
        <p:spPr/>
        <p:txBody>
          <a:bodyPr/>
          <a:lstStyle/>
          <a:p>
            <a:pPr>
              <a:defRPr/>
            </a:pPr>
            <a:r>
              <a:rPr lang="en-US">
                <a:latin typeface="Helvetica"/>
                <a:cs typeface="Helvetica"/>
              </a:rPr>
              <a:t>11/12/2024</a:t>
            </a:r>
            <a:endParaRPr lang="en-US" dirty="0">
              <a:latin typeface="Helvetica"/>
              <a:cs typeface="Helvetica"/>
            </a:endParaRPr>
          </a:p>
        </p:txBody>
      </p:sp>
      <p:sp>
        <p:nvSpPr>
          <p:cNvPr id="4" name="Footer Placeholder 3">
            <a:extLst>
              <a:ext uri="{FF2B5EF4-FFF2-40B4-BE49-F238E27FC236}">
                <a16:creationId xmlns:a16="http://schemas.microsoft.com/office/drawing/2014/main" id="{1B2E3F9A-03C8-7F29-AAAB-672A0009C89C}"/>
              </a:ext>
            </a:extLst>
          </p:cNvPr>
          <p:cNvSpPr>
            <a:spLocks noGrp="1"/>
          </p:cNvSpPr>
          <p:nvPr>
            <p:ph type="ftr" sz="quarter" idx="3"/>
          </p:nvPr>
        </p:nvSpPr>
        <p:spPr/>
        <p:txBody>
          <a:bodyPr/>
          <a:lstStyle/>
          <a:p>
            <a:pPr>
              <a:defRPr/>
            </a:pPr>
            <a:r>
              <a:rPr lang="en-US"/>
              <a:t>HV Consortia Equipment at Ash River</a:t>
            </a:r>
            <a:endParaRPr lang="en-US" dirty="0"/>
          </a:p>
        </p:txBody>
      </p:sp>
      <p:sp>
        <p:nvSpPr>
          <p:cNvPr id="5" name="Slide Number Placeholder 4">
            <a:extLst>
              <a:ext uri="{FF2B5EF4-FFF2-40B4-BE49-F238E27FC236}">
                <a16:creationId xmlns:a16="http://schemas.microsoft.com/office/drawing/2014/main" id="{41CD8226-4EF4-A8C1-B79F-26FE3087126C}"/>
              </a:ext>
            </a:extLst>
          </p:cNvPr>
          <p:cNvSpPr>
            <a:spLocks noGrp="1"/>
          </p:cNvSpPr>
          <p:nvPr>
            <p:ph type="sldNum" sz="quarter" idx="4"/>
          </p:nvPr>
        </p:nvSpPr>
        <p:spPr/>
        <p:txBody>
          <a:bodyPr/>
          <a:lstStyle/>
          <a:p>
            <a:pPr>
              <a:defRPr/>
            </a:pPr>
            <a:fld id="{0C39C72E-2A13-EB4D-AD45-6D4E6ACAED8D}" type="slidenum">
              <a:rPr lang="en-US" smtClean="0"/>
              <a:pPr>
                <a:defRPr/>
              </a:pPr>
              <a:t>9</a:t>
            </a:fld>
            <a:endParaRPr lang="en-US" dirty="0"/>
          </a:p>
        </p:txBody>
      </p:sp>
      <p:sp>
        <p:nvSpPr>
          <p:cNvPr id="6" name="Content Placeholder 5">
            <a:extLst>
              <a:ext uri="{FF2B5EF4-FFF2-40B4-BE49-F238E27FC236}">
                <a16:creationId xmlns:a16="http://schemas.microsoft.com/office/drawing/2014/main" id="{89357B92-0967-E67E-54F4-F86885FE39E2}"/>
              </a:ext>
            </a:extLst>
          </p:cNvPr>
          <p:cNvSpPr>
            <a:spLocks noGrp="1"/>
          </p:cNvSpPr>
          <p:nvPr>
            <p:ph idx="11"/>
          </p:nvPr>
        </p:nvSpPr>
        <p:spPr>
          <a:xfrm>
            <a:off x="605367" y="1207770"/>
            <a:ext cx="4349508" cy="5031626"/>
          </a:xfrm>
        </p:spPr>
        <p:txBody>
          <a:bodyPr>
            <a:normAutofit fontScale="92500"/>
          </a:bodyPr>
          <a:lstStyle/>
          <a:p>
            <a:r>
              <a:rPr lang="en-US" dirty="0"/>
              <a:t>End Wall rolling supports</a:t>
            </a:r>
          </a:p>
          <a:p>
            <a:r>
              <a:rPr lang="en-US" dirty="0"/>
              <a:t>One End Wall hoist beam, with 2 hoists and End Wall Hanger</a:t>
            </a:r>
          </a:p>
          <a:p>
            <a:r>
              <a:rPr lang="en-US" dirty="0"/>
              <a:t>One hanger bar with associated hardware</a:t>
            </a:r>
          </a:p>
          <a:p>
            <a:r>
              <a:rPr lang="en-US" dirty="0"/>
              <a:t>Old style End Wall assembly frame</a:t>
            </a:r>
          </a:p>
          <a:p>
            <a:pPr marL="0" indent="0">
              <a:buNone/>
            </a:pPr>
            <a:endParaRPr lang="en-US" dirty="0"/>
          </a:p>
          <a:p>
            <a:pPr marL="0" indent="0" algn="ctr">
              <a:buNone/>
            </a:pPr>
            <a:r>
              <a:rPr lang="en-US" b="1" dirty="0"/>
              <a:t>We have 2 end walls, Do we want them taken apart and shipped for training and testing underground?</a:t>
            </a:r>
          </a:p>
          <a:p>
            <a:pPr marL="0" indent="0" algn="ctr">
              <a:buNone/>
            </a:pPr>
            <a:r>
              <a:rPr lang="en-US" b="1" dirty="0"/>
              <a:t>Or should we take them apart for scrap?</a:t>
            </a:r>
          </a:p>
        </p:txBody>
      </p:sp>
      <p:pic>
        <p:nvPicPr>
          <p:cNvPr id="9" name="Content Placeholder 8" descr="A machine with wires and wires&#10;&#10;Description automatically generated with medium confidence">
            <a:extLst>
              <a:ext uri="{FF2B5EF4-FFF2-40B4-BE49-F238E27FC236}">
                <a16:creationId xmlns:a16="http://schemas.microsoft.com/office/drawing/2014/main" id="{3B213A6B-3353-4EC0-924E-B3514721336B}"/>
              </a:ext>
            </a:extLst>
          </p:cNvPr>
          <p:cNvPicPr>
            <a:picLocks noGrp="1" noChangeAspect="1"/>
          </p:cNvPicPr>
          <p:nvPr>
            <p:ph idx="12"/>
          </p:nvPr>
        </p:nvPicPr>
        <p:blipFill>
          <a:blip r:embed="rId2" cstate="print">
            <a:extLst>
              <a:ext uri="{28A0092B-C50C-407E-A947-70E740481C1C}">
                <a14:useLocalDpi xmlns:a14="http://schemas.microsoft.com/office/drawing/2010/main"/>
              </a:ext>
            </a:extLst>
          </a:blip>
          <a:stretch>
            <a:fillRect/>
          </a:stretch>
        </p:blipFill>
        <p:spPr>
          <a:xfrm>
            <a:off x="9820871" y="156611"/>
            <a:ext cx="2168542" cy="2891389"/>
          </a:xfrm>
        </p:spPr>
      </p:pic>
      <p:pic>
        <p:nvPicPr>
          <p:cNvPr id="10" name="Picture 9" descr="A picture containing person, indoor&#10;&#10;Description automatically generated">
            <a:extLst>
              <a:ext uri="{FF2B5EF4-FFF2-40B4-BE49-F238E27FC236}">
                <a16:creationId xmlns:a16="http://schemas.microsoft.com/office/drawing/2014/main" id="{48F41EC6-E041-A57B-F076-35F20E7BC80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810502" y="149754"/>
            <a:ext cx="1934207" cy="2891389"/>
          </a:xfrm>
          <a:prstGeom prst="rect">
            <a:avLst/>
          </a:prstGeom>
        </p:spPr>
      </p:pic>
      <p:pic>
        <p:nvPicPr>
          <p:cNvPr id="11" name="Content Placeholder 7">
            <a:extLst>
              <a:ext uri="{FF2B5EF4-FFF2-40B4-BE49-F238E27FC236}">
                <a16:creationId xmlns:a16="http://schemas.microsoft.com/office/drawing/2014/main" id="{7DD8F87B-0AB9-DBDE-CFC5-EF2FB8DF7A6E}"/>
              </a:ext>
            </a:extLst>
          </p:cNvPr>
          <p:cNvPicPr>
            <a:picLocks noChangeAspect="1"/>
          </p:cNvPicPr>
          <p:nvPr/>
        </p:nvPicPr>
        <p:blipFill>
          <a:blip r:embed="rId4"/>
          <a:stretch>
            <a:fillRect/>
          </a:stretch>
        </p:blipFill>
        <p:spPr>
          <a:xfrm>
            <a:off x="7658270" y="3347050"/>
            <a:ext cx="4460952" cy="2590800"/>
          </a:xfrm>
          <a:prstGeom prst="rect">
            <a:avLst/>
          </a:prstGeom>
        </p:spPr>
      </p:pic>
      <p:pic>
        <p:nvPicPr>
          <p:cNvPr id="13" name="Picture 12" descr="A stack of metal panels in a warehouse&#10;&#10;Description automatically generated">
            <a:extLst>
              <a:ext uri="{FF2B5EF4-FFF2-40B4-BE49-F238E27FC236}">
                <a16:creationId xmlns:a16="http://schemas.microsoft.com/office/drawing/2014/main" id="{3A86A1EA-E8DF-47EB-3B32-E4A59F442FF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31037" y="2532974"/>
            <a:ext cx="2741384" cy="3655179"/>
          </a:xfrm>
          <a:prstGeom prst="rect">
            <a:avLst/>
          </a:prstGeom>
        </p:spPr>
      </p:pic>
    </p:spTree>
    <p:extLst>
      <p:ext uri="{BB962C8B-B14F-4D97-AF65-F5344CB8AC3E}">
        <p14:creationId xmlns:p14="http://schemas.microsoft.com/office/powerpoint/2010/main" val="3625927337"/>
      </p:ext>
    </p:extLst>
  </p:cSld>
  <p:clrMapOvr>
    <a:masterClrMapping/>
  </p:clrMapOvr>
</p:sld>
</file>

<file path=ppt/theme/theme1.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12638</TotalTime>
  <Words>1045</Words>
  <Application>Microsoft Office PowerPoint</Application>
  <PresentationFormat>Widescreen</PresentationFormat>
  <Paragraphs>141</Paragraphs>
  <Slides>9</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Lucida Grande</vt:lpstr>
      <vt:lpstr>Times,Bold</vt:lpstr>
      <vt:lpstr>Aptos Narrow</vt:lpstr>
      <vt:lpstr>Arial</vt:lpstr>
      <vt:lpstr>Calibri</vt:lpstr>
      <vt:lpstr>Calibri Light</vt:lpstr>
      <vt:lpstr>Helvetica</vt:lpstr>
      <vt:lpstr>Times</vt:lpstr>
      <vt:lpstr>LBNF Content-Footer Theme</vt:lpstr>
      <vt:lpstr>Custom Design</vt:lpstr>
      <vt:lpstr>PowerPoint Presentation</vt:lpstr>
      <vt:lpstr>Schedule for Decommissioning </vt:lpstr>
      <vt:lpstr>What to ship to SURF</vt:lpstr>
      <vt:lpstr>Interface Document - 2459136 </vt:lpstr>
      <vt:lpstr>Interface Document - 2459136</vt:lpstr>
      <vt:lpstr>CPA Assembly Frame</vt:lpstr>
      <vt:lpstr>CPA Assembly Tools</vt:lpstr>
      <vt:lpstr>FC Assembly Tools</vt:lpstr>
      <vt:lpstr>End Wall Assembly Tools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Miller</dc:creator>
  <cp:lastModifiedBy>Yu, Bo</cp:lastModifiedBy>
  <cp:revision>201</cp:revision>
  <dcterms:created xsi:type="dcterms:W3CDTF">2020-02-02T09:46:57Z</dcterms:created>
  <dcterms:modified xsi:type="dcterms:W3CDTF">2024-11-22T15:12:53Z</dcterms:modified>
</cp:coreProperties>
</file>