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8"/>
  </p:notesMasterIdLst>
  <p:handoutMasterIdLst>
    <p:handoutMasterId r:id="rId19"/>
  </p:handoutMasterIdLst>
  <p:sldIdLst>
    <p:sldId id="379" r:id="rId2"/>
    <p:sldId id="349" r:id="rId3"/>
    <p:sldId id="377" r:id="rId4"/>
    <p:sldId id="350" r:id="rId5"/>
    <p:sldId id="351" r:id="rId6"/>
    <p:sldId id="371" r:id="rId7"/>
    <p:sldId id="372" r:id="rId8"/>
    <p:sldId id="352" r:id="rId9"/>
    <p:sldId id="374" r:id="rId10"/>
    <p:sldId id="365" r:id="rId11"/>
    <p:sldId id="353" r:id="rId12"/>
    <p:sldId id="370" r:id="rId13"/>
    <p:sldId id="376" r:id="rId14"/>
    <p:sldId id="362" r:id="rId15"/>
    <p:sldId id="364" r:id="rId16"/>
    <p:sldId id="30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5" autoAdjust="0"/>
    <p:restoredTop sz="50000" autoAdjust="0"/>
  </p:normalViewPr>
  <p:slideViewPr>
    <p:cSldViewPr snapToGrid="0" snapToObjects="1">
      <p:cViewPr varScale="1">
        <p:scale>
          <a:sx n="124" d="100"/>
          <a:sy n="124" d="100"/>
        </p:scale>
        <p:origin x="14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0E0E6F-38B6-6A4C-8644-27FF28B86DCD}" type="datetimeFigureOut">
              <a:rPr lang="en-US" smtClean="0"/>
              <a:t>11/12/24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804587-14B6-CA4C-B885-87121E33E41A}" type="slidenum">
              <a:rPr lang="en-US" smtClean="0"/>
              <a:t>‹#›</a:t>
            </a:fld>
            <a:endParaRPr lang="en-US"/>
          </a:p>
        </p:txBody>
      </p:sp>
    </p:spTree>
    <p:extLst>
      <p:ext uri="{BB962C8B-B14F-4D97-AF65-F5344CB8AC3E}">
        <p14:creationId xmlns:p14="http://schemas.microsoft.com/office/powerpoint/2010/main" val="1097188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EB06F-535F-884E-88C6-32EEFD4F3163}" type="datetimeFigureOut">
              <a:rPr lang="en-US" smtClean="0"/>
              <a:t>11/12/24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E9F65-8D7C-E542-84C3-BC2D1B98491A}" type="slidenum">
              <a:rPr lang="en-US" smtClean="0"/>
              <a:t>‹#›</a:t>
            </a:fld>
            <a:endParaRPr lang="en-US"/>
          </a:p>
        </p:txBody>
      </p:sp>
    </p:spTree>
    <p:extLst>
      <p:ext uri="{BB962C8B-B14F-4D97-AF65-F5344CB8AC3E}">
        <p14:creationId xmlns:p14="http://schemas.microsoft.com/office/powerpoint/2010/main" val="227723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R. Lipton Higgs Factory Workshop[ 11/16/2012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9F01-ECB1-0A42-A33A-E6713833CB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 Lipton Higgs Factory Workshop[ 11/16/2012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 Lipton Higgs Factory Workshop[ 11/16/2012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 Lipton Higgs Factory Workshop[ 11/16/2012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R. Lipton Higgs Factory Workshop[ 11/16/2012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R. Lipton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R. Lipton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R. Lipton Higgs Factory Workshop[ 11/16/2012</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 Lipton Higgs Factory Workshop[ 11/16/2012</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 Lipton Higgs Factory Workshop[ 11/16/2012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9F01-ECB1-0A42-A33A-E6713833CB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 Lipton Higgs Factory Workshop[ 11/16/2012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4549913" cy="894522"/>
          </a:xfrm>
          <a:prstGeom prst="rect">
            <a:avLst/>
          </a:prstGeom>
          <a:solidFill>
            <a:srgbClr val="FFFFFF"/>
          </a:solidFill>
          <a:ln w="12700" cap="flat" cmpd="sng" algn="ctr">
            <a:solidFill>
              <a:schemeClr val="accent2">
                <a:lumMod val="75000"/>
              </a:schemeClr>
            </a:solidFill>
            <a:prstDash val="solid"/>
            <a:round/>
            <a:headEnd type="none" w="med" len="med"/>
            <a:tailEnd type="none" w="med" len="med"/>
          </a:ln>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911087"/>
            <a:ext cx="6019800" cy="52133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8674"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 Lipton 2013 SLAC Summer Institute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29B2B-0122-2449-A951-ADA25041C2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p:txStyles>
    <p:titleStyle>
      <a:lvl1pPr algn="ctr" defTabSz="457200" rtl="0" eaLnBrk="1" latinLnBrk="0" hangingPunct="1">
        <a:spcBef>
          <a:spcPct val="0"/>
        </a:spcBef>
        <a:buNone/>
        <a:defRPr sz="2800" kern="1200">
          <a:solidFill>
            <a:srgbClr val="1F497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66006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00000"/>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accent5">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23.wmf"/><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4.x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4.xml"/><Relationship Id="rId6" Type="http://schemas.openxmlformats.org/officeDocument/2006/relationships/oleObject" Target="../embeddings/oleObject9.bin"/><Relationship Id="rId5" Type="http://schemas.openxmlformats.org/officeDocument/2006/relationships/image" Target="../media/image11.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4.xml"/><Relationship Id="rId6" Type="http://schemas.openxmlformats.org/officeDocument/2006/relationships/oleObject" Target="../embeddings/oleObject13.bin"/><Relationship Id="rId5" Type="http://schemas.openxmlformats.org/officeDocument/2006/relationships/image" Target="../media/image17.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12AB-3985-462E-565C-8A7A042A272D}"/>
              </a:ext>
            </a:extLst>
          </p:cNvPr>
          <p:cNvSpPr>
            <a:spLocks noGrp="1"/>
          </p:cNvSpPr>
          <p:nvPr>
            <p:ph type="ctrTitle"/>
          </p:nvPr>
        </p:nvSpPr>
        <p:spPr/>
        <p:txBody>
          <a:bodyPr/>
          <a:lstStyle/>
          <a:p>
            <a:r>
              <a:rPr lang="en-US" dirty="0"/>
              <a:t>EDIT School 2024</a:t>
            </a:r>
          </a:p>
        </p:txBody>
      </p:sp>
      <p:sp>
        <p:nvSpPr>
          <p:cNvPr id="3" name="Subtitle 2">
            <a:extLst>
              <a:ext uri="{FF2B5EF4-FFF2-40B4-BE49-F238E27FC236}">
                <a16:creationId xmlns:a16="http://schemas.microsoft.com/office/drawing/2014/main" id="{C7A381E1-A59C-43C4-4098-B16316E4CD7F}"/>
              </a:ext>
            </a:extLst>
          </p:cNvPr>
          <p:cNvSpPr>
            <a:spLocks noGrp="1"/>
          </p:cNvSpPr>
          <p:nvPr>
            <p:ph type="subTitle" idx="1"/>
          </p:nvPr>
        </p:nvSpPr>
        <p:spPr/>
        <p:txBody>
          <a:bodyPr/>
          <a:lstStyle/>
          <a:p>
            <a:r>
              <a:rPr lang="en-US" dirty="0"/>
              <a:t>Silicon Track Basics</a:t>
            </a:r>
          </a:p>
        </p:txBody>
      </p:sp>
      <p:sp>
        <p:nvSpPr>
          <p:cNvPr id="5" name="Slide Number Placeholder 4">
            <a:extLst>
              <a:ext uri="{FF2B5EF4-FFF2-40B4-BE49-F238E27FC236}">
                <a16:creationId xmlns:a16="http://schemas.microsoft.com/office/drawing/2014/main" id="{051D4E3D-2092-5A70-C4EE-93AC92997565}"/>
              </a:ext>
            </a:extLst>
          </p:cNvPr>
          <p:cNvSpPr>
            <a:spLocks noGrp="1"/>
          </p:cNvSpPr>
          <p:nvPr>
            <p:ph type="sldNum" sz="quarter" idx="12"/>
          </p:nvPr>
        </p:nvSpPr>
        <p:spPr/>
        <p:txBody>
          <a:bodyPr/>
          <a:lstStyle/>
          <a:p>
            <a:fld id="{6BE89F01-ECB1-0A42-A33A-E6713833CB6E}" type="slidenum">
              <a:rPr lang="en-US" smtClean="0"/>
              <a:t>1</a:t>
            </a:fld>
            <a:endParaRPr lang="en-US"/>
          </a:p>
        </p:txBody>
      </p:sp>
    </p:spTree>
    <p:extLst>
      <p:ext uri="{BB962C8B-B14F-4D97-AF65-F5344CB8AC3E}">
        <p14:creationId xmlns:p14="http://schemas.microsoft.com/office/powerpoint/2010/main" val="85276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a:t>
            </a:r>
          </a:p>
        </p:txBody>
      </p:sp>
      <p:sp>
        <p:nvSpPr>
          <p:cNvPr id="3" name="Content Placeholder 2"/>
          <p:cNvSpPr>
            <a:spLocks noGrp="1"/>
          </p:cNvSpPr>
          <p:nvPr>
            <p:ph sz="half" idx="1"/>
          </p:nvPr>
        </p:nvSpPr>
        <p:spPr>
          <a:xfrm>
            <a:off x="89545" y="1054345"/>
            <a:ext cx="4460367" cy="5667130"/>
          </a:xfrm>
        </p:spPr>
        <p:txBody>
          <a:bodyPr/>
          <a:lstStyle/>
          <a:p>
            <a:pPr marL="0" indent="0">
              <a:buNone/>
            </a:pPr>
            <a:r>
              <a:rPr lang="en-US" dirty="0"/>
              <a:t>A silicon detector is rather complex.  There are commercial “TCAD” packages that can simulate silicon-based devices utilizing finite element analysis using the detailed semiconductor equations:</a:t>
            </a:r>
          </a:p>
          <a:p>
            <a:r>
              <a:rPr lang="en-US" dirty="0"/>
              <a:t>Internal fields</a:t>
            </a:r>
          </a:p>
          <a:p>
            <a:r>
              <a:rPr lang="en-US" dirty="0"/>
              <a:t>Coupling to electrodes</a:t>
            </a:r>
          </a:p>
          <a:p>
            <a:r>
              <a:rPr lang="en-US" dirty="0"/>
              <a:t>Charge diffusion and drift</a:t>
            </a:r>
          </a:p>
          <a:p>
            <a:r>
              <a:rPr lang="en-US" dirty="0"/>
              <a:t>Traps</a:t>
            </a:r>
          </a:p>
          <a:p>
            <a:r>
              <a:rPr lang="en-US" dirty="0"/>
              <a:t>Surface effects</a:t>
            </a:r>
          </a:p>
          <a:p>
            <a:pPr marL="0" indent="0">
              <a:buNone/>
            </a:pPr>
            <a:endParaRPr lang="en-US" dirty="0"/>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10</a:t>
            </a:fld>
            <a:endParaRPr lang="en-US"/>
          </a:p>
        </p:txBody>
      </p:sp>
      <p:pic>
        <p:nvPicPr>
          <p:cNvPr id="7" name="Picture 6"/>
          <p:cNvPicPr>
            <a:picLocks noChangeAspect="1"/>
          </p:cNvPicPr>
          <p:nvPr/>
        </p:nvPicPr>
        <p:blipFill>
          <a:blip r:embed="rId2"/>
          <a:stretch>
            <a:fillRect/>
          </a:stretch>
        </p:blipFill>
        <p:spPr>
          <a:xfrm>
            <a:off x="4549912" y="0"/>
            <a:ext cx="3467100" cy="4305300"/>
          </a:xfrm>
          <a:prstGeom prst="rect">
            <a:avLst/>
          </a:prstGeom>
        </p:spPr>
      </p:pic>
      <p:pic>
        <p:nvPicPr>
          <p:cNvPr id="4" name="Picture 3"/>
          <p:cNvPicPr>
            <a:picLocks noChangeAspect="1"/>
          </p:cNvPicPr>
          <p:nvPr/>
        </p:nvPicPr>
        <p:blipFill>
          <a:blip r:embed="rId3"/>
          <a:stretch>
            <a:fillRect/>
          </a:stretch>
        </p:blipFill>
        <p:spPr>
          <a:xfrm>
            <a:off x="4549912" y="3277180"/>
            <a:ext cx="4520051" cy="3580820"/>
          </a:xfrm>
          <a:prstGeom prst="rect">
            <a:avLst/>
          </a:prstGeom>
        </p:spPr>
      </p:pic>
    </p:spTree>
    <p:extLst>
      <p:ext uri="{BB962C8B-B14F-4D97-AF65-F5344CB8AC3E}">
        <p14:creationId xmlns:p14="http://schemas.microsoft.com/office/powerpoint/2010/main" val="348157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Strip Detector</a:t>
            </a:r>
          </a:p>
        </p:txBody>
      </p:sp>
      <p:sp>
        <p:nvSpPr>
          <p:cNvPr id="3" name="Content Placeholder 2"/>
          <p:cNvSpPr>
            <a:spLocks noGrp="1"/>
          </p:cNvSpPr>
          <p:nvPr>
            <p:ph sz="half" idx="1"/>
          </p:nvPr>
        </p:nvSpPr>
        <p:spPr>
          <a:xfrm>
            <a:off x="-16588" y="1023938"/>
            <a:ext cx="4736226" cy="5641975"/>
          </a:xfrm>
        </p:spPr>
        <p:txBody>
          <a:bodyPr>
            <a:normAutofit fontScale="92500" lnSpcReduction="10000"/>
          </a:bodyPr>
          <a:lstStyle/>
          <a:p>
            <a:r>
              <a:rPr lang="en-US" dirty="0"/>
              <a:t>Bias resistor integrated on each strip usually implanted </a:t>
            </a:r>
            <a:r>
              <a:rPr lang="en-US" dirty="0" err="1"/>
              <a:t>polysilicon</a:t>
            </a:r>
            <a:r>
              <a:rPr lang="en-US" dirty="0"/>
              <a:t> resistor</a:t>
            </a:r>
          </a:p>
          <a:p>
            <a:r>
              <a:rPr lang="en-US" dirty="0"/>
              <a:t>Coupling capacitor formed by very thin (2500 A) dielectric. The dielectric is usually a “grown thermal” oxide supplemented with deposited layers formed by CVD (chemical vapor deposition) </a:t>
            </a:r>
          </a:p>
          <a:p>
            <a:r>
              <a:rPr lang="en-US" dirty="0"/>
              <a:t>In addition there are “guard rings” which keep the field from reaching the damaged silicon near cut edges.</a:t>
            </a:r>
          </a:p>
          <a:p>
            <a:r>
              <a:rPr lang="en-US" dirty="0"/>
              <a:t>“</a:t>
            </a:r>
            <a:r>
              <a:rPr lang="en-US" dirty="0" err="1"/>
              <a:t>Microdischarge</a:t>
            </a:r>
            <a:r>
              <a:rPr lang="en-US" dirty="0"/>
              <a:t>” breakdown can occur when fields near the  implant increase due to charges in the oxide and potential of the coupling </a:t>
            </a:r>
            <a:r>
              <a:rPr lang="en-US" dirty="0" err="1"/>
              <a:t>aluminization</a:t>
            </a:r>
            <a:endParaRPr lang="en-US" dirty="0"/>
          </a:p>
          <a:p>
            <a:endParaRPr lang="en-US" dirty="0"/>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11</a:t>
            </a:fld>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33338"/>
            <a:ext cx="4330700"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3876911135"/>
              </p:ext>
            </p:extLst>
          </p:nvPr>
        </p:nvGraphicFramePr>
        <p:xfrm>
          <a:off x="2476500" y="5918200"/>
          <a:ext cx="1524000" cy="665163"/>
        </p:xfrm>
        <a:graphic>
          <a:graphicData uri="http://schemas.openxmlformats.org/presentationml/2006/ole">
            <mc:AlternateContent xmlns:mc="http://schemas.openxmlformats.org/markup-compatibility/2006">
              <mc:Choice xmlns:v="urn:schemas-microsoft-com:vml" Requires="v">
                <p:oleObj name="Equation" r:id="rId3" imgW="1333440" imgH="583920" progId="Equation.3">
                  <p:embed/>
                </p:oleObj>
              </mc:Choice>
              <mc:Fallback>
                <p:oleObj name="Equation" r:id="rId3" imgW="13334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5918200"/>
                        <a:ext cx="1524000" cy="6651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 name="Text Box 58"/>
          <p:cNvSpPr txBox="1">
            <a:spLocks noChangeArrowheads="1"/>
          </p:cNvSpPr>
          <p:nvPr/>
        </p:nvSpPr>
        <p:spPr bwMode="auto">
          <a:xfrm>
            <a:off x="7925594" y="5391638"/>
            <a:ext cx="71807" cy="400110"/>
          </a:xfrm>
          <a:prstGeom prst="rect">
            <a:avLst/>
          </a:prstGeom>
          <a:noFill/>
          <a:ln w="9525">
            <a:noFill/>
            <a:miter lim="800000"/>
            <a:headEnd/>
            <a:tailEnd/>
          </a:ln>
          <a:effectLst/>
        </p:spPr>
        <p:txBody>
          <a:bodyPr wrap="square" anchor="ctr">
            <a:spAutoFit/>
          </a:bodyPr>
          <a:lstStyle/>
          <a:p>
            <a:pPr algn="ctr"/>
            <a:r>
              <a:rPr lang="en-US" sz="2000" dirty="0">
                <a:latin typeface="Arial" charset="0"/>
              </a:rPr>
              <a:t>Si</a:t>
            </a:r>
          </a:p>
        </p:txBody>
      </p:sp>
      <p:pic>
        <p:nvPicPr>
          <p:cNvPr id="24" name="Picture 23"/>
          <p:cNvPicPr>
            <a:picLocks noChangeAspect="1"/>
          </p:cNvPicPr>
          <p:nvPr/>
        </p:nvPicPr>
        <p:blipFill>
          <a:blip r:embed="rId5"/>
          <a:stretch>
            <a:fillRect/>
          </a:stretch>
        </p:blipFill>
        <p:spPr>
          <a:xfrm>
            <a:off x="4668838" y="3930413"/>
            <a:ext cx="4420678" cy="2070575"/>
          </a:xfrm>
          <a:prstGeom prst="rect">
            <a:avLst/>
          </a:prstGeom>
        </p:spPr>
      </p:pic>
      <p:sp>
        <p:nvSpPr>
          <p:cNvPr id="25" name="TextBox 24"/>
          <p:cNvSpPr txBox="1"/>
          <p:nvPr/>
        </p:nvSpPr>
        <p:spPr>
          <a:xfrm>
            <a:off x="4714876" y="5473423"/>
            <a:ext cx="376613" cy="369332"/>
          </a:xfrm>
          <a:prstGeom prst="rect">
            <a:avLst/>
          </a:prstGeom>
          <a:noFill/>
        </p:spPr>
        <p:txBody>
          <a:bodyPr wrap="none" rtlCol="0">
            <a:spAutoFit/>
          </a:bodyPr>
          <a:lstStyle/>
          <a:p>
            <a:r>
              <a:rPr lang="en-US" dirty="0"/>
              <a:t>n-</a:t>
            </a:r>
          </a:p>
        </p:txBody>
      </p:sp>
      <p:sp>
        <p:nvSpPr>
          <p:cNvPr id="26" name="TextBox 25"/>
          <p:cNvSpPr txBox="1"/>
          <p:nvPr/>
        </p:nvSpPr>
        <p:spPr>
          <a:xfrm>
            <a:off x="5595938" y="5288757"/>
            <a:ext cx="420908" cy="369332"/>
          </a:xfrm>
          <a:prstGeom prst="rect">
            <a:avLst/>
          </a:prstGeom>
          <a:noFill/>
        </p:spPr>
        <p:txBody>
          <a:bodyPr wrap="none" rtlCol="0">
            <a:spAutoFit/>
          </a:bodyPr>
          <a:lstStyle/>
          <a:p>
            <a:r>
              <a:rPr lang="en-US" dirty="0"/>
              <a:t>p+</a:t>
            </a:r>
          </a:p>
        </p:txBody>
      </p:sp>
      <p:sp>
        <p:nvSpPr>
          <p:cNvPr id="27" name="TextBox 26"/>
          <p:cNvSpPr txBox="1"/>
          <p:nvPr/>
        </p:nvSpPr>
        <p:spPr>
          <a:xfrm>
            <a:off x="5806392" y="5658089"/>
            <a:ext cx="420908" cy="369332"/>
          </a:xfrm>
          <a:prstGeom prst="rect">
            <a:avLst/>
          </a:prstGeom>
          <a:noFill/>
        </p:spPr>
        <p:txBody>
          <a:bodyPr wrap="none" rtlCol="0">
            <a:spAutoFit/>
          </a:bodyPr>
          <a:lstStyle/>
          <a:p>
            <a:r>
              <a:rPr lang="en-US" dirty="0"/>
              <a:t>n+</a:t>
            </a:r>
          </a:p>
        </p:txBody>
      </p:sp>
      <p:sp>
        <p:nvSpPr>
          <p:cNvPr id="29" name="TextBox 28"/>
          <p:cNvSpPr txBox="1"/>
          <p:nvPr/>
        </p:nvSpPr>
        <p:spPr>
          <a:xfrm>
            <a:off x="7007818" y="2894389"/>
            <a:ext cx="690964" cy="369332"/>
          </a:xfrm>
          <a:prstGeom prst="rect">
            <a:avLst/>
          </a:prstGeom>
          <a:noFill/>
        </p:spPr>
        <p:txBody>
          <a:bodyPr wrap="none" rtlCol="0">
            <a:spAutoFit/>
          </a:bodyPr>
          <a:lstStyle/>
          <a:p>
            <a:r>
              <a:rPr lang="en-US" dirty="0"/>
              <a:t>oxide</a:t>
            </a:r>
          </a:p>
        </p:txBody>
      </p:sp>
      <p:sp>
        <p:nvSpPr>
          <p:cNvPr id="31" name="TextBox 30"/>
          <p:cNvSpPr txBox="1"/>
          <p:nvPr/>
        </p:nvSpPr>
        <p:spPr>
          <a:xfrm>
            <a:off x="4720314" y="2582902"/>
            <a:ext cx="951665" cy="369332"/>
          </a:xfrm>
          <a:prstGeom prst="rect">
            <a:avLst/>
          </a:prstGeom>
          <a:noFill/>
        </p:spPr>
        <p:txBody>
          <a:bodyPr wrap="none" rtlCol="0">
            <a:spAutoFit/>
          </a:bodyPr>
          <a:lstStyle/>
          <a:p>
            <a:r>
              <a:rPr lang="en-US" dirty="0"/>
              <a:t>junction</a:t>
            </a:r>
          </a:p>
        </p:txBody>
      </p:sp>
      <p:sp>
        <p:nvSpPr>
          <p:cNvPr id="30" name="TextBox 29"/>
          <p:cNvSpPr txBox="1"/>
          <p:nvPr/>
        </p:nvSpPr>
        <p:spPr>
          <a:xfrm>
            <a:off x="8208295" y="2719169"/>
            <a:ext cx="881221" cy="646331"/>
          </a:xfrm>
          <a:prstGeom prst="rect">
            <a:avLst/>
          </a:prstGeom>
          <a:noFill/>
        </p:spPr>
        <p:txBody>
          <a:bodyPr wrap="none" rtlCol="0">
            <a:spAutoFit/>
          </a:bodyPr>
          <a:lstStyle/>
          <a:p>
            <a:r>
              <a:rPr lang="en-US" dirty="0" err="1"/>
              <a:t>Ohmic</a:t>
            </a:r>
            <a:endParaRPr lang="en-US" dirty="0"/>
          </a:p>
          <a:p>
            <a:r>
              <a:rPr lang="en-US" dirty="0"/>
              <a:t>contact</a:t>
            </a:r>
          </a:p>
        </p:txBody>
      </p:sp>
      <p:cxnSp>
        <p:nvCxnSpPr>
          <p:cNvPr id="34" name="Straight Arrow Connector 33"/>
          <p:cNvCxnSpPr/>
          <p:nvPr/>
        </p:nvCxnSpPr>
        <p:spPr>
          <a:xfrm flipV="1">
            <a:off x="5089804" y="1192768"/>
            <a:ext cx="2045572" cy="1390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0" idx="2"/>
          </p:cNvCxnSpPr>
          <p:nvPr/>
        </p:nvCxnSpPr>
        <p:spPr>
          <a:xfrm flipH="1">
            <a:off x="7353300" y="3365500"/>
            <a:ext cx="1295606" cy="255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6016846" y="3263721"/>
            <a:ext cx="1118530" cy="2025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0" idx="0"/>
          </p:cNvCxnSpPr>
          <p:nvPr/>
        </p:nvCxnSpPr>
        <p:spPr>
          <a:xfrm flipH="1" flipV="1">
            <a:off x="7239000" y="1384300"/>
            <a:ext cx="1409906" cy="1334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077104" y="2894389"/>
            <a:ext cx="729288" cy="24972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7239000" y="894522"/>
            <a:ext cx="459782" cy="1999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46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22989" cy="894522"/>
          </a:xfrm>
        </p:spPr>
        <p:txBody>
          <a:bodyPr/>
          <a:lstStyle/>
          <a:p>
            <a:r>
              <a:rPr lang="en-US" dirty="0"/>
              <a:t>n, p and junctions</a:t>
            </a:r>
          </a:p>
        </p:txBody>
      </p:sp>
      <p:sp>
        <p:nvSpPr>
          <p:cNvPr id="3" name="Content Placeholder 2"/>
          <p:cNvSpPr>
            <a:spLocks noGrp="1"/>
          </p:cNvSpPr>
          <p:nvPr>
            <p:ph idx="1"/>
          </p:nvPr>
        </p:nvSpPr>
        <p:spPr>
          <a:xfrm>
            <a:off x="0" y="911086"/>
            <a:ext cx="8946247" cy="5639173"/>
          </a:xfrm>
        </p:spPr>
        <p:txBody>
          <a:bodyPr/>
          <a:lstStyle/>
          <a:p>
            <a:pPr marL="0" indent="0">
              <a:buNone/>
            </a:pPr>
            <a:r>
              <a:rPr lang="en-US" dirty="0"/>
              <a:t>Silicon can be doped with donor or </a:t>
            </a:r>
            <a:br>
              <a:rPr lang="en-US" dirty="0"/>
            </a:br>
            <a:r>
              <a:rPr lang="en-US" dirty="0"/>
              <a:t>acceptor impurities. This </a:t>
            </a:r>
            <a:br>
              <a:rPr lang="en-US" dirty="0"/>
            </a:br>
            <a:r>
              <a:rPr lang="en-US" dirty="0"/>
              <a:t>corresponds to n (usually </a:t>
            </a:r>
            <a:br>
              <a:rPr lang="en-US" dirty="0"/>
            </a:br>
            <a:r>
              <a:rPr lang="en-US" dirty="0"/>
              <a:t>phosphorus) or p (boron) type </a:t>
            </a:r>
            <a:br>
              <a:rPr lang="en-US" dirty="0"/>
            </a:br>
            <a:r>
              <a:rPr lang="en-US" dirty="0"/>
              <a:t>silicon.</a:t>
            </a:r>
          </a:p>
          <a:p>
            <a:r>
              <a:rPr lang="en-US" dirty="0"/>
              <a:t>The contact between the heavily</a:t>
            </a:r>
            <a:br>
              <a:rPr lang="en-US" dirty="0"/>
            </a:br>
            <a:r>
              <a:rPr lang="en-US" dirty="0"/>
              <a:t> doped and lightly doped regions </a:t>
            </a:r>
            <a:br>
              <a:rPr lang="en-US" dirty="0"/>
            </a:br>
            <a:r>
              <a:rPr lang="en-US" dirty="0"/>
              <a:t>provide the junction (p-n) and </a:t>
            </a:r>
            <a:r>
              <a:rPr lang="en-US" dirty="0" err="1"/>
              <a:t>ohmic</a:t>
            </a:r>
            <a:r>
              <a:rPr lang="en-US" dirty="0"/>
              <a:t> (n-n</a:t>
            </a:r>
            <a:r>
              <a:rPr lang="en-US" baseline="30000" dirty="0"/>
              <a:t>+</a:t>
            </a:r>
            <a:r>
              <a:rPr lang="en-US" dirty="0"/>
              <a:t> or p-p</a:t>
            </a:r>
            <a:r>
              <a:rPr lang="en-US" baseline="30000" dirty="0"/>
              <a:t>+</a:t>
            </a:r>
            <a:r>
              <a:rPr lang="en-US" dirty="0"/>
              <a:t>) contacts</a:t>
            </a:r>
          </a:p>
          <a:p>
            <a:r>
              <a:rPr lang="en-US" dirty="0"/>
              <a:t>Junction contacts are high field (possible breakdown) regions</a:t>
            </a:r>
          </a:p>
          <a:p>
            <a:r>
              <a:rPr lang="en-US" dirty="0" err="1"/>
              <a:t>Ohmic</a:t>
            </a:r>
            <a:r>
              <a:rPr lang="en-US" dirty="0"/>
              <a:t> contacts need to be heavily doped for a proper metal- semiconductor contact</a:t>
            </a:r>
          </a:p>
        </p:txBody>
      </p:sp>
      <p:sp>
        <p:nvSpPr>
          <p:cNvPr id="4" name="Date Placeholder 3"/>
          <p:cNvSpPr>
            <a:spLocks noGrp="1"/>
          </p:cNvSpPr>
          <p:nvPr>
            <p:ph type="dt" sz="half" idx="10"/>
          </p:nvPr>
        </p:nvSpPr>
        <p:spPr/>
        <p:txBody>
          <a:bodyPr/>
          <a:lstStyle/>
          <a:p>
            <a:r>
              <a:rPr lang="en-US"/>
              <a:t>R. Lipton Higgs Factory Workshop[ 11/16/2012</a:t>
            </a:r>
          </a:p>
        </p:txBody>
      </p:sp>
      <p:sp>
        <p:nvSpPr>
          <p:cNvPr id="5" name="Slide Number Placeholder 4"/>
          <p:cNvSpPr>
            <a:spLocks noGrp="1"/>
          </p:cNvSpPr>
          <p:nvPr>
            <p:ph type="sldNum" sz="quarter" idx="12"/>
          </p:nvPr>
        </p:nvSpPr>
        <p:spPr/>
        <p:txBody>
          <a:bodyPr/>
          <a:lstStyle/>
          <a:p>
            <a:fld id="{3DE29B2B-0122-2449-A951-ADA25041C29A}" type="slidenum">
              <a:rPr lang="en-US" smtClean="0"/>
              <a:t>12</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913" y="0"/>
            <a:ext cx="4648200" cy="347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69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Semiconductor Surface</a:t>
            </a:r>
          </a:p>
        </p:txBody>
      </p:sp>
      <p:sp>
        <p:nvSpPr>
          <p:cNvPr id="3" name="Content Placeholder 2"/>
          <p:cNvSpPr>
            <a:spLocks noGrp="1"/>
          </p:cNvSpPr>
          <p:nvPr>
            <p:ph idx="1"/>
          </p:nvPr>
        </p:nvSpPr>
        <p:spPr>
          <a:xfrm>
            <a:off x="0" y="911087"/>
            <a:ext cx="5136015" cy="5810388"/>
          </a:xfrm>
        </p:spPr>
        <p:txBody>
          <a:bodyPr>
            <a:normAutofit/>
          </a:bodyPr>
          <a:lstStyle/>
          <a:p>
            <a:pPr marL="0" indent="0">
              <a:buNone/>
            </a:pPr>
            <a:r>
              <a:rPr lang="en-US" sz="2000" dirty="0"/>
              <a:t>The surface is a crucial part of the detector design</a:t>
            </a:r>
          </a:p>
          <a:p>
            <a:r>
              <a:rPr lang="en-US" sz="2000" dirty="0"/>
              <a:t>Junction side must be polished and defect-free</a:t>
            </a:r>
          </a:p>
          <a:p>
            <a:r>
              <a:rPr lang="en-US" sz="2000" dirty="0"/>
              <a:t>Field must be ~0 at damaged cut edge</a:t>
            </a:r>
          </a:p>
          <a:p>
            <a:r>
              <a:rPr lang="en-US" sz="2000" dirty="0"/>
              <a:t>Silicon dioxide used as insulator and passivation can accumulate charge (usually positive)</a:t>
            </a:r>
          </a:p>
          <a:p>
            <a:r>
              <a:rPr lang="en-US" sz="2000" dirty="0"/>
              <a:t>An electron accumulation layer builds up near the positively charged silicon/silicon dioxide interface – this acts as an insulator on a p+/n or a conductor on a n+/p junction – need an additional “p-stop” to electrically isolate n strips on p conductor</a:t>
            </a:r>
          </a:p>
          <a:p>
            <a:r>
              <a:rPr lang="en-US" sz="2000" dirty="0"/>
              <a:t>Detectors can also be sensitive to charge attracted to the surface – affected by humidity</a:t>
            </a:r>
          </a:p>
          <a:p>
            <a:pPr marL="0" indent="0">
              <a:buNone/>
            </a:pPr>
            <a:endParaRPr lang="en-US" sz="2000" dirty="0"/>
          </a:p>
        </p:txBody>
      </p:sp>
      <p:sp>
        <p:nvSpPr>
          <p:cNvPr id="4" name="Date Placeholder 3"/>
          <p:cNvSpPr>
            <a:spLocks noGrp="1"/>
          </p:cNvSpPr>
          <p:nvPr>
            <p:ph type="dt" sz="half" idx="10"/>
          </p:nvPr>
        </p:nvSpPr>
        <p:spPr/>
        <p:txBody>
          <a:bodyPr/>
          <a:lstStyle/>
          <a:p>
            <a:r>
              <a:rPr lang="en-US"/>
              <a:t>R. Lipton Higgs Factory Workshop[ 11/16/2012</a:t>
            </a:r>
          </a:p>
        </p:txBody>
      </p:sp>
      <p:sp>
        <p:nvSpPr>
          <p:cNvPr id="5" name="Slide Number Placeholder 4"/>
          <p:cNvSpPr>
            <a:spLocks noGrp="1"/>
          </p:cNvSpPr>
          <p:nvPr>
            <p:ph type="sldNum" sz="quarter" idx="12"/>
          </p:nvPr>
        </p:nvSpPr>
        <p:spPr/>
        <p:txBody>
          <a:bodyPr/>
          <a:lstStyle/>
          <a:p>
            <a:fld id="{3DE29B2B-0122-2449-A951-ADA25041C29A}" type="slidenum">
              <a:rPr lang="en-US" smtClean="0"/>
              <a:t>13</a:t>
            </a:fld>
            <a:endParaRPr lang="en-US"/>
          </a:p>
        </p:txBody>
      </p:sp>
      <p:sp>
        <p:nvSpPr>
          <p:cNvPr id="7" name="Text Box 5"/>
          <p:cNvSpPr txBox="1">
            <a:spLocks noChangeArrowheads="1"/>
          </p:cNvSpPr>
          <p:nvPr/>
        </p:nvSpPr>
        <p:spPr bwMode="auto">
          <a:xfrm>
            <a:off x="5855045" y="3714458"/>
            <a:ext cx="231761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Electron concentration</a:t>
            </a:r>
          </a:p>
          <a:p>
            <a:r>
              <a:rPr lang="en-US" dirty="0"/>
              <a:t>1e11 oxide charge </a:t>
            </a:r>
          </a:p>
          <a:p>
            <a:r>
              <a:rPr lang="en-US" dirty="0"/>
              <a:t>n-type</a:t>
            </a:r>
          </a:p>
        </p:txBody>
      </p:sp>
      <p:graphicFrame>
        <p:nvGraphicFramePr>
          <p:cNvPr id="8" name="Object 4"/>
          <p:cNvGraphicFramePr>
            <a:graphicFrameLocks noChangeAspect="1"/>
          </p:cNvGraphicFramePr>
          <p:nvPr>
            <p:extLst>
              <p:ext uri="{D42A27DB-BD31-4B8C-83A1-F6EECF244321}">
                <p14:modId xmlns:p14="http://schemas.microsoft.com/office/powerpoint/2010/main" val="1475435884"/>
              </p:ext>
            </p:extLst>
          </p:nvPr>
        </p:nvGraphicFramePr>
        <p:xfrm>
          <a:off x="5269706" y="-96275"/>
          <a:ext cx="3685694" cy="3810733"/>
        </p:xfrm>
        <a:graphic>
          <a:graphicData uri="http://schemas.openxmlformats.org/presentationml/2006/ole">
            <mc:AlternateContent xmlns:mc="http://schemas.openxmlformats.org/markup-compatibility/2006">
              <mc:Choice xmlns:v="urn:schemas-microsoft-com:vml" Requires="v">
                <p:oleObj name="Image" r:id="rId2" imgW="9266667" imgH="9580952" progId="PhotoDeluxe.Image.2">
                  <p:embed/>
                </p:oleObj>
              </mc:Choice>
              <mc:Fallback>
                <p:oleObj name="Image" r:id="rId2" imgW="9266667" imgH="9580952" progId="PhotoDeluxe.Image.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706" y="-96275"/>
                        <a:ext cx="3685694" cy="3810733"/>
                      </a:xfrm>
                      <a:prstGeom prst="rect">
                        <a:avLst/>
                      </a:prstGeom>
                      <a:noFill/>
                      <a:ln>
                        <a:noFill/>
                      </a:ln>
                      <a:effectLst/>
                    </p:spPr>
                  </p:pic>
                </p:oleObj>
              </mc:Fallback>
            </mc:AlternateContent>
          </a:graphicData>
        </a:graphic>
      </p:graphicFrame>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015" y="3294176"/>
            <a:ext cx="3953078" cy="3427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7695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12273" cy="1346200"/>
          </a:xfrm>
        </p:spPr>
        <p:txBody>
          <a:bodyPr>
            <a:normAutofit/>
          </a:bodyPr>
          <a:lstStyle/>
          <a:p>
            <a:r>
              <a:rPr lang="en-US" dirty="0"/>
              <a:t>Detector</a:t>
            </a:r>
            <a:br>
              <a:rPr lang="en-US" dirty="0"/>
            </a:br>
            <a:r>
              <a:rPr lang="en-US" dirty="0"/>
              <a:t>Layout</a:t>
            </a:r>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14</a:t>
            </a:fld>
            <a:endParaRPr lang="en-US"/>
          </a:p>
        </p:txBody>
      </p:sp>
      <p:pic>
        <p:nvPicPr>
          <p:cNvPr id="7" name="Picture 8" descr="E:\SSMAS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0"/>
            <a:ext cx="6010275" cy="571500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Object 5"/>
          <p:cNvGraphicFramePr>
            <a:graphicFrameLocks noChangeAspect="1"/>
          </p:cNvGraphicFramePr>
          <p:nvPr>
            <p:extLst>
              <p:ext uri="{D42A27DB-BD31-4B8C-83A1-F6EECF244321}">
                <p14:modId xmlns:p14="http://schemas.microsoft.com/office/powerpoint/2010/main" val="1610495842"/>
              </p:ext>
            </p:extLst>
          </p:nvPr>
        </p:nvGraphicFramePr>
        <p:xfrm>
          <a:off x="6548438" y="5637212"/>
          <a:ext cx="125413" cy="239713"/>
        </p:xfrm>
        <a:graphic>
          <a:graphicData uri="http://schemas.openxmlformats.org/presentationml/2006/ole">
            <mc:AlternateContent xmlns:mc="http://schemas.openxmlformats.org/markup-compatibility/2006">
              <mc:Choice xmlns:v="urn:schemas-microsoft-com:vml" Requires="v">
                <p:oleObj name="Equation" r:id="rId3" imgW="126720" imgH="241200" progId="Equation.3">
                  <p:embed/>
                </p:oleObj>
              </mc:Choice>
              <mc:Fallback>
                <p:oleObj name="Equation" r:id="rId3" imgW="1267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5637212"/>
                        <a:ext cx="125413" cy="239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Line 9"/>
          <p:cNvSpPr>
            <a:spLocks noChangeShapeType="1"/>
          </p:cNvSpPr>
          <p:nvPr/>
        </p:nvSpPr>
        <p:spPr bwMode="auto">
          <a:xfrm>
            <a:off x="2857500" y="2328862"/>
            <a:ext cx="1697038"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Text Box 10"/>
          <p:cNvSpPr txBox="1">
            <a:spLocks noChangeArrowheads="1"/>
          </p:cNvSpPr>
          <p:nvPr/>
        </p:nvSpPr>
        <p:spPr bwMode="auto">
          <a:xfrm>
            <a:off x="2192338" y="2024062"/>
            <a:ext cx="841375"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bias</a:t>
            </a:r>
          </a:p>
          <a:p>
            <a:r>
              <a:rPr lang="en-US" sz="1600" dirty="0"/>
              <a:t>resistor</a:t>
            </a:r>
          </a:p>
        </p:txBody>
      </p:sp>
      <p:sp>
        <p:nvSpPr>
          <p:cNvPr id="11" name="Line 11"/>
          <p:cNvSpPr>
            <a:spLocks noChangeShapeType="1"/>
          </p:cNvSpPr>
          <p:nvPr/>
        </p:nvSpPr>
        <p:spPr bwMode="auto">
          <a:xfrm>
            <a:off x="2857500" y="4386262"/>
            <a:ext cx="2073276" cy="0"/>
          </a:xfrm>
          <a:prstGeom prst="line">
            <a:avLst/>
          </a:prstGeom>
          <a:noFill/>
          <a:ln w="2857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Text Box 12"/>
          <p:cNvSpPr txBox="1">
            <a:spLocks noChangeArrowheads="1"/>
          </p:cNvSpPr>
          <p:nvPr/>
        </p:nvSpPr>
        <p:spPr bwMode="auto">
          <a:xfrm>
            <a:off x="2192338" y="4095749"/>
            <a:ext cx="833438"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accent2"/>
                </a:solidFill>
              </a:rPr>
              <a:t>DC test</a:t>
            </a:r>
          </a:p>
          <a:p>
            <a:r>
              <a:rPr lang="en-US" sz="1600" dirty="0">
                <a:solidFill>
                  <a:schemeClr val="accent2"/>
                </a:solidFill>
              </a:rPr>
              <a:t>pad</a:t>
            </a:r>
            <a:endParaRPr lang="en-US" sz="1600" dirty="0"/>
          </a:p>
        </p:txBody>
      </p:sp>
      <p:sp>
        <p:nvSpPr>
          <p:cNvPr id="13" name="Line 14"/>
          <p:cNvSpPr>
            <a:spLocks noChangeShapeType="1"/>
          </p:cNvSpPr>
          <p:nvPr/>
        </p:nvSpPr>
        <p:spPr bwMode="auto">
          <a:xfrm flipV="1">
            <a:off x="3319464" y="5581649"/>
            <a:ext cx="1371600" cy="685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Text Box 15"/>
          <p:cNvSpPr txBox="1">
            <a:spLocks noChangeArrowheads="1"/>
          </p:cNvSpPr>
          <p:nvPr/>
        </p:nvSpPr>
        <p:spPr bwMode="auto">
          <a:xfrm>
            <a:off x="2192338" y="6062662"/>
            <a:ext cx="138430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008000"/>
                </a:solidFill>
              </a:rPr>
              <a:t>coupling</a:t>
            </a:r>
          </a:p>
          <a:p>
            <a:r>
              <a:rPr lang="en-US" sz="1600">
                <a:solidFill>
                  <a:srgbClr val="008000"/>
                </a:solidFill>
              </a:rPr>
              <a:t>capacitor</a:t>
            </a:r>
          </a:p>
          <a:p>
            <a:r>
              <a:rPr lang="en-US" sz="1600">
                <a:solidFill>
                  <a:srgbClr val="008000"/>
                </a:solidFill>
              </a:rPr>
              <a:t>aluminization</a:t>
            </a:r>
            <a:endParaRPr lang="en-US" sz="1600"/>
          </a:p>
        </p:txBody>
      </p:sp>
      <p:sp>
        <p:nvSpPr>
          <p:cNvPr id="15" name="Text Box 16"/>
          <p:cNvSpPr txBox="1">
            <a:spLocks noChangeArrowheads="1"/>
          </p:cNvSpPr>
          <p:nvPr/>
        </p:nvSpPr>
        <p:spPr bwMode="auto">
          <a:xfrm>
            <a:off x="3563938" y="2557462"/>
            <a:ext cx="8112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chemeClr val="accent1"/>
                </a:solidFill>
              </a:rPr>
              <a:t>Guard </a:t>
            </a:r>
          </a:p>
          <a:p>
            <a:r>
              <a:rPr lang="en-US" sz="1600">
                <a:solidFill>
                  <a:schemeClr val="accent1"/>
                </a:solidFill>
              </a:rPr>
              <a:t>ring</a:t>
            </a:r>
            <a:endParaRPr lang="en-US" sz="1600"/>
          </a:p>
        </p:txBody>
      </p:sp>
      <p:sp>
        <p:nvSpPr>
          <p:cNvPr id="16" name="Line 17"/>
          <p:cNvSpPr>
            <a:spLocks noChangeShapeType="1"/>
          </p:cNvSpPr>
          <p:nvPr/>
        </p:nvSpPr>
        <p:spPr bwMode="auto">
          <a:xfrm>
            <a:off x="3944938" y="3167062"/>
            <a:ext cx="76200" cy="533400"/>
          </a:xfrm>
          <a:prstGeom prst="line">
            <a:avLst/>
          </a:prstGeom>
          <a:noFill/>
          <a:ln w="28575">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8"/>
          <p:cNvSpPr>
            <a:spLocks noChangeShapeType="1"/>
          </p:cNvSpPr>
          <p:nvPr/>
        </p:nvSpPr>
        <p:spPr bwMode="auto">
          <a:xfrm flipV="1">
            <a:off x="4953000" y="5521324"/>
            <a:ext cx="0" cy="762000"/>
          </a:xfrm>
          <a:prstGeom prst="line">
            <a:avLst/>
          </a:prstGeom>
          <a:noFill/>
          <a:ln w="28575">
            <a:solidFill>
              <a:srgbClr val="D6009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Text Box 19"/>
          <p:cNvSpPr txBox="1">
            <a:spLocks noChangeArrowheads="1"/>
          </p:cNvSpPr>
          <p:nvPr/>
        </p:nvSpPr>
        <p:spPr bwMode="auto">
          <a:xfrm>
            <a:off x="4529138" y="6232524"/>
            <a:ext cx="623888"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rgbClr val="D60093"/>
                </a:solidFill>
              </a:rPr>
              <a:t>bond</a:t>
            </a:r>
          </a:p>
          <a:p>
            <a:r>
              <a:rPr lang="en-US" sz="1600" dirty="0">
                <a:solidFill>
                  <a:srgbClr val="D60093"/>
                </a:solidFill>
              </a:rPr>
              <a:t>pad</a:t>
            </a:r>
            <a:endParaRPr lang="en-US" sz="1600" dirty="0"/>
          </a:p>
        </p:txBody>
      </p:sp>
      <p:sp>
        <p:nvSpPr>
          <p:cNvPr id="19" name="Line 20"/>
          <p:cNvSpPr>
            <a:spLocks noChangeShapeType="1"/>
          </p:cNvSpPr>
          <p:nvPr/>
        </p:nvSpPr>
        <p:spPr bwMode="auto">
          <a:xfrm flipH="1" flipV="1">
            <a:off x="4953000" y="4965700"/>
            <a:ext cx="728663" cy="1173162"/>
          </a:xfrm>
          <a:prstGeom prst="line">
            <a:avLst/>
          </a:prstGeom>
          <a:noFill/>
          <a:ln w="2857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Text Box 21"/>
          <p:cNvSpPr txBox="1">
            <a:spLocks noChangeArrowheads="1"/>
          </p:cNvSpPr>
          <p:nvPr/>
        </p:nvSpPr>
        <p:spPr bwMode="auto">
          <a:xfrm>
            <a:off x="5249863" y="6229349"/>
            <a:ext cx="8636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rgbClr val="FF3300"/>
                </a:solidFill>
              </a:rPr>
              <a:t>strip</a:t>
            </a:r>
          </a:p>
          <a:p>
            <a:r>
              <a:rPr lang="en-US" sz="1600" dirty="0">
                <a:solidFill>
                  <a:srgbClr val="FF3300"/>
                </a:solidFill>
              </a:rPr>
              <a:t>implant</a:t>
            </a:r>
            <a:endParaRPr lang="en-US" sz="1600" dirty="0"/>
          </a:p>
        </p:txBody>
      </p:sp>
      <p:sp>
        <p:nvSpPr>
          <p:cNvPr id="21" name="Text Box 22"/>
          <p:cNvSpPr txBox="1">
            <a:spLocks noChangeArrowheads="1"/>
          </p:cNvSpPr>
          <p:nvPr/>
        </p:nvSpPr>
        <p:spPr bwMode="auto">
          <a:xfrm>
            <a:off x="4538663" y="714375"/>
            <a:ext cx="9255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Bias line</a:t>
            </a:r>
          </a:p>
        </p:txBody>
      </p:sp>
      <p:sp>
        <p:nvSpPr>
          <p:cNvPr id="22" name="Line 23"/>
          <p:cNvSpPr>
            <a:spLocks noChangeShapeType="1"/>
          </p:cNvSpPr>
          <p:nvPr/>
        </p:nvSpPr>
        <p:spPr bwMode="auto">
          <a:xfrm>
            <a:off x="6154738" y="6062662"/>
            <a:ext cx="533400" cy="0"/>
          </a:xfrm>
          <a:prstGeom prst="line">
            <a:avLst/>
          </a:prstGeom>
          <a:noFill/>
          <a:ln w="9525">
            <a:solidFill>
              <a:srgbClr val="CC33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5"/>
          <p:cNvSpPr txBox="1">
            <a:spLocks noChangeArrowheads="1"/>
          </p:cNvSpPr>
          <p:nvPr/>
        </p:nvSpPr>
        <p:spPr bwMode="auto">
          <a:xfrm>
            <a:off x="6002338" y="6138862"/>
            <a:ext cx="785813" cy="346075"/>
          </a:xfrm>
          <a:prstGeom prst="rect">
            <a:avLst/>
          </a:prstGeom>
          <a:noFill/>
          <a:ln w="9525">
            <a:solidFill>
              <a:srgbClr val="CC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CC3300"/>
                </a:solidFill>
              </a:rPr>
              <a:t>100</a:t>
            </a:r>
            <a:r>
              <a:rPr lang="en-US" sz="1600">
                <a:solidFill>
                  <a:srgbClr val="CC3300"/>
                </a:solidFill>
                <a:latin typeface="Symbol" charset="0"/>
              </a:rPr>
              <a:t>m</a:t>
            </a:r>
            <a:r>
              <a:rPr lang="en-US" sz="1600">
                <a:solidFill>
                  <a:srgbClr val="CC3300"/>
                </a:solidFill>
              </a:rPr>
              <a:t>m</a:t>
            </a:r>
          </a:p>
        </p:txBody>
      </p:sp>
    </p:spTree>
    <p:extLst>
      <p:ext uri="{BB962C8B-B14F-4D97-AF65-F5344CB8AC3E}">
        <p14:creationId xmlns:p14="http://schemas.microsoft.com/office/powerpoint/2010/main" val="175506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314700" cy="894522"/>
          </a:xfrm>
        </p:spPr>
        <p:txBody>
          <a:bodyPr/>
          <a:lstStyle/>
          <a:p>
            <a:r>
              <a:rPr lang="en-US" dirty="0" err="1"/>
              <a:t>Wirebonding</a:t>
            </a:r>
            <a:endParaRPr lang="en-US" dirty="0"/>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15</a:t>
            </a:fld>
            <a:endParaRPr lang="en-US"/>
          </a:p>
        </p:txBody>
      </p:sp>
      <p:sp>
        <p:nvSpPr>
          <p:cNvPr id="8" name="Content Placeholder 7"/>
          <p:cNvSpPr>
            <a:spLocks noGrp="1"/>
          </p:cNvSpPr>
          <p:nvPr>
            <p:ph sz="half" idx="1"/>
          </p:nvPr>
        </p:nvSpPr>
        <p:spPr>
          <a:xfrm>
            <a:off x="1" y="988218"/>
            <a:ext cx="4712654" cy="5461783"/>
          </a:xfrm>
        </p:spPr>
        <p:txBody>
          <a:bodyPr/>
          <a:lstStyle/>
          <a:p>
            <a:pPr marL="0" indent="0">
              <a:buNone/>
            </a:pPr>
            <a:r>
              <a:rPr lang="en-US" dirty="0"/>
              <a:t>Aluminum ultrasonic welding or gold </a:t>
            </a:r>
            <a:r>
              <a:rPr lang="en-US" dirty="0" err="1"/>
              <a:t>thermocompression</a:t>
            </a:r>
            <a:endParaRPr lang="en-US" dirty="0"/>
          </a:p>
          <a:p>
            <a:r>
              <a:rPr lang="en-US" dirty="0"/>
              <a:t>Aluminum wedge bonding achieves the finest pitch and does not need elevated temperature</a:t>
            </a:r>
          </a:p>
          <a:p>
            <a:r>
              <a:rPr lang="en-US" dirty="0"/>
              <a:t>This is a bit of an art – getting good bonds depends on machine, operator, and especially the surface properties of the materials</a:t>
            </a:r>
          </a:p>
          <a:p>
            <a:endParaRPr lang="en-US" dirty="0"/>
          </a:p>
          <a:p>
            <a:endParaRPr lang="en-US" dirty="0"/>
          </a:p>
          <a:p>
            <a:endParaRPr lang="en-US" dirty="0"/>
          </a:p>
        </p:txBody>
      </p:sp>
      <p:pic>
        <p:nvPicPr>
          <p:cNvPr id="10" name="Picture 9"/>
          <p:cNvPicPr>
            <a:picLocks noChangeAspect="1"/>
          </p:cNvPicPr>
          <p:nvPr/>
        </p:nvPicPr>
        <p:blipFill>
          <a:blip r:embed="rId2"/>
          <a:stretch>
            <a:fillRect/>
          </a:stretch>
        </p:blipFill>
        <p:spPr>
          <a:xfrm>
            <a:off x="4890940" y="266700"/>
            <a:ext cx="3900041" cy="3060700"/>
          </a:xfrm>
          <a:prstGeom prst="rect">
            <a:avLst/>
          </a:prstGeom>
        </p:spPr>
      </p:pic>
      <p:pic>
        <p:nvPicPr>
          <p:cNvPr id="11" name="Picture 10"/>
          <p:cNvPicPr>
            <a:picLocks noChangeAspect="1"/>
          </p:cNvPicPr>
          <p:nvPr/>
        </p:nvPicPr>
        <p:blipFill>
          <a:blip r:embed="rId3"/>
          <a:stretch>
            <a:fillRect/>
          </a:stretch>
        </p:blipFill>
        <p:spPr>
          <a:xfrm>
            <a:off x="5041900" y="3816350"/>
            <a:ext cx="3378200" cy="2540000"/>
          </a:xfrm>
          <a:prstGeom prst="rect">
            <a:avLst/>
          </a:prstGeom>
        </p:spPr>
      </p:pic>
    </p:spTree>
    <p:extLst>
      <p:ext uri="{BB962C8B-B14F-4D97-AF65-F5344CB8AC3E}">
        <p14:creationId xmlns:p14="http://schemas.microsoft.com/office/powerpoint/2010/main" val="24155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556000" cy="894522"/>
          </a:xfrm>
        </p:spPr>
        <p:txBody>
          <a:bodyPr/>
          <a:lstStyle/>
          <a:p>
            <a:r>
              <a:rPr lang="en-US" dirty="0"/>
              <a:t>Interconnect</a:t>
            </a:r>
          </a:p>
        </p:txBody>
      </p:sp>
      <p:sp>
        <p:nvSpPr>
          <p:cNvPr id="3" name="Content Placeholder 2"/>
          <p:cNvSpPr>
            <a:spLocks noGrp="1"/>
          </p:cNvSpPr>
          <p:nvPr>
            <p:ph sz="half" idx="1"/>
          </p:nvPr>
        </p:nvSpPr>
        <p:spPr>
          <a:xfrm>
            <a:off x="166688" y="1130300"/>
            <a:ext cx="3736976" cy="5226050"/>
          </a:xfrm>
        </p:spPr>
        <p:txBody>
          <a:bodyPr/>
          <a:lstStyle/>
          <a:p>
            <a:pPr marL="0" indent="0">
              <a:buNone/>
            </a:pPr>
            <a:r>
              <a:rPr lang="en-US" dirty="0"/>
              <a:t>How we connect the detectors to the electronics, cool them, and mount them is increasingly important</a:t>
            </a:r>
          </a:p>
          <a:p>
            <a:r>
              <a:rPr lang="en-US" dirty="0"/>
              <a:t>Interconnect is a common point of failure</a:t>
            </a:r>
          </a:p>
          <a:p>
            <a:r>
              <a:rPr lang="en-US" dirty="0"/>
              <a:t>Determines pitch</a:t>
            </a:r>
          </a:p>
          <a:p>
            <a:r>
              <a:rPr lang="en-US" dirty="0"/>
              <a:t>Can be expensive</a:t>
            </a:r>
          </a:p>
          <a:p>
            <a:r>
              <a:rPr lang="en-US" dirty="0"/>
              <a:t>Adds capacitance and inductance</a:t>
            </a:r>
          </a:p>
          <a:p>
            <a:r>
              <a:rPr lang="en-US" dirty="0"/>
              <a:t>Can determine geometry</a:t>
            </a:r>
          </a:p>
          <a:p>
            <a:pPr marL="0" indent="0">
              <a:buNone/>
            </a:pPr>
            <a:endParaRPr lang="en-US" dirty="0"/>
          </a:p>
          <a:p>
            <a:pPr marL="0" indent="0">
              <a:buNone/>
            </a:pPr>
            <a:endParaRPr lang="en-US" dirty="0"/>
          </a:p>
        </p:txBody>
      </p:sp>
      <p:sp>
        <p:nvSpPr>
          <p:cNvPr id="5" name="Date Placeholder 4"/>
          <p:cNvSpPr>
            <a:spLocks noGrp="1"/>
          </p:cNvSpPr>
          <p:nvPr>
            <p:ph type="dt" sz="half" idx="10"/>
          </p:nvPr>
        </p:nvSpPr>
        <p:spPr/>
        <p:txBody>
          <a:bodyPr/>
          <a:lstStyle/>
          <a:p>
            <a:r>
              <a:rPr lang="en-US" dirty="0"/>
              <a:t>R. Lipton </a:t>
            </a:r>
          </a:p>
        </p:txBody>
      </p:sp>
      <p:sp>
        <p:nvSpPr>
          <p:cNvPr id="6" name="Slide Number Placeholder 5"/>
          <p:cNvSpPr>
            <a:spLocks noGrp="1"/>
          </p:cNvSpPr>
          <p:nvPr>
            <p:ph type="sldNum" sz="quarter" idx="12"/>
          </p:nvPr>
        </p:nvSpPr>
        <p:spPr/>
        <p:txBody>
          <a:bodyPr/>
          <a:lstStyle/>
          <a:p>
            <a:fld id="{3DE29B2B-0122-2449-A951-ADA25041C29A}" type="slidenum">
              <a:rPr lang="en-US" smtClean="0"/>
              <a:t>16</a:t>
            </a:fld>
            <a:endParaRPr lang="en-US"/>
          </a:p>
        </p:txBody>
      </p:sp>
      <p:pic>
        <p:nvPicPr>
          <p:cNvPr id="31" name="Picture 30" descr="Pixelscheme.png"/>
          <p:cNvPicPr>
            <a:picLocks noChangeAspect="1"/>
          </p:cNvPicPr>
          <p:nvPr/>
        </p:nvPicPr>
        <p:blipFill>
          <a:blip r:embed="rId2"/>
          <a:stretch>
            <a:fillRect/>
          </a:stretch>
        </p:blipFill>
        <p:spPr>
          <a:xfrm>
            <a:off x="4202140" y="3962400"/>
            <a:ext cx="4689960" cy="2704907"/>
          </a:xfrm>
          <a:prstGeom prst="rect">
            <a:avLst/>
          </a:prstGeom>
        </p:spPr>
      </p:pic>
      <p:sp>
        <p:nvSpPr>
          <p:cNvPr id="32" name="TextBox 31"/>
          <p:cNvSpPr txBox="1"/>
          <p:nvPr/>
        </p:nvSpPr>
        <p:spPr>
          <a:xfrm>
            <a:off x="4487864" y="3473642"/>
            <a:ext cx="4316206" cy="369332"/>
          </a:xfrm>
          <a:prstGeom prst="rect">
            <a:avLst/>
          </a:prstGeom>
          <a:noFill/>
        </p:spPr>
        <p:txBody>
          <a:bodyPr wrap="none" rtlCol="0">
            <a:spAutoFit/>
          </a:bodyPr>
          <a:lstStyle/>
          <a:p>
            <a:r>
              <a:rPr lang="en-US" dirty="0"/>
              <a:t>Hybrid Pixel Interconnect using bump bonds</a:t>
            </a:r>
          </a:p>
        </p:txBody>
      </p:sp>
      <p:cxnSp>
        <p:nvCxnSpPr>
          <p:cNvPr id="33" name="Straight Arrow Connector 32"/>
          <p:cNvCxnSpPr/>
          <p:nvPr/>
        </p:nvCxnSpPr>
        <p:spPr bwMode="auto">
          <a:xfrm rot="5400000">
            <a:off x="6367464" y="4362642"/>
            <a:ext cx="1219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34" name="Group 33"/>
          <p:cNvGrpSpPr/>
          <p:nvPr/>
        </p:nvGrpSpPr>
        <p:grpSpPr>
          <a:xfrm>
            <a:off x="4229100" y="0"/>
            <a:ext cx="4457700" cy="3035300"/>
            <a:chOff x="5181600" y="3505200"/>
            <a:chExt cx="3751263" cy="2743200"/>
          </a:xfrm>
        </p:grpSpPr>
        <p:sp>
          <p:nvSpPr>
            <p:cNvPr id="35" name="Text Box 8"/>
            <p:cNvSpPr txBox="1">
              <a:spLocks noChangeArrowheads="1"/>
            </p:cNvSpPr>
            <p:nvPr/>
          </p:nvSpPr>
          <p:spPr bwMode="auto">
            <a:xfrm>
              <a:off x="6096000" y="5715000"/>
              <a:ext cx="979488"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rPr>
                <a:t>hybrid</a:t>
              </a:r>
            </a:p>
          </p:txBody>
        </p:sp>
        <p:sp>
          <p:nvSpPr>
            <p:cNvPr id="36" name="Text Box 9"/>
            <p:cNvSpPr txBox="1">
              <a:spLocks noChangeArrowheads="1"/>
            </p:cNvSpPr>
            <p:nvPr/>
          </p:nvSpPr>
          <p:spPr bwMode="auto">
            <a:xfrm>
              <a:off x="5241925" y="3775075"/>
              <a:ext cx="1081088" cy="822325"/>
            </a:xfrm>
            <a:prstGeom prst="rect">
              <a:avLst/>
            </a:prstGeom>
            <a:noFill/>
            <a:ln w="9525">
              <a:noFill/>
              <a:miter lim="800000"/>
              <a:headEnd/>
              <a:tailEnd/>
            </a:ln>
            <a:effectLst/>
          </p:spPr>
          <p:txBody>
            <a:bodyPr wrap="none">
              <a:prstTxWarp prst="textNoShape">
                <a:avLst/>
              </a:prstTxWarp>
              <a:spAutoFit/>
            </a:bodyPr>
            <a:lstStyle/>
            <a:p>
              <a:pPr algn="ctr"/>
              <a:r>
                <a:rPr lang="en-US">
                  <a:solidFill>
                    <a:srgbClr val="FFFF00"/>
                  </a:solidFill>
                </a:rPr>
                <a:t>Analog</a:t>
              </a:r>
            </a:p>
            <a:p>
              <a:pPr algn="ctr"/>
              <a:r>
                <a:rPr lang="en-US">
                  <a:solidFill>
                    <a:srgbClr val="FFFF00"/>
                  </a:solidFill>
                </a:rPr>
                <a:t>cable</a:t>
              </a:r>
            </a:p>
          </p:txBody>
        </p:sp>
        <p:sp>
          <p:nvSpPr>
            <p:cNvPr id="37" name="Text Box 10"/>
            <p:cNvSpPr txBox="1">
              <a:spLocks noChangeArrowheads="1"/>
            </p:cNvSpPr>
            <p:nvPr/>
          </p:nvSpPr>
          <p:spPr bwMode="auto">
            <a:xfrm>
              <a:off x="7985125" y="4460875"/>
              <a:ext cx="947738"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FF00"/>
                  </a:solidFill>
                </a:rPr>
                <a:t>SVX4</a:t>
              </a:r>
            </a:p>
          </p:txBody>
        </p:sp>
        <p:grpSp>
          <p:nvGrpSpPr>
            <p:cNvPr id="38" name="Group 11"/>
            <p:cNvGrpSpPr>
              <a:grpSpLocks/>
            </p:cNvGrpSpPr>
            <p:nvPr/>
          </p:nvGrpSpPr>
          <p:grpSpPr bwMode="auto">
            <a:xfrm>
              <a:off x="5181600" y="3581400"/>
              <a:ext cx="3751263" cy="2667000"/>
              <a:chOff x="336" y="576"/>
              <a:chExt cx="2363" cy="1680"/>
            </a:xfrm>
          </p:grpSpPr>
          <p:pic>
            <p:nvPicPr>
              <p:cNvPr id="40" name="Picture 7"/>
              <p:cNvPicPr>
                <a:picLocks noChangeAspect="1" noChangeArrowheads="1"/>
              </p:cNvPicPr>
              <p:nvPr/>
            </p:nvPicPr>
            <p:blipFill>
              <a:blip r:embed="rId3"/>
              <a:srcRect/>
              <a:stretch>
                <a:fillRect/>
              </a:stretch>
            </p:blipFill>
            <p:spPr bwMode="auto">
              <a:xfrm>
                <a:off x="336" y="576"/>
                <a:ext cx="2227" cy="1670"/>
              </a:xfrm>
              <a:prstGeom prst="rect">
                <a:avLst/>
              </a:prstGeom>
              <a:noFill/>
              <a:ln w="9525">
                <a:noFill/>
                <a:miter lim="800000"/>
                <a:headEnd/>
                <a:tailEnd/>
              </a:ln>
              <a:effectLst/>
            </p:spPr>
          </p:pic>
          <p:sp>
            <p:nvSpPr>
              <p:cNvPr id="41" name="Text Box 8"/>
              <p:cNvSpPr txBox="1">
                <a:spLocks noChangeArrowheads="1"/>
              </p:cNvSpPr>
              <p:nvPr/>
            </p:nvSpPr>
            <p:spPr bwMode="auto">
              <a:xfrm>
                <a:off x="912" y="1968"/>
                <a:ext cx="617"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rPr>
                  <a:t>hybrid</a:t>
                </a:r>
              </a:p>
            </p:txBody>
          </p:sp>
          <p:sp>
            <p:nvSpPr>
              <p:cNvPr id="42" name="Text Box 9"/>
              <p:cNvSpPr txBox="1">
                <a:spLocks noChangeArrowheads="1"/>
              </p:cNvSpPr>
              <p:nvPr/>
            </p:nvSpPr>
            <p:spPr bwMode="auto">
              <a:xfrm>
                <a:off x="374" y="746"/>
                <a:ext cx="681" cy="518"/>
              </a:xfrm>
              <a:prstGeom prst="rect">
                <a:avLst/>
              </a:prstGeom>
              <a:noFill/>
              <a:ln w="9525">
                <a:noFill/>
                <a:miter lim="800000"/>
                <a:headEnd/>
                <a:tailEnd/>
              </a:ln>
              <a:effectLst/>
            </p:spPr>
            <p:txBody>
              <a:bodyPr wrap="none">
                <a:prstTxWarp prst="textNoShape">
                  <a:avLst/>
                </a:prstTxWarp>
                <a:spAutoFit/>
              </a:bodyPr>
              <a:lstStyle/>
              <a:p>
                <a:pPr algn="ctr"/>
                <a:r>
                  <a:rPr lang="en-US">
                    <a:solidFill>
                      <a:srgbClr val="FFFF00"/>
                    </a:solidFill>
                  </a:rPr>
                  <a:t>Analog</a:t>
                </a:r>
              </a:p>
              <a:p>
                <a:pPr algn="ctr"/>
                <a:r>
                  <a:rPr lang="en-US">
                    <a:solidFill>
                      <a:srgbClr val="FFFF00"/>
                    </a:solidFill>
                  </a:rPr>
                  <a:t>cable</a:t>
                </a:r>
              </a:p>
            </p:txBody>
          </p:sp>
          <p:sp>
            <p:nvSpPr>
              <p:cNvPr id="43" name="Text Box 10"/>
              <p:cNvSpPr txBox="1">
                <a:spLocks noChangeArrowheads="1"/>
              </p:cNvSpPr>
              <p:nvPr/>
            </p:nvSpPr>
            <p:spPr bwMode="auto">
              <a:xfrm>
                <a:off x="2102" y="1178"/>
                <a:ext cx="597" cy="288"/>
              </a:xfrm>
              <a:prstGeom prst="rect">
                <a:avLst/>
              </a:prstGeom>
              <a:noFill/>
              <a:ln w="9525">
                <a:noFill/>
                <a:miter lim="800000"/>
                <a:headEnd/>
                <a:tailEnd/>
              </a:ln>
              <a:effectLst/>
            </p:spPr>
            <p:txBody>
              <a:bodyPr wrap="none">
                <a:prstTxWarp prst="textNoShape">
                  <a:avLst/>
                </a:prstTxWarp>
                <a:spAutoFit/>
              </a:bodyPr>
              <a:lstStyle/>
              <a:p>
                <a:r>
                  <a:rPr lang="en-US" dirty="0">
                    <a:solidFill>
                      <a:srgbClr val="FFFF00"/>
                    </a:solidFill>
                  </a:rPr>
                  <a:t>SVX4</a:t>
                </a:r>
              </a:p>
            </p:txBody>
          </p:sp>
        </p:grpSp>
        <p:cxnSp>
          <p:nvCxnSpPr>
            <p:cNvPr id="39" name="Straight Arrow Connector 38"/>
            <p:cNvCxnSpPr/>
            <p:nvPr/>
          </p:nvCxnSpPr>
          <p:spPr bwMode="auto">
            <a:xfrm rot="5400000">
              <a:off x="7962900" y="3543300"/>
              <a:ext cx="304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95855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367088" cy="894522"/>
          </a:xfrm>
        </p:spPr>
        <p:txBody>
          <a:bodyPr/>
          <a:lstStyle/>
          <a:p>
            <a:r>
              <a:rPr lang="en-US" dirty="0"/>
              <a:t>Silicon Basics</a:t>
            </a:r>
          </a:p>
        </p:txBody>
      </p:sp>
      <p:sp>
        <p:nvSpPr>
          <p:cNvPr id="3" name="Content Placeholder 2"/>
          <p:cNvSpPr>
            <a:spLocks noGrp="1"/>
          </p:cNvSpPr>
          <p:nvPr>
            <p:ph sz="half" idx="1"/>
          </p:nvPr>
        </p:nvSpPr>
        <p:spPr>
          <a:xfrm>
            <a:off x="0" y="945322"/>
            <a:ext cx="3367089" cy="5776153"/>
          </a:xfrm>
        </p:spPr>
        <p:txBody>
          <a:bodyPr>
            <a:normAutofit/>
          </a:bodyPr>
          <a:lstStyle/>
          <a:p>
            <a:r>
              <a:rPr lang="en-US" dirty="0"/>
              <a:t>Silicon detectors are typically high resistivity &gt;1 KW-cm “float zone” silicon</a:t>
            </a:r>
          </a:p>
          <a:p>
            <a:r>
              <a:rPr lang="en-US" dirty="0"/>
              <a:t>The small energy gap between impurity “donor” or “acceptor” levels means most mobile electrons and holes are due to dopants (at RT)</a:t>
            </a:r>
          </a:p>
          <a:p>
            <a:pPr marL="0" indent="0">
              <a:buNone/>
            </a:pPr>
            <a:r>
              <a:rPr lang="en-US" dirty="0"/>
              <a:t>This is why we are not overwhelmed with current when a bias is applied</a:t>
            </a:r>
          </a:p>
          <a:p>
            <a:pPr marL="0" indent="0">
              <a:buNone/>
            </a:pP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2</a:t>
            </a:fld>
            <a:endParaRPr lang="en-US"/>
          </a:p>
        </p:txBody>
      </p:sp>
      <p:pic>
        <p:nvPicPr>
          <p:cNvPr id="8" name="Picture 13" descr="E:\fermi_dirac_m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896938"/>
            <a:ext cx="4833938" cy="58674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Box 14"/>
          <p:cNvSpPr txBox="1">
            <a:spLocks noChangeArrowheads="1"/>
          </p:cNvSpPr>
          <p:nvPr/>
        </p:nvSpPr>
        <p:spPr bwMode="auto">
          <a:xfrm>
            <a:off x="3367088" y="1308101"/>
            <a:ext cx="931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Intrinsic</a:t>
            </a:r>
          </a:p>
        </p:txBody>
      </p:sp>
      <p:sp>
        <p:nvSpPr>
          <p:cNvPr id="10" name="Text Box 15"/>
          <p:cNvSpPr txBox="1">
            <a:spLocks noChangeArrowheads="1"/>
          </p:cNvSpPr>
          <p:nvPr/>
        </p:nvSpPr>
        <p:spPr bwMode="auto">
          <a:xfrm>
            <a:off x="3490912" y="2801938"/>
            <a:ext cx="738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accent2"/>
                </a:solidFill>
              </a:rPr>
              <a:t>n-type</a:t>
            </a:r>
          </a:p>
        </p:txBody>
      </p:sp>
      <p:sp>
        <p:nvSpPr>
          <p:cNvPr id="11" name="Text Box 16"/>
          <p:cNvSpPr txBox="1">
            <a:spLocks noChangeArrowheads="1"/>
          </p:cNvSpPr>
          <p:nvPr/>
        </p:nvSpPr>
        <p:spPr bwMode="auto">
          <a:xfrm>
            <a:off x="3490912" y="4675188"/>
            <a:ext cx="738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rgbClr val="CC3300"/>
                </a:solidFill>
              </a:rPr>
              <a:t>p-type</a:t>
            </a:r>
          </a:p>
        </p:txBody>
      </p:sp>
      <p:sp>
        <p:nvSpPr>
          <p:cNvPr id="12" name="Text Box 17"/>
          <p:cNvSpPr txBox="1">
            <a:spLocks noChangeArrowheads="1"/>
          </p:cNvSpPr>
          <p:nvPr/>
        </p:nvSpPr>
        <p:spPr bwMode="auto">
          <a:xfrm>
            <a:off x="4229100" y="515938"/>
            <a:ext cx="91916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008000"/>
                </a:solidFill>
              </a:rPr>
              <a:t>band</a:t>
            </a:r>
          </a:p>
          <a:p>
            <a:pPr algn="ctr"/>
            <a:r>
              <a:rPr lang="en-US" sz="1600">
                <a:solidFill>
                  <a:srgbClr val="008000"/>
                </a:solidFill>
              </a:rPr>
              <a:t>diagram</a:t>
            </a:r>
          </a:p>
        </p:txBody>
      </p:sp>
      <p:sp>
        <p:nvSpPr>
          <p:cNvPr id="13" name="Text Box 18"/>
          <p:cNvSpPr txBox="1">
            <a:spLocks noChangeArrowheads="1"/>
          </p:cNvSpPr>
          <p:nvPr/>
        </p:nvSpPr>
        <p:spPr bwMode="auto">
          <a:xfrm>
            <a:off x="5219700" y="515938"/>
            <a:ext cx="10271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008000"/>
                </a:solidFill>
              </a:rPr>
              <a:t>density of</a:t>
            </a:r>
          </a:p>
          <a:p>
            <a:pPr algn="ctr"/>
            <a:r>
              <a:rPr lang="en-US" sz="1600">
                <a:solidFill>
                  <a:srgbClr val="008000"/>
                </a:solidFill>
              </a:rPr>
              <a:t>states</a:t>
            </a:r>
          </a:p>
        </p:txBody>
      </p:sp>
      <p:sp>
        <p:nvSpPr>
          <p:cNvPr id="14" name="Text Box 19"/>
          <p:cNvSpPr txBox="1">
            <a:spLocks noChangeArrowheads="1"/>
          </p:cNvSpPr>
          <p:nvPr/>
        </p:nvSpPr>
        <p:spPr bwMode="auto">
          <a:xfrm>
            <a:off x="6286500" y="515938"/>
            <a:ext cx="123666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008000"/>
                </a:solidFill>
              </a:rPr>
              <a:t>Fermi-dirac</a:t>
            </a:r>
          </a:p>
          <a:p>
            <a:pPr algn="ctr"/>
            <a:r>
              <a:rPr lang="en-US" sz="1600">
                <a:solidFill>
                  <a:srgbClr val="008000"/>
                </a:solidFill>
              </a:rPr>
              <a:t>distribution</a:t>
            </a:r>
          </a:p>
        </p:txBody>
      </p:sp>
      <p:sp>
        <p:nvSpPr>
          <p:cNvPr id="15" name="Text Box 20"/>
          <p:cNvSpPr txBox="1">
            <a:spLocks noChangeArrowheads="1"/>
          </p:cNvSpPr>
          <p:nvPr/>
        </p:nvSpPr>
        <p:spPr bwMode="auto">
          <a:xfrm>
            <a:off x="7489825" y="501651"/>
            <a:ext cx="1462088"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008000"/>
                </a:solidFill>
              </a:rPr>
              <a:t>carrier</a:t>
            </a:r>
          </a:p>
          <a:p>
            <a:pPr algn="ctr"/>
            <a:r>
              <a:rPr lang="en-US" sz="1600">
                <a:solidFill>
                  <a:srgbClr val="008000"/>
                </a:solidFill>
              </a:rPr>
              <a:t>concentrations</a:t>
            </a:r>
            <a:endParaRPr lang="en-US" sz="1600"/>
          </a:p>
        </p:txBody>
      </p:sp>
    </p:spTree>
    <p:extLst>
      <p:ext uri="{BB962C8B-B14F-4D97-AF65-F5344CB8AC3E}">
        <p14:creationId xmlns:p14="http://schemas.microsoft.com/office/powerpoint/2010/main" val="366248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2ED5-BB6C-E2FE-5DE4-530640D7051B}"/>
              </a:ext>
            </a:extLst>
          </p:cNvPr>
          <p:cNvSpPr>
            <a:spLocks noGrp="1"/>
          </p:cNvSpPr>
          <p:nvPr>
            <p:ph type="title"/>
          </p:nvPr>
        </p:nvSpPr>
        <p:spPr/>
        <p:txBody>
          <a:bodyPr/>
          <a:lstStyle/>
          <a:p>
            <a:r>
              <a:rPr lang="en-US" dirty="0"/>
              <a:t>Silicon Diode</a:t>
            </a:r>
          </a:p>
        </p:txBody>
      </p:sp>
      <p:sp>
        <p:nvSpPr>
          <p:cNvPr id="3" name="Content Placeholder 2">
            <a:extLst>
              <a:ext uri="{FF2B5EF4-FFF2-40B4-BE49-F238E27FC236}">
                <a16:creationId xmlns:a16="http://schemas.microsoft.com/office/drawing/2014/main" id="{1F1E307D-13E6-3347-A5A2-BD0BE51CF150}"/>
              </a:ext>
            </a:extLst>
          </p:cNvPr>
          <p:cNvSpPr>
            <a:spLocks noGrp="1"/>
          </p:cNvSpPr>
          <p:nvPr>
            <p:ph sz="half" idx="1"/>
          </p:nvPr>
        </p:nvSpPr>
        <p:spPr>
          <a:xfrm>
            <a:off x="457200" y="1600200"/>
            <a:ext cx="8152544" cy="4525963"/>
          </a:xfrm>
        </p:spPr>
        <p:txBody>
          <a:bodyPr>
            <a:normAutofit fontScale="92500" lnSpcReduction="20000"/>
          </a:bodyPr>
          <a:lstStyle/>
          <a:p>
            <a:pPr marL="0" indent="0">
              <a:buNone/>
            </a:pPr>
            <a:r>
              <a:rPr lang="en-US" dirty="0"/>
              <a:t>A silicon diode is a semiconductor device that allows electricity to flow in one direction, while blocking it in the opposite direction. Silicon diodes are commonly used in electronic circuits and devices because of their versatility and unique properties. </a:t>
            </a:r>
          </a:p>
          <a:p>
            <a:endParaRPr lang="en-US" dirty="0">
              <a:effectLst/>
            </a:endParaRPr>
          </a:p>
          <a:p>
            <a:pPr marL="0" indent="0">
              <a:buNone/>
            </a:pPr>
            <a:r>
              <a:rPr lang="en-US" dirty="0">
                <a:effectLst/>
              </a:rPr>
              <a:t>Here are some key properties of silicon diodes: </a:t>
            </a:r>
          </a:p>
          <a:p>
            <a:pPr>
              <a:buFont typeface="Arial" panose="020B0604020202020204" pitchFamily="34" charset="0"/>
              <a:buChar char="•"/>
            </a:pPr>
            <a:r>
              <a:rPr lang="en-US" b="1" dirty="0">
                <a:effectLst/>
              </a:rPr>
              <a:t>How they work</a:t>
            </a:r>
            <a:r>
              <a:rPr lang="en-US" dirty="0">
                <a:effectLst/>
              </a:rPr>
              <a:t>: A silicon diode has a p-type (positive) and n-type (negative) semiconductor material junction, called the "depletion region". When a positive voltage is applied to the p-side, the barrier decreases, allowing current to flow. When a negative voltage is applied, the barrier increases, blocking current. </a:t>
            </a:r>
          </a:p>
          <a:p>
            <a:r>
              <a:rPr lang="en-US" b="1" dirty="0"/>
              <a:t>Forward voltage drop</a:t>
            </a:r>
            <a:r>
              <a:rPr lang="en-US" dirty="0"/>
              <a:t>: A small voltage drop across the diode junction when forward biased. </a:t>
            </a:r>
          </a:p>
          <a:p>
            <a:r>
              <a:rPr lang="en-US" b="1" dirty="0"/>
              <a:t>Breakdown voltage</a:t>
            </a:r>
            <a:r>
              <a:rPr lang="en-US" dirty="0"/>
              <a:t>: The voltage before the diode starts conducting in reverse. </a:t>
            </a:r>
          </a:p>
          <a:p>
            <a:endParaRPr lang="en-US" dirty="0"/>
          </a:p>
        </p:txBody>
      </p:sp>
      <p:sp>
        <p:nvSpPr>
          <p:cNvPr id="6" name="Slide Number Placeholder 5">
            <a:extLst>
              <a:ext uri="{FF2B5EF4-FFF2-40B4-BE49-F238E27FC236}">
                <a16:creationId xmlns:a16="http://schemas.microsoft.com/office/drawing/2014/main" id="{2B3B7485-D337-24CD-C603-ADFCC121D06D}"/>
              </a:ext>
            </a:extLst>
          </p:cNvPr>
          <p:cNvSpPr>
            <a:spLocks noGrp="1"/>
          </p:cNvSpPr>
          <p:nvPr>
            <p:ph type="sldNum" sz="quarter" idx="12"/>
          </p:nvPr>
        </p:nvSpPr>
        <p:spPr/>
        <p:txBody>
          <a:bodyPr/>
          <a:lstStyle/>
          <a:p>
            <a:fld id="{3DE29B2B-0122-2449-A951-ADA25041C29A}" type="slidenum">
              <a:rPr lang="en-US" smtClean="0"/>
              <a:t>3</a:t>
            </a:fld>
            <a:endParaRPr lang="en-US"/>
          </a:p>
        </p:txBody>
      </p:sp>
    </p:spTree>
    <p:extLst>
      <p:ext uri="{BB962C8B-B14F-4D97-AF65-F5344CB8AC3E}">
        <p14:creationId xmlns:p14="http://schemas.microsoft.com/office/powerpoint/2010/main" val="410534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DIOD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793" r="1530"/>
          <a:stretch/>
        </p:blipFill>
        <p:spPr bwMode="auto">
          <a:xfrm>
            <a:off x="4416552" y="771179"/>
            <a:ext cx="4919472" cy="608682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Charge Drift and Collection</a:t>
            </a:r>
          </a:p>
        </p:txBody>
      </p:sp>
      <p:sp>
        <p:nvSpPr>
          <p:cNvPr id="3" name="Content Placeholder 2"/>
          <p:cNvSpPr>
            <a:spLocks noGrp="1"/>
          </p:cNvSpPr>
          <p:nvPr>
            <p:ph sz="half" idx="1"/>
          </p:nvPr>
        </p:nvSpPr>
        <p:spPr>
          <a:xfrm>
            <a:off x="178674" y="1079500"/>
            <a:ext cx="4037726" cy="5641975"/>
          </a:xfrm>
        </p:spPr>
        <p:txBody>
          <a:bodyPr>
            <a:normAutofit/>
          </a:bodyPr>
          <a:lstStyle/>
          <a:p>
            <a:pPr marL="0" indent="0">
              <a:buNone/>
            </a:pPr>
            <a:r>
              <a:rPr lang="en-US" dirty="0"/>
              <a:t>Diode depletion</a:t>
            </a:r>
          </a:p>
          <a:p>
            <a:r>
              <a:rPr lang="en-US" dirty="0"/>
              <a:t>Silicon detectors have lightly doped bulk (usually n) and heavily doped contacts. Unusually large depleted area.</a:t>
            </a:r>
          </a:p>
          <a:p>
            <a:r>
              <a:rPr lang="en-US" dirty="0"/>
              <a:t>Diffusion of charge carriers will form a local depleted region with no applied voltage</a:t>
            </a:r>
          </a:p>
          <a:p>
            <a:r>
              <a:rPr lang="en-US" dirty="0"/>
              <a:t>As we apply external bias the depletion region (and the internal field) grows until it hits the bottom.</a:t>
            </a:r>
          </a:p>
          <a:p>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4</a:t>
            </a:fld>
            <a:endParaRPr lang="en-US"/>
          </a:p>
        </p:txBody>
      </p:sp>
      <p:cxnSp>
        <p:nvCxnSpPr>
          <p:cNvPr id="7" name="Straight Arrow Connector 6"/>
          <p:cNvCxnSpPr/>
          <p:nvPr/>
        </p:nvCxnSpPr>
        <p:spPr>
          <a:xfrm flipH="1">
            <a:off x="6183272" y="751943"/>
            <a:ext cx="222820" cy="479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361528" y="248191"/>
            <a:ext cx="2675019" cy="646331"/>
          </a:xfrm>
          <a:prstGeom prst="rect">
            <a:avLst/>
          </a:prstGeom>
          <a:noFill/>
        </p:spPr>
        <p:txBody>
          <a:bodyPr wrap="none" rtlCol="0">
            <a:spAutoFit/>
          </a:bodyPr>
          <a:lstStyle/>
          <a:p>
            <a:r>
              <a:rPr lang="en-US" dirty="0"/>
              <a:t>Very asymmetric doping in </a:t>
            </a:r>
            <a:br>
              <a:rPr lang="en-US" dirty="0"/>
            </a:br>
            <a:r>
              <a:rPr lang="en-US" dirty="0"/>
              <a:t>our devices</a:t>
            </a:r>
          </a:p>
        </p:txBody>
      </p:sp>
      <p:sp>
        <p:nvSpPr>
          <p:cNvPr id="12" name="TextBox 11"/>
          <p:cNvSpPr txBox="1"/>
          <p:nvPr/>
        </p:nvSpPr>
        <p:spPr>
          <a:xfrm>
            <a:off x="7965836" y="2740415"/>
            <a:ext cx="1246856" cy="923330"/>
          </a:xfrm>
          <a:prstGeom prst="rect">
            <a:avLst/>
          </a:prstGeom>
          <a:noFill/>
          <a:ln>
            <a:solidFill>
              <a:schemeClr val="tx2">
                <a:lumMod val="75000"/>
              </a:schemeClr>
            </a:solidFill>
          </a:ln>
        </p:spPr>
        <p:txBody>
          <a:bodyPr wrap="none" rtlCol="0">
            <a:spAutoFit/>
          </a:bodyPr>
          <a:lstStyle/>
          <a:p>
            <a:r>
              <a:rPr lang="en-US" dirty="0" err="1"/>
              <a:t>pn</a:t>
            </a:r>
            <a:r>
              <a:rPr lang="en-US" dirty="0"/>
              <a:t> junction</a:t>
            </a:r>
            <a:br>
              <a:rPr lang="en-US" dirty="0"/>
            </a:br>
            <a:r>
              <a:rPr lang="en-US" dirty="0"/>
              <a:t>no external</a:t>
            </a:r>
          </a:p>
          <a:p>
            <a:r>
              <a:rPr lang="en-US" dirty="0"/>
              <a:t>fields</a:t>
            </a:r>
          </a:p>
        </p:txBody>
      </p:sp>
    </p:spTree>
    <p:extLst>
      <p:ext uri="{BB962C8B-B14F-4D97-AF65-F5344CB8AC3E}">
        <p14:creationId xmlns:p14="http://schemas.microsoft.com/office/powerpoint/2010/main" val="62094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Characteristics</a:t>
            </a:r>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5</a:t>
            </a:fld>
            <a:endParaRPr lang="en-US"/>
          </a:p>
        </p:txBody>
      </p:sp>
      <p:pic>
        <p:nvPicPr>
          <p:cNvPr id="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913" y="3181349"/>
            <a:ext cx="6858000" cy="371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 name="Text Box 3"/>
          <p:cNvSpPr txBox="1">
            <a:spLocks noChangeArrowheads="1"/>
          </p:cNvSpPr>
          <p:nvPr/>
        </p:nvSpPr>
        <p:spPr bwMode="auto">
          <a:xfrm>
            <a:off x="184150" y="1225550"/>
            <a:ext cx="11588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Resistivity:</a:t>
            </a:r>
          </a:p>
        </p:txBody>
      </p:sp>
      <p:graphicFrame>
        <p:nvGraphicFramePr>
          <p:cNvPr id="9" name="Object 4"/>
          <p:cNvGraphicFramePr>
            <a:graphicFrameLocks noChangeAspect="1"/>
          </p:cNvGraphicFramePr>
          <p:nvPr>
            <p:extLst>
              <p:ext uri="{D42A27DB-BD31-4B8C-83A1-F6EECF244321}">
                <p14:modId xmlns:p14="http://schemas.microsoft.com/office/powerpoint/2010/main" val="3774426768"/>
              </p:ext>
            </p:extLst>
          </p:nvPr>
        </p:nvGraphicFramePr>
        <p:xfrm>
          <a:off x="7241668" y="1123749"/>
          <a:ext cx="1578481" cy="635201"/>
        </p:xfrm>
        <a:graphic>
          <a:graphicData uri="http://schemas.openxmlformats.org/presentationml/2006/ole">
            <mc:AlternateContent xmlns:mc="http://schemas.openxmlformats.org/markup-compatibility/2006">
              <mc:Choice xmlns:v="urn:schemas-microsoft-com:vml" Requires="v">
                <p:oleObj name="Equation" r:id="rId3" imgW="1447560" imgH="583920" progId="Equation.3">
                  <p:embed/>
                </p:oleObj>
              </mc:Choice>
              <mc:Fallback>
                <p:oleObj name="Equation" r:id="rId3" imgW="144756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1668" y="1123749"/>
                        <a:ext cx="1578481" cy="635201"/>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2392398"/>
              </p:ext>
            </p:extLst>
          </p:nvPr>
        </p:nvGraphicFramePr>
        <p:xfrm>
          <a:off x="1631950" y="1150937"/>
          <a:ext cx="1968500" cy="596900"/>
        </p:xfrm>
        <a:graphic>
          <a:graphicData uri="http://schemas.openxmlformats.org/presentationml/2006/ole">
            <mc:AlternateContent xmlns:mc="http://schemas.openxmlformats.org/markup-compatibility/2006">
              <mc:Choice xmlns:v="urn:schemas-microsoft-com:vml" Requires="v">
                <p:oleObj name="Equation" r:id="rId5" imgW="1968480" imgH="596880" progId="Equation.3">
                  <p:embed/>
                </p:oleObj>
              </mc:Choice>
              <mc:Fallback>
                <p:oleObj name="Equation" r:id="rId5" imgW="1968480" imgH="596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950" y="1150937"/>
                        <a:ext cx="1968500" cy="596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 name="Text Box 14"/>
          <p:cNvSpPr txBox="1">
            <a:spLocks noChangeArrowheads="1"/>
          </p:cNvSpPr>
          <p:nvPr/>
        </p:nvSpPr>
        <p:spPr bwMode="auto">
          <a:xfrm>
            <a:off x="4329712" y="1328737"/>
            <a:ext cx="110158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Depletion :</a:t>
            </a:r>
          </a:p>
        </p:txBody>
      </p:sp>
      <p:sp>
        <p:nvSpPr>
          <p:cNvPr id="12" name="Text Box 16"/>
          <p:cNvSpPr txBox="1">
            <a:spLocks noChangeArrowheads="1"/>
          </p:cNvSpPr>
          <p:nvPr/>
        </p:nvSpPr>
        <p:spPr bwMode="auto">
          <a:xfrm>
            <a:off x="192088" y="2078037"/>
            <a:ext cx="14239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Electric Field:</a:t>
            </a:r>
          </a:p>
        </p:txBody>
      </p:sp>
      <p:graphicFrame>
        <p:nvGraphicFramePr>
          <p:cNvPr id="13" name="Object 17"/>
          <p:cNvGraphicFramePr>
            <a:graphicFrameLocks noChangeAspect="1"/>
          </p:cNvGraphicFramePr>
          <p:nvPr>
            <p:extLst>
              <p:ext uri="{D42A27DB-BD31-4B8C-83A1-F6EECF244321}">
                <p14:modId xmlns:p14="http://schemas.microsoft.com/office/powerpoint/2010/main" val="3260493561"/>
              </p:ext>
            </p:extLst>
          </p:nvPr>
        </p:nvGraphicFramePr>
        <p:xfrm>
          <a:off x="1608138" y="1922462"/>
          <a:ext cx="3167062" cy="624468"/>
        </p:xfrm>
        <a:graphic>
          <a:graphicData uri="http://schemas.openxmlformats.org/presentationml/2006/ole">
            <mc:AlternateContent xmlns:mc="http://schemas.openxmlformats.org/markup-compatibility/2006">
              <mc:Choice xmlns:v="urn:schemas-microsoft-com:vml" Requires="v">
                <p:oleObj name="Equation" r:id="rId7" imgW="2831760" imgH="558720" progId="Equation.3">
                  <p:embed/>
                </p:oleObj>
              </mc:Choice>
              <mc:Fallback>
                <p:oleObj name="Equation" r:id="rId7" imgW="2831760" imgH="558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138" y="1922462"/>
                        <a:ext cx="3167062" cy="624468"/>
                      </a:xfrm>
                      <a:prstGeom prst="rect">
                        <a:avLst/>
                      </a:prstGeom>
                      <a:noFill/>
                      <a:ln>
                        <a:noFill/>
                      </a:ln>
                      <a:effectLst/>
                    </p:spPr>
                  </p:pic>
                </p:oleObj>
              </mc:Fallback>
            </mc:AlternateContent>
          </a:graphicData>
        </a:graphic>
      </p:graphicFrame>
      <p:graphicFrame>
        <p:nvGraphicFramePr>
          <p:cNvPr id="14" name="Object 18"/>
          <p:cNvGraphicFramePr>
            <a:graphicFrameLocks noChangeAspect="1"/>
          </p:cNvGraphicFramePr>
          <p:nvPr>
            <p:extLst>
              <p:ext uri="{D42A27DB-BD31-4B8C-83A1-F6EECF244321}">
                <p14:modId xmlns:p14="http://schemas.microsoft.com/office/powerpoint/2010/main" val="547384448"/>
              </p:ext>
            </p:extLst>
          </p:nvPr>
        </p:nvGraphicFramePr>
        <p:xfrm>
          <a:off x="5243650" y="1927225"/>
          <a:ext cx="558800" cy="368300"/>
        </p:xfrm>
        <a:graphic>
          <a:graphicData uri="http://schemas.openxmlformats.org/presentationml/2006/ole">
            <mc:AlternateContent xmlns:mc="http://schemas.openxmlformats.org/markup-compatibility/2006">
              <mc:Choice xmlns:v="urn:schemas-microsoft-com:vml" Requires="v">
                <p:oleObj name="Equation" r:id="rId9" imgW="558720" imgH="368280" progId="Equation.3">
                  <p:embed/>
                </p:oleObj>
              </mc:Choice>
              <mc:Fallback>
                <p:oleObj name="Equation" r:id="rId9" imgW="558720" imgH="368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3650" y="1927225"/>
                        <a:ext cx="5588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Text Box 19"/>
          <p:cNvSpPr txBox="1">
            <a:spLocks noChangeArrowheads="1"/>
          </p:cNvSpPr>
          <p:nvPr/>
        </p:nvSpPr>
        <p:spPr bwMode="auto">
          <a:xfrm>
            <a:off x="5802450" y="1927225"/>
            <a:ext cx="21764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dirty="0"/>
              <a:t> </a:t>
            </a:r>
            <a:r>
              <a:rPr lang="en-US" sz="1600" dirty="0"/>
              <a:t>electron, hole mobility</a:t>
            </a:r>
            <a:endParaRPr lang="en-US" sz="2400" b="0" dirty="0"/>
          </a:p>
        </p:txBody>
      </p:sp>
      <p:sp>
        <p:nvSpPr>
          <p:cNvPr id="16" name="Text Box 21"/>
          <p:cNvSpPr txBox="1">
            <a:spLocks noChangeArrowheads="1"/>
          </p:cNvSpPr>
          <p:nvPr/>
        </p:nvSpPr>
        <p:spPr bwMode="auto">
          <a:xfrm>
            <a:off x="5770562" y="2338387"/>
            <a:ext cx="28654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t>Effective carrier concentration</a:t>
            </a:r>
            <a:endParaRPr lang="en-US" sz="2400"/>
          </a:p>
        </p:txBody>
      </p:sp>
      <p:graphicFrame>
        <p:nvGraphicFramePr>
          <p:cNvPr id="17" name="Object 22"/>
          <p:cNvGraphicFramePr>
            <a:graphicFrameLocks noChangeAspect="1"/>
          </p:cNvGraphicFramePr>
          <p:nvPr>
            <p:extLst>
              <p:ext uri="{D42A27DB-BD31-4B8C-83A1-F6EECF244321}">
                <p14:modId xmlns:p14="http://schemas.microsoft.com/office/powerpoint/2010/main" val="1956391280"/>
              </p:ext>
            </p:extLst>
          </p:nvPr>
        </p:nvGraphicFramePr>
        <p:xfrm>
          <a:off x="5237162" y="2414587"/>
          <a:ext cx="620713" cy="315913"/>
        </p:xfrm>
        <a:graphic>
          <a:graphicData uri="http://schemas.openxmlformats.org/presentationml/2006/ole">
            <mc:AlternateContent xmlns:mc="http://schemas.openxmlformats.org/markup-compatibility/2006">
              <mc:Choice xmlns:v="urn:schemas-microsoft-com:vml" Requires="v">
                <p:oleObj name="Equation" r:id="rId11" imgW="622080" imgH="317160" progId="Equation.3">
                  <p:embed/>
                </p:oleObj>
              </mc:Choice>
              <mc:Fallback>
                <p:oleObj name="Equation" r:id="rId11" imgW="622080" imgH="3171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7162" y="2414587"/>
                        <a:ext cx="620713" cy="315913"/>
                      </a:xfrm>
                      <a:prstGeom prst="rect">
                        <a:avLst/>
                      </a:prstGeom>
                      <a:noFill/>
                      <a:ln>
                        <a:noFill/>
                      </a:ln>
                      <a:effectLst/>
                    </p:spPr>
                  </p:pic>
                </p:oleObj>
              </mc:Fallback>
            </mc:AlternateContent>
          </a:graphicData>
        </a:graphic>
      </p:graphicFrame>
      <p:sp>
        <p:nvSpPr>
          <p:cNvPr id="18" name="Text Box 24"/>
          <p:cNvSpPr txBox="1">
            <a:spLocks noChangeArrowheads="1"/>
          </p:cNvSpPr>
          <p:nvPr/>
        </p:nvSpPr>
        <p:spPr bwMode="auto">
          <a:xfrm>
            <a:off x="1952625" y="2844799"/>
            <a:ext cx="46005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x = distance from junction      D = silicon thickness </a:t>
            </a:r>
            <a:endParaRPr lang="en-US" sz="2400" dirty="0"/>
          </a:p>
        </p:txBody>
      </p:sp>
      <p:graphicFrame>
        <p:nvGraphicFramePr>
          <p:cNvPr id="19" name="Object 25"/>
          <p:cNvGraphicFramePr>
            <a:graphicFrameLocks noChangeAspect="1"/>
          </p:cNvGraphicFramePr>
          <p:nvPr>
            <p:extLst>
              <p:ext uri="{D42A27DB-BD31-4B8C-83A1-F6EECF244321}">
                <p14:modId xmlns:p14="http://schemas.microsoft.com/office/powerpoint/2010/main" val="3388391928"/>
              </p:ext>
            </p:extLst>
          </p:nvPr>
        </p:nvGraphicFramePr>
        <p:xfrm>
          <a:off x="5537091" y="1042110"/>
          <a:ext cx="1301630" cy="716840"/>
        </p:xfrm>
        <a:graphic>
          <a:graphicData uri="http://schemas.openxmlformats.org/presentationml/2006/ole">
            <mc:AlternateContent xmlns:mc="http://schemas.openxmlformats.org/markup-compatibility/2006">
              <mc:Choice xmlns:v="urn:schemas-microsoft-com:vml" Requires="v">
                <p:oleObj name="Equation" r:id="rId13" imgW="876300" imgH="482600" progId="Equation.3">
                  <p:embed/>
                </p:oleObj>
              </mc:Choice>
              <mc:Fallback>
                <p:oleObj name="Equation" r:id="rId13" imgW="876300" imgH="482600" progId="Equation.3">
                  <p:embed/>
                  <p:pic>
                    <p:nvPicPr>
                      <p:cNvPr id="0" name=""/>
                      <p:cNvPicPr>
                        <a:picLocks noChangeAspect="1" noChangeArrowheads="1"/>
                      </p:cNvPicPr>
                      <p:nvPr/>
                    </p:nvPicPr>
                    <p:blipFill>
                      <a:blip r:embed="rId14"/>
                      <a:srcRect/>
                      <a:stretch>
                        <a:fillRect/>
                      </a:stretch>
                    </p:blipFill>
                    <p:spPr bwMode="auto">
                      <a:xfrm>
                        <a:off x="5537091" y="1042110"/>
                        <a:ext cx="1301630" cy="716840"/>
                      </a:xfrm>
                      <a:prstGeom prst="rect">
                        <a:avLst/>
                      </a:prstGeom>
                      <a:noFill/>
                      <a:ln>
                        <a:noFill/>
                      </a:ln>
                      <a:effectLst/>
                    </p:spPr>
                  </p:pic>
                </p:oleObj>
              </mc:Fallback>
            </mc:AlternateContent>
          </a:graphicData>
        </a:graphic>
      </p:graphicFrame>
      <p:sp>
        <p:nvSpPr>
          <p:cNvPr id="21" name="Line 29"/>
          <p:cNvSpPr>
            <a:spLocks noChangeShapeType="1"/>
          </p:cNvSpPr>
          <p:nvPr/>
        </p:nvSpPr>
        <p:spPr bwMode="auto">
          <a:xfrm flipV="1">
            <a:off x="13112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30"/>
          <p:cNvSpPr>
            <a:spLocks noChangeShapeType="1"/>
          </p:cNvSpPr>
          <p:nvPr/>
        </p:nvSpPr>
        <p:spPr bwMode="auto">
          <a:xfrm flipV="1">
            <a:off x="15398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Line 31"/>
          <p:cNvSpPr>
            <a:spLocks noChangeShapeType="1"/>
          </p:cNvSpPr>
          <p:nvPr/>
        </p:nvSpPr>
        <p:spPr bwMode="auto">
          <a:xfrm flipV="1">
            <a:off x="17684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Line 32"/>
          <p:cNvSpPr>
            <a:spLocks noChangeShapeType="1"/>
          </p:cNvSpPr>
          <p:nvPr/>
        </p:nvSpPr>
        <p:spPr bwMode="auto">
          <a:xfrm flipV="1">
            <a:off x="19970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Line 33"/>
          <p:cNvSpPr>
            <a:spLocks noChangeShapeType="1"/>
          </p:cNvSpPr>
          <p:nvPr/>
        </p:nvSpPr>
        <p:spPr bwMode="auto">
          <a:xfrm flipV="1">
            <a:off x="22256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Line 34"/>
          <p:cNvSpPr>
            <a:spLocks noChangeShapeType="1"/>
          </p:cNvSpPr>
          <p:nvPr/>
        </p:nvSpPr>
        <p:spPr bwMode="auto">
          <a:xfrm flipV="1">
            <a:off x="24542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Line 35"/>
          <p:cNvSpPr>
            <a:spLocks noChangeShapeType="1"/>
          </p:cNvSpPr>
          <p:nvPr/>
        </p:nvSpPr>
        <p:spPr bwMode="auto">
          <a:xfrm flipV="1">
            <a:off x="26828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Line 36"/>
          <p:cNvSpPr>
            <a:spLocks noChangeShapeType="1"/>
          </p:cNvSpPr>
          <p:nvPr/>
        </p:nvSpPr>
        <p:spPr bwMode="auto">
          <a:xfrm flipV="1">
            <a:off x="29114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Line 37"/>
          <p:cNvSpPr>
            <a:spLocks noChangeShapeType="1"/>
          </p:cNvSpPr>
          <p:nvPr/>
        </p:nvSpPr>
        <p:spPr bwMode="auto">
          <a:xfrm flipV="1">
            <a:off x="31400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Line 38"/>
          <p:cNvSpPr>
            <a:spLocks noChangeShapeType="1"/>
          </p:cNvSpPr>
          <p:nvPr/>
        </p:nvSpPr>
        <p:spPr bwMode="auto">
          <a:xfrm flipV="1">
            <a:off x="33686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39"/>
          <p:cNvSpPr>
            <a:spLocks noChangeShapeType="1"/>
          </p:cNvSpPr>
          <p:nvPr/>
        </p:nvSpPr>
        <p:spPr bwMode="auto">
          <a:xfrm flipV="1">
            <a:off x="35972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Line 40"/>
          <p:cNvSpPr>
            <a:spLocks noChangeShapeType="1"/>
          </p:cNvSpPr>
          <p:nvPr/>
        </p:nvSpPr>
        <p:spPr bwMode="auto">
          <a:xfrm flipV="1">
            <a:off x="3825875" y="5499100"/>
            <a:ext cx="381000" cy="304800"/>
          </a:xfrm>
          <a:prstGeom prst="line">
            <a:avLst/>
          </a:prstGeom>
          <a:noFill/>
          <a:ln w="952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Line 27"/>
          <p:cNvSpPr>
            <a:spLocks noChangeShapeType="1"/>
          </p:cNvSpPr>
          <p:nvPr/>
        </p:nvSpPr>
        <p:spPr bwMode="auto">
          <a:xfrm flipH="1">
            <a:off x="1235075" y="5803900"/>
            <a:ext cx="2860675" cy="0"/>
          </a:xfrm>
          <a:prstGeom prst="line">
            <a:avLst/>
          </a:prstGeom>
          <a:noFill/>
          <a:ln w="28575">
            <a:solidFill>
              <a:srgbClr val="CC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58732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8"/>
          <p:cNvGrpSpPr>
            <a:grpSpLocks/>
          </p:cNvGrpSpPr>
          <p:nvPr/>
        </p:nvGrpSpPr>
        <p:grpSpPr bwMode="auto">
          <a:xfrm>
            <a:off x="260780" y="4877014"/>
            <a:ext cx="7621982" cy="1490895"/>
            <a:chOff x="720" y="1248"/>
            <a:chExt cx="3698" cy="689"/>
          </a:xfrm>
        </p:grpSpPr>
        <p:sp>
          <p:nvSpPr>
            <p:cNvPr id="13" name="Rectangle 5"/>
            <p:cNvSpPr>
              <a:spLocks noChangeArrowheads="1"/>
            </p:cNvSpPr>
            <p:nvPr/>
          </p:nvSpPr>
          <p:spPr bwMode="auto">
            <a:xfrm>
              <a:off x="720" y="1248"/>
              <a:ext cx="3648" cy="471"/>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4" name="Object 6"/>
            <p:cNvGraphicFramePr>
              <a:graphicFrameLocks noChangeAspect="1"/>
            </p:cNvGraphicFramePr>
            <p:nvPr>
              <p:extLst>
                <p:ext uri="{D42A27DB-BD31-4B8C-83A1-F6EECF244321}">
                  <p14:modId xmlns:p14="http://schemas.microsoft.com/office/powerpoint/2010/main" val="1923647548"/>
                </p:ext>
              </p:extLst>
            </p:nvPr>
          </p:nvGraphicFramePr>
          <p:xfrm>
            <a:off x="777" y="1500"/>
            <a:ext cx="3641" cy="437"/>
          </p:xfrm>
          <a:graphic>
            <a:graphicData uri="http://schemas.openxmlformats.org/presentationml/2006/ole">
              <mc:AlternateContent xmlns:mc="http://schemas.openxmlformats.org/markup-compatibility/2006">
                <mc:Choice xmlns:v="urn:schemas-microsoft-com:vml" Requires="v">
                  <p:oleObj name="Equation" r:id="rId2" imgW="4127400" imgH="495000" progId="Equation.3">
                    <p:embed/>
                  </p:oleObj>
                </mc:Choice>
                <mc:Fallback>
                  <p:oleObj name="Equation" r:id="rId2" imgW="4127400" imgH="4950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 y="1500"/>
                          <a:ext cx="3641" cy="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 name="Title 1"/>
          <p:cNvSpPr>
            <a:spLocks noGrp="1"/>
          </p:cNvSpPr>
          <p:nvPr>
            <p:ph type="title"/>
          </p:nvPr>
        </p:nvSpPr>
        <p:spPr/>
        <p:txBody>
          <a:bodyPr/>
          <a:lstStyle/>
          <a:p>
            <a:r>
              <a:rPr lang="en-US" dirty="0"/>
              <a:t>Device Testing - CV</a:t>
            </a:r>
          </a:p>
        </p:txBody>
      </p:sp>
      <p:sp>
        <p:nvSpPr>
          <p:cNvPr id="3" name="Content Placeholder 2"/>
          <p:cNvSpPr>
            <a:spLocks noGrp="1"/>
          </p:cNvSpPr>
          <p:nvPr>
            <p:ph sz="half" idx="1"/>
          </p:nvPr>
        </p:nvSpPr>
        <p:spPr>
          <a:xfrm>
            <a:off x="-1" y="1020924"/>
            <a:ext cx="4549913" cy="4515605"/>
          </a:xfrm>
        </p:spPr>
        <p:txBody>
          <a:bodyPr>
            <a:normAutofit lnSpcReduction="10000"/>
          </a:bodyPr>
          <a:lstStyle/>
          <a:p>
            <a:pPr marL="0" indent="0">
              <a:buNone/>
            </a:pPr>
            <a:r>
              <a:rPr lang="en-US" dirty="0"/>
              <a:t>There are a few standard tests which measure the basic properties of silicon detectors</a:t>
            </a:r>
          </a:p>
          <a:p>
            <a:r>
              <a:rPr lang="en-US" dirty="0"/>
              <a:t>Detectors are normally operated fully depleted – all impurities ionized. This leaves a “space charge” region depleted of charge carriers that acts like a dielectric in the junction/</a:t>
            </a:r>
            <a:r>
              <a:rPr lang="en-US" dirty="0" err="1"/>
              <a:t>ohmic</a:t>
            </a:r>
            <a:r>
              <a:rPr lang="en-US" dirty="0"/>
              <a:t> capacitor</a:t>
            </a:r>
          </a:p>
          <a:p>
            <a:pPr marL="0" indent="0">
              <a:buNone/>
            </a:pPr>
            <a:r>
              <a:rPr lang="en-US" dirty="0"/>
              <a:t>Assume this acts as a parallel plate capacitor (diode test structures):</a:t>
            </a:r>
          </a:p>
          <a:p>
            <a:endParaRPr lang="en-US" dirty="0"/>
          </a:p>
          <a:p>
            <a:pPr marL="0" indent="0">
              <a:buNone/>
            </a:pPr>
            <a:endParaRPr lang="en-US" dirty="0"/>
          </a:p>
        </p:txBody>
      </p:sp>
      <p:sp>
        <p:nvSpPr>
          <p:cNvPr id="5" name="Date Placeholder 4"/>
          <p:cNvSpPr>
            <a:spLocks noGrp="1"/>
          </p:cNvSpPr>
          <p:nvPr>
            <p:ph type="dt" sz="half" idx="10"/>
          </p:nvPr>
        </p:nvSpPr>
        <p:spPr/>
        <p:txBody>
          <a:bodyPr/>
          <a:lstStyle/>
          <a:p>
            <a:r>
              <a:rPr lang="en-US" dirty="0"/>
              <a:t>R. Lipton </a:t>
            </a:r>
          </a:p>
        </p:txBody>
      </p:sp>
      <p:sp>
        <p:nvSpPr>
          <p:cNvPr id="6" name="Slide Number Placeholder 5"/>
          <p:cNvSpPr>
            <a:spLocks noGrp="1"/>
          </p:cNvSpPr>
          <p:nvPr>
            <p:ph type="sldNum" sz="quarter" idx="12"/>
          </p:nvPr>
        </p:nvSpPr>
        <p:spPr/>
        <p:txBody>
          <a:bodyPr/>
          <a:lstStyle/>
          <a:p>
            <a:fld id="{3DE29B2B-0122-2449-A951-ADA25041C29A}" type="slidenum">
              <a:rPr lang="en-US" smtClean="0"/>
              <a:t>6</a:t>
            </a:fld>
            <a:endParaRPr lang="en-US"/>
          </a:p>
        </p:txBody>
      </p:sp>
      <p:graphicFrame>
        <p:nvGraphicFramePr>
          <p:cNvPr id="7" name="Object 7"/>
          <p:cNvGraphicFramePr>
            <a:graphicFrameLocks noChangeAspect="1"/>
          </p:cNvGraphicFramePr>
          <p:nvPr>
            <p:extLst>
              <p:ext uri="{D42A27DB-BD31-4B8C-83A1-F6EECF244321}">
                <p14:modId xmlns:p14="http://schemas.microsoft.com/office/powerpoint/2010/main" val="1992118203"/>
              </p:ext>
            </p:extLst>
          </p:nvPr>
        </p:nvGraphicFramePr>
        <p:xfrm>
          <a:off x="4733318" y="393680"/>
          <a:ext cx="4281515" cy="2952769"/>
        </p:xfrm>
        <a:graphic>
          <a:graphicData uri="http://schemas.openxmlformats.org/presentationml/2006/ole">
            <mc:AlternateContent xmlns:mc="http://schemas.openxmlformats.org/markup-compatibility/2006">
              <mc:Choice xmlns:v="urn:schemas-microsoft-com:vml" Requires="v">
                <p:oleObj name="Chart" r:id="rId4" imgW="4782007" imgH="2915107" progId="Excel.Chart.8">
                  <p:embed/>
                </p:oleObj>
              </mc:Choice>
              <mc:Fallback>
                <p:oleObj name="Chart" r:id="rId4" imgW="4782007" imgH="291510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318" y="393680"/>
                        <a:ext cx="4281515" cy="2952769"/>
                      </a:xfrm>
                      <a:prstGeom prst="rect">
                        <a:avLst/>
                      </a:prstGeom>
                      <a:extLst>
                        <a:ext uri="{FAA26D3D-D897-4be2-8F04-BA451C77F1D7}">
                          <ma14:placeholderFlag xmlns="" xmlns:ma14="http://schemas.microsoft.com/office/mac/drawingml/2011/main" val="1"/>
                        </a:ext>
                      </a:extLst>
                    </p:spPr>
                  </p:pic>
                </p:oleObj>
              </mc:Fallback>
            </mc:AlternateContent>
          </a:graphicData>
        </a:graphic>
      </p:graphicFrame>
      <p:grpSp>
        <p:nvGrpSpPr>
          <p:cNvPr id="15" name="Group 7"/>
          <p:cNvGrpSpPr>
            <a:grpSpLocks/>
          </p:cNvGrpSpPr>
          <p:nvPr/>
        </p:nvGrpSpPr>
        <p:grpSpPr bwMode="auto">
          <a:xfrm>
            <a:off x="4779366" y="4081775"/>
            <a:ext cx="3883025" cy="1223962"/>
            <a:chOff x="1931" y="1392"/>
            <a:chExt cx="1909" cy="525"/>
          </a:xfrm>
        </p:grpSpPr>
        <p:sp>
          <p:nvSpPr>
            <p:cNvPr id="16" name="Rectangle 5"/>
            <p:cNvSpPr>
              <a:spLocks noChangeArrowheads="1"/>
            </p:cNvSpPr>
            <p:nvPr/>
          </p:nvSpPr>
          <p:spPr bwMode="auto">
            <a:xfrm>
              <a:off x="1968" y="1392"/>
              <a:ext cx="1872" cy="5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7" name="Object 6"/>
            <p:cNvGraphicFramePr>
              <a:graphicFrameLocks noChangeAspect="1"/>
            </p:cNvGraphicFramePr>
            <p:nvPr/>
          </p:nvGraphicFramePr>
          <p:xfrm>
            <a:off x="1931" y="1392"/>
            <a:ext cx="1897" cy="475"/>
          </p:xfrm>
          <a:graphic>
            <a:graphicData uri="http://schemas.openxmlformats.org/presentationml/2006/ole">
              <mc:AlternateContent xmlns:mc="http://schemas.openxmlformats.org/markup-compatibility/2006">
                <mc:Choice xmlns:v="urn:schemas-microsoft-com:vml" Requires="v">
                  <p:oleObj name="Equation" r:id="rId6" imgW="1930320" imgH="482400" progId="Equation.3">
                    <p:embed/>
                  </p:oleObj>
                </mc:Choice>
                <mc:Fallback>
                  <p:oleObj name="Equation" r:id="rId6" imgW="193032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 y="1392"/>
                          <a:ext cx="1897" cy="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44003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st_stru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554" y="50876"/>
            <a:ext cx="3913446" cy="2087985"/>
          </a:xfrm>
          <a:prstGeom prst="rect">
            <a:avLst/>
          </a:prstGeom>
        </p:spPr>
      </p:pic>
      <p:pic>
        <p:nvPicPr>
          <p:cNvPr id="9" name="Picture 8"/>
          <p:cNvPicPr>
            <a:picLocks noChangeAspect="1"/>
          </p:cNvPicPr>
          <p:nvPr/>
        </p:nvPicPr>
        <p:blipFill>
          <a:blip r:embed="rId3"/>
          <a:stretch>
            <a:fillRect/>
          </a:stretch>
        </p:blipFill>
        <p:spPr>
          <a:xfrm>
            <a:off x="5024604" y="2899704"/>
            <a:ext cx="3932784" cy="3835679"/>
          </a:xfrm>
          <a:prstGeom prst="rect">
            <a:avLst/>
          </a:prstGeom>
        </p:spPr>
      </p:pic>
      <p:sp>
        <p:nvSpPr>
          <p:cNvPr id="2" name="Title 1"/>
          <p:cNvSpPr>
            <a:spLocks noGrp="1"/>
          </p:cNvSpPr>
          <p:nvPr>
            <p:ph type="title"/>
          </p:nvPr>
        </p:nvSpPr>
        <p:spPr/>
        <p:txBody>
          <a:bodyPr/>
          <a:lstStyle/>
          <a:p>
            <a:r>
              <a:rPr lang="en-US" dirty="0"/>
              <a:t>Device Testing - IV</a:t>
            </a:r>
          </a:p>
        </p:txBody>
      </p:sp>
      <p:sp>
        <p:nvSpPr>
          <p:cNvPr id="3" name="Content Placeholder 2"/>
          <p:cNvSpPr>
            <a:spLocks noGrp="1"/>
          </p:cNvSpPr>
          <p:nvPr>
            <p:ph sz="half" idx="1"/>
          </p:nvPr>
        </p:nvSpPr>
        <p:spPr>
          <a:xfrm>
            <a:off x="78404" y="957416"/>
            <a:ext cx="5124457" cy="5626264"/>
          </a:xfrm>
        </p:spPr>
        <p:txBody>
          <a:bodyPr>
            <a:normAutofit/>
          </a:bodyPr>
          <a:lstStyle/>
          <a:p>
            <a:pPr marL="0" indent="0">
              <a:buNone/>
            </a:pPr>
            <a:r>
              <a:rPr lang="en-US" dirty="0"/>
              <a:t>A high quality detector will also have low leakage current – current driven by carrier generation in the depleted bulk.</a:t>
            </a:r>
          </a:p>
          <a:p>
            <a:r>
              <a:rPr lang="en-US" dirty="0"/>
              <a:t>Strongly temperature dependent</a:t>
            </a:r>
          </a:p>
          <a:p>
            <a:r>
              <a:rPr lang="en-US" dirty="0"/>
              <a:t>Avalanche breakdown at 3x10</a:t>
            </a:r>
            <a:r>
              <a:rPr lang="en-US" baseline="30000" dirty="0"/>
              <a:t>5</a:t>
            </a:r>
            <a:r>
              <a:rPr lang="en-US" dirty="0"/>
              <a:t> V/cm</a:t>
            </a:r>
          </a:p>
          <a:p>
            <a:pPr marL="0" indent="0">
              <a:buNone/>
            </a:pPr>
            <a:r>
              <a:rPr lang="en-US" dirty="0"/>
              <a:t>Measure </a:t>
            </a:r>
            <a:r>
              <a:rPr lang="en-US" dirty="0" err="1"/>
              <a:t>V</a:t>
            </a:r>
            <a:r>
              <a:rPr lang="en-US" baseline="-25000" dirty="0" err="1"/>
              <a:t>bias</a:t>
            </a:r>
            <a:r>
              <a:rPr lang="en-US" dirty="0"/>
              <a:t> </a:t>
            </a:r>
            <a:r>
              <a:rPr lang="en-US" dirty="0" err="1"/>
              <a:t>vs</a:t>
            </a:r>
            <a:r>
              <a:rPr lang="en-US" dirty="0"/>
              <a:t> I curves</a:t>
            </a:r>
          </a:p>
          <a:p>
            <a:r>
              <a:rPr lang="en-US" dirty="0"/>
              <a:t>Look for anomalous currents</a:t>
            </a:r>
          </a:p>
          <a:p>
            <a:r>
              <a:rPr lang="en-US" dirty="0"/>
              <a:t>Breakdown voltage</a:t>
            </a:r>
          </a:p>
          <a:p>
            <a:pPr marL="0" indent="0">
              <a:buNone/>
            </a:pPr>
            <a:r>
              <a:rPr lang="en-US" dirty="0"/>
              <a:t>Current can be affected by surface defects, problems with the </a:t>
            </a:r>
            <a:r>
              <a:rPr lang="en-US" dirty="0" err="1"/>
              <a:t>ohmic</a:t>
            </a:r>
            <a:r>
              <a:rPr lang="en-US" dirty="0"/>
              <a:t> contact, cut edge currents, impurities (especially metals), and physical </a:t>
            </a:r>
          </a:p>
          <a:p>
            <a:pPr marL="0" indent="0">
              <a:buNone/>
            </a:pPr>
            <a:r>
              <a:rPr lang="en-US" dirty="0"/>
              <a:t>damage</a:t>
            </a:r>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289181553"/>
              </p:ext>
            </p:extLst>
          </p:nvPr>
        </p:nvGraphicFramePr>
        <p:xfrm>
          <a:off x="6024057" y="2368695"/>
          <a:ext cx="2081589" cy="809507"/>
        </p:xfrm>
        <a:graphic>
          <a:graphicData uri="http://schemas.openxmlformats.org/presentationml/2006/ole">
            <mc:AlternateContent xmlns:mc="http://schemas.openxmlformats.org/markup-compatibility/2006">
              <mc:Choice xmlns:v="urn:schemas-microsoft-com:vml" Requires="v">
                <p:oleObj name="Equation" r:id="rId4" imgW="914400" imgH="355600" progId="Equation.3">
                  <p:embed/>
                </p:oleObj>
              </mc:Choice>
              <mc:Fallback>
                <p:oleObj name="Equation" r:id="rId4" imgW="914400" imgH="355600" progId="Equation.3">
                  <p:embed/>
                  <p:pic>
                    <p:nvPicPr>
                      <p:cNvPr id="0" name=""/>
                      <p:cNvPicPr/>
                      <p:nvPr/>
                    </p:nvPicPr>
                    <p:blipFill>
                      <a:blip r:embed="rId5"/>
                      <a:stretch>
                        <a:fillRect/>
                      </a:stretch>
                    </p:blipFill>
                    <p:spPr>
                      <a:xfrm>
                        <a:off x="6024057" y="2368695"/>
                        <a:ext cx="2081589" cy="809507"/>
                      </a:xfrm>
                      <a:prstGeom prst="rect">
                        <a:avLst/>
                      </a:prstGeom>
                    </p:spPr>
                  </p:pic>
                </p:oleObj>
              </mc:Fallback>
            </mc:AlternateContent>
          </a:graphicData>
        </a:graphic>
      </p:graphicFrame>
      <p:sp>
        <p:nvSpPr>
          <p:cNvPr id="11" name="TextBox 10"/>
          <p:cNvSpPr txBox="1"/>
          <p:nvPr/>
        </p:nvSpPr>
        <p:spPr>
          <a:xfrm>
            <a:off x="6418687" y="330093"/>
            <a:ext cx="1556836" cy="369332"/>
          </a:xfrm>
          <a:prstGeom prst="rect">
            <a:avLst/>
          </a:prstGeom>
          <a:noFill/>
        </p:spPr>
        <p:txBody>
          <a:bodyPr wrap="none" rtlCol="0">
            <a:spAutoFit/>
          </a:bodyPr>
          <a:lstStyle/>
          <a:p>
            <a:r>
              <a:rPr lang="en-US" dirty="0">
                <a:solidFill>
                  <a:schemeClr val="bg1"/>
                </a:solidFill>
              </a:rPr>
              <a:t>Test structures</a:t>
            </a:r>
          </a:p>
        </p:txBody>
      </p:sp>
      <p:sp>
        <p:nvSpPr>
          <p:cNvPr id="12" name="TextBox 11"/>
          <p:cNvSpPr txBox="1"/>
          <p:nvPr/>
        </p:nvSpPr>
        <p:spPr>
          <a:xfrm>
            <a:off x="3563971" y="5970769"/>
            <a:ext cx="1583186" cy="646331"/>
          </a:xfrm>
          <a:prstGeom prst="rect">
            <a:avLst/>
          </a:prstGeom>
          <a:noFill/>
        </p:spPr>
        <p:txBody>
          <a:bodyPr wrap="none" rtlCol="0">
            <a:spAutoFit/>
          </a:bodyPr>
          <a:lstStyle/>
          <a:p>
            <a:r>
              <a:rPr lang="en-US" dirty="0"/>
              <a:t>Rapid rise until</a:t>
            </a:r>
          </a:p>
          <a:p>
            <a:r>
              <a:rPr lang="en-US" dirty="0"/>
              <a:t>depletion</a:t>
            </a:r>
          </a:p>
        </p:txBody>
      </p:sp>
      <p:cxnSp>
        <p:nvCxnSpPr>
          <p:cNvPr id="14" name="Straight Arrow Connector 13"/>
          <p:cNvCxnSpPr/>
          <p:nvPr/>
        </p:nvCxnSpPr>
        <p:spPr>
          <a:xfrm flipV="1">
            <a:off x="5147157" y="6115804"/>
            <a:ext cx="612755" cy="24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87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Drift</a:t>
            </a:r>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8</a:t>
            </a:fld>
            <a:endParaRPr lang="en-US"/>
          </a:p>
        </p:txBody>
      </p:sp>
      <p:graphicFrame>
        <p:nvGraphicFramePr>
          <p:cNvPr id="7" name="Object 87"/>
          <p:cNvGraphicFramePr>
            <a:graphicFrameLocks noChangeAspect="1"/>
          </p:cNvGraphicFramePr>
          <p:nvPr>
            <p:extLst>
              <p:ext uri="{D42A27DB-BD31-4B8C-83A1-F6EECF244321}">
                <p14:modId xmlns:p14="http://schemas.microsoft.com/office/powerpoint/2010/main" val="1434228137"/>
              </p:ext>
            </p:extLst>
          </p:nvPr>
        </p:nvGraphicFramePr>
        <p:xfrm>
          <a:off x="2200275" y="1158875"/>
          <a:ext cx="1358900" cy="368300"/>
        </p:xfrm>
        <a:graphic>
          <a:graphicData uri="http://schemas.openxmlformats.org/presentationml/2006/ole">
            <mc:AlternateContent xmlns:mc="http://schemas.openxmlformats.org/markup-compatibility/2006">
              <mc:Choice xmlns:v="urn:schemas-microsoft-com:vml" Requires="v">
                <p:oleObj name="Equation" r:id="rId2" imgW="1358640" imgH="368280" progId="Equation.3">
                  <p:embed/>
                </p:oleObj>
              </mc:Choice>
              <mc:Fallback>
                <p:oleObj name="Equation" r:id="rId2" imgW="1358640" imgH="3682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158875"/>
                        <a:ext cx="13589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Text Box 88"/>
          <p:cNvSpPr txBox="1">
            <a:spLocks noChangeArrowheads="1"/>
          </p:cNvSpPr>
          <p:nvPr/>
        </p:nvSpPr>
        <p:spPr bwMode="auto">
          <a:xfrm>
            <a:off x="142875" y="1158875"/>
            <a:ext cx="19097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Electron, hole drift:</a:t>
            </a:r>
          </a:p>
        </p:txBody>
      </p:sp>
      <p:sp>
        <p:nvSpPr>
          <p:cNvPr id="9" name="Text Box 90"/>
          <p:cNvSpPr txBox="1">
            <a:spLocks noChangeArrowheads="1"/>
          </p:cNvSpPr>
          <p:nvPr/>
        </p:nvSpPr>
        <p:spPr bwMode="auto">
          <a:xfrm>
            <a:off x="142875" y="1844675"/>
            <a:ext cx="24479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Drift time to an electrode:</a:t>
            </a:r>
          </a:p>
        </p:txBody>
      </p:sp>
      <p:graphicFrame>
        <p:nvGraphicFramePr>
          <p:cNvPr id="10" name="Object 91"/>
          <p:cNvGraphicFramePr>
            <a:graphicFrameLocks noChangeAspect="1"/>
          </p:cNvGraphicFramePr>
          <p:nvPr>
            <p:extLst>
              <p:ext uri="{D42A27DB-BD31-4B8C-83A1-F6EECF244321}">
                <p14:modId xmlns:p14="http://schemas.microsoft.com/office/powerpoint/2010/main" val="2358762107"/>
              </p:ext>
            </p:extLst>
          </p:nvPr>
        </p:nvGraphicFramePr>
        <p:xfrm>
          <a:off x="2613025" y="1539875"/>
          <a:ext cx="2921000" cy="977900"/>
        </p:xfrm>
        <a:graphic>
          <a:graphicData uri="http://schemas.openxmlformats.org/presentationml/2006/ole">
            <mc:AlternateContent xmlns:mc="http://schemas.openxmlformats.org/markup-compatibility/2006">
              <mc:Choice xmlns:v="urn:schemas-microsoft-com:vml" Requires="v">
                <p:oleObj name="Equation" r:id="rId4" imgW="2920680" imgH="977760" progId="Equation.3">
                  <p:embed/>
                </p:oleObj>
              </mc:Choice>
              <mc:Fallback>
                <p:oleObj name="Equation" r:id="rId4" imgW="2920680" imgH="977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025" y="1539875"/>
                        <a:ext cx="2921000" cy="977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89"/>
          <p:cNvGraphicFramePr>
            <a:graphicFrameLocks noChangeAspect="1"/>
          </p:cNvGraphicFramePr>
          <p:nvPr>
            <p:extLst>
              <p:ext uri="{D42A27DB-BD31-4B8C-83A1-F6EECF244321}">
                <p14:modId xmlns:p14="http://schemas.microsoft.com/office/powerpoint/2010/main" val="3122382929"/>
              </p:ext>
            </p:extLst>
          </p:nvPr>
        </p:nvGraphicFramePr>
        <p:xfrm>
          <a:off x="2035313" y="2717800"/>
          <a:ext cx="5029200" cy="3848100"/>
        </p:xfrm>
        <a:graphic>
          <a:graphicData uri="http://schemas.openxmlformats.org/presentationml/2006/ole">
            <mc:AlternateContent xmlns:mc="http://schemas.openxmlformats.org/markup-compatibility/2006">
              <mc:Choice xmlns:v="urn:schemas-microsoft-com:vml" Requires="v">
                <p:oleObj name="Worksheet" r:id="rId6" imgW="9706277" imgH="7429793" progId="Excel.Sheet.8">
                  <p:embed/>
                </p:oleObj>
              </mc:Choice>
              <mc:Fallback>
                <p:oleObj name="Worksheet" r:id="rId6" imgW="9706277" imgH="7429793"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5313" y="2717800"/>
                        <a:ext cx="5029200"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587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4374" y="838200"/>
            <a:ext cx="4379198" cy="2336799"/>
          </a:xfrm>
          <a:prstGeom prst="rect">
            <a:avLst/>
          </a:prstGeom>
        </p:spPr>
      </p:pic>
      <p:sp>
        <p:nvSpPr>
          <p:cNvPr id="2" name="Title 1"/>
          <p:cNvSpPr>
            <a:spLocks noGrp="1"/>
          </p:cNvSpPr>
          <p:nvPr>
            <p:ph type="title"/>
          </p:nvPr>
        </p:nvSpPr>
        <p:spPr>
          <a:xfrm>
            <a:off x="0" y="0"/>
            <a:ext cx="3941789" cy="691547"/>
          </a:xfrm>
        </p:spPr>
        <p:txBody>
          <a:bodyPr/>
          <a:lstStyle/>
          <a:p>
            <a:r>
              <a:rPr lang="en-US" dirty="0"/>
              <a:t>Signal Shapes</a:t>
            </a:r>
          </a:p>
        </p:txBody>
      </p:sp>
      <p:sp>
        <p:nvSpPr>
          <p:cNvPr id="5" name="Date Placeholder 4"/>
          <p:cNvSpPr>
            <a:spLocks noGrp="1"/>
          </p:cNvSpPr>
          <p:nvPr>
            <p:ph type="dt" sz="half" idx="10"/>
          </p:nvPr>
        </p:nvSpPr>
        <p:spPr/>
        <p:txBody>
          <a:bodyPr/>
          <a:lstStyle/>
          <a:p>
            <a:r>
              <a:rPr lang="en-US"/>
              <a:t>R. Lipton </a:t>
            </a:r>
            <a:endParaRPr lang="en-US" dirty="0"/>
          </a:p>
        </p:txBody>
      </p:sp>
      <p:sp>
        <p:nvSpPr>
          <p:cNvPr id="6" name="Slide Number Placeholder 5"/>
          <p:cNvSpPr>
            <a:spLocks noGrp="1"/>
          </p:cNvSpPr>
          <p:nvPr>
            <p:ph type="sldNum" sz="quarter" idx="12"/>
          </p:nvPr>
        </p:nvSpPr>
        <p:spPr/>
        <p:txBody>
          <a:bodyPr/>
          <a:lstStyle/>
          <a:p>
            <a:fld id="{3DE29B2B-0122-2449-A951-ADA25041C29A}" type="slidenum">
              <a:rPr lang="en-US" smtClean="0"/>
              <a:t>9</a:t>
            </a:fld>
            <a:endParaRPr lang="en-US"/>
          </a:p>
        </p:txBody>
      </p:sp>
      <p:pic>
        <p:nvPicPr>
          <p:cNvPr id="9" name="Picture 8"/>
          <p:cNvPicPr>
            <a:picLocks noChangeAspect="1"/>
          </p:cNvPicPr>
          <p:nvPr/>
        </p:nvPicPr>
        <p:blipFill>
          <a:blip r:embed="rId3"/>
          <a:stretch>
            <a:fillRect/>
          </a:stretch>
        </p:blipFill>
        <p:spPr>
          <a:xfrm>
            <a:off x="1918574" y="3064347"/>
            <a:ext cx="7022226" cy="3732444"/>
          </a:xfrm>
          <a:prstGeom prst="rect">
            <a:avLst/>
          </a:prstGeom>
        </p:spPr>
      </p:pic>
      <p:sp>
        <p:nvSpPr>
          <p:cNvPr id="10" name="TextBox 9"/>
          <p:cNvSpPr txBox="1"/>
          <p:nvPr/>
        </p:nvSpPr>
        <p:spPr>
          <a:xfrm>
            <a:off x="457200" y="4062968"/>
            <a:ext cx="828134" cy="369332"/>
          </a:xfrm>
          <a:prstGeom prst="rect">
            <a:avLst/>
          </a:prstGeom>
          <a:noFill/>
        </p:spPr>
        <p:txBody>
          <a:bodyPr wrap="none" rtlCol="0">
            <a:spAutoFit/>
          </a:bodyPr>
          <a:lstStyle/>
          <a:p>
            <a:r>
              <a:rPr lang="en-US" dirty="0" err="1"/>
              <a:t>Spieler</a:t>
            </a:r>
            <a:endParaRPr lang="en-US" dirty="0"/>
          </a:p>
        </p:txBody>
      </p:sp>
      <p:sp>
        <p:nvSpPr>
          <p:cNvPr id="14" name="TextBox 13"/>
          <p:cNvSpPr txBox="1"/>
          <p:nvPr/>
        </p:nvSpPr>
        <p:spPr>
          <a:xfrm>
            <a:off x="707820" y="761826"/>
            <a:ext cx="3445080" cy="646331"/>
          </a:xfrm>
          <a:prstGeom prst="rect">
            <a:avLst/>
          </a:prstGeom>
          <a:noFill/>
        </p:spPr>
        <p:txBody>
          <a:bodyPr wrap="square" rtlCol="0">
            <a:spAutoFit/>
          </a:bodyPr>
          <a:lstStyle/>
          <a:p>
            <a:r>
              <a:rPr lang="en-US" dirty="0"/>
              <a:t>Weighting potential for a 300 </a:t>
            </a:r>
            <a:r>
              <a:rPr lang="en-US" dirty="0" err="1"/>
              <a:t>μm</a:t>
            </a:r>
            <a:r>
              <a:rPr lang="en-US" dirty="0"/>
              <a:t> thick strip detector 50μm pitch</a:t>
            </a:r>
          </a:p>
        </p:txBody>
      </p:sp>
    </p:spTree>
    <p:extLst>
      <p:ext uri="{BB962C8B-B14F-4D97-AF65-F5344CB8AC3E}">
        <p14:creationId xmlns:p14="http://schemas.microsoft.com/office/powerpoint/2010/main" val="2347529374"/>
      </p:ext>
    </p:extLst>
  </p:cSld>
  <p:clrMapOvr>
    <a:masterClrMapping/>
  </p:clrMapOvr>
</p:sld>
</file>

<file path=ppt/theme/theme1.xml><?xml version="1.0" encoding="utf-8"?>
<a:theme xmlns:a="http://schemas.openxmlformats.org/drawingml/2006/main" name="RL_tem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RL_templ.potx</Template>
  <TotalTime>22488</TotalTime>
  <Words>1010</Words>
  <Application>Microsoft Macintosh PowerPoint</Application>
  <PresentationFormat>On-screen Show (4:3)</PresentationFormat>
  <Paragraphs>161</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16</vt:i4>
      </vt:variant>
    </vt:vector>
  </HeadingPairs>
  <TitlesOfParts>
    <vt:vector size="24" baseType="lpstr">
      <vt:lpstr>Arial</vt:lpstr>
      <vt:lpstr>Calibri</vt:lpstr>
      <vt:lpstr>Symbol</vt:lpstr>
      <vt:lpstr>RL_templ</vt:lpstr>
      <vt:lpstr>Equation</vt:lpstr>
      <vt:lpstr>Chart</vt:lpstr>
      <vt:lpstr>Worksheet</vt:lpstr>
      <vt:lpstr>Image</vt:lpstr>
      <vt:lpstr>EDIT School 2024</vt:lpstr>
      <vt:lpstr>Silicon Basics</vt:lpstr>
      <vt:lpstr>Silicon Diode</vt:lpstr>
      <vt:lpstr>Charge Drift and Collection</vt:lpstr>
      <vt:lpstr>Device Characteristics</vt:lpstr>
      <vt:lpstr>Device Testing - CV</vt:lpstr>
      <vt:lpstr>Device Testing - IV</vt:lpstr>
      <vt:lpstr>Carrier Drift</vt:lpstr>
      <vt:lpstr>Signal Shapes</vt:lpstr>
      <vt:lpstr>Simulation</vt:lpstr>
      <vt:lpstr>Strip Detector</vt:lpstr>
      <vt:lpstr>n, p and junctions</vt:lpstr>
      <vt:lpstr>Semiconductor Surface</vt:lpstr>
      <vt:lpstr>Detector Layout</vt:lpstr>
      <vt:lpstr>Wirebonding</vt:lpstr>
      <vt:lpstr>Interconnect</vt:lpstr>
    </vt:vector>
  </TitlesOfParts>
  <Company>Fermilab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Lipton</dc:creator>
  <cp:lastModifiedBy>Petra Merkel</cp:lastModifiedBy>
  <cp:revision>382</cp:revision>
  <cp:lastPrinted>2013-06-27T16:13:03Z</cp:lastPrinted>
  <dcterms:created xsi:type="dcterms:W3CDTF">2009-10-19T13:17:27Z</dcterms:created>
  <dcterms:modified xsi:type="dcterms:W3CDTF">2024-11-12T14:20:18Z</dcterms:modified>
</cp:coreProperties>
</file>