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Lst>
  <p:sldSz cy="5143500" cx="9144000"/>
  <p:notesSz cx="6858000" cy="9144000"/>
  <p:embeddedFontLst>
    <p:embeddedFont>
      <p:font typeface="Proxima Nova"/>
      <p:regular r:id="rId168"/>
      <p:bold r:id="rId169"/>
      <p:italic r:id="rId170"/>
      <p:boldItalic r:id="rId171"/>
    </p:embeddedFont>
    <p:embeddedFont>
      <p:font typeface="Corbel"/>
      <p:regular r:id="rId172"/>
      <p:bold r:id="rId173"/>
      <p:italic r:id="rId174"/>
      <p:boldItalic r:id="rId175"/>
    </p:embeddedFont>
    <p:embeddedFont>
      <p:font typeface="Palatino Linotype"/>
      <p:regular r:id="rId176"/>
      <p:bold r:id="rId177"/>
      <p:italic r:id="rId178"/>
      <p:boldItalic r:id="rId179"/>
    </p:embeddedFont>
    <p:embeddedFont>
      <p:font typeface="Pacifico"/>
      <p:regular r:id="rId180"/>
    </p:embeddedFont>
    <p:embeddedFont>
      <p:font typeface="Helvetica Neue"/>
      <p:regular r:id="rId181"/>
      <p:bold r:id="rId182"/>
      <p:italic r:id="rId183"/>
      <p:boldItalic r:id="rId184"/>
    </p:embeddedFont>
    <p:embeddedFont>
      <p:font typeface="Roboto Light"/>
      <p:regular r:id="rId185"/>
      <p:bold r:id="rId186"/>
      <p:italic r:id="rId187"/>
      <p:boldItalic r:id="rId1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187" Type="http://schemas.openxmlformats.org/officeDocument/2006/relationships/font" Target="fonts/RobotoLight-italic.fntdata"/><Relationship Id="rId47" Type="http://schemas.openxmlformats.org/officeDocument/2006/relationships/slide" Target="slides/slide41.xml"/><Relationship Id="rId186" Type="http://schemas.openxmlformats.org/officeDocument/2006/relationships/font" Target="fonts/RobotoLight-bold.fntdata"/><Relationship Id="rId185" Type="http://schemas.openxmlformats.org/officeDocument/2006/relationships/font" Target="fonts/RobotoLight-regular.fntdata"/><Relationship Id="rId49" Type="http://schemas.openxmlformats.org/officeDocument/2006/relationships/slide" Target="slides/slide43.xml"/><Relationship Id="rId184" Type="http://schemas.openxmlformats.org/officeDocument/2006/relationships/font" Target="fonts/HelveticaNeue-boldItalic.fntdata"/><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188" Type="http://schemas.openxmlformats.org/officeDocument/2006/relationships/font" Target="fonts/RobotoLight-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font" Target="fonts/HelveticaNeue-italic.fntdata"/><Relationship Id="rId32" Type="http://schemas.openxmlformats.org/officeDocument/2006/relationships/slide" Target="slides/slide26.xml"/><Relationship Id="rId182" Type="http://schemas.openxmlformats.org/officeDocument/2006/relationships/font" Target="fonts/HelveticaNeue-bold.fntdata"/><Relationship Id="rId35" Type="http://schemas.openxmlformats.org/officeDocument/2006/relationships/slide" Target="slides/slide29.xml"/><Relationship Id="rId181" Type="http://schemas.openxmlformats.org/officeDocument/2006/relationships/font" Target="fonts/HelveticaNeue-regular.fntdata"/><Relationship Id="rId34" Type="http://schemas.openxmlformats.org/officeDocument/2006/relationships/slide" Target="slides/slide28.xml"/><Relationship Id="rId180" Type="http://schemas.openxmlformats.org/officeDocument/2006/relationships/font" Target="fonts/Pacifico-regular.fntdata"/><Relationship Id="rId37" Type="http://schemas.openxmlformats.org/officeDocument/2006/relationships/slide" Target="slides/slide31.xml"/><Relationship Id="rId176" Type="http://schemas.openxmlformats.org/officeDocument/2006/relationships/font" Target="fonts/PalatinoLinotype-regular.fntdata"/><Relationship Id="rId36" Type="http://schemas.openxmlformats.org/officeDocument/2006/relationships/slide" Target="slides/slide30.xml"/><Relationship Id="rId175" Type="http://schemas.openxmlformats.org/officeDocument/2006/relationships/font" Target="fonts/Corbel-boldItalic.fntdata"/><Relationship Id="rId39" Type="http://schemas.openxmlformats.org/officeDocument/2006/relationships/slide" Target="slides/slide33.xml"/><Relationship Id="rId174" Type="http://schemas.openxmlformats.org/officeDocument/2006/relationships/font" Target="fonts/Corbel-italic.fntdata"/><Relationship Id="rId38" Type="http://schemas.openxmlformats.org/officeDocument/2006/relationships/slide" Target="slides/slide32.xml"/><Relationship Id="rId173" Type="http://schemas.openxmlformats.org/officeDocument/2006/relationships/font" Target="fonts/Corbel-bold.fntdata"/><Relationship Id="rId179" Type="http://schemas.openxmlformats.org/officeDocument/2006/relationships/font" Target="fonts/PalatinoLinotype-boldItalic.fntdata"/><Relationship Id="rId178" Type="http://schemas.openxmlformats.org/officeDocument/2006/relationships/font" Target="fonts/PalatinoLinotype-italic.fntdata"/><Relationship Id="rId177" Type="http://schemas.openxmlformats.org/officeDocument/2006/relationships/font" Target="fonts/PalatinoLinotype-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2.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font" Target="fonts/Corbel-regular.fntdata"/><Relationship Id="rId65" Type="http://schemas.openxmlformats.org/officeDocument/2006/relationships/slide" Target="slides/slide59.xml"/><Relationship Id="rId171" Type="http://schemas.openxmlformats.org/officeDocument/2006/relationships/font" Target="fonts/ProximaNova-boldItalic.fntdata"/><Relationship Id="rId68" Type="http://schemas.openxmlformats.org/officeDocument/2006/relationships/slide" Target="slides/slide62.xml"/><Relationship Id="rId170" Type="http://schemas.openxmlformats.org/officeDocument/2006/relationships/font" Target="fonts/ProximaNova-italic.fntdata"/><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font" Target="fonts/ProximaNova-bold.fntdata"/><Relationship Id="rId168" Type="http://schemas.openxmlformats.org/officeDocument/2006/relationships/font" Target="fonts/ProximaNova-regular.fntdata"/><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224cdafaec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224cdafaec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12c2d9964a_0_1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312c2d9964a_0_13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0" name="Shape 3870"/>
        <p:cNvGrpSpPr/>
        <p:nvPr/>
      </p:nvGrpSpPr>
      <p:grpSpPr>
        <a:xfrm>
          <a:off x="0" y="0"/>
          <a:ext cx="0" cy="0"/>
          <a:chOff x="0" y="0"/>
          <a:chExt cx="0" cy="0"/>
        </a:xfrm>
      </p:grpSpPr>
      <p:sp>
        <p:nvSpPr>
          <p:cNvPr id="3871" name="Google Shape;3871;g312c2d9964a_0_6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2" name="Google Shape;3872;g312c2d9964a_0_6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0" name="Shape 3880"/>
        <p:cNvGrpSpPr/>
        <p:nvPr/>
      </p:nvGrpSpPr>
      <p:grpSpPr>
        <a:xfrm>
          <a:off x="0" y="0"/>
          <a:ext cx="0" cy="0"/>
          <a:chOff x="0" y="0"/>
          <a:chExt cx="0" cy="0"/>
        </a:xfrm>
      </p:grpSpPr>
      <p:sp>
        <p:nvSpPr>
          <p:cNvPr id="3881" name="Google Shape;3881;g312c2d9964a_0_6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2" name="Google Shape;3882;g312c2d9964a_0_6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Palatino Linotype"/>
                <a:ea typeface="Palatino Linotype"/>
                <a:cs typeface="Palatino Linotype"/>
                <a:sym typeface="Palatino Linotype"/>
              </a:rPr>
              <a:t>which is caused by variations in solid angle coverage both for direct and reflected light and edge effects.</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1" name="Shape 3891"/>
        <p:cNvGrpSpPr/>
        <p:nvPr/>
      </p:nvGrpSpPr>
      <p:grpSpPr>
        <a:xfrm>
          <a:off x="0" y="0"/>
          <a:ext cx="0" cy="0"/>
          <a:chOff x="0" y="0"/>
          <a:chExt cx="0" cy="0"/>
        </a:xfrm>
      </p:grpSpPr>
      <p:sp>
        <p:nvSpPr>
          <p:cNvPr id="3892" name="Google Shape;3892;g312c2d9964a_0_6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3" name="Google Shape;3893;g312c2d9964a_0_6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Palatino Linotype"/>
                <a:ea typeface="Palatino Linotype"/>
                <a:cs typeface="Palatino Linotype"/>
                <a:sym typeface="Palatino Linotype"/>
              </a:rPr>
              <a:t>which is caused by variations in solid angle coverage both for direct and reflected light and edge effects.</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5" name="Shape 3905"/>
        <p:cNvGrpSpPr/>
        <p:nvPr/>
      </p:nvGrpSpPr>
      <p:grpSpPr>
        <a:xfrm>
          <a:off x="0" y="0"/>
          <a:ext cx="0" cy="0"/>
          <a:chOff x="0" y="0"/>
          <a:chExt cx="0" cy="0"/>
        </a:xfrm>
      </p:grpSpPr>
      <p:sp>
        <p:nvSpPr>
          <p:cNvPr id="3906" name="Google Shape;3906;g312c2d9964a_0_6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g312c2d9964a_0_64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3" name="Shape 3913"/>
        <p:cNvGrpSpPr/>
        <p:nvPr/>
      </p:nvGrpSpPr>
      <p:grpSpPr>
        <a:xfrm>
          <a:off x="0" y="0"/>
          <a:ext cx="0" cy="0"/>
          <a:chOff x="0" y="0"/>
          <a:chExt cx="0" cy="0"/>
        </a:xfrm>
      </p:grpSpPr>
      <p:sp>
        <p:nvSpPr>
          <p:cNvPr id="3914" name="Google Shape;3914;g312c2d9964a_0_6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5" name="Google Shape;3915;g312c2d9964a_0_6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4" name="Shape 3924"/>
        <p:cNvGrpSpPr/>
        <p:nvPr/>
      </p:nvGrpSpPr>
      <p:grpSpPr>
        <a:xfrm>
          <a:off x="0" y="0"/>
          <a:ext cx="0" cy="0"/>
          <a:chOff x="0" y="0"/>
          <a:chExt cx="0" cy="0"/>
        </a:xfrm>
      </p:grpSpPr>
      <p:sp>
        <p:nvSpPr>
          <p:cNvPr id="3925" name="Google Shape;3925;g312c2d9964a_0_5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6" name="Google Shape;3926;g312c2d9964a_0_5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4" name="Shape 3934"/>
        <p:cNvGrpSpPr/>
        <p:nvPr/>
      </p:nvGrpSpPr>
      <p:grpSpPr>
        <a:xfrm>
          <a:off x="0" y="0"/>
          <a:ext cx="0" cy="0"/>
          <a:chOff x="0" y="0"/>
          <a:chExt cx="0" cy="0"/>
        </a:xfrm>
      </p:grpSpPr>
      <p:sp>
        <p:nvSpPr>
          <p:cNvPr id="3935" name="Google Shape;3935;g312c2d9964a_0_59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6" name="Google Shape;3936;g312c2d9964a_0_59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3" name="Shape 3943"/>
        <p:cNvGrpSpPr/>
        <p:nvPr/>
      </p:nvGrpSpPr>
      <p:grpSpPr>
        <a:xfrm>
          <a:off x="0" y="0"/>
          <a:ext cx="0" cy="0"/>
          <a:chOff x="0" y="0"/>
          <a:chExt cx="0" cy="0"/>
        </a:xfrm>
      </p:grpSpPr>
      <p:sp>
        <p:nvSpPr>
          <p:cNvPr id="3944" name="Google Shape;3944;g312c2d9964a_0_5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g312c2d9964a_0_59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4" name="Shape 3954"/>
        <p:cNvGrpSpPr/>
        <p:nvPr/>
      </p:nvGrpSpPr>
      <p:grpSpPr>
        <a:xfrm>
          <a:off x="0" y="0"/>
          <a:ext cx="0" cy="0"/>
          <a:chOff x="0" y="0"/>
          <a:chExt cx="0" cy="0"/>
        </a:xfrm>
      </p:grpSpPr>
      <p:sp>
        <p:nvSpPr>
          <p:cNvPr id="3955" name="Google Shape;3955;g312c2d9964a_0_5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g312c2d9964a_0_59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6" name="Shape 3966"/>
        <p:cNvGrpSpPr/>
        <p:nvPr/>
      </p:nvGrpSpPr>
      <p:grpSpPr>
        <a:xfrm>
          <a:off x="0" y="0"/>
          <a:ext cx="0" cy="0"/>
          <a:chOff x="0" y="0"/>
          <a:chExt cx="0" cy="0"/>
        </a:xfrm>
      </p:grpSpPr>
      <p:sp>
        <p:nvSpPr>
          <p:cNvPr id="3967" name="Google Shape;3967;g312c2d9964a_0_5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g312c2d9964a_0_59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12c2d9964a_0_1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12c2d9964a_0_12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7" name="Shape 3977"/>
        <p:cNvGrpSpPr/>
        <p:nvPr/>
      </p:nvGrpSpPr>
      <p:grpSpPr>
        <a:xfrm>
          <a:off x="0" y="0"/>
          <a:ext cx="0" cy="0"/>
          <a:chOff x="0" y="0"/>
          <a:chExt cx="0" cy="0"/>
        </a:xfrm>
      </p:grpSpPr>
      <p:sp>
        <p:nvSpPr>
          <p:cNvPr id="3978" name="Google Shape;3978;g313aab4c5d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g313aab4c5d4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9" name="Shape 3989"/>
        <p:cNvGrpSpPr/>
        <p:nvPr/>
      </p:nvGrpSpPr>
      <p:grpSpPr>
        <a:xfrm>
          <a:off x="0" y="0"/>
          <a:ext cx="0" cy="0"/>
          <a:chOff x="0" y="0"/>
          <a:chExt cx="0" cy="0"/>
        </a:xfrm>
      </p:grpSpPr>
      <p:sp>
        <p:nvSpPr>
          <p:cNvPr id="3990" name="Google Shape;3990;g312c2d9964a_0_6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g312c2d9964a_0_6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6" name="Shape 3996"/>
        <p:cNvGrpSpPr/>
        <p:nvPr/>
      </p:nvGrpSpPr>
      <p:grpSpPr>
        <a:xfrm>
          <a:off x="0" y="0"/>
          <a:ext cx="0" cy="0"/>
          <a:chOff x="0" y="0"/>
          <a:chExt cx="0" cy="0"/>
        </a:xfrm>
      </p:grpSpPr>
      <p:sp>
        <p:nvSpPr>
          <p:cNvPr id="3997" name="Google Shape;3997;g312c2d9964a_0_6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g312c2d9964a_0_6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3" name="Shape 4003"/>
        <p:cNvGrpSpPr/>
        <p:nvPr/>
      </p:nvGrpSpPr>
      <p:grpSpPr>
        <a:xfrm>
          <a:off x="0" y="0"/>
          <a:ext cx="0" cy="0"/>
          <a:chOff x="0" y="0"/>
          <a:chExt cx="0" cy="0"/>
        </a:xfrm>
      </p:grpSpPr>
      <p:sp>
        <p:nvSpPr>
          <p:cNvPr id="4004" name="Google Shape;4004;g312c2d9964a_0_7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g312c2d9964a_0_7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5" name="Shape 4015"/>
        <p:cNvGrpSpPr/>
        <p:nvPr/>
      </p:nvGrpSpPr>
      <p:grpSpPr>
        <a:xfrm>
          <a:off x="0" y="0"/>
          <a:ext cx="0" cy="0"/>
          <a:chOff x="0" y="0"/>
          <a:chExt cx="0" cy="0"/>
        </a:xfrm>
      </p:grpSpPr>
      <p:sp>
        <p:nvSpPr>
          <p:cNvPr id="4016" name="Google Shape;4016;g312c2d9964a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g312c2d9964a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9" name="Shape 4029"/>
        <p:cNvGrpSpPr/>
        <p:nvPr/>
      </p:nvGrpSpPr>
      <p:grpSpPr>
        <a:xfrm>
          <a:off x="0" y="0"/>
          <a:ext cx="0" cy="0"/>
          <a:chOff x="0" y="0"/>
          <a:chExt cx="0" cy="0"/>
        </a:xfrm>
      </p:grpSpPr>
      <p:sp>
        <p:nvSpPr>
          <p:cNvPr id="4030" name="Google Shape;4030;g312c2d9964a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g312c2d9964a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4" name="Shape 4044"/>
        <p:cNvGrpSpPr/>
        <p:nvPr/>
      </p:nvGrpSpPr>
      <p:grpSpPr>
        <a:xfrm>
          <a:off x="0" y="0"/>
          <a:ext cx="0" cy="0"/>
          <a:chOff x="0" y="0"/>
          <a:chExt cx="0" cy="0"/>
        </a:xfrm>
      </p:grpSpPr>
      <p:sp>
        <p:nvSpPr>
          <p:cNvPr id="4045" name="Google Shape;4045;g312c2d9964a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g312c2d9964a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4" name="Shape 4054"/>
        <p:cNvGrpSpPr/>
        <p:nvPr/>
      </p:nvGrpSpPr>
      <p:grpSpPr>
        <a:xfrm>
          <a:off x="0" y="0"/>
          <a:ext cx="0" cy="0"/>
          <a:chOff x="0" y="0"/>
          <a:chExt cx="0" cy="0"/>
        </a:xfrm>
      </p:grpSpPr>
      <p:sp>
        <p:nvSpPr>
          <p:cNvPr id="4055" name="Google Shape;4055;g312c2d9964a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g312c2d9964a_0_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5" name="Shape 4065"/>
        <p:cNvGrpSpPr/>
        <p:nvPr/>
      </p:nvGrpSpPr>
      <p:grpSpPr>
        <a:xfrm>
          <a:off x="0" y="0"/>
          <a:ext cx="0" cy="0"/>
          <a:chOff x="0" y="0"/>
          <a:chExt cx="0" cy="0"/>
        </a:xfrm>
      </p:grpSpPr>
      <p:sp>
        <p:nvSpPr>
          <p:cNvPr id="4066" name="Google Shape;4066;g312c2d9964a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g312c2d9964a_0_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7" name="Shape 4077"/>
        <p:cNvGrpSpPr/>
        <p:nvPr/>
      </p:nvGrpSpPr>
      <p:grpSpPr>
        <a:xfrm>
          <a:off x="0" y="0"/>
          <a:ext cx="0" cy="0"/>
          <a:chOff x="0" y="0"/>
          <a:chExt cx="0" cy="0"/>
        </a:xfrm>
      </p:grpSpPr>
      <p:sp>
        <p:nvSpPr>
          <p:cNvPr id="4078" name="Google Shape;4078;g312c2d9964a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g312c2d9964a_0_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12c2d9964a_0_1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312c2d9964a_0_12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9" name="Shape 4089"/>
        <p:cNvGrpSpPr/>
        <p:nvPr/>
      </p:nvGrpSpPr>
      <p:grpSpPr>
        <a:xfrm>
          <a:off x="0" y="0"/>
          <a:ext cx="0" cy="0"/>
          <a:chOff x="0" y="0"/>
          <a:chExt cx="0" cy="0"/>
        </a:xfrm>
      </p:grpSpPr>
      <p:sp>
        <p:nvSpPr>
          <p:cNvPr id="4090" name="Google Shape;4090;g312c2d9964a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g312c2d9964a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4" name="Shape 4104"/>
        <p:cNvGrpSpPr/>
        <p:nvPr/>
      </p:nvGrpSpPr>
      <p:grpSpPr>
        <a:xfrm>
          <a:off x="0" y="0"/>
          <a:ext cx="0" cy="0"/>
          <a:chOff x="0" y="0"/>
          <a:chExt cx="0" cy="0"/>
        </a:xfrm>
      </p:grpSpPr>
      <p:sp>
        <p:nvSpPr>
          <p:cNvPr id="4105" name="Google Shape;4105;g312c2d9964a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g312c2d9964a_0_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1" name="Shape 4121"/>
        <p:cNvGrpSpPr/>
        <p:nvPr/>
      </p:nvGrpSpPr>
      <p:grpSpPr>
        <a:xfrm>
          <a:off x="0" y="0"/>
          <a:ext cx="0" cy="0"/>
          <a:chOff x="0" y="0"/>
          <a:chExt cx="0" cy="0"/>
        </a:xfrm>
      </p:grpSpPr>
      <p:sp>
        <p:nvSpPr>
          <p:cNvPr id="4122" name="Google Shape;4122;g312c2d9964a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g312c2d9964a_0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4" name="Shape 4134"/>
        <p:cNvGrpSpPr/>
        <p:nvPr/>
      </p:nvGrpSpPr>
      <p:grpSpPr>
        <a:xfrm>
          <a:off x="0" y="0"/>
          <a:ext cx="0" cy="0"/>
          <a:chOff x="0" y="0"/>
          <a:chExt cx="0" cy="0"/>
        </a:xfrm>
      </p:grpSpPr>
      <p:sp>
        <p:nvSpPr>
          <p:cNvPr id="4135" name="Google Shape;4135;g312c2d9964a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g312c2d9964a_0_3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8" name="Shape 4148"/>
        <p:cNvGrpSpPr/>
        <p:nvPr/>
      </p:nvGrpSpPr>
      <p:grpSpPr>
        <a:xfrm>
          <a:off x="0" y="0"/>
          <a:ext cx="0" cy="0"/>
          <a:chOff x="0" y="0"/>
          <a:chExt cx="0" cy="0"/>
        </a:xfrm>
      </p:grpSpPr>
      <p:sp>
        <p:nvSpPr>
          <p:cNvPr id="4149" name="Google Shape;4149;g312c2d9964a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g312c2d9964a_0_3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5" name="Shape 4165"/>
        <p:cNvGrpSpPr/>
        <p:nvPr/>
      </p:nvGrpSpPr>
      <p:grpSpPr>
        <a:xfrm>
          <a:off x="0" y="0"/>
          <a:ext cx="0" cy="0"/>
          <a:chOff x="0" y="0"/>
          <a:chExt cx="0" cy="0"/>
        </a:xfrm>
      </p:grpSpPr>
      <p:sp>
        <p:nvSpPr>
          <p:cNvPr id="4166" name="Google Shape;4166;g312c2d9964a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g312c2d9964a_0_4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0" name="Shape 4180"/>
        <p:cNvGrpSpPr/>
        <p:nvPr/>
      </p:nvGrpSpPr>
      <p:grpSpPr>
        <a:xfrm>
          <a:off x="0" y="0"/>
          <a:ext cx="0" cy="0"/>
          <a:chOff x="0" y="0"/>
          <a:chExt cx="0" cy="0"/>
        </a:xfrm>
      </p:grpSpPr>
      <p:sp>
        <p:nvSpPr>
          <p:cNvPr id="4181" name="Google Shape;4181;g312c2d9964a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g312c2d9964a_0_4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4" name="Shape 4194"/>
        <p:cNvGrpSpPr/>
        <p:nvPr/>
      </p:nvGrpSpPr>
      <p:grpSpPr>
        <a:xfrm>
          <a:off x="0" y="0"/>
          <a:ext cx="0" cy="0"/>
          <a:chOff x="0" y="0"/>
          <a:chExt cx="0" cy="0"/>
        </a:xfrm>
      </p:grpSpPr>
      <p:sp>
        <p:nvSpPr>
          <p:cNvPr id="4195" name="Google Shape;4195;g312c2d9964a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g312c2d9964a_0_4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7" name="Shape 4207"/>
        <p:cNvGrpSpPr/>
        <p:nvPr/>
      </p:nvGrpSpPr>
      <p:grpSpPr>
        <a:xfrm>
          <a:off x="0" y="0"/>
          <a:ext cx="0" cy="0"/>
          <a:chOff x="0" y="0"/>
          <a:chExt cx="0" cy="0"/>
        </a:xfrm>
      </p:grpSpPr>
      <p:sp>
        <p:nvSpPr>
          <p:cNvPr id="4208" name="Google Shape;4208;g312c2d9964a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g312c2d9964a_0_4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9" name="Shape 4219"/>
        <p:cNvGrpSpPr/>
        <p:nvPr/>
      </p:nvGrpSpPr>
      <p:grpSpPr>
        <a:xfrm>
          <a:off x="0" y="0"/>
          <a:ext cx="0" cy="0"/>
          <a:chOff x="0" y="0"/>
          <a:chExt cx="0" cy="0"/>
        </a:xfrm>
      </p:grpSpPr>
      <p:sp>
        <p:nvSpPr>
          <p:cNvPr id="4220" name="Google Shape;4220;g312c2d9964a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g312c2d9964a_0_4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12c2d9964a_0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312c2d9964a_0_12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1" name="Shape 4231"/>
        <p:cNvGrpSpPr/>
        <p:nvPr/>
      </p:nvGrpSpPr>
      <p:grpSpPr>
        <a:xfrm>
          <a:off x="0" y="0"/>
          <a:ext cx="0" cy="0"/>
          <a:chOff x="0" y="0"/>
          <a:chExt cx="0" cy="0"/>
        </a:xfrm>
      </p:grpSpPr>
      <p:sp>
        <p:nvSpPr>
          <p:cNvPr id="4232" name="Google Shape;4232;g312c2d9964a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g312c2d9964a_0_4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2" name="Shape 4242"/>
        <p:cNvGrpSpPr/>
        <p:nvPr/>
      </p:nvGrpSpPr>
      <p:grpSpPr>
        <a:xfrm>
          <a:off x="0" y="0"/>
          <a:ext cx="0" cy="0"/>
          <a:chOff x="0" y="0"/>
          <a:chExt cx="0" cy="0"/>
        </a:xfrm>
      </p:grpSpPr>
      <p:sp>
        <p:nvSpPr>
          <p:cNvPr id="4243" name="Google Shape;4243;g312c2d9964a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g312c2d9964a_0_4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3" name="Shape 4253"/>
        <p:cNvGrpSpPr/>
        <p:nvPr/>
      </p:nvGrpSpPr>
      <p:grpSpPr>
        <a:xfrm>
          <a:off x="0" y="0"/>
          <a:ext cx="0" cy="0"/>
          <a:chOff x="0" y="0"/>
          <a:chExt cx="0" cy="0"/>
        </a:xfrm>
      </p:grpSpPr>
      <p:sp>
        <p:nvSpPr>
          <p:cNvPr id="4254" name="Google Shape;4254;g312c2d9964a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g312c2d9964a_0_5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6" name="Shape 4266"/>
        <p:cNvGrpSpPr/>
        <p:nvPr/>
      </p:nvGrpSpPr>
      <p:grpSpPr>
        <a:xfrm>
          <a:off x="0" y="0"/>
          <a:ext cx="0" cy="0"/>
          <a:chOff x="0" y="0"/>
          <a:chExt cx="0" cy="0"/>
        </a:xfrm>
      </p:grpSpPr>
      <p:sp>
        <p:nvSpPr>
          <p:cNvPr id="4267" name="Google Shape;4267;g312c2d9964a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g312c2d9964a_0_5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9" name="Shape 4279"/>
        <p:cNvGrpSpPr/>
        <p:nvPr/>
      </p:nvGrpSpPr>
      <p:grpSpPr>
        <a:xfrm>
          <a:off x="0" y="0"/>
          <a:ext cx="0" cy="0"/>
          <a:chOff x="0" y="0"/>
          <a:chExt cx="0" cy="0"/>
        </a:xfrm>
      </p:grpSpPr>
      <p:sp>
        <p:nvSpPr>
          <p:cNvPr id="4280" name="Google Shape;4280;g312c2d9964a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g312c2d9964a_0_5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4" name="Shape 4294"/>
        <p:cNvGrpSpPr/>
        <p:nvPr/>
      </p:nvGrpSpPr>
      <p:grpSpPr>
        <a:xfrm>
          <a:off x="0" y="0"/>
          <a:ext cx="0" cy="0"/>
          <a:chOff x="0" y="0"/>
          <a:chExt cx="0" cy="0"/>
        </a:xfrm>
      </p:grpSpPr>
      <p:sp>
        <p:nvSpPr>
          <p:cNvPr id="4295" name="Google Shape;4295;g312c2d9964a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g312c2d9964a_0_5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9" name="Shape 4309"/>
        <p:cNvGrpSpPr/>
        <p:nvPr/>
      </p:nvGrpSpPr>
      <p:grpSpPr>
        <a:xfrm>
          <a:off x="0" y="0"/>
          <a:ext cx="0" cy="0"/>
          <a:chOff x="0" y="0"/>
          <a:chExt cx="0" cy="0"/>
        </a:xfrm>
      </p:grpSpPr>
      <p:sp>
        <p:nvSpPr>
          <p:cNvPr id="4310" name="Google Shape;4310;g312c2d9964a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g312c2d9964a_0_5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0" name="Shape 4320"/>
        <p:cNvGrpSpPr/>
        <p:nvPr/>
      </p:nvGrpSpPr>
      <p:grpSpPr>
        <a:xfrm>
          <a:off x="0" y="0"/>
          <a:ext cx="0" cy="0"/>
          <a:chOff x="0" y="0"/>
          <a:chExt cx="0" cy="0"/>
        </a:xfrm>
      </p:grpSpPr>
      <p:sp>
        <p:nvSpPr>
          <p:cNvPr id="4321" name="Google Shape;4321;g312c2d9964a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g312c2d9964a_0_5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5" name="Shape 4335"/>
        <p:cNvGrpSpPr/>
        <p:nvPr/>
      </p:nvGrpSpPr>
      <p:grpSpPr>
        <a:xfrm>
          <a:off x="0" y="0"/>
          <a:ext cx="0" cy="0"/>
          <a:chOff x="0" y="0"/>
          <a:chExt cx="0" cy="0"/>
        </a:xfrm>
      </p:grpSpPr>
      <p:sp>
        <p:nvSpPr>
          <p:cNvPr id="4336" name="Google Shape;4336;g2f1e58e4e3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g2f1e58e4e37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7" name="Shape 4357"/>
        <p:cNvGrpSpPr/>
        <p:nvPr/>
      </p:nvGrpSpPr>
      <p:grpSpPr>
        <a:xfrm>
          <a:off x="0" y="0"/>
          <a:ext cx="0" cy="0"/>
          <a:chOff x="0" y="0"/>
          <a:chExt cx="0" cy="0"/>
        </a:xfrm>
      </p:grpSpPr>
      <p:sp>
        <p:nvSpPr>
          <p:cNvPr id="4358" name="Google Shape;4358;g2f1e58e4e3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g2f1e58e4e37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12c2d9964a_0_1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312c2d9964a_0_14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8" name="Shape 4368"/>
        <p:cNvGrpSpPr/>
        <p:nvPr/>
      </p:nvGrpSpPr>
      <p:grpSpPr>
        <a:xfrm>
          <a:off x="0" y="0"/>
          <a:ext cx="0" cy="0"/>
          <a:chOff x="0" y="0"/>
          <a:chExt cx="0" cy="0"/>
        </a:xfrm>
      </p:grpSpPr>
      <p:sp>
        <p:nvSpPr>
          <p:cNvPr id="4369" name="Google Shape;4369;g2f1e58e4e37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g2f1e58e4e37_0_4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8" name="Shape 4378"/>
        <p:cNvGrpSpPr/>
        <p:nvPr/>
      </p:nvGrpSpPr>
      <p:grpSpPr>
        <a:xfrm>
          <a:off x="0" y="0"/>
          <a:ext cx="0" cy="0"/>
          <a:chOff x="0" y="0"/>
          <a:chExt cx="0" cy="0"/>
        </a:xfrm>
      </p:grpSpPr>
      <p:sp>
        <p:nvSpPr>
          <p:cNvPr id="4379" name="Google Shape;4379;g2f1e58e4e37_0_1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g2f1e58e4e37_0_16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8" name="Shape 4388"/>
        <p:cNvGrpSpPr/>
        <p:nvPr/>
      </p:nvGrpSpPr>
      <p:grpSpPr>
        <a:xfrm>
          <a:off x="0" y="0"/>
          <a:ext cx="0" cy="0"/>
          <a:chOff x="0" y="0"/>
          <a:chExt cx="0" cy="0"/>
        </a:xfrm>
      </p:grpSpPr>
      <p:sp>
        <p:nvSpPr>
          <p:cNvPr id="4389" name="Google Shape;4389;g2f1e58e4e37_0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0" name="Google Shape;4390;g2f1e58e4e37_0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0.5-1 neutrinos per day </a:t>
            </a:r>
            <a:r>
              <a:rPr lang="en"/>
              <a:t>2,200</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1" name="Shape 4401"/>
        <p:cNvGrpSpPr/>
        <p:nvPr/>
      </p:nvGrpSpPr>
      <p:grpSpPr>
        <a:xfrm>
          <a:off x="0" y="0"/>
          <a:ext cx="0" cy="0"/>
          <a:chOff x="0" y="0"/>
          <a:chExt cx="0" cy="0"/>
        </a:xfrm>
      </p:grpSpPr>
      <p:sp>
        <p:nvSpPr>
          <p:cNvPr id="4402" name="Google Shape;4402;g2f1e58e4e37_0_1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3" name="Google Shape;4403;g2f1e58e4e37_0_1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4" name="Shape 4414"/>
        <p:cNvGrpSpPr/>
        <p:nvPr/>
      </p:nvGrpSpPr>
      <p:grpSpPr>
        <a:xfrm>
          <a:off x="0" y="0"/>
          <a:ext cx="0" cy="0"/>
          <a:chOff x="0" y="0"/>
          <a:chExt cx="0" cy="0"/>
        </a:xfrm>
      </p:grpSpPr>
      <p:sp>
        <p:nvSpPr>
          <p:cNvPr id="4415" name="Google Shape;4415;g2f1e58e4e37_0_1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6" name="Google Shape;4416;g2f1e58e4e37_0_1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8" name="Shape 4428"/>
        <p:cNvGrpSpPr/>
        <p:nvPr/>
      </p:nvGrpSpPr>
      <p:grpSpPr>
        <a:xfrm>
          <a:off x="0" y="0"/>
          <a:ext cx="0" cy="0"/>
          <a:chOff x="0" y="0"/>
          <a:chExt cx="0" cy="0"/>
        </a:xfrm>
      </p:grpSpPr>
      <p:sp>
        <p:nvSpPr>
          <p:cNvPr id="4429" name="Google Shape;4429;g2f1e58e4e37_0_1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0" name="Google Shape;4430;g2f1e58e4e37_0_1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2" name="Shape 4442"/>
        <p:cNvGrpSpPr/>
        <p:nvPr/>
      </p:nvGrpSpPr>
      <p:grpSpPr>
        <a:xfrm>
          <a:off x="0" y="0"/>
          <a:ext cx="0" cy="0"/>
          <a:chOff x="0" y="0"/>
          <a:chExt cx="0" cy="0"/>
        </a:xfrm>
      </p:grpSpPr>
      <p:sp>
        <p:nvSpPr>
          <p:cNvPr id="4443" name="Google Shape;4443;g2f1e58e4e37_0_1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4" name="Google Shape;4444;g2f1e58e4e37_0_1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1" name="Shape 4451"/>
        <p:cNvGrpSpPr/>
        <p:nvPr/>
      </p:nvGrpSpPr>
      <p:grpSpPr>
        <a:xfrm>
          <a:off x="0" y="0"/>
          <a:ext cx="0" cy="0"/>
          <a:chOff x="0" y="0"/>
          <a:chExt cx="0" cy="0"/>
        </a:xfrm>
      </p:grpSpPr>
      <p:sp>
        <p:nvSpPr>
          <p:cNvPr id="4452" name="Google Shape;4452;g2f1e58e4e37_0_1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g2f1e58e4e37_0_1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2" name="Shape 4462"/>
        <p:cNvGrpSpPr/>
        <p:nvPr/>
      </p:nvGrpSpPr>
      <p:grpSpPr>
        <a:xfrm>
          <a:off x="0" y="0"/>
          <a:ext cx="0" cy="0"/>
          <a:chOff x="0" y="0"/>
          <a:chExt cx="0" cy="0"/>
        </a:xfrm>
      </p:grpSpPr>
      <p:sp>
        <p:nvSpPr>
          <p:cNvPr id="4463" name="Google Shape;4463;g2f1e58e4e37_0_2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g2f1e58e4e37_0_2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1" name="Shape 4471"/>
        <p:cNvGrpSpPr/>
        <p:nvPr/>
      </p:nvGrpSpPr>
      <p:grpSpPr>
        <a:xfrm>
          <a:off x="0" y="0"/>
          <a:ext cx="0" cy="0"/>
          <a:chOff x="0" y="0"/>
          <a:chExt cx="0" cy="0"/>
        </a:xfrm>
      </p:grpSpPr>
      <p:sp>
        <p:nvSpPr>
          <p:cNvPr id="4472" name="Google Shape;4472;g2f1e58e4e37_0_1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g2f1e58e4e37_0_15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12c2d9964a_0_1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312c2d9964a_0_13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2" name="Shape 4532"/>
        <p:cNvGrpSpPr/>
        <p:nvPr/>
      </p:nvGrpSpPr>
      <p:grpSpPr>
        <a:xfrm>
          <a:off x="0" y="0"/>
          <a:ext cx="0" cy="0"/>
          <a:chOff x="0" y="0"/>
          <a:chExt cx="0" cy="0"/>
        </a:xfrm>
      </p:grpSpPr>
      <p:sp>
        <p:nvSpPr>
          <p:cNvPr id="4533" name="Google Shape;4533;g2f1e58e4e37_0_1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g2f1e58e4e37_0_16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4" name="Shape 4544"/>
        <p:cNvGrpSpPr/>
        <p:nvPr/>
      </p:nvGrpSpPr>
      <p:grpSpPr>
        <a:xfrm>
          <a:off x="0" y="0"/>
          <a:ext cx="0" cy="0"/>
          <a:chOff x="0" y="0"/>
          <a:chExt cx="0" cy="0"/>
        </a:xfrm>
      </p:grpSpPr>
      <p:sp>
        <p:nvSpPr>
          <p:cNvPr id="4545" name="Google Shape;4545;g2f1e58e4e37_0_1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6" name="Google Shape;4546;g2f1e58e4e37_0_1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2" name="Shape 4552"/>
        <p:cNvGrpSpPr/>
        <p:nvPr/>
      </p:nvGrpSpPr>
      <p:grpSpPr>
        <a:xfrm>
          <a:off x="0" y="0"/>
          <a:ext cx="0" cy="0"/>
          <a:chOff x="0" y="0"/>
          <a:chExt cx="0" cy="0"/>
        </a:xfrm>
      </p:grpSpPr>
      <p:sp>
        <p:nvSpPr>
          <p:cNvPr id="4553" name="Google Shape;4553;g312c2d9964a_0_1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g312c2d9964a_0_10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8" name="Shape 4568"/>
        <p:cNvGrpSpPr/>
        <p:nvPr/>
      </p:nvGrpSpPr>
      <p:grpSpPr>
        <a:xfrm>
          <a:off x="0" y="0"/>
          <a:ext cx="0" cy="0"/>
          <a:chOff x="0" y="0"/>
          <a:chExt cx="0" cy="0"/>
        </a:xfrm>
      </p:grpSpPr>
      <p:sp>
        <p:nvSpPr>
          <p:cNvPr id="4569" name="Google Shape;4569;g312c2d9964a_0_5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g312c2d9964a_0_54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7" name="Shape 4577"/>
        <p:cNvGrpSpPr/>
        <p:nvPr/>
      </p:nvGrpSpPr>
      <p:grpSpPr>
        <a:xfrm>
          <a:off x="0" y="0"/>
          <a:ext cx="0" cy="0"/>
          <a:chOff x="0" y="0"/>
          <a:chExt cx="0" cy="0"/>
        </a:xfrm>
      </p:grpSpPr>
      <p:sp>
        <p:nvSpPr>
          <p:cNvPr id="4578" name="Google Shape;4578;g312c2d9964a_0_5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g312c2d9964a_0_54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5" name="Shape 4585"/>
        <p:cNvGrpSpPr/>
        <p:nvPr/>
      </p:nvGrpSpPr>
      <p:grpSpPr>
        <a:xfrm>
          <a:off x="0" y="0"/>
          <a:ext cx="0" cy="0"/>
          <a:chOff x="0" y="0"/>
          <a:chExt cx="0" cy="0"/>
        </a:xfrm>
      </p:grpSpPr>
      <p:sp>
        <p:nvSpPr>
          <p:cNvPr id="4586" name="Google Shape;4586;g312c2d9964a_0_5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g312c2d9964a_0_54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8" name="Shape 4598"/>
        <p:cNvGrpSpPr/>
        <p:nvPr/>
      </p:nvGrpSpPr>
      <p:grpSpPr>
        <a:xfrm>
          <a:off x="0" y="0"/>
          <a:ext cx="0" cy="0"/>
          <a:chOff x="0" y="0"/>
          <a:chExt cx="0" cy="0"/>
        </a:xfrm>
      </p:grpSpPr>
      <p:sp>
        <p:nvSpPr>
          <p:cNvPr id="4599" name="Google Shape;4599;g312c2d9964a_0_5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g312c2d9964a_0_55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6" name="Shape 4606"/>
        <p:cNvGrpSpPr/>
        <p:nvPr/>
      </p:nvGrpSpPr>
      <p:grpSpPr>
        <a:xfrm>
          <a:off x="0" y="0"/>
          <a:ext cx="0" cy="0"/>
          <a:chOff x="0" y="0"/>
          <a:chExt cx="0" cy="0"/>
        </a:xfrm>
      </p:grpSpPr>
      <p:sp>
        <p:nvSpPr>
          <p:cNvPr id="4607" name="Google Shape;4607;g312c2d9964a_0_5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g312c2d9964a_0_55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9" name="Shape 4619"/>
        <p:cNvGrpSpPr/>
        <p:nvPr/>
      </p:nvGrpSpPr>
      <p:grpSpPr>
        <a:xfrm>
          <a:off x="0" y="0"/>
          <a:ext cx="0" cy="0"/>
          <a:chOff x="0" y="0"/>
          <a:chExt cx="0" cy="0"/>
        </a:xfrm>
      </p:grpSpPr>
      <p:sp>
        <p:nvSpPr>
          <p:cNvPr id="4620" name="Google Shape;4620;g312c2d9964a_0_5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g312c2d9964a_0_55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7" name="Shape 4627"/>
        <p:cNvGrpSpPr/>
        <p:nvPr/>
      </p:nvGrpSpPr>
      <p:grpSpPr>
        <a:xfrm>
          <a:off x="0" y="0"/>
          <a:ext cx="0" cy="0"/>
          <a:chOff x="0" y="0"/>
          <a:chExt cx="0" cy="0"/>
        </a:xfrm>
      </p:grpSpPr>
      <p:sp>
        <p:nvSpPr>
          <p:cNvPr id="4628" name="Google Shape;4628;g312c2d9964a_0_5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g312c2d9964a_0_55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12c2d9964a_0_6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312c2d9964a_0_63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8" name="Shape 4638"/>
        <p:cNvGrpSpPr/>
        <p:nvPr/>
      </p:nvGrpSpPr>
      <p:grpSpPr>
        <a:xfrm>
          <a:off x="0" y="0"/>
          <a:ext cx="0" cy="0"/>
          <a:chOff x="0" y="0"/>
          <a:chExt cx="0" cy="0"/>
        </a:xfrm>
      </p:grpSpPr>
      <p:sp>
        <p:nvSpPr>
          <p:cNvPr id="4639" name="Google Shape;4639;g312c2d9964a_0_5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g312c2d9964a_0_55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6" name="Shape 4646"/>
        <p:cNvGrpSpPr/>
        <p:nvPr/>
      </p:nvGrpSpPr>
      <p:grpSpPr>
        <a:xfrm>
          <a:off x="0" y="0"/>
          <a:ext cx="0" cy="0"/>
          <a:chOff x="0" y="0"/>
          <a:chExt cx="0" cy="0"/>
        </a:xfrm>
      </p:grpSpPr>
      <p:sp>
        <p:nvSpPr>
          <p:cNvPr id="4647" name="Google Shape;4647;g312c2d9964a_0_5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g312c2d9964a_0_55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12c2d9964a_0_6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312c2d9964a_0_66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12c2d9964a_0_6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312c2d9964a_0_66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12c2d9964a_0_6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312c2d9964a_0_67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12c2d9964a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12c2d9964a_0_6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12c2d9964a_0_6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312c2d9964a_0_68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12c2d9964a_0_6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312c2d9964a_0_68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12c2d9964a_0_6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12c2d9964a_0_6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12c2d9964a_0_1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312c2d9964a_0_14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12c2d9964a_0_1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2" name="Google Shape;632;g312c2d9964a_0_1661:notes"/>
          <p:cNvSpPr txBox="1"/>
          <p:nvPr>
            <p:ph idx="1" type="body"/>
          </p:nvPr>
        </p:nvSpPr>
        <p:spPr>
          <a:xfrm>
            <a:off x="685800" y="4446494"/>
            <a:ext cx="5486400" cy="355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b="1" i="1"/>
          </a:p>
        </p:txBody>
      </p:sp>
      <p:sp>
        <p:nvSpPr>
          <p:cNvPr id="633" name="Google Shape;633;g312c2d9964a_0_1661: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000000"/>
              </a:solidFill>
            </a:endParaRPr>
          </a:p>
        </p:txBody>
      </p:sp>
      <p:sp>
        <p:nvSpPr>
          <p:cNvPr id="634" name="Google Shape;634;g312c2d9964a_0_16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12c2d9964a_0_1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6" name="Google Shape;656;g312c2d9964a_0_1683:notes"/>
          <p:cNvSpPr txBox="1"/>
          <p:nvPr>
            <p:ph idx="1" type="body"/>
          </p:nvPr>
        </p:nvSpPr>
        <p:spPr>
          <a:xfrm>
            <a:off x="685800" y="4446494"/>
            <a:ext cx="5486400" cy="355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b="1" i="1"/>
          </a:p>
        </p:txBody>
      </p:sp>
      <p:sp>
        <p:nvSpPr>
          <p:cNvPr id="657" name="Google Shape;657;g312c2d9964a_0_1683: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000000"/>
              </a:solidFill>
            </a:endParaRPr>
          </a:p>
        </p:txBody>
      </p:sp>
      <p:sp>
        <p:nvSpPr>
          <p:cNvPr id="658" name="Google Shape;658;g312c2d9964a_0_16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12c2d9964a_0_17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4" name="Google Shape;684;g312c2d9964a_0_1710:notes"/>
          <p:cNvSpPr txBox="1"/>
          <p:nvPr>
            <p:ph idx="1" type="body"/>
          </p:nvPr>
        </p:nvSpPr>
        <p:spPr>
          <a:xfrm>
            <a:off x="685800" y="4446494"/>
            <a:ext cx="5486400" cy="355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b="1" i="1"/>
          </a:p>
        </p:txBody>
      </p:sp>
      <p:sp>
        <p:nvSpPr>
          <p:cNvPr id="685" name="Google Shape;685;g312c2d9964a_0_1710: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000000"/>
              </a:solidFill>
            </a:endParaRPr>
          </a:p>
        </p:txBody>
      </p:sp>
      <p:sp>
        <p:nvSpPr>
          <p:cNvPr id="686" name="Google Shape;686;g312c2d9964a_0_17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12c2d9964a_0_20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2" name="Google Shape;712;g312c2d9964a_0_2055:notes"/>
          <p:cNvSpPr txBox="1"/>
          <p:nvPr>
            <p:ph idx="1" type="body"/>
          </p:nvPr>
        </p:nvSpPr>
        <p:spPr>
          <a:xfrm>
            <a:off x="685800" y="4446494"/>
            <a:ext cx="5486400" cy="355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b="1" i="1"/>
          </a:p>
        </p:txBody>
      </p:sp>
      <p:sp>
        <p:nvSpPr>
          <p:cNvPr id="713" name="Google Shape;713;g312c2d9964a_0_2055: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000000"/>
              </a:solidFill>
            </a:endParaRPr>
          </a:p>
        </p:txBody>
      </p:sp>
      <p:sp>
        <p:nvSpPr>
          <p:cNvPr id="714" name="Google Shape;714;g312c2d9964a_0_20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12c2d9964a_0_1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312c2d9964a_0_18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12c2d9964a_0_2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312c2d9964a_0_2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12c2d9964a_0_6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12c2d9964a_0_6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12c2d9964a_0_7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312c2d9964a_0_70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12c2d9964a_0_1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g312c2d9964a_0_16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12c2d9964a_0_1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g312c2d9964a_0_16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12c2d9964a_0_2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g312c2d9964a_0_24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12c2d9964a_0_2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g312c2d9964a_0_25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12c2d9964a_0_2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g312c2d9964a_0_26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12c2d9964a_0_2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g312c2d9964a_0_26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312c2d9964a_0_2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312c2d9964a_0_26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312c2d9964a_0_2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g312c2d9964a_0_27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312c2d9964a_0_2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g312c2d9964a_0_28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12c2d9964a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12c2d9964a_0_1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312c2d9964a_0_2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g312c2d9964a_0_28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12c2d9964a_0_2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g312c2d9964a_0_28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312c2d9964a_0_2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g312c2d9964a_0_28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312c2d9964a_0_2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g312c2d9964a_0_28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312c2d9964a_0_2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g312c2d9964a_0_28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312c2d9964a_0_2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g312c2d9964a_0_29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312c2d9964a_0_5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g312c2d9964a_0_55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312c2d9964a_0_2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g312c2d9964a_0_29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312c2d9964a_0_3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g312c2d9964a_0_3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312c2d9964a_0_3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g312c2d9964a_0_3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12c2d9964a_0_6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12c2d9964a_0_6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312c2d9964a_0_3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g312c2d9964a_0_32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g312c2d9964a_0_3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g312c2d9964a_0_32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312c2d9964a_0_3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g312c2d9964a_0_34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g312c2d9964a_0_3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g312c2d9964a_0_35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g312c2d9964a_0_3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g312c2d9964a_0_36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g312c2d9964a_0_3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g312c2d9964a_0_38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312c2d9964a_0_3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g312c2d9964a_0_38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g312c2d9964a_0_5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g312c2d9964a_0_55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3" name="Shape 2423"/>
        <p:cNvGrpSpPr/>
        <p:nvPr/>
      </p:nvGrpSpPr>
      <p:grpSpPr>
        <a:xfrm>
          <a:off x="0" y="0"/>
          <a:ext cx="0" cy="0"/>
          <a:chOff x="0" y="0"/>
          <a:chExt cx="0" cy="0"/>
        </a:xfrm>
      </p:grpSpPr>
      <p:sp>
        <p:nvSpPr>
          <p:cNvPr id="2424" name="Google Shape;2424;g312c2d9964a_0_4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g312c2d9964a_0_40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7" name="Shape 2437"/>
        <p:cNvGrpSpPr/>
        <p:nvPr/>
      </p:nvGrpSpPr>
      <p:grpSpPr>
        <a:xfrm>
          <a:off x="0" y="0"/>
          <a:ext cx="0" cy="0"/>
          <a:chOff x="0" y="0"/>
          <a:chExt cx="0" cy="0"/>
        </a:xfrm>
      </p:grpSpPr>
      <p:sp>
        <p:nvSpPr>
          <p:cNvPr id="2438" name="Google Shape;2438;g312c2d9964a_0_4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g312c2d9964a_0_4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12c2d9964a_0_1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12c2d9964a_0_1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8" name="Shape 2448"/>
        <p:cNvGrpSpPr/>
        <p:nvPr/>
      </p:nvGrpSpPr>
      <p:grpSpPr>
        <a:xfrm>
          <a:off x="0" y="0"/>
          <a:ext cx="0" cy="0"/>
          <a:chOff x="0" y="0"/>
          <a:chExt cx="0" cy="0"/>
        </a:xfrm>
      </p:grpSpPr>
      <p:sp>
        <p:nvSpPr>
          <p:cNvPr id="2449" name="Google Shape;2449;g312c2d9964a_0_4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g312c2d9964a_0_4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2" name="Shape 2462"/>
        <p:cNvGrpSpPr/>
        <p:nvPr/>
      </p:nvGrpSpPr>
      <p:grpSpPr>
        <a:xfrm>
          <a:off x="0" y="0"/>
          <a:ext cx="0" cy="0"/>
          <a:chOff x="0" y="0"/>
          <a:chExt cx="0" cy="0"/>
        </a:xfrm>
      </p:grpSpPr>
      <p:sp>
        <p:nvSpPr>
          <p:cNvPr id="2463" name="Google Shape;2463;g312c2d9964a_0_4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g312c2d9964a_0_4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2" name="Shape 2572"/>
        <p:cNvGrpSpPr/>
        <p:nvPr/>
      </p:nvGrpSpPr>
      <p:grpSpPr>
        <a:xfrm>
          <a:off x="0" y="0"/>
          <a:ext cx="0" cy="0"/>
          <a:chOff x="0" y="0"/>
          <a:chExt cx="0" cy="0"/>
        </a:xfrm>
      </p:grpSpPr>
      <p:sp>
        <p:nvSpPr>
          <p:cNvPr id="2573" name="Google Shape;2573;g312c2d9964a_0_4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g312c2d9964a_0_4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2" name="Shape 2592"/>
        <p:cNvGrpSpPr/>
        <p:nvPr/>
      </p:nvGrpSpPr>
      <p:grpSpPr>
        <a:xfrm>
          <a:off x="0" y="0"/>
          <a:ext cx="0" cy="0"/>
          <a:chOff x="0" y="0"/>
          <a:chExt cx="0" cy="0"/>
        </a:xfrm>
      </p:grpSpPr>
      <p:sp>
        <p:nvSpPr>
          <p:cNvPr id="2593" name="Google Shape;2593;g312c2d9964a_0_4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g312c2d9964a_0_4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3" name="Shape 2623"/>
        <p:cNvGrpSpPr/>
        <p:nvPr/>
      </p:nvGrpSpPr>
      <p:grpSpPr>
        <a:xfrm>
          <a:off x="0" y="0"/>
          <a:ext cx="0" cy="0"/>
          <a:chOff x="0" y="0"/>
          <a:chExt cx="0" cy="0"/>
        </a:xfrm>
      </p:grpSpPr>
      <p:sp>
        <p:nvSpPr>
          <p:cNvPr id="2624" name="Google Shape;2624;g312c2d9964a_0_4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g312c2d9964a_0_42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g312c2d9964a_0_4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g312c2d9964a_0_43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1" name="Shape 2691"/>
        <p:cNvGrpSpPr/>
        <p:nvPr/>
      </p:nvGrpSpPr>
      <p:grpSpPr>
        <a:xfrm>
          <a:off x="0" y="0"/>
          <a:ext cx="0" cy="0"/>
          <a:chOff x="0" y="0"/>
          <a:chExt cx="0" cy="0"/>
        </a:xfrm>
      </p:grpSpPr>
      <p:sp>
        <p:nvSpPr>
          <p:cNvPr id="2692" name="Google Shape;2692;g312c2d9964a_0_4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g312c2d9964a_0_44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3" name="Shape 2723"/>
        <p:cNvGrpSpPr/>
        <p:nvPr/>
      </p:nvGrpSpPr>
      <p:grpSpPr>
        <a:xfrm>
          <a:off x="0" y="0"/>
          <a:ext cx="0" cy="0"/>
          <a:chOff x="0" y="0"/>
          <a:chExt cx="0" cy="0"/>
        </a:xfrm>
      </p:grpSpPr>
      <p:sp>
        <p:nvSpPr>
          <p:cNvPr id="2724" name="Google Shape;2724;g312c2d9964a_0_4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g312c2d9964a_0_44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3" name="Shape 2863"/>
        <p:cNvGrpSpPr/>
        <p:nvPr/>
      </p:nvGrpSpPr>
      <p:grpSpPr>
        <a:xfrm>
          <a:off x="0" y="0"/>
          <a:ext cx="0" cy="0"/>
          <a:chOff x="0" y="0"/>
          <a:chExt cx="0" cy="0"/>
        </a:xfrm>
      </p:grpSpPr>
      <p:sp>
        <p:nvSpPr>
          <p:cNvPr id="2864" name="Google Shape;2864;g312c2d9964a_0_4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g312c2d9964a_0_45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4" name="Shape 3004"/>
        <p:cNvGrpSpPr/>
        <p:nvPr/>
      </p:nvGrpSpPr>
      <p:grpSpPr>
        <a:xfrm>
          <a:off x="0" y="0"/>
          <a:ext cx="0" cy="0"/>
          <a:chOff x="0" y="0"/>
          <a:chExt cx="0" cy="0"/>
        </a:xfrm>
      </p:grpSpPr>
      <p:sp>
        <p:nvSpPr>
          <p:cNvPr id="3005" name="Google Shape;3005;g312c2d9964a_0_4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g312c2d9964a_0_47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12c2d9964a_0_6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12c2d9964a_0_6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6" name="Shape 3146"/>
        <p:cNvGrpSpPr/>
        <p:nvPr/>
      </p:nvGrpSpPr>
      <p:grpSpPr>
        <a:xfrm>
          <a:off x="0" y="0"/>
          <a:ext cx="0" cy="0"/>
          <a:chOff x="0" y="0"/>
          <a:chExt cx="0" cy="0"/>
        </a:xfrm>
      </p:grpSpPr>
      <p:sp>
        <p:nvSpPr>
          <p:cNvPr id="3147" name="Google Shape;3147;g312c2d9964a_0_4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g312c2d9964a_0_48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6" name="Shape 3286"/>
        <p:cNvGrpSpPr/>
        <p:nvPr/>
      </p:nvGrpSpPr>
      <p:grpSpPr>
        <a:xfrm>
          <a:off x="0" y="0"/>
          <a:ext cx="0" cy="0"/>
          <a:chOff x="0" y="0"/>
          <a:chExt cx="0" cy="0"/>
        </a:xfrm>
      </p:grpSpPr>
      <p:sp>
        <p:nvSpPr>
          <p:cNvPr id="3287" name="Google Shape;3287;g312c2d9964a_0_4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g312c2d9964a_0_49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8" name="Shape 3298"/>
        <p:cNvGrpSpPr/>
        <p:nvPr/>
      </p:nvGrpSpPr>
      <p:grpSpPr>
        <a:xfrm>
          <a:off x="0" y="0"/>
          <a:ext cx="0" cy="0"/>
          <a:chOff x="0" y="0"/>
          <a:chExt cx="0" cy="0"/>
        </a:xfrm>
      </p:grpSpPr>
      <p:sp>
        <p:nvSpPr>
          <p:cNvPr id="3299" name="Google Shape;3299;g312c2d9964a_0_5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g312c2d9964a_0_50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9" name="Shape 3439"/>
        <p:cNvGrpSpPr/>
        <p:nvPr/>
      </p:nvGrpSpPr>
      <p:grpSpPr>
        <a:xfrm>
          <a:off x="0" y="0"/>
          <a:ext cx="0" cy="0"/>
          <a:chOff x="0" y="0"/>
          <a:chExt cx="0" cy="0"/>
        </a:xfrm>
      </p:grpSpPr>
      <p:sp>
        <p:nvSpPr>
          <p:cNvPr id="3440" name="Google Shape;3440;g312c2d9964a_0_5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g312c2d9964a_0_5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8" name="Shape 3578"/>
        <p:cNvGrpSpPr/>
        <p:nvPr/>
      </p:nvGrpSpPr>
      <p:grpSpPr>
        <a:xfrm>
          <a:off x="0" y="0"/>
          <a:ext cx="0" cy="0"/>
          <a:chOff x="0" y="0"/>
          <a:chExt cx="0" cy="0"/>
        </a:xfrm>
      </p:grpSpPr>
      <p:sp>
        <p:nvSpPr>
          <p:cNvPr id="3579" name="Google Shape;3579;g312c2d9964a_0_5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g312c2d9964a_0_52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9" name="Shape 3589"/>
        <p:cNvGrpSpPr/>
        <p:nvPr/>
      </p:nvGrpSpPr>
      <p:grpSpPr>
        <a:xfrm>
          <a:off x="0" y="0"/>
          <a:ext cx="0" cy="0"/>
          <a:chOff x="0" y="0"/>
          <a:chExt cx="0" cy="0"/>
        </a:xfrm>
      </p:grpSpPr>
      <p:sp>
        <p:nvSpPr>
          <p:cNvPr id="3590" name="Google Shape;3590;g313aab4c5d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g313aab4c5d4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2" name="Shape 3602"/>
        <p:cNvGrpSpPr/>
        <p:nvPr/>
      </p:nvGrpSpPr>
      <p:grpSpPr>
        <a:xfrm>
          <a:off x="0" y="0"/>
          <a:ext cx="0" cy="0"/>
          <a:chOff x="0" y="0"/>
          <a:chExt cx="0" cy="0"/>
        </a:xfrm>
      </p:grpSpPr>
      <p:sp>
        <p:nvSpPr>
          <p:cNvPr id="3603" name="Google Shape;3603;g313aab4c5d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g313aab4c5d4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6" name="Shape 3616"/>
        <p:cNvGrpSpPr/>
        <p:nvPr/>
      </p:nvGrpSpPr>
      <p:grpSpPr>
        <a:xfrm>
          <a:off x="0" y="0"/>
          <a:ext cx="0" cy="0"/>
          <a:chOff x="0" y="0"/>
          <a:chExt cx="0" cy="0"/>
        </a:xfrm>
      </p:grpSpPr>
      <p:sp>
        <p:nvSpPr>
          <p:cNvPr id="3617" name="Google Shape;3617;g312c2d9964a_0_5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g312c2d9964a_0_54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4" name="Shape 3624"/>
        <p:cNvGrpSpPr/>
        <p:nvPr/>
      </p:nvGrpSpPr>
      <p:grpSpPr>
        <a:xfrm>
          <a:off x="0" y="0"/>
          <a:ext cx="0" cy="0"/>
          <a:chOff x="0" y="0"/>
          <a:chExt cx="0" cy="0"/>
        </a:xfrm>
      </p:grpSpPr>
      <p:sp>
        <p:nvSpPr>
          <p:cNvPr id="3625" name="Google Shape;3625;g312c2d9964a_0_5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g312c2d9964a_0_57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5" name="Shape 3635"/>
        <p:cNvGrpSpPr/>
        <p:nvPr/>
      </p:nvGrpSpPr>
      <p:grpSpPr>
        <a:xfrm>
          <a:off x="0" y="0"/>
          <a:ext cx="0" cy="0"/>
          <a:chOff x="0" y="0"/>
          <a:chExt cx="0" cy="0"/>
        </a:xfrm>
      </p:grpSpPr>
      <p:sp>
        <p:nvSpPr>
          <p:cNvPr id="3636" name="Google Shape;3636;g312c2d9964a_0_6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g312c2d9964a_0_62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12c2d9964a_0_6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12c2d9964a_0_6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9" name="Shape 3649"/>
        <p:cNvGrpSpPr/>
        <p:nvPr/>
      </p:nvGrpSpPr>
      <p:grpSpPr>
        <a:xfrm>
          <a:off x="0" y="0"/>
          <a:ext cx="0" cy="0"/>
          <a:chOff x="0" y="0"/>
          <a:chExt cx="0" cy="0"/>
        </a:xfrm>
      </p:grpSpPr>
      <p:sp>
        <p:nvSpPr>
          <p:cNvPr id="3650" name="Google Shape;3650;g312c2d9964a_0_6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g312c2d9964a_0_6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2" name="Shape 3662"/>
        <p:cNvGrpSpPr/>
        <p:nvPr/>
      </p:nvGrpSpPr>
      <p:grpSpPr>
        <a:xfrm>
          <a:off x="0" y="0"/>
          <a:ext cx="0" cy="0"/>
          <a:chOff x="0" y="0"/>
          <a:chExt cx="0" cy="0"/>
        </a:xfrm>
      </p:grpSpPr>
      <p:sp>
        <p:nvSpPr>
          <p:cNvPr id="3663" name="Google Shape;3663;g312c2d9964a_0_5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g312c2d9964a_0_57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2" name="Shape 3672"/>
        <p:cNvGrpSpPr/>
        <p:nvPr/>
      </p:nvGrpSpPr>
      <p:grpSpPr>
        <a:xfrm>
          <a:off x="0" y="0"/>
          <a:ext cx="0" cy="0"/>
          <a:chOff x="0" y="0"/>
          <a:chExt cx="0" cy="0"/>
        </a:xfrm>
      </p:grpSpPr>
      <p:sp>
        <p:nvSpPr>
          <p:cNvPr id="3673" name="Google Shape;3673;g312c2d9964a_0_5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g312c2d9964a_0_58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4" name="Shape 3684"/>
        <p:cNvGrpSpPr/>
        <p:nvPr/>
      </p:nvGrpSpPr>
      <p:grpSpPr>
        <a:xfrm>
          <a:off x="0" y="0"/>
          <a:ext cx="0" cy="0"/>
          <a:chOff x="0" y="0"/>
          <a:chExt cx="0" cy="0"/>
        </a:xfrm>
      </p:grpSpPr>
      <p:sp>
        <p:nvSpPr>
          <p:cNvPr id="3685" name="Google Shape;3685;g312c2d9964a_0_6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g312c2d9964a_0_62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3" name="Shape 3693"/>
        <p:cNvGrpSpPr/>
        <p:nvPr/>
      </p:nvGrpSpPr>
      <p:grpSpPr>
        <a:xfrm>
          <a:off x="0" y="0"/>
          <a:ext cx="0" cy="0"/>
          <a:chOff x="0" y="0"/>
          <a:chExt cx="0" cy="0"/>
        </a:xfrm>
      </p:grpSpPr>
      <p:sp>
        <p:nvSpPr>
          <p:cNvPr id="3694" name="Google Shape;3694;g312c2d9964a_0_6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g312c2d9964a_0_62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2" name="Shape 3702"/>
        <p:cNvGrpSpPr/>
        <p:nvPr/>
      </p:nvGrpSpPr>
      <p:grpSpPr>
        <a:xfrm>
          <a:off x="0" y="0"/>
          <a:ext cx="0" cy="0"/>
          <a:chOff x="0" y="0"/>
          <a:chExt cx="0" cy="0"/>
        </a:xfrm>
      </p:grpSpPr>
      <p:sp>
        <p:nvSpPr>
          <p:cNvPr id="3703" name="Google Shape;3703;g312c2d9964a_0_5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g312c2d9964a_0_58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3" name="Shape 3713"/>
        <p:cNvGrpSpPr/>
        <p:nvPr/>
      </p:nvGrpSpPr>
      <p:grpSpPr>
        <a:xfrm>
          <a:off x="0" y="0"/>
          <a:ext cx="0" cy="0"/>
          <a:chOff x="0" y="0"/>
          <a:chExt cx="0" cy="0"/>
        </a:xfrm>
      </p:grpSpPr>
      <p:sp>
        <p:nvSpPr>
          <p:cNvPr id="3714" name="Google Shape;3714;g312c2d9964a_0_5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g312c2d9964a_0_58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4" name="Shape 3724"/>
        <p:cNvGrpSpPr/>
        <p:nvPr/>
      </p:nvGrpSpPr>
      <p:grpSpPr>
        <a:xfrm>
          <a:off x="0" y="0"/>
          <a:ext cx="0" cy="0"/>
          <a:chOff x="0" y="0"/>
          <a:chExt cx="0" cy="0"/>
        </a:xfrm>
      </p:grpSpPr>
      <p:sp>
        <p:nvSpPr>
          <p:cNvPr id="3725" name="Google Shape;3725;g312c2d9964a_0_5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g312c2d9964a_0_58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6" name="Shape 3736"/>
        <p:cNvGrpSpPr/>
        <p:nvPr/>
      </p:nvGrpSpPr>
      <p:grpSpPr>
        <a:xfrm>
          <a:off x="0" y="0"/>
          <a:ext cx="0" cy="0"/>
          <a:chOff x="0" y="0"/>
          <a:chExt cx="0" cy="0"/>
        </a:xfrm>
      </p:grpSpPr>
      <p:sp>
        <p:nvSpPr>
          <p:cNvPr id="3737" name="Google Shape;3737;g312c2d9964a_0_5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g312c2d9964a_0_58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9" name="Shape 3749"/>
        <p:cNvGrpSpPr/>
        <p:nvPr/>
      </p:nvGrpSpPr>
      <p:grpSpPr>
        <a:xfrm>
          <a:off x="0" y="0"/>
          <a:ext cx="0" cy="0"/>
          <a:chOff x="0" y="0"/>
          <a:chExt cx="0" cy="0"/>
        </a:xfrm>
      </p:grpSpPr>
      <p:sp>
        <p:nvSpPr>
          <p:cNvPr id="3750" name="Google Shape;3750;g312c2d9964a_0_5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DEAP uses only the fast/slow component of the light</a:t>
            </a:r>
            <a:endParaRPr/>
          </a:p>
        </p:txBody>
      </p:sp>
      <p:sp>
        <p:nvSpPr>
          <p:cNvPr id="3751" name="Google Shape;3751;g312c2d9964a_0_58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12c2d9964a_0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312c2d9964a_0_1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2" name="Shape 3762"/>
        <p:cNvGrpSpPr/>
        <p:nvPr/>
      </p:nvGrpSpPr>
      <p:grpSpPr>
        <a:xfrm>
          <a:off x="0" y="0"/>
          <a:ext cx="0" cy="0"/>
          <a:chOff x="0" y="0"/>
          <a:chExt cx="0" cy="0"/>
        </a:xfrm>
      </p:grpSpPr>
      <p:sp>
        <p:nvSpPr>
          <p:cNvPr id="3763" name="Google Shape;3763;g312c2d9964a_0_5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g312c2d9964a_0_54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0" name="Shape 3770"/>
        <p:cNvGrpSpPr/>
        <p:nvPr/>
      </p:nvGrpSpPr>
      <p:grpSpPr>
        <a:xfrm>
          <a:off x="0" y="0"/>
          <a:ext cx="0" cy="0"/>
          <a:chOff x="0" y="0"/>
          <a:chExt cx="0" cy="0"/>
        </a:xfrm>
      </p:grpSpPr>
      <p:sp>
        <p:nvSpPr>
          <p:cNvPr id="3771" name="Google Shape;3771;g312c2d9964a_0_6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g312c2d9964a_0_63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0" name="Shape 3780"/>
        <p:cNvGrpSpPr/>
        <p:nvPr/>
      </p:nvGrpSpPr>
      <p:grpSpPr>
        <a:xfrm>
          <a:off x="0" y="0"/>
          <a:ext cx="0" cy="0"/>
          <a:chOff x="0" y="0"/>
          <a:chExt cx="0" cy="0"/>
        </a:xfrm>
      </p:grpSpPr>
      <p:sp>
        <p:nvSpPr>
          <p:cNvPr id="3781" name="Google Shape;3781;g312c2d9964a_0_6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g312c2d9964a_0_63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1" name="Shape 3791"/>
        <p:cNvGrpSpPr/>
        <p:nvPr/>
      </p:nvGrpSpPr>
      <p:grpSpPr>
        <a:xfrm>
          <a:off x="0" y="0"/>
          <a:ext cx="0" cy="0"/>
          <a:chOff x="0" y="0"/>
          <a:chExt cx="0" cy="0"/>
        </a:xfrm>
      </p:grpSpPr>
      <p:sp>
        <p:nvSpPr>
          <p:cNvPr id="3792" name="Google Shape;3792;g312c2d9964a_0_5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3" name="Google Shape;3793;g312c2d9964a_0_5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3" name="Shape 3803"/>
        <p:cNvGrpSpPr/>
        <p:nvPr/>
      </p:nvGrpSpPr>
      <p:grpSpPr>
        <a:xfrm>
          <a:off x="0" y="0"/>
          <a:ext cx="0" cy="0"/>
          <a:chOff x="0" y="0"/>
          <a:chExt cx="0" cy="0"/>
        </a:xfrm>
      </p:grpSpPr>
      <p:sp>
        <p:nvSpPr>
          <p:cNvPr id="3804" name="Google Shape;3804;g312c2d9964a_0_6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5" name="Google Shape;3805;g312c2d9964a_0_6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4" name="Shape 3814"/>
        <p:cNvGrpSpPr/>
        <p:nvPr/>
      </p:nvGrpSpPr>
      <p:grpSpPr>
        <a:xfrm>
          <a:off x="0" y="0"/>
          <a:ext cx="0" cy="0"/>
          <a:chOff x="0" y="0"/>
          <a:chExt cx="0" cy="0"/>
        </a:xfrm>
      </p:grpSpPr>
      <p:sp>
        <p:nvSpPr>
          <p:cNvPr id="3815" name="Google Shape;3815;g312c2d9964a_0_6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6" name="Google Shape;3816;g312c2d9964a_0_6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6" name="Shape 3826"/>
        <p:cNvGrpSpPr/>
        <p:nvPr/>
      </p:nvGrpSpPr>
      <p:grpSpPr>
        <a:xfrm>
          <a:off x="0" y="0"/>
          <a:ext cx="0" cy="0"/>
          <a:chOff x="0" y="0"/>
          <a:chExt cx="0" cy="0"/>
        </a:xfrm>
      </p:grpSpPr>
      <p:sp>
        <p:nvSpPr>
          <p:cNvPr id="3827" name="Google Shape;3827;g312c2d9964a_0_6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8" name="Google Shape;3828;g312c2d9964a_0_6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9" name="Shape 3839"/>
        <p:cNvGrpSpPr/>
        <p:nvPr/>
      </p:nvGrpSpPr>
      <p:grpSpPr>
        <a:xfrm>
          <a:off x="0" y="0"/>
          <a:ext cx="0" cy="0"/>
          <a:chOff x="0" y="0"/>
          <a:chExt cx="0" cy="0"/>
        </a:xfrm>
      </p:grpSpPr>
      <p:sp>
        <p:nvSpPr>
          <p:cNvPr id="3840" name="Google Shape;3840;g312c2d9964a_0_6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1" name="Google Shape;3841;g312c2d9964a_0_6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0" name="Shape 3850"/>
        <p:cNvGrpSpPr/>
        <p:nvPr/>
      </p:nvGrpSpPr>
      <p:grpSpPr>
        <a:xfrm>
          <a:off x="0" y="0"/>
          <a:ext cx="0" cy="0"/>
          <a:chOff x="0" y="0"/>
          <a:chExt cx="0" cy="0"/>
        </a:xfrm>
      </p:grpSpPr>
      <p:sp>
        <p:nvSpPr>
          <p:cNvPr id="3851" name="Google Shape;3851;g312c2d9964a_0_6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2" name="Google Shape;3852;g312c2d9964a_0_6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0" name="Shape 3860"/>
        <p:cNvGrpSpPr/>
        <p:nvPr/>
      </p:nvGrpSpPr>
      <p:grpSpPr>
        <a:xfrm>
          <a:off x="0" y="0"/>
          <a:ext cx="0" cy="0"/>
          <a:chOff x="0" y="0"/>
          <a:chExt cx="0" cy="0"/>
        </a:xfrm>
      </p:grpSpPr>
      <p:sp>
        <p:nvSpPr>
          <p:cNvPr id="3861" name="Google Shape;3861;g312c2d9964a_0_6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2" name="Google Shape;3862;g312c2d9964a_0_6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0" name="Shape 50"/>
        <p:cNvGrpSpPr/>
        <p:nvPr/>
      </p:nvGrpSpPr>
      <p:grpSpPr>
        <a:xfrm>
          <a:off x="0" y="0"/>
          <a:ext cx="0" cy="0"/>
          <a:chOff x="0" y="0"/>
          <a:chExt cx="0" cy="0"/>
        </a:xfrm>
      </p:grpSpPr>
      <p:sp>
        <p:nvSpPr>
          <p:cNvPr id="51" name="Google Shape;51;p1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idx="1" type="body"/>
          </p:nvPr>
        </p:nvSpPr>
        <p:spPr>
          <a:xfrm>
            <a:off x="4939500" y="1457750"/>
            <a:ext cx="3837000" cy="32055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3"/>
          <p:cNvSpPr txBox="1"/>
          <p:nvPr>
            <p:ph type="title"/>
          </p:nvPr>
        </p:nvSpPr>
        <p:spPr>
          <a:xfrm>
            <a:off x="311700" y="445025"/>
            <a:ext cx="3957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13"/>
          <p:cNvSpPr txBox="1"/>
          <p:nvPr>
            <p:ph idx="2" type="title"/>
          </p:nvPr>
        </p:nvSpPr>
        <p:spPr>
          <a:xfrm>
            <a:off x="4883700" y="445025"/>
            <a:ext cx="3957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 name="Google Shape;56;p13"/>
          <p:cNvSpPr txBox="1"/>
          <p:nvPr>
            <p:ph idx="3" type="body"/>
          </p:nvPr>
        </p:nvSpPr>
        <p:spPr>
          <a:xfrm>
            <a:off x="443700" y="1457750"/>
            <a:ext cx="3837000" cy="32055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alpha val="0"/>
          </a:schemeClr>
        </a:solidFill>
      </p:bgPr>
    </p:bg>
    <p:spTree>
      <p:nvGrpSpPr>
        <p:cNvPr id="57" name="Shape 57"/>
        <p:cNvGrpSpPr/>
        <p:nvPr/>
      </p:nvGrpSpPr>
      <p:grpSpPr>
        <a:xfrm>
          <a:off x="0" y="0"/>
          <a:ext cx="0" cy="0"/>
          <a:chOff x="0" y="0"/>
          <a:chExt cx="0" cy="0"/>
        </a:xfrm>
      </p:grpSpPr>
      <p:sp>
        <p:nvSpPr>
          <p:cNvPr id="58" name="Google Shape;58;p14"/>
          <p:cNvSpPr txBox="1"/>
          <p:nvPr>
            <p:ph idx="1" type="body"/>
          </p:nvPr>
        </p:nvSpPr>
        <p:spPr>
          <a:xfrm>
            <a:off x="341927" y="3996570"/>
            <a:ext cx="8499300" cy="935700"/>
          </a:xfrm>
          <a:prstGeom prst="rect">
            <a:avLst/>
          </a:prstGeom>
          <a:noFill/>
          <a:ln>
            <a:noFill/>
          </a:ln>
        </p:spPr>
        <p:txBody>
          <a:bodyPr anchorCtr="0" anchor="t" bIns="45700" lIns="0" spcFirstLastPara="1" rIns="0" wrap="square" tIns="45700">
            <a:noAutofit/>
          </a:bodyPr>
          <a:lstStyle>
            <a:lvl1pPr indent="-228600" lvl="0" marL="457200" marR="0" algn="l">
              <a:spcBef>
                <a:spcPts val="320"/>
              </a:spcBef>
              <a:spcAft>
                <a:spcPts val="0"/>
              </a:spcAft>
              <a:buClr>
                <a:srgbClr val="004C97"/>
              </a:buClr>
              <a:buSzPts val="1600"/>
              <a:buFont typeface="Arial"/>
              <a:buNone/>
              <a:defRPr b="0" i="0" sz="1600" u="none" cap="none" strike="noStrike">
                <a:solidFill>
                  <a:srgbClr val="004C97"/>
                </a:solidFill>
                <a:latin typeface="Helvetica Neue"/>
                <a:ea typeface="Helvetica Neue"/>
                <a:cs typeface="Helvetica Neue"/>
                <a:sym typeface="Helvetica Neue"/>
              </a:defRPr>
            </a:lvl1pPr>
            <a:lvl2pPr indent="-228600" lvl="1" marL="914400" marR="0" algn="l">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2pPr>
            <a:lvl3pPr indent="-228600" lvl="2" marL="1371600" marR="0" algn="l">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3pPr>
            <a:lvl4pPr indent="-228600" lvl="3" marL="1828800" marR="0" algn="l">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4pPr>
            <a:lvl5pPr indent="-228600" lvl="4" marL="2286000" marR="0" algn="l">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1200"/>
              </a:spcBef>
              <a:spcAft>
                <a:spcPts val="12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9" name="Google Shape;59;p14"/>
          <p:cNvSpPr/>
          <p:nvPr/>
        </p:nvSpPr>
        <p:spPr>
          <a:xfrm>
            <a:off x="-17762" y="-1"/>
            <a:ext cx="9189600" cy="672600"/>
          </a:xfrm>
          <a:prstGeom prst="rect">
            <a:avLst/>
          </a:prstGeom>
          <a:solidFill>
            <a:srgbClr val="004C9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sp>
        <p:nvSpPr>
          <p:cNvPr id="60" name="Google Shape;60;p14"/>
          <p:cNvSpPr txBox="1"/>
          <p:nvPr>
            <p:ph idx="2" type="body"/>
          </p:nvPr>
        </p:nvSpPr>
        <p:spPr>
          <a:xfrm>
            <a:off x="341924" y="3237621"/>
            <a:ext cx="8499300" cy="752400"/>
          </a:xfrm>
          <a:prstGeom prst="rect">
            <a:avLst/>
          </a:prstGeom>
          <a:noFill/>
          <a:ln>
            <a:noFill/>
          </a:ln>
        </p:spPr>
        <p:txBody>
          <a:bodyPr anchorCtr="0" anchor="ctr" bIns="45700" lIns="0" spcFirstLastPara="1" rIns="91425" wrap="square" tIns="45700">
            <a:normAutofit/>
          </a:bodyPr>
          <a:lstStyle>
            <a:lvl1pPr indent="-228600" lvl="0" marL="457200" marR="0" algn="l">
              <a:lnSpc>
                <a:spcPct val="100000"/>
              </a:lnSpc>
              <a:spcBef>
                <a:spcPts val="700"/>
              </a:spcBef>
              <a:spcAft>
                <a:spcPts val="0"/>
              </a:spcAft>
              <a:buClr>
                <a:srgbClr val="004C97"/>
              </a:buClr>
              <a:buSzPts val="2400"/>
              <a:buFont typeface="Arial"/>
              <a:buNone/>
              <a:defRPr b="1" i="0" sz="2400" u="none" cap="none" strike="noStrike">
                <a:solidFill>
                  <a:srgbClr val="004C97"/>
                </a:solidFill>
                <a:latin typeface="Helvetica Neue"/>
                <a:ea typeface="Helvetica Neue"/>
                <a:cs typeface="Helvetica Neue"/>
                <a:sym typeface="Helvetica Neue"/>
              </a:defRPr>
            </a:lvl1pPr>
            <a:lvl2pPr indent="-228600" lvl="1" marL="914400" marR="0" algn="l">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2pPr>
            <a:lvl3pPr indent="-228600" lvl="2" marL="1371600" marR="0" algn="l">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3pPr>
            <a:lvl4pPr indent="-228600" lvl="3" marL="1828800" marR="0" algn="l">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4pPr>
            <a:lvl5pPr indent="-228600" lvl="4" marL="2286000" marR="0" algn="l">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1200"/>
              </a:spcBef>
              <a:spcAft>
                <a:spcPts val="12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14-0218-16D.lr.jpg" id="61" name="Google Shape;61;p14"/>
          <p:cNvPicPr preferRelativeResize="0"/>
          <p:nvPr/>
        </p:nvPicPr>
        <p:blipFill rotWithShape="1">
          <a:blip r:embed="rId2">
            <a:alphaModFix/>
          </a:blip>
          <a:srcRect b="29526" l="0" r="0" t="29522"/>
          <a:stretch/>
        </p:blipFill>
        <p:spPr>
          <a:xfrm>
            <a:off x="-17762" y="612759"/>
            <a:ext cx="9189722" cy="2508920"/>
          </a:xfrm>
          <a:prstGeom prst="rect">
            <a:avLst/>
          </a:prstGeom>
          <a:noFill/>
          <a:ln>
            <a:noFill/>
          </a:ln>
        </p:spPr>
      </p:pic>
      <p:pic>
        <p:nvPicPr>
          <p:cNvPr descr="title_header_16x9.pdf" id="62" name="Google Shape;62;p14"/>
          <p:cNvPicPr preferRelativeResize="0"/>
          <p:nvPr/>
        </p:nvPicPr>
        <p:blipFill rotWithShape="1">
          <a:blip r:embed="rId3">
            <a:alphaModFix/>
          </a:blip>
          <a:srcRect b="0" l="1458" r="0" t="0"/>
          <a:stretch/>
        </p:blipFill>
        <p:spPr>
          <a:xfrm>
            <a:off x="-17761" y="187384"/>
            <a:ext cx="9010786" cy="233162"/>
          </a:xfrm>
          <a:prstGeom prst="rect">
            <a:avLst/>
          </a:prstGeom>
          <a:noFill/>
          <a:ln>
            <a:noFill/>
          </a:ln>
        </p:spPr>
      </p:pic>
      <p:sp>
        <p:nvSpPr>
          <p:cNvPr id="63" name="Google Shape;63;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004C97"/>
                </a:solidFill>
                <a:latin typeface="Helvetica Neue"/>
                <a:ea typeface="Helvetica Neue"/>
                <a:cs typeface="Helvetica Neue"/>
                <a:sym typeface="Helvetica Neue"/>
              </a:defRPr>
            </a:lvl1pPr>
            <a:lvl2pPr lvl="1">
              <a:buNone/>
              <a:defRPr sz="1300">
                <a:solidFill>
                  <a:srgbClr val="004C97"/>
                </a:solidFill>
                <a:latin typeface="Helvetica Neue"/>
                <a:ea typeface="Helvetica Neue"/>
                <a:cs typeface="Helvetica Neue"/>
                <a:sym typeface="Helvetica Neue"/>
              </a:defRPr>
            </a:lvl2pPr>
            <a:lvl3pPr lvl="2">
              <a:buNone/>
              <a:defRPr sz="1300">
                <a:solidFill>
                  <a:srgbClr val="004C97"/>
                </a:solidFill>
                <a:latin typeface="Helvetica Neue"/>
                <a:ea typeface="Helvetica Neue"/>
                <a:cs typeface="Helvetica Neue"/>
                <a:sym typeface="Helvetica Neue"/>
              </a:defRPr>
            </a:lvl3pPr>
            <a:lvl4pPr lvl="3">
              <a:buNone/>
              <a:defRPr sz="1300">
                <a:solidFill>
                  <a:srgbClr val="004C97"/>
                </a:solidFill>
                <a:latin typeface="Helvetica Neue"/>
                <a:ea typeface="Helvetica Neue"/>
                <a:cs typeface="Helvetica Neue"/>
                <a:sym typeface="Helvetica Neue"/>
              </a:defRPr>
            </a:lvl4pPr>
            <a:lvl5pPr lvl="4">
              <a:buNone/>
              <a:defRPr sz="1300">
                <a:solidFill>
                  <a:srgbClr val="004C97"/>
                </a:solidFill>
                <a:latin typeface="Helvetica Neue"/>
                <a:ea typeface="Helvetica Neue"/>
                <a:cs typeface="Helvetica Neue"/>
                <a:sym typeface="Helvetica Neue"/>
              </a:defRPr>
            </a:lvl5pPr>
            <a:lvl6pPr lvl="5">
              <a:buNone/>
              <a:defRPr sz="1300">
                <a:solidFill>
                  <a:srgbClr val="004C97"/>
                </a:solidFill>
                <a:latin typeface="Helvetica Neue"/>
                <a:ea typeface="Helvetica Neue"/>
                <a:cs typeface="Helvetica Neue"/>
                <a:sym typeface="Helvetica Neue"/>
              </a:defRPr>
            </a:lvl6pPr>
            <a:lvl7pPr lvl="6">
              <a:buNone/>
              <a:defRPr sz="1300">
                <a:solidFill>
                  <a:srgbClr val="004C97"/>
                </a:solidFill>
                <a:latin typeface="Helvetica Neue"/>
                <a:ea typeface="Helvetica Neue"/>
                <a:cs typeface="Helvetica Neue"/>
                <a:sym typeface="Helvetica Neue"/>
              </a:defRPr>
            </a:lvl7pPr>
            <a:lvl8pPr lvl="7">
              <a:buNone/>
              <a:defRPr sz="1300">
                <a:solidFill>
                  <a:srgbClr val="004C97"/>
                </a:solidFill>
                <a:latin typeface="Helvetica Neue"/>
                <a:ea typeface="Helvetica Neue"/>
                <a:cs typeface="Helvetica Neue"/>
                <a:sym typeface="Helvetica Neue"/>
              </a:defRPr>
            </a:lvl8pPr>
            <a:lvl9pPr lvl="8">
              <a:buNone/>
              <a:defRPr sz="1300">
                <a:solidFill>
                  <a:srgbClr val="004C97"/>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Title &amp; Content" showMasterSp="0">
  <p:cSld name="Logo Bottom: Title &amp; Content">
    <p:spTree>
      <p:nvGrpSpPr>
        <p:cNvPr id="64" name="Shape 64"/>
        <p:cNvGrpSpPr/>
        <p:nvPr/>
      </p:nvGrpSpPr>
      <p:grpSpPr>
        <a:xfrm>
          <a:off x="0" y="0"/>
          <a:ext cx="0" cy="0"/>
          <a:chOff x="0" y="0"/>
          <a:chExt cx="0" cy="0"/>
        </a:xfrm>
      </p:grpSpPr>
      <p:sp>
        <p:nvSpPr>
          <p:cNvPr id="65" name="Google Shape;65;p15"/>
          <p:cNvSpPr txBox="1"/>
          <p:nvPr>
            <p:ph idx="1" type="body"/>
          </p:nvPr>
        </p:nvSpPr>
        <p:spPr>
          <a:xfrm>
            <a:off x="228603" y="728664"/>
            <a:ext cx="8672400" cy="3794400"/>
          </a:xfrm>
          <a:prstGeom prst="rect">
            <a:avLst/>
          </a:prstGeom>
          <a:noFill/>
          <a:ln>
            <a:noFill/>
          </a:ln>
        </p:spPr>
        <p:txBody>
          <a:bodyPr anchorCtr="0" anchor="t" bIns="0" lIns="0" spcFirstLastPara="1" rIns="0" wrap="square" tIns="0">
            <a:normAutofit/>
          </a:bodyPr>
          <a:lstStyle>
            <a:lvl1pPr indent="-342900" lvl="0" marL="457200" marR="0" algn="l">
              <a:spcBef>
                <a:spcPts val="984"/>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1pPr>
            <a:lvl2pPr indent="-228600" lvl="1" marL="914400" marR="0" algn="l">
              <a:lnSpc>
                <a:spcPct val="100000"/>
              </a:lnSpc>
              <a:spcBef>
                <a:spcPts val="984"/>
              </a:spcBef>
              <a:spcAft>
                <a:spcPts val="0"/>
              </a:spcAft>
              <a:buClr>
                <a:srgbClr val="505050"/>
              </a:buClr>
              <a:buSzPts val="1600"/>
              <a:buFont typeface="Arial"/>
              <a:buNone/>
              <a:defRPr b="0" i="0" sz="1600" u="none" cap="none" strike="noStrike">
                <a:solidFill>
                  <a:srgbClr val="505050"/>
                </a:solidFill>
                <a:latin typeface="Helvetica Neue"/>
                <a:ea typeface="Helvetica Neue"/>
                <a:cs typeface="Helvetica Neue"/>
                <a:sym typeface="Helvetica Neue"/>
              </a:defRPr>
            </a:lvl2pPr>
            <a:lvl3pPr indent="-228600" lvl="2" marL="1371600" marR="0" algn="l">
              <a:lnSpc>
                <a:spcPct val="100000"/>
              </a:lnSpc>
              <a:spcBef>
                <a:spcPts val="984"/>
              </a:spcBef>
              <a:spcAft>
                <a:spcPts val="0"/>
              </a:spcAft>
              <a:buClr>
                <a:srgbClr val="505050"/>
              </a:buClr>
              <a:buSzPts val="1500"/>
              <a:buFont typeface="Arial"/>
              <a:buNone/>
              <a:defRPr b="0" i="0" sz="1500" u="none" cap="none" strike="noStrike">
                <a:solidFill>
                  <a:srgbClr val="505050"/>
                </a:solidFill>
                <a:latin typeface="Helvetica Neue"/>
                <a:ea typeface="Helvetica Neue"/>
                <a:cs typeface="Helvetica Neue"/>
                <a:sym typeface="Helvetica Neue"/>
              </a:defRPr>
            </a:lvl3pPr>
            <a:lvl4pPr indent="-228600" lvl="3" marL="1828800" marR="0" algn="l">
              <a:lnSpc>
                <a:spcPct val="100000"/>
              </a:lnSpc>
              <a:spcBef>
                <a:spcPts val="984"/>
              </a:spcBef>
              <a:spcAft>
                <a:spcPts val="0"/>
              </a:spcAft>
              <a:buClr>
                <a:srgbClr val="505050"/>
              </a:buClr>
              <a:buSzPts val="1400"/>
              <a:buFont typeface="Arial"/>
              <a:buNone/>
              <a:defRPr b="0" i="0" sz="1400" u="none" cap="none" strike="noStrike">
                <a:solidFill>
                  <a:srgbClr val="505050"/>
                </a:solidFill>
                <a:latin typeface="Helvetica Neue"/>
                <a:ea typeface="Helvetica Neue"/>
                <a:cs typeface="Helvetica Neue"/>
                <a:sym typeface="Helvetica Neue"/>
              </a:defRPr>
            </a:lvl4pPr>
            <a:lvl5pPr indent="-228600" lvl="4" marL="2286000" marR="0" algn="l">
              <a:lnSpc>
                <a:spcPct val="100000"/>
              </a:lnSpc>
              <a:spcBef>
                <a:spcPts val="984"/>
              </a:spcBef>
              <a:spcAft>
                <a:spcPts val="0"/>
              </a:spcAft>
              <a:buClr>
                <a:srgbClr val="505050"/>
              </a:buClr>
              <a:buSzPts val="1400"/>
              <a:buFont typeface="Arial"/>
              <a:buNone/>
              <a:defRPr b="0" i="0" sz="1400" u="none" cap="none" strike="noStrike">
                <a:solidFill>
                  <a:srgbClr val="505050"/>
                </a:solidFill>
                <a:latin typeface="Helvetica Neue"/>
                <a:ea typeface="Helvetica Neue"/>
                <a:cs typeface="Helvetica Neue"/>
                <a:sym typeface="Helvetica Neue"/>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1200"/>
              </a:spcBef>
              <a:spcAft>
                <a:spcPts val="12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6" name="Google Shape;66;p15"/>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lvl1pPr lvl="0" marR="0" algn="l">
              <a:spcBef>
                <a:spcPts val="0"/>
              </a:spcBef>
              <a:spcAft>
                <a:spcPts val="0"/>
              </a:spcAft>
              <a:buSzPts val="2800"/>
              <a:buNone/>
              <a:defRPr b="1" i="0" sz="2200" u="none" cap="none" strike="noStrike">
                <a:solidFill>
                  <a:srgbClr val="004C97"/>
                </a:solidFill>
                <a:latin typeface="Helvetica Neue"/>
                <a:ea typeface="Helvetica Neue"/>
                <a:cs typeface="Helvetica Neue"/>
                <a:sym typeface="Helvetica Neue"/>
              </a:defRPr>
            </a:lvl1pPr>
            <a:lvl2pPr lvl="1"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2pPr>
            <a:lvl3pPr lvl="2"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3pPr>
            <a:lvl4pPr lvl="3"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4pPr>
            <a:lvl5pPr lvl="4"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5pPr>
            <a:lvl6pPr lvl="5"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6pPr>
            <a:lvl7pPr lvl="6"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7pPr>
            <a:lvl8pPr lvl="7"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8pPr>
            <a:lvl9pPr lvl="8"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9pPr>
          </a:lstStyle>
          <a:p/>
        </p:txBody>
      </p:sp>
      <p:sp>
        <p:nvSpPr>
          <p:cNvPr id="67" name="Google Shape;67;p1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5"/>
          <p:cNvSpPr txBox="1"/>
          <p:nvPr>
            <p:ph idx="12" type="sldNum"/>
          </p:nvPr>
        </p:nvSpPr>
        <p:spPr>
          <a:xfrm>
            <a:off x="222250" y="4878161"/>
            <a:ext cx="414300" cy="177900"/>
          </a:xfrm>
          <a:prstGeom prst="rect">
            <a:avLst/>
          </a:prstGeom>
          <a:noFill/>
          <a:ln>
            <a:noFill/>
          </a:ln>
        </p:spPr>
        <p:txBody>
          <a:bodyPr anchorCtr="0" anchor="t" bIns="0" lIns="0" spcFirstLastPara="1" rIns="0" wrap="square" tIns="0">
            <a:normAutofit/>
          </a:bodyPr>
          <a:lstStyle>
            <a:lvl1pPr indent="0" lvl="0" marL="0" marR="0" algn="l">
              <a:spcBef>
                <a:spcPts val="0"/>
              </a:spcBef>
              <a:spcAft>
                <a:spcPts val="0"/>
              </a:spcAft>
              <a:buNone/>
              <a:defRPr sz="900">
                <a:solidFill>
                  <a:srgbClr val="004C97"/>
                </a:solidFill>
                <a:latin typeface="Helvetica Neue"/>
                <a:ea typeface="Helvetica Neue"/>
                <a:cs typeface="Helvetica Neue"/>
                <a:sym typeface="Helvetica Neue"/>
              </a:defRPr>
            </a:lvl1pPr>
            <a:lvl2pPr indent="0" lvl="1" marL="0" marR="0" algn="l">
              <a:spcBef>
                <a:spcPts val="0"/>
              </a:spcBef>
              <a:spcAft>
                <a:spcPts val="0"/>
              </a:spcAft>
              <a:buNone/>
              <a:defRPr sz="900">
                <a:solidFill>
                  <a:srgbClr val="004C97"/>
                </a:solidFill>
                <a:latin typeface="Helvetica Neue"/>
                <a:ea typeface="Helvetica Neue"/>
                <a:cs typeface="Helvetica Neue"/>
                <a:sym typeface="Helvetica Neue"/>
              </a:defRPr>
            </a:lvl2pPr>
            <a:lvl3pPr indent="0" lvl="2" marL="0" marR="0" algn="l">
              <a:spcBef>
                <a:spcPts val="0"/>
              </a:spcBef>
              <a:spcAft>
                <a:spcPts val="0"/>
              </a:spcAft>
              <a:buNone/>
              <a:defRPr sz="900">
                <a:solidFill>
                  <a:srgbClr val="004C97"/>
                </a:solidFill>
                <a:latin typeface="Helvetica Neue"/>
                <a:ea typeface="Helvetica Neue"/>
                <a:cs typeface="Helvetica Neue"/>
                <a:sym typeface="Helvetica Neue"/>
              </a:defRPr>
            </a:lvl3pPr>
            <a:lvl4pPr indent="0" lvl="3" marL="0" marR="0" algn="l">
              <a:spcBef>
                <a:spcPts val="0"/>
              </a:spcBef>
              <a:spcAft>
                <a:spcPts val="0"/>
              </a:spcAft>
              <a:buNone/>
              <a:defRPr sz="900">
                <a:solidFill>
                  <a:srgbClr val="004C97"/>
                </a:solidFill>
                <a:latin typeface="Helvetica Neue"/>
                <a:ea typeface="Helvetica Neue"/>
                <a:cs typeface="Helvetica Neue"/>
                <a:sym typeface="Helvetica Neue"/>
              </a:defRPr>
            </a:lvl4pPr>
            <a:lvl5pPr indent="0" lvl="4" marL="0" marR="0" algn="l">
              <a:spcBef>
                <a:spcPts val="0"/>
              </a:spcBef>
              <a:spcAft>
                <a:spcPts val="0"/>
              </a:spcAft>
              <a:buNone/>
              <a:defRPr sz="900">
                <a:solidFill>
                  <a:srgbClr val="004C97"/>
                </a:solidFill>
                <a:latin typeface="Helvetica Neue"/>
                <a:ea typeface="Helvetica Neue"/>
                <a:cs typeface="Helvetica Neue"/>
                <a:sym typeface="Helvetica Neue"/>
              </a:defRPr>
            </a:lvl5pPr>
            <a:lvl6pPr indent="0" lvl="5" marL="0" marR="0" algn="l">
              <a:spcBef>
                <a:spcPts val="0"/>
              </a:spcBef>
              <a:spcAft>
                <a:spcPts val="0"/>
              </a:spcAft>
              <a:buNone/>
              <a:defRPr sz="900">
                <a:solidFill>
                  <a:srgbClr val="004C97"/>
                </a:solidFill>
                <a:latin typeface="Helvetica Neue"/>
                <a:ea typeface="Helvetica Neue"/>
                <a:cs typeface="Helvetica Neue"/>
                <a:sym typeface="Helvetica Neue"/>
              </a:defRPr>
            </a:lvl6pPr>
            <a:lvl7pPr indent="0" lvl="6" marL="0" marR="0" algn="l">
              <a:spcBef>
                <a:spcPts val="0"/>
              </a:spcBef>
              <a:spcAft>
                <a:spcPts val="0"/>
              </a:spcAft>
              <a:buNone/>
              <a:defRPr sz="900">
                <a:solidFill>
                  <a:srgbClr val="004C97"/>
                </a:solidFill>
                <a:latin typeface="Helvetica Neue"/>
                <a:ea typeface="Helvetica Neue"/>
                <a:cs typeface="Helvetica Neue"/>
                <a:sym typeface="Helvetica Neue"/>
              </a:defRPr>
            </a:lvl7pPr>
            <a:lvl8pPr indent="0" lvl="7" marL="0" marR="0" algn="l">
              <a:spcBef>
                <a:spcPts val="0"/>
              </a:spcBef>
              <a:spcAft>
                <a:spcPts val="0"/>
              </a:spcAft>
              <a:buNone/>
              <a:defRPr sz="900">
                <a:solidFill>
                  <a:srgbClr val="004C97"/>
                </a:solidFill>
                <a:latin typeface="Helvetica Neue"/>
                <a:ea typeface="Helvetica Neue"/>
                <a:cs typeface="Helvetica Neue"/>
                <a:sym typeface="Helvetica Neue"/>
              </a:defRPr>
            </a:lvl8pPr>
            <a:lvl9pPr indent="0" lvl="8" marL="0" marR="0" algn="l">
              <a:spcBef>
                <a:spcPts val="0"/>
              </a:spcBef>
              <a:spcAft>
                <a:spcPts val="0"/>
              </a:spcAft>
              <a:buNone/>
              <a:defRPr sz="900">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pic>
        <p:nvPicPr>
          <p:cNvPr descr="A picture containing icon&#10;&#10;Description automatically generated" id="70" name="Google Shape;70;p15"/>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71" name="Google Shape;71;p15"/>
          <p:cNvSpPr/>
          <p:nvPr/>
        </p:nvSpPr>
        <p:spPr>
          <a:xfrm>
            <a:off x="219075" y="4737100"/>
            <a:ext cx="7531200" cy="72900"/>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Comparison" showMasterSp="0">
  <p:cSld name="Logo Bottom: Comparison">
    <p:spTree>
      <p:nvGrpSpPr>
        <p:cNvPr id="72" name="Shape 72"/>
        <p:cNvGrpSpPr/>
        <p:nvPr/>
      </p:nvGrpSpPr>
      <p:grpSpPr>
        <a:xfrm>
          <a:off x="0" y="0"/>
          <a:ext cx="0" cy="0"/>
          <a:chOff x="0" y="0"/>
          <a:chExt cx="0" cy="0"/>
        </a:xfrm>
      </p:grpSpPr>
      <p:sp>
        <p:nvSpPr>
          <p:cNvPr id="73" name="Google Shape;73;p16"/>
          <p:cNvSpPr txBox="1"/>
          <p:nvPr>
            <p:ph idx="1" type="body"/>
          </p:nvPr>
        </p:nvSpPr>
        <p:spPr>
          <a:xfrm>
            <a:off x="228601" y="728663"/>
            <a:ext cx="4206300" cy="27252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984"/>
              </a:spcBef>
              <a:spcAft>
                <a:spcPts val="0"/>
              </a:spcAft>
              <a:buClr>
                <a:srgbClr val="505050"/>
              </a:buClr>
              <a:buSzPts val="1800"/>
              <a:buFont typeface="Arial"/>
              <a:buNone/>
              <a:defRPr b="0" i="0" sz="1800" u="none" cap="none" strike="noStrike">
                <a:solidFill>
                  <a:srgbClr val="505050"/>
                </a:solidFill>
                <a:latin typeface="Helvetica Neue"/>
                <a:ea typeface="Helvetica Neue"/>
                <a:cs typeface="Helvetica Neue"/>
                <a:sym typeface="Helvetica Neue"/>
              </a:defRPr>
            </a:lvl1pPr>
            <a:lvl2pPr indent="-330200" lvl="1" marL="914400" marR="0" algn="l">
              <a:spcBef>
                <a:spcPts val="984"/>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2pPr>
            <a:lvl3pPr indent="-323850" lvl="2" marL="1371600" marR="0" algn="l">
              <a:spcBef>
                <a:spcPts val="984"/>
              </a:spcBef>
              <a:spcAft>
                <a:spcPts val="0"/>
              </a:spcAft>
              <a:buClr>
                <a:srgbClr val="505050"/>
              </a:buClr>
              <a:buSzPts val="1500"/>
              <a:buFont typeface="Arial"/>
              <a:buChar char="•"/>
              <a:defRPr b="0" i="0" sz="1500" u="none" cap="none" strike="noStrike">
                <a:solidFill>
                  <a:srgbClr val="505050"/>
                </a:solidFill>
                <a:latin typeface="Helvetica Neue"/>
                <a:ea typeface="Helvetica Neue"/>
                <a:cs typeface="Helvetica Neue"/>
                <a:sym typeface="Helvetica Neue"/>
              </a:defRPr>
            </a:lvl3pPr>
            <a:lvl4pPr indent="-317500" lvl="3" marL="1828800" marR="0" algn="l">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4pPr>
            <a:lvl5pPr indent="-317500" lvl="4" marL="2286000" marR="0" algn="l">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5pPr>
            <a:lvl6pPr indent="-342900" lvl="5" marL="27432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spcBef>
                <a:spcPts val="1200"/>
              </a:spcBef>
              <a:spcAft>
                <a:spcPts val="12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16"/>
          <p:cNvSpPr txBox="1"/>
          <p:nvPr>
            <p:ph idx="2" type="body"/>
          </p:nvPr>
        </p:nvSpPr>
        <p:spPr>
          <a:xfrm>
            <a:off x="4692455" y="728663"/>
            <a:ext cx="4215300" cy="2725200"/>
          </a:xfrm>
          <a:prstGeom prst="rect">
            <a:avLst/>
          </a:prstGeom>
          <a:noFill/>
          <a:ln>
            <a:noFill/>
          </a:ln>
        </p:spPr>
        <p:txBody>
          <a:bodyPr anchorCtr="0" anchor="t" bIns="0" lIns="0" spcFirstLastPara="1" rIns="0" wrap="square" tIns="0">
            <a:normAutofit/>
          </a:bodyPr>
          <a:lstStyle>
            <a:lvl1pPr indent="-342900" lvl="0" marL="457200" marR="0" algn="l">
              <a:lnSpc>
                <a:spcPct val="100000"/>
              </a:lnSpc>
              <a:spcBef>
                <a:spcPts val="984"/>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1pPr>
            <a:lvl2pPr indent="-330200" lvl="1" marL="914400" marR="0" algn="l">
              <a:spcBef>
                <a:spcPts val="984"/>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2pPr>
            <a:lvl3pPr indent="-323850" lvl="2" marL="1371600" marR="0" algn="l">
              <a:spcBef>
                <a:spcPts val="984"/>
              </a:spcBef>
              <a:spcAft>
                <a:spcPts val="0"/>
              </a:spcAft>
              <a:buClr>
                <a:srgbClr val="505050"/>
              </a:buClr>
              <a:buSzPts val="1500"/>
              <a:buFont typeface="Arial"/>
              <a:buChar char="•"/>
              <a:defRPr b="0" i="0" sz="1500" u="none" cap="none" strike="noStrike">
                <a:solidFill>
                  <a:srgbClr val="505050"/>
                </a:solidFill>
                <a:latin typeface="Helvetica Neue"/>
                <a:ea typeface="Helvetica Neue"/>
                <a:cs typeface="Helvetica Neue"/>
                <a:sym typeface="Helvetica Neue"/>
              </a:defRPr>
            </a:lvl3pPr>
            <a:lvl4pPr indent="-317500" lvl="3" marL="1828800" marR="0" algn="l">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4pPr>
            <a:lvl5pPr indent="-317500" lvl="4" marL="2286000" marR="0" algn="l">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5pPr>
            <a:lvl6pPr indent="-342900" lvl="5" marL="27432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spcBef>
                <a:spcPts val="1200"/>
              </a:spcBef>
              <a:spcAft>
                <a:spcPts val="12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5" name="Google Shape;75;p16"/>
          <p:cNvSpPr txBox="1"/>
          <p:nvPr>
            <p:ph idx="3" type="body"/>
          </p:nvPr>
        </p:nvSpPr>
        <p:spPr>
          <a:xfrm>
            <a:off x="229365" y="3573827"/>
            <a:ext cx="4205400" cy="949500"/>
          </a:xfrm>
          <a:prstGeom prst="rect">
            <a:avLst/>
          </a:prstGeom>
          <a:noFill/>
          <a:ln>
            <a:noFill/>
          </a:ln>
        </p:spPr>
        <p:txBody>
          <a:bodyPr anchorCtr="0" anchor="t" bIns="0" lIns="0" spcFirstLastPara="1" rIns="0" wrap="square" tIns="0">
            <a:normAutofit/>
          </a:bodyPr>
          <a:lstStyle>
            <a:lvl1pPr indent="-228600" lvl="0" marL="457200" marR="0" algn="l">
              <a:spcBef>
                <a:spcPts val="260"/>
              </a:spcBef>
              <a:spcAft>
                <a:spcPts val="0"/>
              </a:spcAft>
              <a:buClr>
                <a:srgbClr val="004C97"/>
              </a:buClr>
              <a:buSzPts val="1300"/>
              <a:buFont typeface="Arial"/>
              <a:buNone/>
              <a:defRPr b="1" i="0" sz="1300" u="none" cap="none" strike="noStrike">
                <a:solidFill>
                  <a:srgbClr val="004C97"/>
                </a:solidFill>
                <a:latin typeface="Helvetica Neue"/>
                <a:ea typeface="Helvetica Neue"/>
                <a:cs typeface="Helvetica Neue"/>
                <a:sym typeface="Helvetica Neue"/>
              </a:defRPr>
            </a:lvl1pPr>
            <a:lvl2pPr indent="-228600" lvl="1" marL="914400" marR="0" algn="l">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algn="l">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algn="l">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algn="l">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spcBef>
                <a:spcPts val="12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spcBef>
                <a:spcPts val="12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spcBef>
                <a:spcPts val="1200"/>
              </a:spcBef>
              <a:spcAft>
                <a:spcPts val="120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76" name="Google Shape;76;p16"/>
          <p:cNvSpPr txBox="1"/>
          <p:nvPr>
            <p:ph idx="4" type="body"/>
          </p:nvPr>
        </p:nvSpPr>
        <p:spPr>
          <a:xfrm>
            <a:off x="4692452" y="3573827"/>
            <a:ext cx="4206300" cy="949500"/>
          </a:xfrm>
          <a:prstGeom prst="rect">
            <a:avLst/>
          </a:prstGeom>
          <a:noFill/>
          <a:ln>
            <a:noFill/>
          </a:ln>
        </p:spPr>
        <p:txBody>
          <a:bodyPr anchorCtr="0" anchor="t" bIns="0" lIns="0" spcFirstLastPara="1" rIns="0" wrap="square" tIns="0">
            <a:normAutofit/>
          </a:bodyPr>
          <a:lstStyle>
            <a:lvl1pPr indent="-228600" lvl="0" marL="457200" marR="0" algn="l">
              <a:spcBef>
                <a:spcPts val="260"/>
              </a:spcBef>
              <a:spcAft>
                <a:spcPts val="0"/>
              </a:spcAft>
              <a:buClr>
                <a:srgbClr val="004C97"/>
              </a:buClr>
              <a:buSzPts val="1300"/>
              <a:buFont typeface="Arial"/>
              <a:buNone/>
              <a:defRPr b="1" i="0" sz="1300" u="none" cap="none" strike="noStrike">
                <a:solidFill>
                  <a:srgbClr val="004C97"/>
                </a:solidFill>
                <a:latin typeface="Helvetica Neue"/>
                <a:ea typeface="Helvetica Neue"/>
                <a:cs typeface="Helvetica Neue"/>
                <a:sym typeface="Helvetica Neue"/>
              </a:defRPr>
            </a:lvl1pPr>
            <a:lvl2pPr indent="-228600" lvl="1" marL="914400" marR="0" algn="l">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algn="l">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algn="l">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algn="l">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spcBef>
                <a:spcPts val="12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spcBef>
                <a:spcPts val="12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spcBef>
                <a:spcPts val="1200"/>
              </a:spcBef>
              <a:spcAft>
                <a:spcPts val="120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77" name="Google Shape;77;p1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6"/>
          <p:cNvSpPr txBox="1"/>
          <p:nvPr>
            <p:ph idx="11" type="ftr"/>
          </p:nvPr>
        </p:nvSpPr>
        <p:spPr>
          <a:xfrm>
            <a:off x="1530602" y="4878161"/>
            <a:ext cx="6262200" cy="182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6"/>
          <p:cNvSpPr txBox="1"/>
          <p:nvPr>
            <p:ph idx="12" type="sldNum"/>
          </p:nvPr>
        </p:nvSpPr>
        <p:spPr>
          <a:xfrm>
            <a:off x="222250" y="4878161"/>
            <a:ext cx="414300" cy="177900"/>
          </a:xfrm>
          <a:prstGeom prst="rect">
            <a:avLst/>
          </a:prstGeom>
          <a:noFill/>
          <a:ln>
            <a:noFill/>
          </a:ln>
        </p:spPr>
        <p:txBody>
          <a:bodyPr anchorCtr="0" anchor="t" bIns="0" lIns="0" spcFirstLastPara="1" rIns="0" wrap="square" tIns="0">
            <a:normAutofit/>
          </a:bodyPr>
          <a:lstStyle>
            <a:lvl1pPr indent="0" lvl="0" marL="0" marR="0" algn="l">
              <a:spcBef>
                <a:spcPts val="0"/>
              </a:spcBef>
              <a:spcAft>
                <a:spcPts val="0"/>
              </a:spcAft>
              <a:buNone/>
              <a:defRPr sz="900">
                <a:solidFill>
                  <a:srgbClr val="004C97"/>
                </a:solidFill>
                <a:latin typeface="Helvetica Neue"/>
                <a:ea typeface="Helvetica Neue"/>
                <a:cs typeface="Helvetica Neue"/>
                <a:sym typeface="Helvetica Neue"/>
              </a:defRPr>
            </a:lvl1pPr>
            <a:lvl2pPr indent="0" lvl="1" marL="0" marR="0" algn="l">
              <a:spcBef>
                <a:spcPts val="0"/>
              </a:spcBef>
              <a:spcAft>
                <a:spcPts val="0"/>
              </a:spcAft>
              <a:buNone/>
              <a:defRPr sz="900">
                <a:solidFill>
                  <a:srgbClr val="004C97"/>
                </a:solidFill>
                <a:latin typeface="Helvetica Neue"/>
                <a:ea typeface="Helvetica Neue"/>
                <a:cs typeface="Helvetica Neue"/>
                <a:sym typeface="Helvetica Neue"/>
              </a:defRPr>
            </a:lvl2pPr>
            <a:lvl3pPr indent="0" lvl="2" marL="0" marR="0" algn="l">
              <a:spcBef>
                <a:spcPts val="0"/>
              </a:spcBef>
              <a:spcAft>
                <a:spcPts val="0"/>
              </a:spcAft>
              <a:buNone/>
              <a:defRPr sz="900">
                <a:solidFill>
                  <a:srgbClr val="004C97"/>
                </a:solidFill>
                <a:latin typeface="Helvetica Neue"/>
                <a:ea typeface="Helvetica Neue"/>
                <a:cs typeface="Helvetica Neue"/>
                <a:sym typeface="Helvetica Neue"/>
              </a:defRPr>
            </a:lvl3pPr>
            <a:lvl4pPr indent="0" lvl="3" marL="0" marR="0" algn="l">
              <a:spcBef>
                <a:spcPts val="0"/>
              </a:spcBef>
              <a:spcAft>
                <a:spcPts val="0"/>
              </a:spcAft>
              <a:buNone/>
              <a:defRPr sz="900">
                <a:solidFill>
                  <a:srgbClr val="004C97"/>
                </a:solidFill>
                <a:latin typeface="Helvetica Neue"/>
                <a:ea typeface="Helvetica Neue"/>
                <a:cs typeface="Helvetica Neue"/>
                <a:sym typeface="Helvetica Neue"/>
              </a:defRPr>
            </a:lvl4pPr>
            <a:lvl5pPr indent="0" lvl="4" marL="0" marR="0" algn="l">
              <a:spcBef>
                <a:spcPts val="0"/>
              </a:spcBef>
              <a:spcAft>
                <a:spcPts val="0"/>
              </a:spcAft>
              <a:buNone/>
              <a:defRPr sz="900">
                <a:solidFill>
                  <a:srgbClr val="004C97"/>
                </a:solidFill>
                <a:latin typeface="Helvetica Neue"/>
                <a:ea typeface="Helvetica Neue"/>
                <a:cs typeface="Helvetica Neue"/>
                <a:sym typeface="Helvetica Neue"/>
              </a:defRPr>
            </a:lvl5pPr>
            <a:lvl6pPr indent="0" lvl="5" marL="0" marR="0" algn="l">
              <a:spcBef>
                <a:spcPts val="0"/>
              </a:spcBef>
              <a:spcAft>
                <a:spcPts val="0"/>
              </a:spcAft>
              <a:buNone/>
              <a:defRPr sz="900">
                <a:solidFill>
                  <a:srgbClr val="004C97"/>
                </a:solidFill>
                <a:latin typeface="Helvetica Neue"/>
                <a:ea typeface="Helvetica Neue"/>
                <a:cs typeface="Helvetica Neue"/>
                <a:sym typeface="Helvetica Neue"/>
              </a:defRPr>
            </a:lvl6pPr>
            <a:lvl7pPr indent="0" lvl="6" marL="0" marR="0" algn="l">
              <a:spcBef>
                <a:spcPts val="0"/>
              </a:spcBef>
              <a:spcAft>
                <a:spcPts val="0"/>
              </a:spcAft>
              <a:buNone/>
              <a:defRPr sz="900">
                <a:solidFill>
                  <a:srgbClr val="004C97"/>
                </a:solidFill>
                <a:latin typeface="Helvetica Neue"/>
                <a:ea typeface="Helvetica Neue"/>
                <a:cs typeface="Helvetica Neue"/>
                <a:sym typeface="Helvetica Neue"/>
              </a:defRPr>
            </a:lvl7pPr>
            <a:lvl8pPr indent="0" lvl="7" marL="0" marR="0" algn="l">
              <a:spcBef>
                <a:spcPts val="0"/>
              </a:spcBef>
              <a:spcAft>
                <a:spcPts val="0"/>
              </a:spcAft>
              <a:buNone/>
              <a:defRPr sz="900">
                <a:solidFill>
                  <a:srgbClr val="004C97"/>
                </a:solidFill>
                <a:latin typeface="Helvetica Neue"/>
                <a:ea typeface="Helvetica Neue"/>
                <a:cs typeface="Helvetica Neue"/>
                <a:sym typeface="Helvetica Neue"/>
              </a:defRPr>
            </a:lvl8pPr>
            <a:lvl9pPr indent="0" lvl="8" marL="0" marR="0" algn="l">
              <a:spcBef>
                <a:spcPts val="0"/>
              </a:spcBef>
              <a:spcAft>
                <a:spcPts val="0"/>
              </a:spcAft>
              <a:buNone/>
              <a:defRPr sz="900">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80" name="Google Shape;80;p16"/>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lvl1pPr lvl="0" marR="0" algn="l">
              <a:spcBef>
                <a:spcPts val="0"/>
              </a:spcBef>
              <a:spcAft>
                <a:spcPts val="0"/>
              </a:spcAft>
              <a:buSzPts val="2800"/>
              <a:buNone/>
              <a:defRPr b="1" i="0" sz="2200" u="none" cap="none" strike="noStrike">
                <a:solidFill>
                  <a:srgbClr val="004C97"/>
                </a:solidFill>
                <a:latin typeface="Helvetica Neue"/>
                <a:ea typeface="Helvetica Neue"/>
                <a:cs typeface="Helvetica Neue"/>
                <a:sym typeface="Helvetica Neue"/>
              </a:defRPr>
            </a:lvl1pPr>
            <a:lvl2pPr lvl="1"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2pPr>
            <a:lvl3pPr lvl="2"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3pPr>
            <a:lvl4pPr lvl="3"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4pPr>
            <a:lvl5pPr lvl="4"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5pPr>
            <a:lvl6pPr lvl="5"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6pPr>
            <a:lvl7pPr lvl="6"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7pPr>
            <a:lvl8pPr lvl="7"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8pPr>
            <a:lvl9pPr lvl="8"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9pPr>
          </a:lstStyle>
          <a:p/>
        </p:txBody>
      </p:sp>
      <p:pic>
        <p:nvPicPr>
          <p:cNvPr descr="A picture containing icon&#10;&#10;Description automatically generated" id="81" name="Google Shape;81;p16"/>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82" name="Google Shape;82;p16"/>
          <p:cNvSpPr/>
          <p:nvPr/>
        </p:nvSpPr>
        <p:spPr>
          <a:xfrm>
            <a:off x="219075" y="4737100"/>
            <a:ext cx="7531200" cy="72900"/>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Content &amp; Caption" showMasterSp="0">
  <p:cSld name="Logo Bottom: Content &amp; Caption">
    <p:spTree>
      <p:nvGrpSpPr>
        <p:cNvPr id="83" name="Shape 83"/>
        <p:cNvGrpSpPr/>
        <p:nvPr/>
      </p:nvGrpSpPr>
      <p:grpSpPr>
        <a:xfrm>
          <a:off x="0" y="0"/>
          <a:ext cx="0" cy="0"/>
          <a:chOff x="0" y="0"/>
          <a:chExt cx="0" cy="0"/>
        </a:xfrm>
      </p:grpSpPr>
      <p:sp>
        <p:nvSpPr>
          <p:cNvPr id="84" name="Google Shape;84;p17"/>
          <p:cNvSpPr txBox="1"/>
          <p:nvPr>
            <p:ph idx="1" type="body"/>
          </p:nvPr>
        </p:nvSpPr>
        <p:spPr>
          <a:xfrm>
            <a:off x="228600" y="719138"/>
            <a:ext cx="3027900" cy="3767100"/>
          </a:xfrm>
          <a:prstGeom prst="rect">
            <a:avLst/>
          </a:prstGeom>
          <a:noFill/>
          <a:ln>
            <a:noFill/>
          </a:ln>
        </p:spPr>
        <p:txBody>
          <a:bodyPr anchorCtr="0" anchor="t" bIns="0" lIns="0" spcFirstLastPara="1" rIns="0" wrap="square" tIns="0">
            <a:normAutofit/>
          </a:bodyPr>
          <a:lstStyle>
            <a:lvl1pPr indent="-228600" lvl="0" marL="457200" marR="0" algn="l">
              <a:spcBef>
                <a:spcPts val="260"/>
              </a:spcBef>
              <a:spcAft>
                <a:spcPts val="0"/>
              </a:spcAft>
              <a:buClr>
                <a:srgbClr val="004C97"/>
              </a:buClr>
              <a:buSzPts val="1300"/>
              <a:buFont typeface="Arial"/>
              <a:buNone/>
              <a:defRPr b="1" i="0" sz="1300" u="none" cap="none" strike="noStrike">
                <a:solidFill>
                  <a:srgbClr val="004C97"/>
                </a:solidFill>
                <a:latin typeface="Helvetica Neue"/>
                <a:ea typeface="Helvetica Neue"/>
                <a:cs typeface="Helvetica Neue"/>
                <a:sym typeface="Helvetica Neue"/>
              </a:defRPr>
            </a:lvl1pPr>
            <a:lvl2pPr indent="-228600" lvl="1" marL="914400" marR="0" algn="l">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algn="l">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algn="l">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algn="l">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spcBef>
                <a:spcPts val="12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spcBef>
                <a:spcPts val="12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spcBef>
                <a:spcPts val="1200"/>
              </a:spcBef>
              <a:spcAft>
                <a:spcPts val="120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85" name="Google Shape;85;p17"/>
          <p:cNvSpPr txBox="1"/>
          <p:nvPr>
            <p:ph idx="2" type="body"/>
          </p:nvPr>
        </p:nvSpPr>
        <p:spPr>
          <a:xfrm>
            <a:off x="3542715" y="719139"/>
            <a:ext cx="5347500" cy="3767100"/>
          </a:xfrm>
          <a:prstGeom prst="rect">
            <a:avLst/>
          </a:prstGeom>
          <a:noFill/>
          <a:ln>
            <a:noFill/>
          </a:ln>
        </p:spPr>
        <p:txBody>
          <a:bodyPr anchorCtr="0" anchor="t" bIns="0" lIns="0" spcFirstLastPara="1" rIns="0" wrap="square" tIns="0">
            <a:normAutofit/>
          </a:bodyPr>
          <a:lstStyle>
            <a:lvl1pPr indent="-342900" lvl="0" marL="457200" marR="0" algn="l">
              <a:lnSpc>
                <a:spcPct val="100000"/>
              </a:lnSpc>
              <a:spcBef>
                <a:spcPts val="984"/>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1pPr>
            <a:lvl2pPr indent="-330200" lvl="1" marL="914400" marR="0" algn="l">
              <a:spcBef>
                <a:spcPts val="984"/>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2pPr>
            <a:lvl3pPr indent="-323850" lvl="2" marL="1371600" marR="0" algn="l">
              <a:spcBef>
                <a:spcPts val="984"/>
              </a:spcBef>
              <a:spcAft>
                <a:spcPts val="0"/>
              </a:spcAft>
              <a:buClr>
                <a:srgbClr val="505050"/>
              </a:buClr>
              <a:buSzPts val="1500"/>
              <a:buFont typeface="Arial"/>
              <a:buChar char="•"/>
              <a:defRPr b="0" i="0" sz="1500" u="none" cap="none" strike="noStrike">
                <a:solidFill>
                  <a:srgbClr val="505050"/>
                </a:solidFill>
                <a:latin typeface="Helvetica Neue"/>
                <a:ea typeface="Helvetica Neue"/>
                <a:cs typeface="Helvetica Neue"/>
                <a:sym typeface="Helvetica Neue"/>
              </a:defRPr>
            </a:lvl3pPr>
            <a:lvl4pPr indent="-317500" lvl="3" marL="1828800" marR="0" algn="l">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4pPr>
            <a:lvl5pPr indent="-317500" lvl="4" marL="2286000" marR="0" algn="l">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5pPr>
            <a:lvl6pPr indent="-342900" lvl="5" marL="27432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spcBef>
                <a:spcPts val="1200"/>
              </a:spcBef>
              <a:spcAft>
                <a:spcPts val="12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 name="Google Shape;86;p1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7"/>
          <p:cNvSpPr txBox="1"/>
          <p:nvPr>
            <p:ph idx="11" type="ftr"/>
          </p:nvPr>
        </p:nvSpPr>
        <p:spPr>
          <a:xfrm>
            <a:off x="1530604" y="4878161"/>
            <a:ext cx="6262200" cy="187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7"/>
          <p:cNvSpPr txBox="1"/>
          <p:nvPr>
            <p:ph idx="12" type="sldNum"/>
          </p:nvPr>
        </p:nvSpPr>
        <p:spPr>
          <a:xfrm>
            <a:off x="222250" y="4878161"/>
            <a:ext cx="414300" cy="177900"/>
          </a:xfrm>
          <a:prstGeom prst="rect">
            <a:avLst/>
          </a:prstGeom>
          <a:noFill/>
          <a:ln>
            <a:noFill/>
          </a:ln>
        </p:spPr>
        <p:txBody>
          <a:bodyPr anchorCtr="0" anchor="t" bIns="0" lIns="0" spcFirstLastPara="1" rIns="0" wrap="square" tIns="0">
            <a:normAutofit/>
          </a:bodyPr>
          <a:lstStyle>
            <a:lvl1pPr indent="0" lvl="0" marL="0" marR="0" algn="l">
              <a:spcBef>
                <a:spcPts val="0"/>
              </a:spcBef>
              <a:spcAft>
                <a:spcPts val="0"/>
              </a:spcAft>
              <a:buNone/>
              <a:defRPr sz="900">
                <a:solidFill>
                  <a:srgbClr val="004C97"/>
                </a:solidFill>
                <a:latin typeface="Helvetica Neue"/>
                <a:ea typeface="Helvetica Neue"/>
                <a:cs typeface="Helvetica Neue"/>
                <a:sym typeface="Helvetica Neue"/>
              </a:defRPr>
            </a:lvl1pPr>
            <a:lvl2pPr indent="0" lvl="1" marL="0" marR="0" algn="l">
              <a:spcBef>
                <a:spcPts val="0"/>
              </a:spcBef>
              <a:spcAft>
                <a:spcPts val="0"/>
              </a:spcAft>
              <a:buNone/>
              <a:defRPr sz="900">
                <a:solidFill>
                  <a:srgbClr val="004C97"/>
                </a:solidFill>
                <a:latin typeface="Helvetica Neue"/>
                <a:ea typeface="Helvetica Neue"/>
                <a:cs typeface="Helvetica Neue"/>
                <a:sym typeface="Helvetica Neue"/>
              </a:defRPr>
            </a:lvl2pPr>
            <a:lvl3pPr indent="0" lvl="2" marL="0" marR="0" algn="l">
              <a:spcBef>
                <a:spcPts val="0"/>
              </a:spcBef>
              <a:spcAft>
                <a:spcPts val="0"/>
              </a:spcAft>
              <a:buNone/>
              <a:defRPr sz="900">
                <a:solidFill>
                  <a:srgbClr val="004C97"/>
                </a:solidFill>
                <a:latin typeface="Helvetica Neue"/>
                <a:ea typeface="Helvetica Neue"/>
                <a:cs typeface="Helvetica Neue"/>
                <a:sym typeface="Helvetica Neue"/>
              </a:defRPr>
            </a:lvl3pPr>
            <a:lvl4pPr indent="0" lvl="3" marL="0" marR="0" algn="l">
              <a:spcBef>
                <a:spcPts val="0"/>
              </a:spcBef>
              <a:spcAft>
                <a:spcPts val="0"/>
              </a:spcAft>
              <a:buNone/>
              <a:defRPr sz="900">
                <a:solidFill>
                  <a:srgbClr val="004C97"/>
                </a:solidFill>
                <a:latin typeface="Helvetica Neue"/>
                <a:ea typeface="Helvetica Neue"/>
                <a:cs typeface="Helvetica Neue"/>
                <a:sym typeface="Helvetica Neue"/>
              </a:defRPr>
            </a:lvl4pPr>
            <a:lvl5pPr indent="0" lvl="4" marL="0" marR="0" algn="l">
              <a:spcBef>
                <a:spcPts val="0"/>
              </a:spcBef>
              <a:spcAft>
                <a:spcPts val="0"/>
              </a:spcAft>
              <a:buNone/>
              <a:defRPr sz="900">
                <a:solidFill>
                  <a:srgbClr val="004C97"/>
                </a:solidFill>
                <a:latin typeface="Helvetica Neue"/>
                <a:ea typeface="Helvetica Neue"/>
                <a:cs typeface="Helvetica Neue"/>
                <a:sym typeface="Helvetica Neue"/>
              </a:defRPr>
            </a:lvl5pPr>
            <a:lvl6pPr indent="0" lvl="5" marL="0" marR="0" algn="l">
              <a:spcBef>
                <a:spcPts val="0"/>
              </a:spcBef>
              <a:spcAft>
                <a:spcPts val="0"/>
              </a:spcAft>
              <a:buNone/>
              <a:defRPr sz="900">
                <a:solidFill>
                  <a:srgbClr val="004C97"/>
                </a:solidFill>
                <a:latin typeface="Helvetica Neue"/>
                <a:ea typeface="Helvetica Neue"/>
                <a:cs typeface="Helvetica Neue"/>
                <a:sym typeface="Helvetica Neue"/>
              </a:defRPr>
            </a:lvl6pPr>
            <a:lvl7pPr indent="0" lvl="6" marL="0" marR="0" algn="l">
              <a:spcBef>
                <a:spcPts val="0"/>
              </a:spcBef>
              <a:spcAft>
                <a:spcPts val="0"/>
              </a:spcAft>
              <a:buNone/>
              <a:defRPr sz="900">
                <a:solidFill>
                  <a:srgbClr val="004C97"/>
                </a:solidFill>
                <a:latin typeface="Helvetica Neue"/>
                <a:ea typeface="Helvetica Neue"/>
                <a:cs typeface="Helvetica Neue"/>
                <a:sym typeface="Helvetica Neue"/>
              </a:defRPr>
            </a:lvl7pPr>
            <a:lvl8pPr indent="0" lvl="7" marL="0" marR="0" algn="l">
              <a:spcBef>
                <a:spcPts val="0"/>
              </a:spcBef>
              <a:spcAft>
                <a:spcPts val="0"/>
              </a:spcAft>
              <a:buNone/>
              <a:defRPr sz="900">
                <a:solidFill>
                  <a:srgbClr val="004C97"/>
                </a:solidFill>
                <a:latin typeface="Helvetica Neue"/>
                <a:ea typeface="Helvetica Neue"/>
                <a:cs typeface="Helvetica Neue"/>
                <a:sym typeface="Helvetica Neue"/>
              </a:defRPr>
            </a:lvl8pPr>
            <a:lvl9pPr indent="0" lvl="8" marL="0" marR="0" algn="l">
              <a:spcBef>
                <a:spcPts val="0"/>
              </a:spcBef>
              <a:spcAft>
                <a:spcPts val="0"/>
              </a:spcAft>
              <a:buNone/>
              <a:defRPr sz="900">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89" name="Google Shape;89;p17"/>
          <p:cNvSpPr txBox="1"/>
          <p:nvPr>
            <p:ph type="title"/>
          </p:nvPr>
        </p:nvSpPr>
        <p:spPr>
          <a:xfrm>
            <a:off x="228600" y="190520"/>
            <a:ext cx="8686800" cy="321000"/>
          </a:xfrm>
          <a:prstGeom prst="rect">
            <a:avLst/>
          </a:prstGeom>
          <a:noFill/>
          <a:ln>
            <a:noFill/>
          </a:ln>
        </p:spPr>
        <p:txBody>
          <a:bodyPr anchorCtr="0" anchor="b" bIns="0" lIns="0" spcFirstLastPara="1" rIns="0" wrap="square" tIns="0">
            <a:normAutofit/>
          </a:bodyPr>
          <a:lstStyle>
            <a:lvl1pPr lvl="0" marR="0" algn="l">
              <a:spcBef>
                <a:spcPts val="0"/>
              </a:spcBef>
              <a:spcAft>
                <a:spcPts val="0"/>
              </a:spcAft>
              <a:buSzPts val="2800"/>
              <a:buNone/>
              <a:defRPr b="1" i="0" sz="2200" u="none" cap="none" strike="noStrike">
                <a:solidFill>
                  <a:srgbClr val="004C97"/>
                </a:solidFill>
                <a:latin typeface="Helvetica Neue"/>
                <a:ea typeface="Helvetica Neue"/>
                <a:cs typeface="Helvetica Neue"/>
                <a:sym typeface="Helvetica Neue"/>
              </a:defRPr>
            </a:lvl1pPr>
            <a:lvl2pPr lvl="1"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2pPr>
            <a:lvl3pPr lvl="2"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3pPr>
            <a:lvl4pPr lvl="3"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4pPr>
            <a:lvl5pPr lvl="4"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5pPr>
            <a:lvl6pPr lvl="5"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6pPr>
            <a:lvl7pPr lvl="6"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7pPr>
            <a:lvl8pPr lvl="7"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8pPr>
            <a:lvl9pPr lvl="8"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9pPr>
          </a:lstStyle>
          <a:p/>
        </p:txBody>
      </p:sp>
      <p:pic>
        <p:nvPicPr>
          <p:cNvPr descr="A picture containing icon&#10;&#10;Description automatically generated" id="90" name="Google Shape;90;p17"/>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91" name="Google Shape;91;p17"/>
          <p:cNvSpPr/>
          <p:nvPr/>
        </p:nvSpPr>
        <p:spPr>
          <a:xfrm>
            <a:off x="219075" y="4737100"/>
            <a:ext cx="7531200" cy="72900"/>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Picture &amp; Caption" showMasterSp="0">
  <p:cSld name="Logo Bottom: Picture &amp; Caption">
    <p:spTree>
      <p:nvGrpSpPr>
        <p:cNvPr id="92" name="Shape 92"/>
        <p:cNvGrpSpPr/>
        <p:nvPr/>
      </p:nvGrpSpPr>
      <p:grpSpPr>
        <a:xfrm>
          <a:off x="0" y="0"/>
          <a:ext cx="0" cy="0"/>
          <a:chOff x="0" y="0"/>
          <a:chExt cx="0" cy="0"/>
        </a:xfrm>
      </p:grpSpPr>
      <p:sp>
        <p:nvSpPr>
          <p:cNvPr id="93" name="Google Shape;93;p18"/>
          <p:cNvSpPr/>
          <p:nvPr>
            <p:ph idx="2" type="pic"/>
          </p:nvPr>
        </p:nvSpPr>
        <p:spPr>
          <a:xfrm>
            <a:off x="224073" y="728664"/>
            <a:ext cx="8686800" cy="2795100"/>
          </a:xfrm>
          <a:prstGeom prst="rect">
            <a:avLst/>
          </a:prstGeom>
          <a:noFill/>
          <a:ln>
            <a:noFill/>
          </a:ln>
        </p:spPr>
        <p:txBody>
          <a:bodyPr anchorCtr="0" anchor="t" bIns="0" lIns="0" spcFirstLastPara="1" rIns="0" wrap="square" tIns="0">
            <a:noAutofit/>
          </a:bodyPr>
          <a:lstStyle>
            <a:lvl1pPr lvl="0" marR="0" algn="l">
              <a:spcBef>
                <a:spcPts val="260"/>
              </a:spcBef>
              <a:spcAft>
                <a:spcPts val="0"/>
              </a:spcAft>
              <a:buClr>
                <a:srgbClr val="505050"/>
              </a:buClr>
              <a:buSzPts val="1300"/>
              <a:buFont typeface="Arial"/>
              <a:buNone/>
              <a:defRPr b="0" i="0" sz="1300" u="none" cap="none" strike="noStrike">
                <a:solidFill>
                  <a:srgbClr val="505050"/>
                </a:solidFill>
                <a:latin typeface="Helvetica Neue"/>
                <a:ea typeface="Helvetica Neue"/>
                <a:cs typeface="Helvetica Neue"/>
                <a:sym typeface="Helvetica Neue"/>
              </a:defRPr>
            </a:lvl1pPr>
            <a:lvl2pPr lvl="1" marR="0" algn="l">
              <a:spcBef>
                <a:spcPts val="560"/>
              </a:spcBef>
              <a:spcAft>
                <a:spcPts val="0"/>
              </a:spcAft>
              <a:buClr>
                <a:srgbClr val="7F7F7F"/>
              </a:buClr>
              <a:buSzPts val="2800"/>
              <a:buFont typeface="Arial"/>
              <a:buNone/>
              <a:defRPr b="0" i="0" sz="2800" u="none" cap="none" strike="noStrike">
                <a:solidFill>
                  <a:srgbClr val="7F7F7F"/>
                </a:solidFill>
                <a:latin typeface="Helvetica Neue"/>
                <a:ea typeface="Helvetica Neue"/>
                <a:cs typeface="Helvetica Neue"/>
                <a:sym typeface="Helvetica Neue"/>
              </a:defRPr>
            </a:lvl2pPr>
            <a:lvl3pPr lvl="2" marR="0" algn="l">
              <a:spcBef>
                <a:spcPts val="480"/>
              </a:spcBef>
              <a:spcAft>
                <a:spcPts val="0"/>
              </a:spcAft>
              <a:buClr>
                <a:srgbClr val="7F7F7F"/>
              </a:buClr>
              <a:buSzPts val="2400"/>
              <a:buFont typeface="Arial"/>
              <a:buNone/>
              <a:defRPr b="0" i="0" sz="2400" u="none" cap="none" strike="noStrike">
                <a:solidFill>
                  <a:srgbClr val="7F7F7F"/>
                </a:solidFill>
                <a:latin typeface="Helvetica Neue"/>
                <a:ea typeface="Helvetica Neue"/>
                <a:cs typeface="Helvetica Neue"/>
                <a:sym typeface="Helvetica Neue"/>
              </a:defRPr>
            </a:lvl3pPr>
            <a:lvl4pPr lvl="3" marR="0" algn="l">
              <a:spcBef>
                <a:spcPts val="400"/>
              </a:spcBef>
              <a:spcAft>
                <a:spcPts val="0"/>
              </a:spcAft>
              <a:buClr>
                <a:srgbClr val="7F7F7F"/>
              </a:buClr>
              <a:buSzPts val="2000"/>
              <a:buFont typeface="Arial"/>
              <a:buNone/>
              <a:defRPr b="0" i="0" sz="2000" u="none" cap="none" strike="noStrike">
                <a:solidFill>
                  <a:srgbClr val="7F7F7F"/>
                </a:solidFill>
                <a:latin typeface="Helvetica Neue"/>
                <a:ea typeface="Helvetica Neue"/>
                <a:cs typeface="Helvetica Neue"/>
                <a:sym typeface="Helvetica Neue"/>
              </a:defRPr>
            </a:lvl4pPr>
            <a:lvl5pPr lvl="4" marR="0" algn="l">
              <a:spcBef>
                <a:spcPts val="400"/>
              </a:spcBef>
              <a:spcAft>
                <a:spcPts val="0"/>
              </a:spcAft>
              <a:buClr>
                <a:srgbClr val="7F7F7F"/>
              </a:buClr>
              <a:buSzPts val="2000"/>
              <a:buFont typeface="Arial"/>
              <a:buNone/>
              <a:defRPr b="0" i="0" sz="20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94" name="Google Shape;94;p18"/>
          <p:cNvSpPr txBox="1"/>
          <p:nvPr>
            <p:ph idx="1" type="body"/>
          </p:nvPr>
        </p:nvSpPr>
        <p:spPr>
          <a:xfrm>
            <a:off x="224073" y="3707254"/>
            <a:ext cx="8686800" cy="818400"/>
          </a:xfrm>
          <a:prstGeom prst="rect">
            <a:avLst/>
          </a:prstGeom>
          <a:noFill/>
          <a:ln>
            <a:noFill/>
          </a:ln>
        </p:spPr>
        <p:txBody>
          <a:bodyPr anchorCtr="0" anchor="t" bIns="0" lIns="0" spcFirstLastPara="1" rIns="0" wrap="square" tIns="0">
            <a:normAutofit/>
          </a:bodyPr>
          <a:lstStyle>
            <a:lvl1pPr indent="-228600" lvl="0" marL="457200" marR="0" algn="l">
              <a:spcBef>
                <a:spcPts val="260"/>
              </a:spcBef>
              <a:spcAft>
                <a:spcPts val="0"/>
              </a:spcAft>
              <a:buClr>
                <a:srgbClr val="004C97"/>
              </a:buClr>
              <a:buSzPts val="1300"/>
              <a:buFont typeface="Arial"/>
              <a:buNone/>
              <a:defRPr b="1" i="0" sz="1300" u="none" cap="none" strike="noStrike">
                <a:solidFill>
                  <a:srgbClr val="004C97"/>
                </a:solidFill>
                <a:latin typeface="Helvetica Neue"/>
                <a:ea typeface="Helvetica Neue"/>
                <a:cs typeface="Helvetica Neue"/>
                <a:sym typeface="Helvetica Neue"/>
              </a:defRPr>
            </a:lvl1pPr>
            <a:lvl2pPr indent="-228600" lvl="1" marL="914400" marR="0" algn="l">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algn="l">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algn="l">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algn="l">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spcBef>
                <a:spcPts val="12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spcBef>
                <a:spcPts val="12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spcBef>
                <a:spcPts val="1200"/>
              </a:spcBef>
              <a:spcAft>
                <a:spcPts val="120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95" name="Google Shape;95;p1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8"/>
          <p:cNvSpPr txBox="1"/>
          <p:nvPr>
            <p:ph idx="11" type="ftr"/>
          </p:nvPr>
        </p:nvSpPr>
        <p:spPr>
          <a:xfrm>
            <a:off x="1530603" y="4878161"/>
            <a:ext cx="6252000" cy="182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8"/>
          <p:cNvSpPr txBox="1"/>
          <p:nvPr>
            <p:ph idx="12" type="sldNum"/>
          </p:nvPr>
        </p:nvSpPr>
        <p:spPr>
          <a:xfrm>
            <a:off x="222250" y="4878161"/>
            <a:ext cx="414300" cy="177900"/>
          </a:xfrm>
          <a:prstGeom prst="rect">
            <a:avLst/>
          </a:prstGeom>
          <a:noFill/>
          <a:ln>
            <a:noFill/>
          </a:ln>
        </p:spPr>
        <p:txBody>
          <a:bodyPr anchorCtr="0" anchor="t" bIns="0" lIns="0" spcFirstLastPara="1" rIns="0" wrap="square" tIns="0">
            <a:normAutofit/>
          </a:bodyPr>
          <a:lstStyle>
            <a:lvl1pPr indent="0" lvl="0" marL="0" marR="0" algn="l">
              <a:spcBef>
                <a:spcPts val="0"/>
              </a:spcBef>
              <a:spcAft>
                <a:spcPts val="0"/>
              </a:spcAft>
              <a:buNone/>
              <a:defRPr sz="900">
                <a:solidFill>
                  <a:srgbClr val="004C97"/>
                </a:solidFill>
                <a:latin typeface="Helvetica Neue"/>
                <a:ea typeface="Helvetica Neue"/>
                <a:cs typeface="Helvetica Neue"/>
                <a:sym typeface="Helvetica Neue"/>
              </a:defRPr>
            </a:lvl1pPr>
            <a:lvl2pPr indent="0" lvl="1" marL="0" marR="0" algn="l">
              <a:spcBef>
                <a:spcPts val="0"/>
              </a:spcBef>
              <a:spcAft>
                <a:spcPts val="0"/>
              </a:spcAft>
              <a:buNone/>
              <a:defRPr sz="900">
                <a:solidFill>
                  <a:srgbClr val="004C97"/>
                </a:solidFill>
                <a:latin typeface="Helvetica Neue"/>
                <a:ea typeface="Helvetica Neue"/>
                <a:cs typeface="Helvetica Neue"/>
                <a:sym typeface="Helvetica Neue"/>
              </a:defRPr>
            </a:lvl2pPr>
            <a:lvl3pPr indent="0" lvl="2" marL="0" marR="0" algn="l">
              <a:spcBef>
                <a:spcPts val="0"/>
              </a:spcBef>
              <a:spcAft>
                <a:spcPts val="0"/>
              </a:spcAft>
              <a:buNone/>
              <a:defRPr sz="900">
                <a:solidFill>
                  <a:srgbClr val="004C97"/>
                </a:solidFill>
                <a:latin typeface="Helvetica Neue"/>
                <a:ea typeface="Helvetica Neue"/>
                <a:cs typeface="Helvetica Neue"/>
                <a:sym typeface="Helvetica Neue"/>
              </a:defRPr>
            </a:lvl3pPr>
            <a:lvl4pPr indent="0" lvl="3" marL="0" marR="0" algn="l">
              <a:spcBef>
                <a:spcPts val="0"/>
              </a:spcBef>
              <a:spcAft>
                <a:spcPts val="0"/>
              </a:spcAft>
              <a:buNone/>
              <a:defRPr sz="900">
                <a:solidFill>
                  <a:srgbClr val="004C97"/>
                </a:solidFill>
                <a:latin typeface="Helvetica Neue"/>
                <a:ea typeface="Helvetica Neue"/>
                <a:cs typeface="Helvetica Neue"/>
                <a:sym typeface="Helvetica Neue"/>
              </a:defRPr>
            </a:lvl4pPr>
            <a:lvl5pPr indent="0" lvl="4" marL="0" marR="0" algn="l">
              <a:spcBef>
                <a:spcPts val="0"/>
              </a:spcBef>
              <a:spcAft>
                <a:spcPts val="0"/>
              </a:spcAft>
              <a:buNone/>
              <a:defRPr sz="900">
                <a:solidFill>
                  <a:srgbClr val="004C97"/>
                </a:solidFill>
                <a:latin typeface="Helvetica Neue"/>
                <a:ea typeface="Helvetica Neue"/>
                <a:cs typeface="Helvetica Neue"/>
                <a:sym typeface="Helvetica Neue"/>
              </a:defRPr>
            </a:lvl5pPr>
            <a:lvl6pPr indent="0" lvl="5" marL="0" marR="0" algn="l">
              <a:spcBef>
                <a:spcPts val="0"/>
              </a:spcBef>
              <a:spcAft>
                <a:spcPts val="0"/>
              </a:spcAft>
              <a:buNone/>
              <a:defRPr sz="900">
                <a:solidFill>
                  <a:srgbClr val="004C97"/>
                </a:solidFill>
                <a:latin typeface="Helvetica Neue"/>
                <a:ea typeface="Helvetica Neue"/>
                <a:cs typeface="Helvetica Neue"/>
                <a:sym typeface="Helvetica Neue"/>
              </a:defRPr>
            </a:lvl6pPr>
            <a:lvl7pPr indent="0" lvl="6" marL="0" marR="0" algn="l">
              <a:spcBef>
                <a:spcPts val="0"/>
              </a:spcBef>
              <a:spcAft>
                <a:spcPts val="0"/>
              </a:spcAft>
              <a:buNone/>
              <a:defRPr sz="900">
                <a:solidFill>
                  <a:srgbClr val="004C97"/>
                </a:solidFill>
                <a:latin typeface="Helvetica Neue"/>
                <a:ea typeface="Helvetica Neue"/>
                <a:cs typeface="Helvetica Neue"/>
                <a:sym typeface="Helvetica Neue"/>
              </a:defRPr>
            </a:lvl7pPr>
            <a:lvl8pPr indent="0" lvl="7" marL="0" marR="0" algn="l">
              <a:spcBef>
                <a:spcPts val="0"/>
              </a:spcBef>
              <a:spcAft>
                <a:spcPts val="0"/>
              </a:spcAft>
              <a:buNone/>
              <a:defRPr sz="900">
                <a:solidFill>
                  <a:srgbClr val="004C97"/>
                </a:solidFill>
                <a:latin typeface="Helvetica Neue"/>
                <a:ea typeface="Helvetica Neue"/>
                <a:cs typeface="Helvetica Neue"/>
                <a:sym typeface="Helvetica Neue"/>
              </a:defRPr>
            </a:lvl8pPr>
            <a:lvl9pPr indent="0" lvl="8" marL="0" marR="0" algn="l">
              <a:spcBef>
                <a:spcPts val="0"/>
              </a:spcBef>
              <a:spcAft>
                <a:spcPts val="0"/>
              </a:spcAft>
              <a:buNone/>
              <a:defRPr sz="900">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98" name="Google Shape;98;p18"/>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lvl1pPr lvl="0" marR="0" algn="l">
              <a:spcBef>
                <a:spcPts val="0"/>
              </a:spcBef>
              <a:spcAft>
                <a:spcPts val="0"/>
              </a:spcAft>
              <a:buSzPts val="2800"/>
              <a:buNone/>
              <a:defRPr b="1" i="0" sz="2200" u="none" cap="none" strike="noStrike">
                <a:solidFill>
                  <a:srgbClr val="004C97"/>
                </a:solidFill>
                <a:latin typeface="Helvetica Neue"/>
                <a:ea typeface="Helvetica Neue"/>
                <a:cs typeface="Helvetica Neue"/>
                <a:sym typeface="Helvetica Neue"/>
              </a:defRPr>
            </a:lvl1pPr>
            <a:lvl2pPr lvl="1"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2pPr>
            <a:lvl3pPr lvl="2"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3pPr>
            <a:lvl4pPr lvl="3"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4pPr>
            <a:lvl5pPr lvl="4"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5pPr>
            <a:lvl6pPr lvl="5"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6pPr>
            <a:lvl7pPr lvl="6"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7pPr>
            <a:lvl8pPr lvl="7"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8pPr>
            <a:lvl9pPr lvl="8"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9pPr>
          </a:lstStyle>
          <a:p/>
        </p:txBody>
      </p:sp>
      <p:pic>
        <p:nvPicPr>
          <p:cNvPr descr="A picture containing icon&#10;&#10;Description automatically generated" id="99" name="Google Shape;99;p18"/>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100" name="Google Shape;100;p18"/>
          <p:cNvSpPr/>
          <p:nvPr/>
        </p:nvSpPr>
        <p:spPr>
          <a:xfrm>
            <a:off x="219075" y="4737100"/>
            <a:ext cx="7531200" cy="72900"/>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Layout" showMasterSp="0">
  <p:cSld name="Picture Layout">
    <p:spTree>
      <p:nvGrpSpPr>
        <p:cNvPr id="101" name="Shape 101"/>
        <p:cNvGrpSpPr/>
        <p:nvPr/>
      </p:nvGrpSpPr>
      <p:grpSpPr>
        <a:xfrm>
          <a:off x="0" y="0"/>
          <a:ext cx="0" cy="0"/>
          <a:chOff x="0" y="0"/>
          <a:chExt cx="0" cy="0"/>
        </a:xfrm>
      </p:grpSpPr>
      <p:sp>
        <p:nvSpPr>
          <p:cNvPr id="102" name="Google Shape;102;p1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9"/>
          <p:cNvSpPr txBox="1"/>
          <p:nvPr>
            <p:ph idx="11" type="ftr"/>
          </p:nvPr>
        </p:nvSpPr>
        <p:spPr>
          <a:xfrm>
            <a:off x="1530605" y="4878161"/>
            <a:ext cx="6260400" cy="182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9"/>
          <p:cNvSpPr txBox="1"/>
          <p:nvPr>
            <p:ph idx="12" type="sldNum"/>
          </p:nvPr>
        </p:nvSpPr>
        <p:spPr>
          <a:xfrm>
            <a:off x="222250" y="4878161"/>
            <a:ext cx="414300" cy="177900"/>
          </a:xfrm>
          <a:prstGeom prst="rect">
            <a:avLst/>
          </a:prstGeom>
          <a:noFill/>
          <a:ln>
            <a:noFill/>
          </a:ln>
        </p:spPr>
        <p:txBody>
          <a:bodyPr anchorCtr="0" anchor="t" bIns="0" lIns="0" spcFirstLastPara="1" rIns="0" wrap="square" tIns="0">
            <a:normAutofit/>
          </a:bodyPr>
          <a:lstStyle>
            <a:lvl1pPr indent="0" lvl="0" marL="0" marR="0" algn="l">
              <a:spcBef>
                <a:spcPts val="0"/>
              </a:spcBef>
              <a:spcAft>
                <a:spcPts val="0"/>
              </a:spcAft>
              <a:buNone/>
              <a:defRPr sz="900">
                <a:solidFill>
                  <a:srgbClr val="004C97"/>
                </a:solidFill>
                <a:latin typeface="Helvetica Neue"/>
                <a:ea typeface="Helvetica Neue"/>
                <a:cs typeface="Helvetica Neue"/>
                <a:sym typeface="Helvetica Neue"/>
              </a:defRPr>
            </a:lvl1pPr>
            <a:lvl2pPr indent="0" lvl="1" marL="0" marR="0" algn="l">
              <a:spcBef>
                <a:spcPts val="0"/>
              </a:spcBef>
              <a:spcAft>
                <a:spcPts val="0"/>
              </a:spcAft>
              <a:buNone/>
              <a:defRPr sz="900">
                <a:solidFill>
                  <a:srgbClr val="004C97"/>
                </a:solidFill>
                <a:latin typeface="Helvetica Neue"/>
                <a:ea typeface="Helvetica Neue"/>
                <a:cs typeface="Helvetica Neue"/>
                <a:sym typeface="Helvetica Neue"/>
              </a:defRPr>
            </a:lvl2pPr>
            <a:lvl3pPr indent="0" lvl="2" marL="0" marR="0" algn="l">
              <a:spcBef>
                <a:spcPts val="0"/>
              </a:spcBef>
              <a:spcAft>
                <a:spcPts val="0"/>
              </a:spcAft>
              <a:buNone/>
              <a:defRPr sz="900">
                <a:solidFill>
                  <a:srgbClr val="004C97"/>
                </a:solidFill>
                <a:latin typeface="Helvetica Neue"/>
                <a:ea typeface="Helvetica Neue"/>
                <a:cs typeface="Helvetica Neue"/>
                <a:sym typeface="Helvetica Neue"/>
              </a:defRPr>
            </a:lvl3pPr>
            <a:lvl4pPr indent="0" lvl="3" marL="0" marR="0" algn="l">
              <a:spcBef>
                <a:spcPts val="0"/>
              </a:spcBef>
              <a:spcAft>
                <a:spcPts val="0"/>
              </a:spcAft>
              <a:buNone/>
              <a:defRPr sz="900">
                <a:solidFill>
                  <a:srgbClr val="004C97"/>
                </a:solidFill>
                <a:latin typeface="Helvetica Neue"/>
                <a:ea typeface="Helvetica Neue"/>
                <a:cs typeface="Helvetica Neue"/>
                <a:sym typeface="Helvetica Neue"/>
              </a:defRPr>
            </a:lvl4pPr>
            <a:lvl5pPr indent="0" lvl="4" marL="0" marR="0" algn="l">
              <a:spcBef>
                <a:spcPts val="0"/>
              </a:spcBef>
              <a:spcAft>
                <a:spcPts val="0"/>
              </a:spcAft>
              <a:buNone/>
              <a:defRPr sz="900">
                <a:solidFill>
                  <a:srgbClr val="004C97"/>
                </a:solidFill>
                <a:latin typeface="Helvetica Neue"/>
                <a:ea typeface="Helvetica Neue"/>
                <a:cs typeface="Helvetica Neue"/>
                <a:sym typeface="Helvetica Neue"/>
              </a:defRPr>
            </a:lvl5pPr>
            <a:lvl6pPr indent="0" lvl="5" marL="0" marR="0" algn="l">
              <a:spcBef>
                <a:spcPts val="0"/>
              </a:spcBef>
              <a:spcAft>
                <a:spcPts val="0"/>
              </a:spcAft>
              <a:buNone/>
              <a:defRPr sz="900">
                <a:solidFill>
                  <a:srgbClr val="004C97"/>
                </a:solidFill>
                <a:latin typeface="Helvetica Neue"/>
                <a:ea typeface="Helvetica Neue"/>
                <a:cs typeface="Helvetica Neue"/>
                <a:sym typeface="Helvetica Neue"/>
              </a:defRPr>
            </a:lvl6pPr>
            <a:lvl7pPr indent="0" lvl="6" marL="0" marR="0" algn="l">
              <a:spcBef>
                <a:spcPts val="0"/>
              </a:spcBef>
              <a:spcAft>
                <a:spcPts val="0"/>
              </a:spcAft>
              <a:buNone/>
              <a:defRPr sz="900">
                <a:solidFill>
                  <a:srgbClr val="004C97"/>
                </a:solidFill>
                <a:latin typeface="Helvetica Neue"/>
                <a:ea typeface="Helvetica Neue"/>
                <a:cs typeface="Helvetica Neue"/>
                <a:sym typeface="Helvetica Neue"/>
              </a:defRPr>
            </a:lvl7pPr>
            <a:lvl8pPr indent="0" lvl="7" marL="0" marR="0" algn="l">
              <a:spcBef>
                <a:spcPts val="0"/>
              </a:spcBef>
              <a:spcAft>
                <a:spcPts val="0"/>
              </a:spcAft>
              <a:buNone/>
              <a:defRPr sz="900">
                <a:solidFill>
                  <a:srgbClr val="004C97"/>
                </a:solidFill>
                <a:latin typeface="Helvetica Neue"/>
                <a:ea typeface="Helvetica Neue"/>
                <a:cs typeface="Helvetica Neue"/>
                <a:sym typeface="Helvetica Neue"/>
              </a:defRPr>
            </a:lvl8pPr>
            <a:lvl9pPr indent="0" lvl="8" marL="0" marR="0" algn="l">
              <a:spcBef>
                <a:spcPts val="0"/>
              </a:spcBef>
              <a:spcAft>
                <a:spcPts val="0"/>
              </a:spcAft>
              <a:buNone/>
              <a:defRPr sz="900">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9"/>
          <p:cNvSpPr/>
          <p:nvPr>
            <p:ph idx="2" type="pic"/>
          </p:nvPr>
        </p:nvSpPr>
        <p:spPr>
          <a:xfrm>
            <a:off x="222250" y="190501"/>
            <a:ext cx="8675700" cy="4352100"/>
          </a:xfrm>
          <a:prstGeom prst="rect">
            <a:avLst/>
          </a:prstGeom>
          <a:noFill/>
          <a:ln>
            <a:noFill/>
          </a:ln>
        </p:spPr>
        <p:txBody>
          <a:bodyPr anchorCtr="0" anchor="t" bIns="45700" lIns="91425" spcFirstLastPara="1" rIns="91425" wrap="square" tIns="45700">
            <a:noAutofit/>
          </a:bodyPr>
          <a:lstStyle>
            <a:lvl1pPr lvl="0" marR="0" algn="l">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A picture containing icon&#10;&#10;Description automatically generated" id="106" name="Google Shape;106;p19"/>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107" name="Google Shape;107;p19"/>
          <p:cNvSpPr/>
          <p:nvPr/>
        </p:nvSpPr>
        <p:spPr>
          <a:xfrm>
            <a:off x="219075" y="4737100"/>
            <a:ext cx="7531200" cy="72900"/>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Extra Logos" showMasterSp="0">
  <p:cSld name="Logo Bottom: Extra Logos">
    <p:spTree>
      <p:nvGrpSpPr>
        <p:cNvPr id="108" name="Shape 108"/>
        <p:cNvGrpSpPr/>
        <p:nvPr/>
      </p:nvGrpSpPr>
      <p:grpSpPr>
        <a:xfrm>
          <a:off x="0" y="0"/>
          <a:ext cx="0" cy="0"/>
          <a:chOff x="0" y="0"/>
          <a:chExt cx="0" cy="0"/>
        </a:xfrm>
      </p:grpSpPr>
      <p:sp>
        <p:nvSpPr>
          <p:cNvPr id="109" name="Google Shape;109;p2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0"/>
          <p:cNvSpPr txBox="1"/>
          <p:nvPr>
            <p:ph idx="11" type="ftr"/>
          </p:nvPr>
        </p:nvSpPr>
        <p:spPr>
          <a:xfrm>
            <a:off x="1530603" y="4878161"/>
            <a:ext cx="6272400" cy="182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20"/>
          <p:cNvSpPr txBox="1"/>
          <p:nvPr>
            <p:ph idx="12" type="sldNum"/>
          </p:nvPr>
        </p:nvSpPr>
        <p:spPr>
          <a:xfrm>
            <a:off x="222250" y="4878161"/>
            <a:ext cx="414300" cy="177900"/>
          </a:xfrm>
          <a:prstGeom prst="rect">
            <a:avLst/>
          </a:prstGeom>
          <a:noFill/>
          <a:ln>
            <a:noFill/>
          </a:ln>
        </p:spPr>
        <p:txBody>
          <a:bodyPr anchorCtr="0" anchor="t" bIns="0" lIns="0" spcFirstLastPara="1" rIns="0" wrap="square" tIns="0">
            <a:norm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en"/>
              <a:t>‹#›</a:t>
            </a:fld>
            <a:endParaRPr/>
          </a:p>
        </p:txBody>
      </p:sp>
      <p:sp>
        <p:nvSpPr>
          <p:cNvPr id="112" name="Google Shape;112;p20"/>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lvl1pPr lvl="0" marR="0" algn="l">
              <a:spcBef>
                <a:spcPts val="0"/>
              </a:spcBef>
              <a:spcAft>
                <a:spcPts val="0"/>
              </a:spcAft>
              <a:buSzPts val="2800"/>
              <a:buNone/>
              <a:defRPr b="1" i="0" sz="2200" u="none" cap="none" strike="noStrike">
                <a:solidFill>
                  <a:srgbClr val="004C97"/>
                </a:solidFill>
                <a:latin typeface="Helvetica Neue"/>
                <a:ea typeface="Helvetica Neue"/>
                <a:cs typeface="Helvetica Neue"/>
                <a:sym typeface="Helvetica Neue"/>
              </a:defRPr>
            </a:lvl1pPr>
            <a:lvl2pPr lvl="1"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2pPr>
            <a:lvl3pPr lvl="2"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3pPr>
            <a:lvl4pPr lvl="3"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4pPr>
            <a:lvl5pPr lvl="4"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5pPr>
            <a:lvl6pPr lvl="5"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6pPr>
            <a:lvl7pPr lvl="6"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7pPr>
            <a:lvl8pPr lvl="7"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8pPr>
            <a:lvl9pPr lvl="8" marR="0" algn="l">
              <a:spcBef>
                <a:spcPts val="0"/>
              </a:spcBef>
              <a:spcAft>
                <a:spcPts val="0"/>
              </a:spcAft>
              <a:buSzPts val="2800"/>
              <a:buNone/>
              <a:defRPr b="1" i="0" sz="1700" u="none" cap="none" strike="noStrike">
                <a:solidFill>
                  <a:srgbClr val="2E5286"/>
                </a:solidFill>
                <a:latin typeface="Helvetica Neue"/>
                <a:ea typeface="Helvetica Neue"/>
                <a:cs typeface="Helvetica Neue"/>
                <a:sym typeface="Helvetica Neue"/>
              </a:defRPr>
            </a:lvl9pPr>
          </a:lstStyle>
          <a:p/>
        </p:txBody>
      </p:sp>
      <p:sp>
        <p:nvSpPr>
          <p:cNvPr id="113" name="Google Shape;113;p20"/>
          <p:cNvSpPr/>
          <p:nvPr>
            <p:ph idx="2" type="pic"/>
          </p:nvPr>
        </p:nvSpPr>
        <p:spPr>
          <a:xfrm>
            <a:off x="205694" y="203667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4" name="Google Shape;114;p20"/>
          <p:cNvSpPr/>
          <p:nvPr>
            <p:ph idx="3" type="pic"/>
          </p:nvPr>
        </p:nvSpPr>
        <p:spPr>
          <a:xfrm>
            <a:off x="1979425" y="203667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5" name="Google Shape;115;p20"/>
          <p:cNvSpPr/>
          <p:nvPr>
            <p:ph idx="4" type="pic"/>
          </p:nvPr>
        </p:nvSpPr>
        <p:spPr>
          <a:xfrm>
            <a:off x="3753205" y="203667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6" name="Google Shape;116;p20"/>
          <p:cNvSpPr/>
          <p:nvPr>
            <p:ph idx="5" type="pic"/>
          </p:nvPr>
        </p:nvSpPr>
        <p:spPr>
          <a:xfrm>
            <a:off x="5534456" y="203667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7" name="Google Shape;117;p20"/>
          <p:cNvSpPr/>
          <p:nvPr>
            <p:ph idx="6" type="pic"/>
          </p:nvPr>
        </p:nvSpPr>
        <p:spPr>
          <a:xfrm>
            <a:off x="7300765" y="203667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8" name="Google Shape;118;p20"/>
          <p:cNvSpPr/>
          <p:nvPr>
            <p:ph idx="7" type="pic"/>
          </p:nvPr>
        </p:nvSpPr>
        <p:spPr>
          <a:xfrm>
            <a:off x="205694" y="729132"/>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9" name="Google Shape;119;p20"/>
          <p:cNvSpPr/>
          <p:nvPr>
            <p:ph idx="8" type="pic"/>
          </p:nvPr>
        </p:nvSpPr>
        <p:spPr>
          <a:xfrm>
            <a:off x="1979425" y="729132"/>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0" name="Google Shape;120;p20"/>
          <p:cNvSpPr/>
          <p:nvPr>
            <p:ph idx="9" type="pic"/>
          </p:nvPr>
        </p:nvSpPr>
        <p:spPr>
          <a:xfrm>
            <a:off x="3753205" y="729132"/>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1" name="Google Shape;121;p20"/>
          <p:cNvSpPr/>
          <p:nvPr>
            <p:ph idx="13" type="pic"/>
          </p:nvPr>
        </p:nvSpPr>
        <p:spPr>
          <a:xfrm>
            <a:off x="5534456" y="729132"/>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2" name="Google Shape;122;p20"/>
          <p:cNvSpPr/>
          <p:nvPr>
            <p:ph idx="14" type="pic"/>
          </p:nvPr>
        </p:nvSpPr>
        <p:spPr>
          <a:xfrm>
            <a:off x="7300765" y="729132"/>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3" name="Google Shape;123;p20"/>
          <p:cNvSpPr/>
          <p:nvPr>
            <p:ph idx="15" type="pic"/>
          </p:nvPr>
        </p:nvSpPr>
        <p:spPr>
          <a:xfrm>
            <a:off x="205694" y="333660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4" name="Google Shape;124;p20"/>
          <p:cNvSpPr/>
          <p:nvPr>
            <p:ph idx="16" type="pic"/>
          </p:nvPr>
        </p:nvSpPr>
        <p:spPr>
          <a:xfrm>
            <a:off x="1979425" y="333660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5" name="Google Shape;125;p20"/>
          <p:cNvSpPr/>
          <p:nvPr>
            <p:ph idx="17" type="pic"/>
          </p:nvPr>
        </p:nvSpPr>
        <p:spPr>
          <a:xfrm>
            <a:off x="3753205" y="333660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6" name="Google Shape;126;p20"/>
          <p:cNvSpPr/>
          <p:nvPr>
            <p:ph idx="18" type="pic"/>
          </p:nvPr>
        </p:nvSpPr>
        <p:spPr>
          <a:xfrm>
            <a:off x="5534456" y="333660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7" name="Google Shape;127;p20"/>
          <p:cNvSpPr/>
          <p:nvPr>
            <p:ph idx="19" type="pic"/>
          </p:nvPr>
        </p:nvSpPr>
        <p:spPr>
          <a:xfrm>
            <a:off x="7300765" y="3336601"/>
            <a:ext cx="1600200" cy="1200300"/>
          </a:xfrm>
          <a:prstGeom prst="rect">
            <a:avLst/>
          </a:prstGeom>
          <a:noFill/>
          <a:ln>
            <a:noFill/>
          </a:ln>
        </p:spPr>
        <p:txBody>
          <a:bodyPr anchorCtr="0" anchor="t" bIns="45700" lIns="91425" spcFirstLastPara="1" rIns="91425" wrap="square" tIns="45700">
            <a:noAutofit/>
          </a:bodyPr>
          <a:lstStyle>
            <a:lvl1pPr lvl="0" marR="0" algn="l">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algn="l">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algn="l">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algn="l">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A picture containing icon&#10;&#10;Description automatically generated" id="128" name="Google Shape;128;p20"/>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129" name="Google Shape;129;p20"/>
          <p:cNvSpPr/>
          <p:nvPr/>
        </p:nvSpPr>
        <p:spPr>
          <a:xfrm>
            <a:off x="219075" y="4737100"/>
            <a:ext cx="7531200" cy="72900"/>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6" name="Shape 136"/>
        <p:cNvGrpSpPr/>
        <p:nvPr/>
      </p:nvGrpSpPr>
      <p:grpSpPr>
        <a:xfrm>
          <a:off x="0" y="0"/>
          <a:ext cx="0" cy="0"/>
          <a:chOff x="0" y="0"/>
          <a:chExt cx="0" cy="0"/>
        </a:xfrm>
      </p:grpSpPr>
      <p:sp>
        <p:nvSpPr>
          <p:cNvPr id="137" name="Google Shape;137;p2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8" name="Google Shape;138;p22"/>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39" name="Google Shape;139;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2" name="Shape 142"/>
        <p:cNvGrpSpPr/>
        <p:nvPr/>
      </p:nvGrpSpPr>
      <p:grpSpPr>
        <a:xfrm>
          <a:off x="0" y="0"/>
          <a:ext cx="0" cy="0"/>
          <a:chOff x="0" y="0"/>
          <a:chExt cx="0" cy="0"/>
        </a:xfrm>
      </p:grpSpPr>
      <p:sp>
        <p:nvSpPr>
          <p:cNvPr id="143" name="Google Shape;143;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4" name="Google Shape;144;p2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5" name="Google Shape;145;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6" name="Google Shape;146;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7" name="Google Shape;147;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8" name="Shape 148"/>
        <p:cNvGrpSpPr/>
        <p:nvPr/>
      </p:nvGrpSpPr>
      <p:grpSpPr>
        <a:xfrm>
          <a:off x="0" y="0"/>
          <a:ext cx="0" cy="0"/>
          <a:chOff x="0" y="0"/>
          <a:chExt cx="0" cy="0"/>
        </a:xfrm>
      </p:grpSpPr>
      <p:sp>
        <p:nvSpPr>
          <p:cNvPr id="149" name="Google Shape;149;p24"/>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0" name="Google Shape;150;p24"/>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51" name="Google Shape;151;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2" name="Google Shape;152;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3" name="Google Shape;153;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4" name="Shape 154"/>
        <p:cNvGrpSpPr/>
        <p:nvPr/>
      </p:nvGrpSpPr>
      <p:grpSpPr>
        <a:xfrm>
          <a:off x="0" y="0"/>
          <a:ext cx="0" cy="0"/>
          <a:chOff x="0" y="0"/>
          <a:chExt cx="0" cy="0"/>
        </a:xfrm>
      </p:grpSpPr>
      <p:sp>
        <p:nvSpPr>
          <p:cNvPr id="155" name="Google Shape;155;p2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 name="Google Shape;156;p2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7" name="Google Shape;157;p2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8" name="Google Shape;158;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9" name="Google Shape;159;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1" name="Shape 161"/>
        <p:cNvGrpSpPr/>
        <p:nvPr/>
      </p:nvGrpSpPr>
      <p:grpSpPr>
        <a:xfrm>
          <a:off x="0" y="0"/>
          <a:ext cx="0" cy="0"/>
          <a:chOff x="0" y="0"/>
          <a:chExt cx="0" cy="0"/>
        </a:xfrm>
      </p:grpSpPr>
      <p:sp>
        <p:nvSpPr>
          <p:cNvPr id="162" name="Google Shape;162;p26"/>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3" name="Google Shape;163;p26"/>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4" name="Google Shape;164;p26"/>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5" name="Google Shape;165;p26"/>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6" name="Google Shape;166;p26"/>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7" name="Google Shape;167;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8" name="Google Shape;168;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9" name="Google Shape;169;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0" name="Shape 170"/>
        <p:cNvGrpSpPr/>
        <p:nvPr/>
      </p:nvGrpSpPr>
      <p:grpSpPr>
        <a:xfrm>
          <a:off x="0" y="0"/>
          <a:ext cx="0" cy="0"/>
          <a:chOff x="0" y="0"/>
          <a:chExt cx="0" cy="0"/>
        </a:xfrm>
      </p:grpSpPr>
      <p:sp>
        <p:nvSpPr>
          <p:cNvPr id="171" name="Google Shape;171;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2" name="Google Shape;172;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4" name="Google Shape;174;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5" name="Shape 175"/>
        <p:cNvGrpSpPr/>
        <p:nvPr/>
      </p:nvGrpSpPr>
      <p:grpSpPr>
        <a:xfrm>
          <a:off x="0" y="0"/>
          <a:ext cx="0" cy="0"/>
          <a:chOff x="0" y="0"/>
          <a:chExt cx="0" cy="0"/>
        </a:xfrm>
      </p:grpSpPr>
      <p:sp>
        <p:nvSpPr>
          <p:cNvPr id="176" name="Google Shape;176;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7" name="Google Shape;177;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8" name="Google Shape;178;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9" name="Shape 179"/>
        <p:cNvGrpSpPr/>
        <p:nvPr/>
      </p:nvGrpSpPr>
      <p:grpSpPr>
        <a:xfrm>
          <a:off x="0" y="0"/>
          <a:ext cx="0" cy="0"/>
          <a:chOff x="0" y="0"/>
          <a:chExt cx="0" cy="0"/>
        </a:xfrm>
      </p:grpSpPr>
      <p:sp>
        <p:nvSpPr>
          <p:cNvPr id="180" name="Google Shape;180;p2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1" name="Google Shape;181;p29"/>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82" name="Google Shape;182;p29"/>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83" name="Google Shape;183;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4" name="Google Shape;184;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5" name="Google Shape;185;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6" name="Shape 186"/>
        <p:cNvGrpSpPr/>
        <p:nvPr/>
      </p:nvGrpSpPr>
      <p:grpSpPr>
        <a:xfrm>
          <a:off x="0" y="0"/>
          <a:ext cx="0" cy="0"/>
          <a:chOff x="0" y="0"/>
          <a:chExt cx="0" cy="0"/>
        </a:xfrm>
      </p:grpSpPr>
      <p:sp>
        <p:nvSpPr>
          <p:cNvPr id="187" name="Google Shape;187;p3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8" name="Google Shape;188;p30"/>
          <p:cNvSpPr/>
          <p:nvPr>
            <p:ph idx="2" type="pic"/>
          </p:nvPr>
        </p:nvSpPr>
        <p:spPr>
          <a:xfrm>
            <a:off x="3887391" y="740569"/>
            <a:ext cx="4629150" cy="3655219"/>
          </a:xfrm>
          <a:prstGeom prst="rect">
            <a:avLst/>
          </a:prstGeom>
          <a:noFill/>
          <a:ln>
            <a:noFill/>
          </a:ln>
        </p:spPr>
      </p:sp>
      <p:sp>
        <p:nvSpPr>
          <p:cNvPr id="189" name="Google Shape;189;p30"/>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90" name="Google Shape;190;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1" name="Google Shape;191;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2" name="Google Shape;192;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3" name="Shape 193"/>
        <p:cNvGrpSpPr/>
        <p:nvPr/>
      </p:nvGrpSpPr>
      <p:grpSpPr>
        <a:xfrm>
          <a:off x="0" y="0"/>
          <a:ext cx="0" cy="0"/>
          <a:chOff x="0" y="0"/>
          <a:chExt cx="0" cy="0"/>
        </a:xfrm>
      </p:grpSpPr>
      <p:sp>
        <p:nvSpPr>
          <p:cNvPr id="194" name="Google Shape;194;p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5" name="Google Shape;195;p31"/>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 name="Google Shape;196;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8" name="Google Shape;198;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9" name="Shape 199"/>
        <p:cNvGrpSpPr/>
        <p:nvPr/>
      </p:nvGrpSpPr>
      <p:grpSpPr>
        <a:xfrm>
          <a:off x="0" y="0"/>
          <a:ext cx="0" cy="0"/>
          <a:chOff x="0" y="0"/>
          <a:chExt cx="0" cy="0"/>
        </a:xfrm>
      </p:grpSpPr>
      <p:sp>
        <p:nvSpPr>
          <p:cNvPr id="200" name="Google Shape;200;p32"/>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1" name="Google Shape;201;p32"/>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2" name="Google Shape;202;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3" name="Google Shape;203;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4" name="Google Shape;204;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Title &amp; Content" showMasterSp="0">
  <p:cSld name="Logo Bottom: Title &amp; Content">
    <p:spTree>
      <p:nvGrpSpPr>
        <p:cNvPr id="205" name="Shape 205"/>
        <p:cNvGrpSpPr/>
        <p:nvPr/>
      </p:nvGrpSpPr>
      <p:grpSpPr>
        <a:xfrm>
          <a:off x="0" y="0"/>
          <a:ext cx="0" cy="0"/>
          <a:chOff x="0" y="0"/>
          <a:chExt cx="0" cy="0"/>
        </a:xfrm>
      </p:grpSpPr>
      <p:sp>
        <p:nvSpPr>
          <p:cNvPr id="206" name="Google Shape;206;p33"/>
          <p:cNvSpPr txBox="1"/>
          <p:nvPr>
            <p:ph idx="1" type="body"/>
          </p:nvPr>
        </p:nvSpPr>
        <p:spPr>
          <a:xfrm>
            <a:off x="228603" y="728664"/>
            <a:ext cx="8672400" cy="3794400"/>
          </a:xfrm>
          <a:prstGeom prst="rect">
            <a:avLst/>
          </a:prstGeom>
          <a:noFill/>
          <a:ln>
            <a:noFill/>
          </a:ln>
        </p:spPr>
        <p:txBody>
          <a:bodyPr anchorCtr="0" anchor="t" bIns="0" lIns="0" spcFirstLastPara="1" rIns="0" wrap="square" tIns="0">
            <a:normAutofit/>
          </a:bodyPr>
          <a:lstStyle>
            <a:lvl1pPr indent="-342900" lvl="0" marL="457200" marR="0" rtl="0" algn="l">
              <a:spcBef>
                <a:spcPts val="984"/>
              </a:spcBef>
              <a:spcAft>
                <a:spcPts val="0"/>
              </a:spcAft>
              <a:buClr>
                <a:srgbClr val="505050"/>
              </a:buClr>
              <a:buSzPts val="1800"/>
              <a:buFont typeface="Palatino Linotype"/>
              <a:buChar char="•"/>
              <a:defRPr i="0" sz="1800" u="none" cap="none" strike="noStrike">
                <a:solidFill>
                  <a:srgbClr val="505050"/>
                </a:solidFill>
                <a:latin typeface="Palatino Linotype"/>
                <a:ea typeface="Palatino Linotype"/>
                <a:cs typeface="Palatino Linotype"/>
                <a:sym typeface="Palatino Linotype"/>
              </a:defRPr>
            </a:lvl1pPr>
            <a:lvl2pPr indent="-228600" lvl="1" marL="914400" marR="0" rtl="0" algn="l">
              <a:lnSpc>
                <a:spcPct val="100000"/>
              </a:lnSpc>
              <a:spcBef>
                <a:spcPts val="984"/>
              </a:spcBef>
              <a:spcAft>
                <a:spcPts val="0"/>
              </a:spcAft>
              <a:buClr>
                <a:srgbClr val="505050"/>
              </a:buClr>
              <a:buSzPts val="1600"/>
              <a:buFont typeface="Palatino Linotype"/>
              <a:buNone/>
              <a:defRPr i="0" sz="1600" u="none" cap="none" strike="noStrike">
                <a:solidFill>
                  <a:srgbClr val="505050"/>
                </a:solidFill>
                <a:latin typeface="Palatino Linotype"/>
                <a:ea typeface="Palatino Linotype"/>
                <a:cs typeface="Palatino Linotype"/>
                <a:sym typeface="Palatino Linotype"/>
              </a:defRPr>
            </a:lvl2pPr>
            <a:lvl3pPr indent="-228600" lvl="2" marL="1371600" marR="0" rtl="0" algn="l">
              <a:lnSpc>
                <a:spcPct val="100000"/>
              </a:lnSpc>
              <a:spcBef>
                <a:spcPts val="984"/>
              </a:spcBef>
              <a:spcAft>
                <a:spcPts val="0"/>
              </a:spcAft>
              <a:buClr>
                <a:srgbClr val="505050"/>
              </a:buClr>
              <a:buSzPts val="1500"/>
              <a:buFont typeface="Palatino Linotype"/>
              <a:buNone/>
              <a:defRPr i="0" sz="1500" u="none" cap="none" strike="noStrike">
                <a:solidFill>
                  <a:srgbClr val="505050"/>
                </a:solidFill>
                <a:latin typeface="Palatino Linotype"/>
                <a:ea typeface="Palatino Linotype"/>
                <a:cs typeface="Palatino Linotype"/>
                <a:sym typeface="Palatino Linotype"/>
              </a:defRPr>
            </a:lvl3pPr>
            <a:lvl4pPr indent="-228600" lvl="3" marL="1828800" marR="0" rtl="0" algn="l">
              <a:lnSpc>
                <a:spcPct val="100000"/>
              </a:lnSpc>
              <a:spcBef>
                <a:spcPts val="984"/>
              </a:spcBef>
              <a:spcAft>
                <a:spcPts val="0"/>
              </a:spcAft>
              <a:buClr>
                <a:srgbClr val="505050"/>
              </a:buClr>
              <a:buSzPts val="1400"/>
              <a:buFont typeface="Palatino Linotype"/>
              <a:buNone/>
              <a:defRPr i="0" sz="1400" u="none" cap="none" strike="noStrike">
                <a:solidFill>
                  <a:srgbClr val="505050"/>
                </a:solidFill>
                <a:latin typeface="Palatino Linotype"/>
                <a:ea typeface="Palatino Linotype"/>
                <a:cs typeface="Palatino Linotype"/>
                <a:sym typeface="Palatino Linotype"/>
              </a:defRPr>
            </a:lvl4pPr>
            <a:lvl5pPr indent="-228600" lvl="4" marL="2286000" marR="0" rtl="0" algn="l">
              <a:lnSpc>
                <a:spcPct val="100000"/>
              </a:lnSpc>
              <a:spcBef>
                <a:spcPts val="984"/>
              </a:spcBef>
              <a:spcAft>
                <a:spcPts val="0"/>
              </a:spcAft>
              <a:buClr>
                <a:srgbClr val="505050"/>
              </a:buClr>
              <a:buSzPts val="1400"/>
              <a:buFont typeface="Palatino Linotype"/>
              <a:buNone/>
              <a:defRPr i="0" sz="1400" u="none" cap="none" strike="noStrike">
                <a:solidFill>
                  <a:srgbClr val="505050"/>
                </a:solidFill>
                <a:latin typeface="Palatino Linotype"/>
                <a:ea typeface="Palatino Linotype"/>
                <a:cs typeface="Palatino Linotype"/>
                <a:sym typeface="Palatino Linotype"/>
              </a:defRPr>
            </a:lvl5pPr>
            <a:lvl6pPr indent="-355600" lvl="5" marL="2743200" marR="0" rtl="0" algn="l">
              <a:spcBef>
                <a:spcPts val="400"/>
              </a:spcBef>
              <a:spcAft>
                <a:spcPts val="0"/>
              </a:spcAft>
              <a:buClr>
                <a:schemeClr val="dk1"/>
              </a:buClr>
              <a:buSzPts val="2000"/>
              <a:buFont typeface="Palatino Linotype"/>
              <a:buChar char="•"/>
              <a:defRPr i="0" sz="2000" u="none" cap="none" strike="noStrike">
                <a:solidFill>
                  <a:schemeClr val="dk1"/>
                </a:solidFill>
                <a:latin typeface="Palatino Linotype"/>
                <a:ea typeface="Palatino Linotype"/>
                <a:cs typeface="Palatino Linotype"/>
                <a:sym typeface="Palatino Linotype"/>
              </a:defRPr>
            </a:lvl6pPr>
            <a:lvl7pPr indent="-355600" lvl="6" marL="3200400" marR="0" rtl="0" algn="l">
              <a:spcBef>
                <a:spcPts val="400"/>
              </a:spcBef>
              <a:spcAft>
                <a:spcPts val="0"/>
              </a:spcAft>
              <a:buClr>
                <a:schemeClr val="dk1"/>
              </a:buClr>
              <a:buSzPts val="2000"/>
              <a:buFont typeface="Palatino Linotype"/>
              <a:buChar char="•"/>
              <a:defRPr i="0" sz="2000" u="none" cap="none" strike="noStrike">
                <a:solidFill>
                  <a:schemeClr val="dk1"/>
                </a:solidFill>
                <a:latin typeface="Palatino Linotype"/>
                <a:ea typeface="Palatino Linotype"/>
                <a:cs typeface="Palatino Linotype"/>
                <a:sym typeface="Palatino Linotype"/>
              </a:defRPr>
            </a:lvl7pPr>
            <a:lvl8pPr indent="-355600" lvl="7" marL="3657600" marR="0" rtl="0" algn="l">
              <a:spcBef>
                <a:spcPts val="400"/>
              </a:spcBef>
              <a:spcAft>
                <a:spcPts val="0"/>
              </a:spcAft>
              <a:buClr>
                <a:schemeClr val="dk1"/>
              </a:buClr>
              <a:buSzPts val="2000"/>
              <a:buFont typeface="Palatino Linotype"/>
              <a:buChar char="•"/>
              <a:defRPr i="0" sz="2000" u="none" cap="none" strike="noStrike">
                <a:solidFill>
                  <a:schemeClr val="dk1"/>
                </a:solidFill>
                <a:latin typeface="Palatino Linotype"/>
                <a:ea typeface="Palatino Linotype"/>
                <a:cs typeface="Palatino Linotype"/>
                <a:sym typeface="Palatino Linotype"/>
              </a:defRPr>
            </a:lvl8pPr>
            <a:lvl9pPr indent="-355600" lvl="8" marL="4114800" marR="0" rtl="0" algn="l">
              <a:spcBef>
                <a:spcPts val="400"/>
              </a:spcBef>
              <a:spcAft>
                <a:spcPts val="0"/>
              </a:spcAft>
              <a:buClr>
                <a:schemeClr val="dk1"/>
              </a:buClr>
              <a:buSzPts val="2000"/>
              <a:buFont typeface="Palatino Linotype"/>
              <a:buChar char="•"/>
              <a:defRPr i="0" sz="2000" u="none" cap="none" strike="noStrike">
                <a:solidFill>
                  <a:schemeClr val="dk1"/>
                </a:solidFill>
                <a:latin typeface="Palatino Linotype"/>
                <a:ea typeface="Palatino Linotype"/>
                <a:cs typeface="Palatino Linotype"/>
                <a:sym typeface="Palatino Linotype"/>
              </a:defRPr>
            </a:lvl9pPr>
          </a:lstStyle>
          <a:p/>
        </p:txBody>
      </p:sp>
      <p:sp>
        <p:nvSpPr>
          <p:cNvPr id="207" name="Google Shape;207;p33"/>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lvl1pPr lvl="0" marR="0" rtl="0" algn="l">
              <a:spcBef>
                <a:spcPts val="0"/>
              </a:spcBef>
              <a:spcAft>
                <a:spcPts val="0"/>
              </a:spcAft>
              <a:buClr>
                <a:srgbClr val="6B2D91"/>
              </a:buClr>
              <a:buSzPts val="3300"/>
              <a:buFont typeface="Palatino Linotype"/>
              <a:buNone/>
              <a:defRPr b="1" i="0" sz="2200" u="none" cap="none" strike="noStrike">
                <a:solidFill>
                  <a:srgbClr val="6B2D91"/>
                </a:solidFill>
                <a:latin typeface="Palatino Linotype"/>
                <a:ea typeface="Palatino Linotype"/>
                <a:cs typeface="Palatino Linotype"/>
                <a:sym typeface="Palatino Linotype"/>
              </a:defRPr>
            </a:lvl1pPr>
            <a:lvl2pPr lvl="1" marR="0" rtl="0" algn="l">
              <a:spcBef>
                <a:spcPts val="0"/>
              </a:spcBef>
              <a:spcAft>
                <a:spcPts val="0"/>
              </a:spcAft>
              <a:buSzPts val="1100"/>
              <a:buNone/>
              <a:defRPr b="1" i="0" sz="1700" u="none" cap="none" strike="noStrike">
                <a:solidFill>
                  <a:srgbClr val="2E5286"/>
                </a:solidFill>
                <a:latin typeface="Helvetica Neue"/>
                <a:ea typeface="Helvetica Neue"/>
                <a:cs typeface="Helvetica Neue"/>
                <a:sym typeface="Helvetica Neue"/>
              </a:defRPr>
            </a:lvl2pPr>
            <a:lvl3pPr lvl="2" marR="0" rtl="0" algn="l">
              <a:spcBef>
                <a:spcPts val="0"/>
              </a:spcBef>
              <a:spcAft>
                <a:spcPts val="0"/>
              </a:spcAft>
              <a:buSzPts val="1100"/>
              <a:buNone/>
              <a:defRPr b="1" i="0" sz="1700" u="none" cap="none" strike="noStrike">
                <a:solidFill>
                  <a:srgbClr val="2E5286"/>
                </a:solidFill>
                <a:latin typeface="Helvetica Neue"/>
                <a:ea typeface="Helvetica Neue"/>
                <a:cs typeface="Helvetica Neue"/>
                <a:sym typeface="Helvetica Neue"/>
              </a:defRPr>
            </a:lvl3pPr>
            <a:lvl4pPr lvl="3" marR="0" rtl="0" algn="l">
              <a:spcBef>
                <a:spcPts val="0"/>
              </a:spcBef>
              <a:spcAft>
                <a:spcPts val="0"/>
              </a:spcAft>
              <a:buSzPts val="1100"/>
              <a:buNone/>
              <a:defRPr b="1" i="0" sz="1700" u="none" cap="none" strike="noStrike">
                <a:solidFill>
                  <a:srgbClr val="2E5286"/>
                </a:solidFill>
                <a:latin typeface="Helvetica Neue"/>
                <a:ea typeface="Helvetica Neue"/>
                <a:cs typeface="Helvetica Neue"/>
                <a:sym typeface="Helvetica Neue"/>
              </a:defRPr>
            </a:lvl4pPr>
            <a:lvl5pPr lvl="4" marR="0" rtl="0" algn="l">
              <a:spcBef>
                <a:spcPts val="0"/>
              </a:spcBef>
              <a:spcAft>
                <a:spcPts val="0"/>
              </a:spcAft>
              <a:buSzPts val="1100"/>
              <a:buNone/>
              <a:defRPr b="1" i="0" sz="1700" u="none" cap="none" strike="noStrike">
                <a:solidFill>
                  <a:srgbClr val="2E5286"/>
                </a:solidFill>
                <a:latin typeface="Helvetica Neue"/>
                <a:ea typeface="Helvetica Neue"/>
                <a:cs typeface="Helvetica Neue"/>
                <a:sym typeface="Helvetica Neue"/>
              </a:defRPr>
            </a:lvl5pPr>
            <a:lvl6pPr lvl="5" marR="0" rtl="0" algn="l">
              <a:spcBef>
                <a:spcPts val="0"/>
              </a:spcBef>
              <a:spcAft>
                <a:spcPts val="0"/>
              </a:spcAft>
              <a:buSzPts val="1100"/>
              <a:buNone/>
              <a:defRPr b="1" i="0" sz="1700" u="none" cap="none" strike="noStrike">
                <a:solidFill>
                  <a:srgbClr val="2E5286"/>
                </a:solidFill>
                <a:latin typeface="Helvetica Neue"/>
                <a:ea typeface="Helvetica Neue"/>
                <a:cs typeface="Helvetica Neue"/>
                <a:sym typeface="Helvetica Neue"/>
              </a:defRPr>
            </a:lvl6pPr>
            <a:lvl7pPr lvl="6" marR="0" rtl="0" algn="l">
              <a:spcBef>
                <a:spcPts val="0"/>
              </a:spcBef>
              <a:spcAft>
                <a:spcPts val="0"/>
              </a:spcAft>
              <a:buSzPts val="1100"/>
              <a:buNone/>
              <a:defRPr b="1" i="0" sz="1700" u="none" cap="none" strike="noStrike">
                <a:solidFill>
                  <a:srgbClr val="2E5286"/>
                </a:solidFill>
                <a:latin typeface="Helvetica Neue"/>
                <a:ea typeface="Helvetica Neue"/>
                <a:cs typeface="Helvetica Neue"/>
                <a:sym typeface="Helvetica Neue"/>
              </a:defRPr>
            </a:lvl7pPr>
            <a:lvl8pPr lvl="7" marR="0" rtl="0" algn="l">
              <a:spcBef>
                <a:spcPts val="0"/>
              </a:spcBef>
              <a:spcAft>
                <a:spcPts val="0"/>
              </a:spcAft>
              <a:buSzPts val="1100"/>
              <a:buNone/>
              <a:defRPr b="1" i="0" sz="1700" u="none" cap="none" strike="noStrike">
                <a:solidFill>
                  <a:srgbClr val="2E5286"/>
                </a:solidFill>
                <a:latin typeface="Helvetica Neue"/>
                <a:ea typeface="Helvetica Neue"/>
                <a:cs typeface="Helvetica Neue"/>
                <a:sym typeface="Helvetica Neue"/>
              </a:defRPr>
            </a:lvl8pPr>
            <a:lvl9pPr lvl="8" marR="0" rtl="0" algn="l">
              <a:spcBef>
                <a:spcPts val="0"/>
              </a:spcBef>
              <a:spcAft>
                <a:spcPts val="0"/>
              </a:spcAft>
              <a:buSzPts val="1100"/>
              <a:buNone/>
              <a:defRPr b="1" i="0" sz="1700" u="none" cap="none" strike="noStrike">
                <a:solidFill>
                  <a:srgbClr val="2E5286"/>
                </a:solidFill>
                <a:latin typeface="Helvetica Neue"/>
                <a:ea typeface="Helvetica Neue"/>
                <a:cs typeface="Helvetica Neue"/>
                <a:sym typeface="Helvetica Neue"/>
              </a:defRPr>
            </a:lvl9pPr>
          </a:lstStyle>
          <a:p/>
        </p:txBody>
      </p:sp>
      <p:sp>
        <p:nvSpPr>
          <p:cNvPr id="208" name="Google Shape;208;p3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sz="900">
                <a:solidFill>
                  <a:srgbClr val="004C97"/>
                </a:solidFill>
                <a:latin typeface="Helvetica Neue"/>
                <a:ea typeface="Helvetica Neue"/>
                <a:cs typeface="Helvetica Neue"/>
                <a:sym typeface="Helvetica Neu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9" name="Google Shape;209;p3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sz="900">
                <a:solidFill>
                  <a:srgbClr val="004C97"/>
                </a:solidFill>
                <a:latin typeface="Helvetica Neue"/>
                <a:ea typeface="Helvetica Neue"/>
                <a:cs typeface="Helvetica Neue"/>
                <a:sym typeface="Helvetica Neu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0" name="Google Shape;210;p3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lvl1pPr indent="0" lvl="0" marL="0" marR="0" rtl="0" algn="l">
              <a:spcBef>
                <a:spcPts val="0"/>
              </a:spcBef>
              <a:spcAft>
                <a:spcPts val="0"/>
              </a:spcAft>
              <a:buNone/>
              <a:defRPr sz="900">
                <a:solidFill>
                  <a:srgbClr val="004C97"/>
                </a:solidFill>
                <a:latin typeface="Helvetica Neue"/>
                <a:ea typeface="Helvetica Neue"/>
                <a:cs typeface="Helvetica Neue"/>
                <a:sym typeface="Helvetica Neue"/>
              </a:defRPr>
            </a:lvl1pPr>
            <a:lvl2pPr indent="0" lvl="1" marL="0" marR="0" rtl="0" algn="l">
              <a:spcBef>
                <a:spcPts val="0"/>
              </a:spcBef>
              <a:spcAft>
                <a:spcPts val="0"/>
              </a:spcAft>
              <a:buNone/>
              <a:defRPr sz="900">
                <a:solidFill>
                  <a:srgbClr val="004C97"/>
                </a:solidFill>
                <a:latin typeface="Helvetica Neue"/>
                <a:ea typeface="Helvetica Neue"/>
                <a:cs typeface="Helvetica Neue"/>
                <a:sym typeface="Helvetica Neue"/>
              </a:defRPr>
            </a:lvl2pPr>
            <a:lvl3pPr indent="0" lvl="2" marL="0" marR="0" rtl="0" algn="l">
              <a:spcBef>
                <a:spcPts val="0"/>
              </a:spcBef>
              <a:spcAft>
                <a:spcPts val="0"/>
              </a:spcAft>
              <a:buNone/>
              <a:defRPr sz="900">
                <a:solidFill>
                  <a:srgbClr val="004C97"/>
                </a:solidFill>
                <a:latin typeface="Helvetica Neue"/>
                <a:ea typeface="Helvetica Neue"/>
                <a:cs typeface="Helvetica Neue"/>
                <a:sym typeface="Helvetica Neue"/>
              </a:defRPr>
            </a:lvl3pPr>
            <a:lvl4pPr indent="0" lvl="3" marL="0" marR="0" rtl="0" algn="l">
              <a:spcBef>
                <a:spcPts val="0"/>
              </a:spcBef>
              <a:spcAft>
                <a:spcPts val="0"/>
              </a:spcAft>
              <a:buNone/>
              <a:defRPr sz="900">
                <a:solidFill>
                  <a:srgbClr val="004C97"/>
                </a:solidFill>
                <a:latin typeface="Helvetica Neue"/>
                <a:ea typeface="Helvetica Neue"/>
                <a:cs typeface="Helvetica Neue"/>
                <a:sym typeface="Helvetica Neue"/>
              </a:defRPr>
            </a:lvl4pPr>
            <a:lvl5pPr indent="0" lvl="4" marL="0" marR="0" rtl="0" algn="l">
              <a:spcBef>
                <a:spcPts val="0"/>
              </a:spcBef>
              <a:spcAft>
                <a:spcPts val="0"/>
              </a:spcAft>
              <a:buNone/>
              <a:defRPr sz="900">
                <a:solidFill>
                  <a:srgbClr val="004C97"/>
                </a:solidFill>
                <a:latin typeface="Helvetica Neue"/>
                <a:ea typeface="Helvetica Neue"/>
                <a:cs typeface="Helvetica Neue"/>
                <a:sym typeface="Helvetica Neue"/>
              </a:defRPr>
            </a:lvl5pPr>
            <a:lvl6pPr indent="0" lvl="5" marL="0" marR="0" rtl="0" algn="l">
              <a:spcBef>
                <a:spcPts val="0"/>
              </a:spcBef>
              <a:spcAft>
                <a:spcPts val="0"/>
              </a:spcAft>
              <a:buNone/>
              <a:defRPr sz="900">
                <a:solidFill>
                  <a:srgbClr val="004C97"/>
                </a:solidFill>
                <a:latin typeface="Helvetica Neue"/>
                <a:ea typeface="Helvetica Neue"/>
                <a:cs typeface="Helvetica Neue"/>
                <a:sym typeface="Helvetica Neue"/>
              </a:defRPr>
            </a:lvl6pPr>
            <a:lvl7pPr indent="0" lvl="6" marL="0" marR="0" rtl="0" algn="l">
              <a:spcBef>
                <a:spcPts val="0"/>
              </a:spcBef>
              <a:spcAft>
                <a:spcPts val="0"/>
              </a:spcAft>
              <a:buNone/>
              <a:defRPr sz="900">
                <a:solidFill>
                  <a:srgbClr val="004C97"/>
                </a:solidFill>
                <a:latin typeface="Helvetica Neue"/>
                <a:ea typeface="Helvetica Neue"/>
                <a:cs typeface="Helvetica Neue"/>
                <a:sym typeface="Helvetica Neue"/>
              </a:defRPr>
            </a:lvl7pPr>
            <a:lvl8pPr indent="0" lvl="7" marL="0" marR="0" rtl="0" algn="l">
              <a:spcBef>
                <a:spcPts val="0"/>
              </a:spcBef>
              <a:spcAft>
                <a:spcPts val="0"/>
              </a:spcAft>
              <a:buNone/>
              <a:defRPr sz="900">
                <a:solidFill>
                  <a:srgbClr val="004C97"/>
                </a:solidFill>
                <a:latin typeface="Helvetica Neue"/>
                <a:ea typeface="Helvetica Neue"/>
                <a:cs typeface="Helvetica Neue"/>
                <a:sym typeface="Helvetica Neue"/>
              </a:defRPr>
            </a:lvl8pPr>
            <a:lvl9pPr indent="0" lvl="8" marL="0" marR="0" rtl="0" algn="l">
              <a:spcBef>
                <a:spcPts val="0"/>
              </a:spcBef>
              <a:spcAft>
                <a:spcPts val="0"/>
              </a:spcAft>
              <a:buNone/>
              <a:defRPr sz="900">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211" name="Google Shape;211;p33"/>
          <p:cNvSpPr/>
          <p:nvPr/>
        </p:nvSpPr>
        <p:spPr>
          <a:xfrm>
            <a:off x="219075" y="4737100"/>
            <a:ext cx="7531200" cy="72900"/>
          </a:xfrm>
          <a:prstGeom prst="rect">
            <a:avLst/>
          </a:prstGeom>
          <a:solidFill>
            <a:srgbClr val="6B2D9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pic>
        <p:nvPicPr>
          <p:cNvPr descr="Text&#10;&#10;Description automatically generated" id="212" name="Google Shape;212;p33"/>
          <p:cNvPicPr preferRelativeResize="0"/>
          <p:nvPr/>
        </p:nvPicPr>
        <p:blipFill rotWithShape="1">
          <a:blip r:embed="rId2">
            <a:alphaModFix/>
          </a:blip>
          <a:srcRect b="0" l="0" r="0" t="0"/>
          <a:stretch/>
        </p:blipFill>
        <p:spPr>
          <a:xfrm>
            <a:off x="7911275" y="4737100"/>
            <a:ext cx="961217" cy="406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white">
  <p:cSld name="TITLE_AND_TWO_COLUMNS_1">
    <p:bg>
      <p:bgPr>
        <a:solidFill>
          <a:srgbClr val="FFFFFF"/>
        </a:solidFill>
      </p:bgPr>
    </p:bg>
    <p:spTree>
      <p:nvGrpSpPr>
        <p:cNvPr id="213" name="Shape 213"/>
        <p:cNvGrpSpPr/>
        <p:nvPr/>
      </p:nvGrpSpPr>
      <p:grpSpPr>
        <a:xfrm>
          <a:off x="0" y="0"/>
          <a:ext cx="0" cy="0"/>
          <a:chOff x="0" y="0"/>
          <a:chExt cx="0" cy="0"/>
        </a:xfrm>
      </p:grpSpPr>
      <p:sp>
        <p:nvSpPr>
          <p:cNvPr id="214" name="Google Shape;214;p34"/>
          <p:cNvSpPr txBox="1"/>
          <p:nvPr>
            <p:ph type="title"/>
          </p:nvPr>
        </p:nvSpPr>
        <p:spPr>
          <a:xfrm>
            <a:off x="311700" y="2164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Clr>
                <a:srgbClr val="07A9FF"/>
              </a:buClr>
              <a:buSzPts val="3300"/>
              <a:buNone/>
              <a:defRPr>
                <a:solidFill>
                  <a:srgbClr val="07A9FF"/>
                </a:solidFill>
              </a:defRPr>
            </a:lvl1pPr>
            <a:lvl2pPr lvl="1" rtl="0">
              <a:spcBef>
                <a:spcPts val="0"/>
              </a:spcBef>
              <a:spcAft>
                <a:spcPts val="0"/>
              </a:spcAft>
              <a:buClr>
                <a:srgbClr val="FFFFFF"/>
              </a:buClr>
              <a:buSzPts val="1100"/>
              <a:buNone/>
              <a:defRPr>
                <a:solidFill>
                  <a:srgbClr val="FFFFFF"/>
                </a:solidFill>
              </a:defRPr>
            </a:lvl2pPr>
            <a:lvl3pPr lvl="2" rtl="0">
              <a:spcBef>
                <a:spcPts val="0"/>
              </a:spcBef>
              <a:spcAft>
                <a:spcPts val="0"/>
              </a:spcAft>
              <a:buClr>
                <a:srgbClr val="FFFFFF"/>
              </a:buClr>
              <a:buSzPts val="1100"/>
              <a:buNone/>
              <a:defRPr>
                <a:solidFill>
                  <a:srgbClr val="FFFFFF"/>
                </a:solidFill>
              </a:defRPr>
            </a:lvl3pPr>
            <a:lvl4pPr lvl="3" rtl="0">
              <a:spcBef>
                <a:spcPts val="0"/>
              </a:spcBef>
              <a:spcAft>
                <a:spcPts val="0"/>
              </a:spcAft>
              <a:buClr>
                <a:srgbClr val="FFFFFF"/>
              </a:buClr>
              <a:buSzPts val="1100"/>
              <a:buNone/>
              <a:defRPr>
                <a:solidFill>
                  <a:srgbClr val="FFFFFF"/>
                </a:solidFill>
              </a:defRPr>
            </a:lvl4pPr>
            <a:lvl5pPr lvl="4" rtl="0">
              <a:spcBef>
                <a:spcPts val="0"/>
              </a:spcBef>
              <a:spcAft>
                <a:spcPts val="0"/>
              </a:spcAft>
              <a:buClr>
                <a:srgbClr val="FFFFFF"/>
              </a:buClr>
              <a:buSzPts val="1100"/>
              <a:buNone/>
              <a:defRPr>
                <a:solidFill>
                  <a:srgbClr val="FFFFFF"/>
                </a:solidFill>
              </a:defRPr>
            </a:lvl5pPr>
            <a:lvl6pPr lvl="5" rtl="0">
              <a:spcBef>
                <a:spcPts val="0"/>
              </a:spcBef>
              <a:spcAft>
                <a:spcPts val="0"/>
              </a:spcAft>
              <a:buClr>
                <a:srgbClr val="FFFFFF"/>
              </a:buClr>
              <a:buSzPts val="1100"/>
              <a:buNone/>
              <a:defRPr>
                <a:solidFill>
                  <a:srgbClr val="FFFFFF"/>
                </a:solidFill>
              </a:defRPr>
            </a:lvl6pPr>
            <a:lvl7pPr lvl="6" rtl="0">
              <a:spcBef>
                <a:spcPts val="0"/>
              </a:spcBef>
              <a:spcAft>
                <a:spcPts val="0"/>
              </a:spcAft>
              <a:buClr>
                <a:srgbClr val="FFFFFF"/>
              </a:buClr>
              <a:buSzPts val="1100"/>
              <a:buNone/>
              <a:defRPr>
                <a:solidFill>
                  <a:srgbClr val="FFFFFF"/>
                </a:solidFill>
              </a:defRPr>
            </a:lvl7pPr>
            <a:lvl8pPr lvl="7" rtl="0">
              <a:spcBef>
                <a:spcPts val="0"/>
              </a:spcBef>
              <a:spcAft>
                <a:spcPts val="0"/>
              </a:spcAft>
              <a:buClr>
                <a:srgbClr val="FFFFFF"/>
              </a:buClr>
              <a:buSzPts val="1100"/>
              <a:buNone/>
              <a:defRPr>
                <a:solidFill>
                  <a:srgbClr val="FFFFFF"/>
                </a:solidFill>
              </a:defRPr>
            </a:lvl8pPr>
            <a:lvl9pPr lvl="8" rtl="0">
              <a:spcBef>
                <a:spcPts val="0"/>
              </a:spcBef>
              <a:spcAft>
                <a:spcPts val="0"/>
              </a:spcAft>
              <a:buClr>
                <a:srgbClr val="FFFFFF"/>
              </a:buClr>
              <a:buSzPts val="1100"/>
              <a:buNone/>
              <a:defRPr>
                <a:solidFill>
                  <a:srgbClr val="FFFFFF"/>
                </a:solidFill>
              </a:defRPr>
            </a:lvl9pPr>
          </a:lstStyle>
          <a:p/>
        </p:txBody>
      </p:sp>
      <p:sp>
        <p:nvSpPr>
          <p:cNvPr id="215" name="Google Shape;215;p34"/>
          <p:cNvSpPr txBox="1"/>
          <p:nvPr>
            <p:ph idx="1" type="body"/>
          </p:nvPr>
        </p:nvSpPr>
        <p:spPr>
          <a:xfrm>
            <a:off x="311700" y="9238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Clr>
                <a:srgbClr val="000000"/>
              </a:buClr>
              <a:buSzPts val="1400"/>
              <a:buChar char="•"/>
              <a:defRPr sz="1400">
                <a:solidFill>
                  <a:srgbClr val="000000"/>
                </a:solidFill>
              </a:defRPr>
            </a:lvl1pPr>
            <a:lvl2pPr indent="-342900" lvl="1" marL="914400" rtl="0">
              <a:spcBef>
                <a:spcPts val="500"/>
              </a:spcBef>
              <a:spcAft>
                <a:spcPts val="0"/>
              </a:spcAft>
              <a:buClr>
                <a:srgbClr val="000000"/>
              </a:buClr>
              <a:buSzPts val="1800"/>
              <a:buChar char="•"/>
              <a:defRPr>
                <a:solidFill>
                  <a:srgbClr val="000000"/>
                </a:solidFill>
              </a:defRPr>
            </a:lvl2pPr>
            <a:lvl3pPr indent="-323850" lvl="2" marL="1371600" rtl="0">
              <a:spcBef>
                <a:spcPts val="500"/>
              </a:spcBef>
              <a:spcAft>
                <a:spcPts val="0"/>
              </a:spcAft>
              <a:buClr>
                <a:srgbClr val="000000"/>
              </a:buClr>
              <a:buSzPts val="1500"/>
              <a:buChar char="•"/>
              <a:defRPr>
                <a:solidFill>
                  <a:srgbClr val="000000"/>
                </a:solidFill>
              </a:defRPr>
            </a:lvl3pPr>
            <a:lvl4pPr indent="-317500" lvl="3" marL="1828800" rtl="0">
              <a:spcBef>
                <a:spcPts val="500"/>
              </a:spcBef>
              <a:spcAft>
                <a:spcPts val="0"/>
              </a:spcAft>
              <a:buClr>
                <a:srgbClr val="000000"/>
              </a:buClr>
              <a:buSzPts val="1400"/>
              <a:buChar char="•"/>
              <a:defRPr>
                <a:solidFill>
                  <a:srgbClr val="000000"/>
                </a:solidFill>
              </a:defRPr>
            </a:lvl4pPr>
            <a:lvl5pPr indent="-317500" lvl="4" marL="2286000" rtl="0">
              <a:spcBef>
                <a:spcPts val="500"/>
              </a:spcBef>
              <a:spcAft>
                <a:spcPts val="0"/>
              </a:spcAft>
              <a:buClr>
                <a:srgbClr val="000000"/>
              </a:buClr>
              <a:buSzPts val="1400"/>
              <a:buChar char="•"/>
              <a:defRPr>
                <a:solidFill>
                  <a:srgbClr val="000000"/>
                </a:solidFill>
              </a:defRPr>
            </a:lvl5pPr>
            <a:lvl6pPr indent="-317500" lvl="5" marL="2743200" rtl="0">
              <a:spcBef>
                <a:spcPts val="500"/>
              </a:spcBef>
              <a:spcAft>
                <a:spcPts val="0"/>
              </a:spcAft>
              <a:buClr>
                <a:srgbClr val="000000"/>
              </a:buClr>
              <a:buSzPts val="1400"/>
              <a:buChar char="•"/>
              <a:defRPr>
                <a:solidFill>
                  <a:srgbClr val="000000"/>
                </a:solidFill>
              </a:defRPr>
            </a:lvl6pPr>
            <a:lvl7pPr indent="-317500" lvl="6" marL="3200400" rtl="0">
              <a:spcBef>
                <a:spcPts val="500"/>
              </a:spcBef>
              <a:spcAft>
                <a:spcPts val="0"/>
              </a:spcAft>
              <a:buClr>
                <a:srgbClr val="000000"/>
              </a:buClr>
              <a:buSzPts val="1400"/>
              <a:buChar char="•"/>
              <a:defRPr>
                <a:solidFill>
                  <a:srgbClr val="000000"/>
                </a:solidFill>
              </a:defRPr>
            </a:lvl7pPr>
            <a:lvl8pPr indent="-317500" lvl="7" marL="3657600" rtl="0">
              <a:spcBef>
                <a:spcPts val="500"/>
              </a:spcBef>
              <a:spcAft>
                <a:spcPts val="0"/>
              </a:spcAft>
              <a:buClr>
                <a:srgbClr val="000000"/>
              </a:buClr>
              <a:buSzPts val="1400"/>
              <a:buChar char="•"/>
              <a:defRPr>
                <a:solidFill>
                  <a:srgbClr val="000000"/>
                </a:solidFill>
              </a:defRPr>
            </a:lvl8pPr>
            <a:lvl9pPr indent="-317500" lvl="8" marL="4114800" rtl="0">
              <a:spcBef>
                <a:spcPts val="500"/>
              </a:spcBef>
              <a:spcAft>
                <a:spcPts val="500"/>
              </a:spcAft>
              <a:buClr>
                <a:srgbClr val="000000"/>
              </a:buClr>
              <a:buSzPts val="1400"/>
              <a:buChar char="•"/>
              <a:defRPr>
                <a:solidFill>
                  <a:srgbClr val="000000"/>
                </a:solidFill>
              </a:defRPr>
            </a:lvl9pPr>
          </a:lstStyle>
          <a:p/>
        </p:txBody>
      </p:sp>
      <p:sp>
        <p:nvSpPr>
          <p:cNvPr id="216" name="Google Shape;216;p34"/>
          <p:cNvSpPr txBox="1"/>
          <p:nvPr>
            <p:ph idx="2" type="body"/>
          </p:nvPr>
        </p:nvSpPr>
        <p:spPr>
          <a:xfrm>
            <a:off x="4832400" y="9238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Clr>
                <a:srgbClr val="000000"/>
              </a:buClr>
              <a:buSzPts val="1400"/>
              <a:buChar char="•"/>
              <a:defRPr sz="1400">
                <a:solidFill>
                  <a:srgbClr val="000000"/>
                </a:solidFill>
              </a:defRPr>
            </a:lvl1pPr>
            <a:lvl2pPr indent="-342900" lvl="1" marL="914400" rtl="0">
              <a:spcBef>
                <a:spcPts val="500"/>
              </a:spcBef>
              <a:spcAft>
                <a:spcPts val="0"/>
              </a:spcAft>
              <a:buClr>
                <a:srgbClr val="000000"/>
              </a:buClr>
              <a:buSzPts val="1800"/>
              <a:buChar char="•"/>
              <a:defRPr>
                <a:solidFill>
                  <a:srgbClr val="000000"/>
                </a:solidFill>
              </a:defRPr>
            </a:lvl2pPr>
            <a:lvl3pPr indent="-323850" lvl="2" marL="1371600" rtl="0">
              <a:spcBef>
                <a:spcPts val="500"/>
              </a:spcBef>
              <a:spcAft>
                <a:spcPts val="0"/>
              </a:spcAft>
              <a:buClr>
                <a:srgbClr val="000000"/>
              </a:buClr>
              <a:buSzPts val="1500"/>
              <a:buChar char="•"/>
              <a:defRPr>
                <a:solidFill>
                  <a:srgbClr val="000000"/>
                </a:solidFill>
              </a:defRPr>
            </a:lvl3pPr>
            <a:lvl4pPr indent="-317500" lvl="3" marL="1828800" rtl="0">
              <a:spcBef>
                <a:spcPts val="500"/>
              </a:spcBef>
              <a:spcAft>
                <a:spcPts val="0"/>
              </a:spcAft>
              <a:buClr>
                <a:srgbClr val="000000"/>
              </a:buClr>
              <a:buSzPts val="1400"/>
              <a:buChar char="•"/>
              <a:defRPr>
                <a:solidFill>
                  <a:srgbClr val="000000"/>
                </a:solidFill>
              </a:defRPr>
            </a:lvl4pPr>
            <a:lvl5pPr indent="-317500" lvl="4" marL="2286000" rtl="0">
              <a:spcBef>
                <a:spcPts val="500"/>
              </a:spcBef>
              <a:spcAft>
                <a:spcPts val="0"/>
              </a:spcAft>
              <a:buClr>
                <a:srgbClr val="000000"/>
              </a:buClr>
              <a:buSzPts val="1400"/>
              <a:buChar char="•"/>
              <a:defRPr>
                <a:solidFill>
                  <a:srgbClr val="000000"/>
                </a:solidFill>
              </a:defRPr>
            </a:lvl5pPr>
            <a:lvl6pPr indent="-317500" lvl="5" marL="2743200" rtl="0">
              <a:spcBef>
                <a:spcPts val="500"/>
              </a:spcBef>
              <a:spcAft>
                <a:spcPts val="0"/>
              </a:spcAft>
              <a:buClr>
                <a:srgbClr val="000000"/>
              </a:buClr>
              <a:buSzPts val="1400"/>
              <a:buChar char="•"/>
              <a:defRPr>
                <a:solidFill>
                  <a:srgbClr val="000000"/>
                </a:solidFill>
              </a:defRPr>
            </a:lvl6pPr>
            <a:lvl7pPr indent="-317500" lvl="6" marL="3200400" rtl="0">
              <a:spcBef>
                <a:spcPts val="500"/>
              </a:spcBef>
              <a:spcAft>
                <a:spcPts val="0"/>
              </a:spcAft>
              <a:buClr>
                <a:srgbClr val="000000"/>
              </a:buClr>
              <a:buSzPts val="1400"/>
              <a:buChar char="•"/>
              <a:defRPr>
                <a:solidFill>
                  <a:srgbClr val="000000"/>
                </a:solidFill>
              </a:defRPr>
            </a:lvl7pPr>
            <a:lvl8pPr indent="-317500" lvl="7" marL="3657600" rtl="0">
              <a:spcBef>
                <a:spcPts val="500"/>
              </a:spcBef>
              <a:spcAft>
                <a:spcPts val="0"/>
              </a:spcAft>
              <a:buClr>
                <a:srgbClr val="000000"/>
              </a:buClr>
              <a:buSzPts val="1400"/>
              <a:buChar char="•"/>
              <a:defRPr>
                <a:solidFill>
                  <a:srgbClr val="000000"/>
                </a:solidFill>
              </a:defRPr>
            </a:lvl8pPr>
            <a:lvl9pPr indent="-317500" lvl="8" marL="4114800" rtl="0">
              <a:spcBef>
                <a:spcPts val="500"/>
              </a:spcBef>
              <a:spcAft>
                <a:spcPts val="500"/>
              </a:spcAft>
              <a:buClr>
                <a:srgbClr val="000000"/>
              </a:buClr>
              <a:buSzPts val="1400"/>
              <a:buChar char="•"/>
              <a:defRPr>
                <a:solidFill>
                  <a:srgbClr val="000000"/>
                </a:solidFill>
              </a:defRPr>
            </a:lvl9pPr>
          </a:lstStyle>
          <a:p/>
        </p:txBody>
      </p:sp>
      <p:sp>
        <p:nvSpPr>
          <p:cNvPr id="217" name="Google Shape;217;p34"/>
          <p:cNvSpPr txBox="1"/>
          <p:nvPr>
            <p:ph idx="12" type="sldNum"/>
          </p:nvPr>
        </p:nvSpPr>
        <p:spPr>
          <a:xfrm>
            <a:off x="8556784" y="4826051"/>
            <a:ext cx="548700" cy="393600"/>
          </a:xfrm>
          <a:prstGeom prst="rect">
            <a:avLst/>
          </a:prstGeom>
        </p:spPr>
        <p:txBody>
          <a:bodyPr anchorCtr="0" anchor="t" bIns="34275" lIns="68575" spcFirstLastPara="1" rIns="68575" wrap="square" tIns="34275">
            <a:noAutofit/>
          </a:bodyPr>
          <a:lstStyle>
            <a:lvl1pPr lvl="0" rtl="0" algn="r">
              <a:buNone/>
              <a:defRPr sz="1200">
                <a:solidFill>
                  <a:schemeClr val="dk1"/>
                </a:solidFill>
                <a:latin typeface="Roboto Light"/>
                <a:ea typeface="Roboto Light"/>
                <a:cs typeface="Roboto Light"/>
                <a:sym typeface="Roboto Light"/>
              </a:defRPr>
            </a:lvl1pPr>
            <a:lvl2pPr lvl="1" rtl="0" algn="r">
              <a:buNone/>
              <a:defRPr sz="1200">
                <a:solidFill>
                  <a:schemeClr val="dk1"/>
                </a:solidFill>
                <a:latin typeface="Roboto Light"/>
                <a:ea typeface="Roboto Light"/>
                <a:cs typeface="Roboto Light"/>
                <a:sym typeface="Roboto Light"/>
              </a:defRPr>
            </a:lvl2pPr>
            <a:lvl3pPr lvl="2" rtl="0" algn="r">
              <a:buNone/>
              <a:defRPr sz="1200">
                <a:solidFill>
                  <a:schemeClr val="dk1"/>
                </a:solidFill>
                <a:latin typeface="Roboto Light"/>
                <a:ea typeface="Roboto Light"/>
                <a:cs typeface="Roboto Light"/>
                <a:sym typeface="Roboto Light"/>
              </a:defRPr>
            </a:lvl3pPr>
            <a:lvl4pPr lvl="3" rtl="0" algn="r">
              <a:buNone/>
              <a:defRPr sz="1200">
                <a:solidFill>
                  <a:schemeClr val="dk1"/>
                </a:solidFill>
                <a:latin typeface="Roboto Light"/>
                <a:ea typeface="Roboto Light"/>
                <a:cs typeface="Roboto Light"/>
                <a:sym typeface="Roboto Light"/>
              </a:defRPr>
            </a:lvl4pPr>
            <a:lvl5pPr lvl="4" rtl="0" algn="r">
              <a:buNone/>
              <a:defRPr sz="1200">
                <a:solidFill>
                  <a:schemeClr val="dk1"/>
                </a:solidFill>
                <a:latin typeface="Roboto Light"/>
                <a:ea typeface="Roboto Light"/>
                <a:cs typeface="Roboto Light"/>
                <a:sym typeface="Roboto Light"/>
              </a:defRPr>
            </a:lvl5pPr>
            <a:lvl6pPr lvl="5" rtl="0" algn="r">
              <a:buNone/>
              <a:defRPr sz="1200">
                <a:solidFill>
                  <a:schemeClr val="dk1"/>
                </a:solidFill>
                <a:latin typeface="Roboto Light"/>
                <a:ea typeface="Roboto Light"/>
                <a:cs typeface="Roboto Light"/>
                <a:sym typeface="Roboto Light"/>
              </a:defRPr>
            </a:lvl6pPr>
            <a:lvl7pPr lvl="6" rtl="0" algn="r">
              <a:buNone/>
              <a:defRPr sz="1200">
                <a:solidFill>
                  <a:schemeClr val="dk1"/>
                </a:solidFill>
                <a:latin typeface="Roboto Light"/>
                <a:ea typeface="Roboto Light"/>
                <a:cs typeface="Roboto Light"/>
                <a:sym typeface="Roboto Light"/>
              </a:defRPr>
            </a:lvl7pPr>
            <a:lvl8pPr lvl="7" rtl="0" algn="r">
              <a:buNone/>
              <a:defRPr sz="1200">
                <a:solidFill>
                  <a:schemeClr val="dk1"/>
                </a:solidFill>
                <a:latin typeface="Roboto Light"/>
                <a:ea typeface="Roboto Light"/>
                <a:cs typeface="Roboto Light"/>
                <a:sym typeface="Roboto Light"/>
              </a:defRPr>
            </a:lvl8pPr>
            <a:lvl9pPr lvl="8" rtl="0" algn="r">
              <a:buNone/>
              <a:defRPr sz="1200">
                <a:solidFill>
                  <a:schemeClr val="dk1"/>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
        <p:nvSpPr>
          <p:cNvPr id="218" name="Google Shape;218;p34"/>
          <p:cNvSpPr txBox="1"/>
          <p:nvPr>
            <p:ph idx="3" type="sldNum"/>
          </p:nvPr>
        </p:nvSpPr>
        <p:spPr>
          <a:xfrm>
            <a:off x="22348" y="4826050"/>
            <a:ext cx="1930200" cy="393600"/>
          </a:xfrm>
          <a:prstGeom prst="rect">
            <a:avLst/>
          </a:prstGeom>
        </p:spPr>
        <p:txBody>
          <a:bodyPr anchorCtr="0" anchor="t" bIns="34275" lIns="68575" spcFirstLastPara="1" rIns="68575" wrap="square" tIns="34275">
            <a:noAutofit/>
          </a:bodyPr>
          <a:lstStyle>
            <a:lvl1pPr lvl="0" rtl="0">
              <a:buNone/>
              <a:defRPr sz="1200">
                <a:solidFill>
                  <a:schemeClr val="dk1"/>
                </a:solidFill>
                <a:latin typeface="Roboto Light"/>
                <a:ea typeface="Roboto Light"/>
                <a:cs typeface="Roboto Light"/>
                <a:sym typeface="Roboto Light"/>
              </a:defRPr>
            </a:lvl1pPr>
            <a:lvl2pPr lvl="1" rtl="0">
              <a:buNone/>
              <a:defRPr sz="1200">
                <a:solidFill>
                  <a:schemeClr val="dk1"/>
                </a:solidFill>
                <a:latin typeface="Roboto Light"/>
                <a:ea typeface="Roboto Light"/>
                <a:cs typeface="Roboto Light"/>
                <a:sym typeface="Roboto Light"/>
              </a:defRPr>
            </a:lvl2pPr>
            <a:lvl3pPr lvl="2" rtl="0">
              <a:buNone/>
              <a:defRPr sz="1200">
                <a:solidFill>
                  <a:schemeClr val="dk1"/>
                </a:solidFill>
                <a:latin typeface="Roboto Light"/>
                <a:ea typeface="Roboto Light"/>
                <a:cs typeface="Roboto Light"/>
                <a:sym typeface="Roboto Light"/>
              </a:defRPr>
            </a:lvl3pPr>
            <a:lvl4pPr lvl="3" rtl="0">
              <a:buNone/>
              <a:defRPr sz="1200">
                <a:solidFill>
                  <a:schemeClr val="dk1"/>
                </a:solidFill>
                <a:latin typeface="Roboto Light"/>
                <a:ea typeface="Roboto Light"/>
                <a:cs typeface="Roboto Light"/>
                <a:sym typeface="Roboto Light"/>
              </a:defRPr>
            </a:lvl4pPr>
            <a:lvl5pPr lvl="4" rtl="0">
              <a:buNone/>
              <a:defRPr sz="1200">
                <a:solidFill>
                  <a:schemeClr val="dk1"/>
                </a:solidFill>
                <a:latin typeface="Roboto Light"/>
                <a:ea typeface="Roboto Light"/>
                <a:cs typeface="Roboto Light"/>
                <a:sym typeface="Roboto Light"/>
              </a:defRPr>
            </a:lvl5pPr>
            <a:lvl6pPr lvl="5" rtl="0">
              <a:buNone/>
              <a:defRPr sz="1200">
                <a:solidFill>
                  <a:schemeClr val="dk1"/>
                </a:solidFill>
                <a:latin typeface="Roboto Light"/>
                <a:ea typeface="Roboto Light"/>
                <a:cs typeface="Roboto Light"/>
                <a:sym typeface="Roboto Light"/>
              </a:defRPr>
            </a:lvl6pPr>
            <a:lvl7pPr lvl="6" rtl="0">
              <a:buNone/>
              <a:defRPr sz="1200">
                <a:solidFill>
                  <a:schemeClr val="dk1"/>
                </a:solidFill>
                <a:latin typeface="Roboto Light"/>
                <a:ea typeface="Roboto Light"/>
                <a:cs typeface="Roboto Light"/>
                <a:sym typeface="Roboto Light"/>
              </a:defRPr>
            </a:lvl7pPr>
            <a:lvl8pPr lvl="7" rtl="0">
              <a:buNone/>
              <a:defRPr sz="1200">
                <a:solidFill>
                  <a:schemeClr val="dk1"/>
                </a:solidFill>
                <a:latin typeface="Roboto Light"/>
                <a:ea typeface="Roboto Light"/>
                <a:cs typeface="Roboto Light"/>
                <a:sym typeface="Roboto Light"/>
              </a:defRPr>
            </a:lvl8pPr>
            <a:lvl9pPr lvl="8" rtl="0">
              <a:buNone/>
              <a:defRPr sz="1200">
                <a:solidFill>
                  <a:schemeClr val="dk1"/>
                </a:solidFill>
                <a:latin typeface="Roboto Light"/>
                <a:ea typeface="Roboto Light"/>
                <a:cs typeface="Roboto Light"/>
                <a:sym typeface="Roboto Light"/>
              </a:defRPr>
            </a:lvl9pPr>
          </a:lstStyle>
          <a:p>
            <a:pPr indent="0" lvl="0" marL="0" rtl="0" algn="r">
              <a:spcBef>
                <a:spcPts val="0"/>
              </a:spcBef>
              <a:spcAft>
                <a:spcPts val="0"/>
              </a:spcAft>
              <a:buNone/>
            </a:pPr>
            <a:r>
              <a:rPr lang="en"/>
              <a:t>Matteo Agostini (UCL)</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hite">
  <p:cSld name="TITLE_AND_BODY_1_1">
    <p:bg>
      <p:bgPr>
        <a:solidFill>
          <a:srgbClr val="FFFFFF"/>
        </a:solidFill>
      </p:bgPr>
    </p:bg>
    <p:spTree>
      <p:nvGrpSpPr>
        <p:cNvPr id="219" name="Shape 219"/>
        <p:cNvGrpSpPr/>
        <p:nvPr/>
      </p:nvGrpSpPr>
      <p:grpSpPr>
        <a:xfrm>
          <a:off x="0" y="0"/>
          <a:ext cx="0" cy="0"/>
          <a:chOff x="0" y="0"/>
          <a:chExt cx="0" cy="0"/>
        </a:xfrm>
      </p:grpSpPr>
      <p:sp>
        <p:nvSpPr>
          <p:cNvPr id="220" name="Google Shape;220;p35"/>
          <p:cNvSpPr txBox="1"/>
          <p:nvPr>
            <p:ph idx="1" type="body"/>
          </p:nvPr>
        </p:nvSpPr>
        <p:spPr>
          <a:xfrm>
            <a:off x="311700" y="923875"/>
            <a:ext cx="8520600" cy="3891900"/>
          </a:xfrm>
          <a:prstGeom prst="rect">
            <a:avLst/>
          </a:prstGeom>
        </p:spPr>
        <p:txBody>
          <a:bodyPr anchorCtr="0" anchor="t" bIns="34275" lIns="68575" spcFirstLastPara="1" rIns="68575" wrap="square" tIns="34275">
            <a:normAutofit/>
          </a:bodyPr>
          <a:lstStyle>
            <a:lvl1pPr indent="-361950" lvl="0" marL="457200" rtl="0">
              <a:spcBef>
                <a:spcPts val="0"/>
              </a:spcBef>
              <a:spcAft>
                <a:spcPts val="0"/>
              </a:spcAft>
              <a:buClr>
                <a:srgbClr val="000000"/>
              </a:buClr>
              <a:buSzPts val="2100"/>
              <a:buChar char="•"/>
              <a:defRPr>
                <a:solidFill>
                  <a:srgbClr val="000000"/>
                </a:solidFill>
              </a:defRPr>
            </a:lvl1pPr>
            <a:lvl2pPr indent="-342900" lvl="1" marL="914400" rtl="0">
              <a:spcBef>
                <a:spcPts val="500"/>
              </a:spcBef>
              <a:spcAft>
                <a:spcPts val="0"/>
              </a:spcAft>
              <a:buClr>
                <a:srgbClr val="000000"/>
              </a:buClr>
              <a:buSzPts val="1800"/>
              <a:buChar char="•"/>
              <a:defRPr>
                <a:solidFill>
                  <a:srgbClr val="000000"/>
                </a:solidFill>
              </a:defRPr>
            </a:lvl2pPr>
            <a:lvl3pPr indent="-323850" lvl="2" marL="1371600" rtl="0">
              <a:spcBef>
                <a:spcPts val="500"/>
              </a:spcBef>
              <a:spcAft>
                <a:spcPts val="0"/>
              </a:spcAft>
              <a:buClr>
                <a:srgbClr val="000000"/>
              </a:buClr>
              <a:buSzPts val="1500"/>
              <a:buChar char="•"/>
              <a:defRPr>
                <a:solidFill>
                  <a:srgbClr val="000000"/>
                </a:solidFill>
              </a:defRPr>
            </a:lvl3pPr>
            <a:lvl4pPr indent="-317500" lvl="3" marL="1828800" rtl="0">
              <a:spcBef>
                <a:spcPts val="500"/>
              </a:spcBef>
              <a:spcAft>
                <a:spcPts val="0"/>
              </a:spcAft>
              <a:buClr>
                <a:srgbClr val="000000"/>
              </a:buClr>
              <a:buSzPts val="1400"/>
              <a:buChar char="•"/>
              <a:defRPr>
                <a:solidFill>
                  <a:srgbClr val="000000"/>
                </a:solidFill>
              </a:defRPr>
            </a:lvl4pPr>
            <a:lvl5pPr indent="-317500" lvl="4" marL="2286000" rtl="0">
              <a:spcBef>
                <a:spcPts val="500"/>
              </a:spcBef>
              <a:spcAft>
                <a:spcPts val="0"/>
              </a:spcAft>
              <a:buClr>
                <a:srgbClr val="000000"/>
              </a:buClr>
              <a:buSzPts val="1400"/>
              <a:buChar char="•"/>
              <a:defRPr>
                <a:solidFill>
                  <a:srgbClr val="000000"/>
                </a:solidFill>
              </a:defRPr>
            </a:lvl5pPr>
            <a:lvl6pPr indent="-317500" lvl="5" marL="2743200" rtl="0">
              <a:spcBef>
                <a:spcPts val="500"/>
              </a:spcBef>
              <a:spcAft>
                <a:spcPts val="0"/>
              </a:spcAft>
              <a:buClr>
                <a:srgbClr val="000000"/>
              </a:buClr>
              <a:buSzPts val="1400"/>
              <a:buChar char="•"/>
              <a:defRPr>
                <a:solidFill>
                  <a:srgbClr val="000000"/>
                </a:solidFill>
              </a:defRPr>
            </a:lvl6pPr>
            <a:lvl7pPr indent="-317500" lvl="6" marL="3200400" rtl="0">
              <a:spcBef>
                <a:spcPts val="500"/>
              </a:spcBef>
              <a:spcAft>
                <a:spcPts val="0"/>
              </a:spcAft>
              <a:buClr>
                <a:srgbClr val="000000"/>
              </a:buClr>
              <a:buSzPts val="1400"/>
              <a:buChar char="•"/>
              <a:defRPr>
                <a:solidFill>
                  <a:srgbClr val="000000"/>
                </a:solidFill>
              </a:defRPr>
            </a:lvl7pPr>
            <a:lvl8pPr indent="-317500" lvl="7" marL="3657600" rtl="0">
              <a:spcBef>
                <a:spcPts val="500"/>
              </a:spcBef>
              <a:spcAft>
                <a:spcPts val="0"/>
              </a:spcAft>
              <a:buClr>
                <a:srgbClr val="000000"/>
              </a:buClr>
              <a:buSzPts val="1400"/>
              <a:buChar char="•"/>
              <a:defRPr>
                <a:solidFill>
                  <a:srgbClr val="000000"/>
                </a:solidFill>
              </a:defRPr>
            </a:lvl8pPr>
            <a:lvl9pPr indent="-317500" lvl="8" marL="4114800" rtl="0">
              <a:spcBef>
                <a:spcPts val="500"/>
              </a:spcBef>
              <a:spcAft>
                <a:spcPts val="500"/>
              </a:spcAft>
              <a:buClr>
                <a:srgbClr val="000000"/>
              </a:buClr>
              <a:buSzPts val="1400"/>
              <a:buChar char="•"/>
              <a:defRPr>
                <a:solidFill>
                  <a:srgbClr val="000000"/>
                </a:solidFill>
              </a:defRPr>
            </a:lvl9pPr>
          </a:lstStyle>
          <a:p/>
        </p:txBody>
      </p:sp>
      <p:sp>
        <p:nvSpPr>
          <p:cNvPr id="221" name="Google Shape;221;p35"/>
          <p:cNvSpPr txBox="1"/>
          <p:nvPr>
            <p:ph type="title"/>
          </p:nvPr>
        </p:nvSpPr>
        <p:spPr>
          <a:xfrm>
            <a:off x="311700" y="2164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Clr>
                <a:srgbClr val="07A9FF"/>
              </a:buClr>
              <a:buSzPts val="3300"/>
              <a:buNone/>
              <a:defRPr>
                <a:solidFill>
                  <a:srgbClr val="07A9FF"/>
                </a:solidFill>
              </a:defRPr>
            </a:lvl1pPr>
            <a:lvl2pPr lvl="1" rtl="0">
              <a:spcBef>
                <a:spcPts val="0"/>
              </a:spcBef>
              <a:spcAft>
                <a:spcPts val="0"/>
              </a:spcAft>
              <a:buClr>
                <a:srgbClr val="FFFFFF"/>
              </a:buClr>
              <a:buSzPts val="1100"/>
              <a:buNone/>
              <a:defRPr>
                <a:solidFill>
                  <a:srgbClr val="FFFFFF"/>
                </a:solidFill>
              </a:defRPr>
            </a:lvl2pPr>
            <a:lvl3pPr lvl="2" rtl="0">
              <a:spcBef>
                <a:spcPts val="0"/>
              </a:spcBef>
              <a:spcAft>
                <a:spcPts val="0"/>
              </a:spcAft>
              <a:buClr>
                <a:srgbClr val="FFFFFF"/>
              </a:buClr>
              <a:buSzPts val="1100"/>
              <a:buNone/>
              <a:defRPr>
                <a:solidFill>
                  <a:srgbClr val="FFFFFF"/>
                </a:solidFill>
              </a:defRPr>
            </a:lvl3pPr>
            <a:lvl4pPr lvl="3" rtl="0">
              <a:spcBef>
                <a:spcPts val="0"/>
              </a:spcBef>
              <a:spcAft>
                <a:spcPts val="0"/>
              </a:spcAft>
              <a:buClr>
                <a:srgbClr val="FFFFFF"/>
              </a:buClr>
              <a:buSzPts val="1100"/>
              <a:buNone/>
              <a:defRPr>
                <a:solidFill>
                  <a:srgbClr val="FFFFFF"/>
                </a:solidFill>
              </a:defRPr>
            </a:lvl4pPr>
            <a:lvl5pPr lvl="4" rtl="0">
              <a:spcBef>
                <a:spcPts val="0"/>
              </a:spcBef>
              <a:spcAft>
                <a:spcPts val="0"/>
              </a:spcAft>
              <a:buClr>
                <a:srgbClr val="FFFFFF"/>
              </a:buClr>
              <a:buSzPts val="1100"/>
              <a:buNone/>
              <a:defRPr>
                <a:solidFill>
                  <a:srgbClr val="FFFFFF"/>
                </a:solidFill>
              </a:defRPr>
            </a:lvl5pPr>
            <a:lvl6pPr lvl="5" rtl="0">
              <a:spcBef>
                <a:spcPts val="0"/>
              </a:spcBef>
              <a:spcAft>
                <a:spcPts val="0"/>
              </a:spcAft>
              <a:buClr>
                <a:srgbClr val="FFFFFF"/>
              </a:buClr>
              <a:buSzPts val="1100"/>
              <a:buNone/>
              <a:defRPr>
                <a:solidFill>
                  <a:srgbClr val="FFFFFF"/>
                </a:solidFill>
              </a:defRPr>
            </a:lvl6pPr>
            <a:lvl7pPr lvl="6" rtl="0">
              <a:spcBef>
                <a:spcPts val="0"/>
              </a:spcBef>
              <a:spcAft>
                <a:spcPts val="0"/>
              </a:spcAft>
              <a:buClr>
                <a:srgbClr val="FFFFFF"/>
              </a:buClr>
              <a:buSzPts val="1100"/>
              <a:buNone/>
              <a:defRPr>
                <a:solidFill>
                  <a:srgbClr val="FFFFFF"/>
                </a:solidFill>
              </a:defRPr>
            </a:lvl7pPr>
            <a:lvl8pPr lvl="7" rtl="0">
              <a:spcBef>
                <a:spcPts val="0"/>
              </a:spcBef>
              <a:spcAft>
                <a:spcPts val="0"/>
              </a:spcAft>
              <a:buClr>
                <a:srgbClr val="FFFFFF"/>
              </a:buClr>
              <a:buSzPts val="1100"/>
              <a:buNone/>
              <a:defRPr>
                <a:solidFill>
                  <a:srgbClr val="FFFFFF"/>
                </a:solidFill>
              </a:defRPr>
            </a:lvl8pPr>
            <a:lvl9pPr lvl="8" rtl="0">
              <a:spcBef>
                <a:spcPts val="0"/>
              </a:spcBef>
              <a:spcAft>
                <a:spcPts val="0"/>
              </a:spcAft>
              <a:buClr>
                <a:srgbClr val="FFFFFF"/>
              </a:buClr>
              <a:buSzPts val="1100"/>
              <a:buNone/>
              <a:defRPr>
                <a:solidFill>
                  <a:srgbClr val="FFFFFF"/>
                </a:solidFill>
              </a:defRPr>
            </a:lvl9pPr>
          </a:lstStyle>
          <a:p/>
        </p:txBody>
      </p:sp>
      <p:sp>
        <p:nvSpPr>
          <p:cNvPr id="222" name="Google Shape;222;p35"/>
          <p:cNvSpPr txBox="1"/>
          <p:nvPr>
            <p:ph idx="12" type="sldNum"/>
          </p:nvPr>
        </p:nvSpPr>
        <p:spPr>
          <a:xfrm>
            <a:off x="8556784" y="4826051"/>
            <a:ext cx="548700" cy="393600"/>
          </a:xfrm>
          <a:prstGeom prst="rect">
            <a:avLst/>
          </a:prstGeom>
        </p:spPr>
        <p:txBody>
          <a:bodyPr anchorCtr="0" anchor="t" bIns="34275" lIns="68575" spcFirstLastPara="1" rIns="68575" wrap="square" tIns="34275">
            <a:noAutofit/>
          </a:bodyPr>
          <a:lstStyle>
            <a:lvl1pPr lvl="0" rtl="0" algn="r">
              <a:buNone/>
              <a:defRPr sz="1200">
                <a:solidFill>
                  <a:schemeClr val="dk1"/>
                </a:solidFill>
                <a:latin typeface="Roboto Light"/>
                <a:ea typeface="Roboto Light"/>
                <a:cs typeface="Roboto Light"/>
                <a:sym typeface="Roboto Light"/>
              </a:defRPr>
            </a:lvl1pPr>
            <a:lvl2pPr lvl="1" rtl="0" algn="r">
              <a:buNone/>
              <a:defRPr sz="1200">
                <a:solidFill>
                  <a:schemeClr val="dk1"/>
                </a:solidFill>
                <a:latin typeface="Roboto Light"/>
                <a:ea typeface="Roboto Light"/>
                <a:cs typeface="Roboto Light"/>
                <a:sym typeface="Roboto Light"/>
              </a:defRPr>
            </a:lvl2pPr>
            <a:lvl3pPr lvl="2" rtl="0" algn="r">
              <a:buNone/>
              <a:defRPr sz="1200">
                <a:solidFill>
                  <a:schemeClr val="dk1"/>
                </a:solidFill>
                <a:latin typeface="Roboto Light"/>
                <a:ea typeface="Roboto Light"/>
                <a:cs typeface="Roboto Light"/>
                <a:sym typeface="Roboto Light"/>
              </a:defRPr>
            </a:lvl3pPr>
            <a:lvl4pPr lvl="3" rtl="0" algn="r">
              <a:buNone/>
              <a:defRPr sz="1200">
                <a:solidFill>
                  <a:schemeClr val="dk1"/>
                </a:solidFill>
                <a:latin typeface="Roboto Light"/>
                <a:ea typeface="Roboto Light"/>
                <a:cs typeface="Roboto Light"/>
                <a:sym typeface="Roboto Light"/>
              </a:defRPr>
            </a:lvl4pPr>
            <a:lvl5pPr lvl="4" rtl="0" algn="r">
              <a:buNone/>
              <a:defRPr sz="1200">
                <a:solidFill>
                  <a:schemeClr val="dk1"/>
                </a:solidFill>
                <a:latin typeface="Roboto Light"/>
                <a:ea typeface="Roboto Light"/>
                <a:cs typeface="Roboto Light"/>
                <a:sym typeface="Roboto Light"/>
              </a:defRPr>
            </a:lvl5pPr>
            <a:lvl6pPr lvl="5" rtl="0" algn="r">
              <a:buNone/>
              <a:defRPr sz="1200">
                <a:solidFill>
                  <a:schemeClr val="dk1"/>
                </a:solidFill>
                <a:latin typeface="Roboto Light"/>
                <a:ea typeface="Roboto Light"/>
                <a:cs typeface="Roboto Light"/>
                <a:sym typeface="Roboto Light"/>
              </a:defRPr>
            </a:lvl6pPr>
            <a:lvl7pPr lvl="6" rtl="0" algn="r">
              <a:buNone/>
              <a:defRPr sz="1200">
                <a:solidFill>
                  <a:schemeClr val="dk1"/>
                </a:solidFill>
                <a:latin typeface="Roboto Light"/>
                <a:ea typeface="Roboto Light"/>
                <a:cs typeface="Roboto Light"/>
                <a:sym typeface="Roboto Light"/>
              </a:defRPr>
            </a:lvl7pPr>
            <a:lvl8pPr lvl="7" rtl="0" algn="r">
              <a:buNone/>
              <a:defRPr sz="1200">
                <a:solidFill>
                  <a:schemeClr val="dk1"/>
                </a:solidFill>
                <a:latin typeface="Roboto Light"/>
                <a:ea typeface="Roboto Light"/>
                <a:cs typeface="Roboto Light"/>
                <a:sym typeface="Roboto Light"/>
              </a:defRPr>
            </a:lvl8pPr>
            <a:lvl9pPr lvl="8" rtl="0" algn="r">
              <a:buNone/>
              <a:defRPr sz="1200">
                <a:solidFill>
                  <a:schemeClr val="dk1"/>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
        <p:nvSpPr>
          <p:cNvPr id="223" name="Google Shape;223;p35"/>
          <p:cNvSpPr txBox="1"/>
          <p:nvPr>
            <p:ph idx="2" type="sldNum"/>
          </p:nvPr>
        </p:nvSpPr>
        <p:spPr>
          <a:xfrm>
            <a:off x="22348" y="4826050"/>
            <a:ext cx="1930200" cy="393600"/>
          </a:xfrm>
          <a:prstGeom prst="rect">
            <a:avLst/>
          </a:prstGeom>
        </p:spPr>
        <p:txBody>
          <a:bodyPr anchorCtr="0" anchor="t" bIns="34275" lIns="68575" spcFirstLastPara="1" rIns="68575" wrap="square" tIns="34275">
            <a:noAutofit/>
          </a:bodyPr>
          <a:lstStyle>
            <a:lvl1pPr lvl="0" rtl="0">
              <a:buNone/>
              <a:defRPr sz="1200">
                <a:solidFill>
                  <a:schemeClr val="dk1"/>
                </a:solidFill>
                <a:latin typeface="Roboto Light"/>
                <a:ea typeface="Roboto Light"/>
                <a:cs typeface="Roboto Light"/>
                <a:sym typeface="Roboto Light"/>
              </a:defRPr>
            </a:lvl1pPr>
            <a:lvl2pPr lvl="1" rtl="0">
              <a:buNone/>
              <a:defRPr sz="1200">
                <a:solidFill>
                  <a:schemeClr val="dk1"/>
                </a:solidFill>
                <a:latin typeface="Roboto Light"/>
                <a:ea typeface="Roboto Light"/>
                <a:cs typeface="Roboto Light"/>
                <a:sym typeface="Roboto Light"/>
              </a:defRPr>
            </a:lvl2pPr>
            <a:lvl3pPr lvl="2" rtl="0">
              <a:buNone/>
              <a:defRPr sz="1200">
                <a:solidFill>
                  <a:schemeClr val="dk1"/>
                </a:solidFill>
                <a:latin typeface="Roboto Light"/>
                <a:ea typeface="Roboto Light"/>
                <a:cs typeface="Roboto Light"/>
                <a:sym typeface="Roboto Light"/>
              </a:defRPr>
            </a:lvl3pPr>
            <a:lvl4pPr lvl="3" rtl="0">
              <a:buNone/>
              <a:defRPr sz="1200">
                <a:solidFill>
                  <a:schemeClr val="dk1"/>
                </a:solidFill>
                <a:latin typeface="Roboto Light"/>
                <a:ea typeface="Roboto Light"/>
                <a:cs typeface="Roboto Light"/>
                <a:sym typeface="Roboto Light"/>
              </a:defRPr>
            </a:lvl4pPr>
            <a:lvl5pPr lvl="4" rtl="0">
              <a:buNone/>
              <a:defRPr sz="1200">
                <a:solidFill>
                  <a:schemeClr val="dk1"/>
                </a:solidFill>
                <a:latin typeface="Roboto Light"/>
                <a:ea typeface="Roboto Light"/>
                <a:cs typeface="Roboto Light"/>
                <a:sym typeface="Roboto Light"/>
              </a:defRPr>
            </a:lvl5pPr>
            <a:lvl6pPr lvl="5" rtl="0">
              <a:buNone/>
              <a:defRPr sz="1200">
                <a:solidFill>
                  <a:schemeClr val="dk1"/>
                </a:solidFill>
                <a:latin typeface="Roboto Light"/>
                <a:ea typeface="Roboto Light"/>
                <a:cs typeface="Roboto Light"/>
                <a:sym typeface="Roboto Light"/>
              </a:defRPr>
            </a:lvl6pPr>
            <a:lvl7pPr lvl="6" rtl="0">
              <a:buNone/>
              <a:defRPr sz="1200">
                <a:solidFill>
                  <a:schemeClr val="dk1"/>
                </a:solidFill>
                <a:latin typeface="Roboto Light"/>
                <a:ea typeface="Roboto Light"/>
                <a:cs typeface="Roboto Light"/>
                <a:sym typeface="Roboto Light"/>
              </a:defRPr>
            </a:lvl7pPr>
            <a:lvl8pPr lvl="7" rtl="0">
              <a:buNone/>
              <a:defRPr sz="1200">
                <a:solidFill>
                  <a:schemeClr val="dk1"/>
                </a:solidFill>
                <a:latin typeface="Roboto Light"/>
                <a:ea typeface="Roboto Light"/>
                <a:cs typeface="Roboto Light"/>
                <a:sym typeface="Roboto Light"/>
              </a:defRPr>
            </a:lvl8pPr>
            <a:lvl9pPr lvl="8" rtl="0">
              <a:buNone/>
              <a:defRPr sz="1200">
                <a:solidFill>
                  <a:schemeClr val="dk1"/>
                </a:solidFill>
                <a:latin typeface="Roboto Light"/>
                <a:ea typeface="Roboto Light"/>
                <a:cs typeface="Roboto Light"/>
                <a:sym typeface="Roboto Light"/>
              </a:defRPr>
            </a:lvl9pPr>
          </a:lstStyle>
          <a:p>
            <a:pPr indent="0" lvl="0" marL="0" rtl="0" algn="r">
              <a:spcBef>
                <a:spcPts val="0"/>
              </a:spcBef>
              <a:spcAft>
                <a:spcPts val="0"/>
              </a:spcAft>
              <a:buNone/>
            </a:pPr>
            <a:r>
              <a:rPr lang="en"/>
              <a:t>Matteo Agostini (UCL)</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24" name="Shape 224"/>
        <p:cNvGrpSpPr/>
        <p:nvPr/>
      </p:nvGrpSpPr>
      <p:grpSpPr>
        <a:xfrm>
          <a:off x="0" y="0"/>
          <a:ext cx="0" cy="0"/>
          <a:chOff x="0" y="0"/>
          <a:chExt cx="0" cy="0"/>
        </a:xfrm>
      </p:grpSpPr>
      <p:sp>
        <p:nvSpPr>
          <p:cNvPr id="225" name="Google Shape;225;p3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solidFill>
                  <a:schemeClr val="dk1"/>
                </a:solidFill>
                <a:latin typeface="Palatino Linotype"/>
                <a:ea typeface="Palatino Linotype"/>
                <a:cs typeface="Palatino Linotype"/>
                <a:sym typeface="Palatino Linotype"/>
              </a:defRPr>
            </a:lvl1pPr>
            <a:lvl2pPr lvl="1" rtl="0">
              <a:buNone/>
              <a:defRPr>
                <a:solidFill>
                  <a:schemeClr val="dk1"/>
                </a:solidFill>
                <a:latin typeface="Palatino Linotype"/>
                <a:ea typeface="Palatino Linotype"/>
                <a:cs typeface="Palatino Linotype"/>
                <a:sym typeface="Palatino Linotype"/>
              </a:defRPr>
            </a:lvl2pPr>
            <a:lvl3pPr lvl="2" rtl="0">
              <a:buNone/>
              <a:defRPr>
                <a:solidFill>
                  <a:schemeClr val="dk1"/>
                </a:solidFill>
                <a:latin typeface="Palatino Linotype"/>
                <a:ea typeface="Palatino Linotype"/>
                <a:cs typeface="Palatino Linotype"/>
                <a:sym typeface="Palatino Linotype"/>
              </a:defRPr>
            </a:lvl3pPr>
            <a:lvl4pPr lvl="3" rtl="0">
              <a:buNone/>
              <a:defRPr>
                <a:solidFill>
                  <a:schemeClr val="dk1"/>
                </a:solidFill>
                <a:latin typeface="Palatino Linotype"/>
                <a:ea typeface="Palatino Linotype"/>
                <a:cs typeface="Palatino Linotype"/>
                <a:sym typeface="Palatino Linotype"/>
              </a:defRPr>
            </a:lvl4pPr>
            <a:lvl5pPr lvl="4" rtl="0">
              <a:buNone/>
              <a:defRPr>
                <a:solidFill>
                  <a:schemeClr val="dk1"/>
                </a:solidFill>
                <a:latin typeface="Palatino Linotype"/>
                <a:ea typeface="Palatino Linotype"/>
                <a:cs typeface="Palatino Linotype"/>
                <a:sym typeface="Palatino Linotype"/>
              </a:defRPr>
            </a:lvl5pPr>
            <a:lvl6pPr lvl="5" rtl="0">
              <a:buNone/>
              <a:defRPr>
                <a:solidFill>
                  <a:schemeClr val="dk1"/>
                </a:solidFill>
                <a:latin typeface="Palatino Linotype"/>
                <a:ea typeface="Palatino Linotype"/>
                <a:cs typeface="Palatino Linotype"/>
                <a:sym typeface="Palatino Linotype"/>
              </a:defRPr>
            </a:lvl6pPr>
            <a:lvl7pPr lvl="6" rtl="0">
              <a:buNone/>
              <a:defRPr>
                <a:solidFill>
                  <a:schemeClr val="dk1"/>
                </a:solidFill>
                <a:latin typeface="Palatino Linotype"/>
                <a:ea typeface="Palatino Linotype"/>
                <a:cs typeface="Palatino Linotype"/>
                <a:sym typeface="Palatino Linotype"/>
              </a:defRPr>
            </a:lvl7pPr>
            <a:lvl8pPr lvl="7" rtl="0">
              <a:buNone/>
              <a:defRPr>
                <a:solidFill>
                  <a:schemeClr val="dk1"/>
                </a:solidFill>
                <a:latin typeface="Palatino Linotype"/>
                <a:ea typeface="Palatino Linotype"/>
                <a:cs typeface="Palatino Linotype"/>
                <a:sym typeface="Palatino Linotype"/>
              </a:defRPr>
            </a:lvl8pPr>
            <a:lvl9pPr lvl="8" rtl="0">
              <a:buNone/>
              <a:defRPr>
                <a:solidFill>
                  <a:schemeClr val="dk1"/>
                </a:solidFill>
                <a:latin typeface="Palatino Linotype"/>
                <a:ea typeface="Palatino Linotype"/>
                <a:cs typeface="Palatino Linotype"/>
                <a:sym typeface="Palatino Linotyp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226" name="Shape 226"/>
        <p:cNvGrpSpPr/>
        <p:nvPr/>
      </p:nvGrpSpPr>
      <p:grpSpPr>
        <a:xfrm>
          <a:off x="0" y="0"/>
          <a:ext cx="0" cy="0"/>
          <a:chOff x="0" y="0"/>
          <a:chExt cx="0" cy="0"/>
        </a:xfrm>
      </p:grpSpPr>
      <p:cxnSp>
        <p:nvCxnSpPr>
          <p:cNvPr id="227" name="Google Shape;227;p37"/>
          <p:cNvCxnSpPr/>
          <p:nvPr/>
        </p:nvCxnSpPr>
        <p:spPr>
          <a:xfrm>
            <a:off x="457200" y="4743450"/>
            <a:ext cx="8229600" cy="0"/>
          </a:xfrm>
          <a:prstGeom prst="straightConnector1">
            <a:avLst/>
          </a:prstGeom>
          <a:noFill/>
          <a:ln cap="flat" cmpd="sng" w="38100">
            <a:solidFill>
              <a:srgbClr val="1F497D"/>
            </a:solidFill>
            <a:prstDash val="solid"/>
            <a:round/>
            <a:headEnd len="sm" w="sm" type="none"/>
            <a:tailEnd len="sm" w="sm" type="none"/>
          </a:ln>
        </p:spPr>
      </p:cxnSp>
      <p:sp>
        <p:nvSpPr>
          <p:cNvPr id="228" name="Google Shape;228;p37"/>
          <p:cNvSpPr txBox="1"/>
          <p:nvPr>
            <p:ph idx="12" type="sldNum"/>
          </p:nvPr>
        </p:nvSpPr>
        <p:spPr>
          <a:xfrm>
            <a:off x="8167658" y="4739417"/>
            <a:ext cx="548700" cy="393600"/>
          </a:xfrm>
          <a:prstGeom prst="rect">
            <a:avLst/>
          </a:prstGeom>
        </p:spPr>
        <p:txBody>
          <a:bodyPr anchorCtr="0" anchor="ctr" bIns="34275" lIns="68575" spcFirstLastPara="1" rIns="68575" wrap="square" tIns="34275">
            <a:noAutofit/>
          </a:bodyPr>
          <a:lstStyle>
            <a:lvl1pPr lvl="0">
              <a:buNone/>
              <a:defRPr>
                <a:solidFill>
                  <a:schemeClr val="dk1"/>
                </a:solidFill>
                <a:latin typeface="Palatino Linotype"/>
                <a:ea typeface="Palatino Linotype"/>
                <a:cs typeface="Palatino Linotype"/>
                <a:sym typeface="Palatino Linotype"/>
              </a:defRPr>
            </a:lvl1pPr>
            <a:lvl2pPr lvl="1">
              <a:buNone/>
              <a:defRPr>
                <a:solidFill>
                  <a:schemeClr val="dk1"/>
                </a:solidFill>
                <a:latin typeface="Palatino Linotype"/>
                <a:ea typeface="Palatino Linotype"/>
                <a:cs typeface="Palatino Linotype"/>
                <a:sym typeface="Palatino Linotype"/>
              </a:defRPr>
            </a:lvl2pPr>
            <a:lvl3pPr lvl="2">
              <a:buNone/>
              <a:defRPr>
                <a:solidFill>
                  <a:schemeClr val="dk1"/>
                </a:solidFill>
                <a:latin typeface="Palatino Linotype"/>
                <a:ea typeface="Palatino Linotype"/>
                <a:cs typeface="Palatino Linotype"/>
                <a:sym typeface="Palatino Linotype"/>
              </a:defRPr>
            </a:lvl3pPr>
            <a:lvl4pPr lvl="3">
              <a:buNone/>
              <a:defRPr>
                <a:solidFill>
                  <a:schemeClr val="dk1"/>
                </a:solidFill>
                <a:latin typeface="Palatino Linotype"/>
                <a:ea typeface="Palatino Linotype"/>
                <a:cs typeface="Palatino Linotype"/>
                <a:sym typeface="Palatino Linotype"/>
              </a:defRPr>
            </a:lvl4pPr>
            <a:lvl5pPr lvl="4">
              <a:buNone/>
              <a:defRPr>
                <a:solidFill>
                  <a:schemeClr val="dk1"/>
                </a:solidFill>
                <a:latin typeface="Palatino Linotype"/>
                <a:ea typeface="Palatino Linotype"/>
                <a:cs typeface="Palatino Linotype"/>
                <a:sym typeface="Palatino Linotype"/>
              </a:defRPr>
            </a:lvl5pPr>
            <a:lvl6pPr lvl="5">
              <a:buNone/>
              <a:defRPr>
                <a:solidFill>
                  <a:schemeClr val="dk1"/>
                </a:solidFill>
                <a:latin typeface="Palatino Linotype"/>
                <a:ea typeface="Palatino Linotype"/>
                <a:cs typeface="Palatino Linotype"/>
                <a:sym typeface="Palatino Linotype"/>
              </a:defRPr>
            </a:lvl6pPr>
            <a:lvl7pPr lvl="6">
              <a:buNone/>
              <a:defRPr>
                <a:solidFill>
                  <a:schemeClr val="dk1"/>
                </a:solidFill>
                <a:latin typeface="Palatino Linotype"/>
                <a:ea typeface="Palatino Linotype"/>
                <a:cs typeface="Palatino Linotype"/>
                <a:sym typeface="Palatino Linotype"/>
              </a:defRPr>
            </a:lvl7pPr>
            <a:lvl8pPr lvl="7">
              <a:buNone/>
              <a:defRPr>
                <a:solidFill>
                  <a:schemeClr val="dk1"/>
                </a:solidFill>
                <a:latin typeface="Palatino Linotype"/>
                <a:ea typeface="Palatino Linotype"/>
                <a:cs typeface="Palatino Linotype"/>
                <a:sym typeface="Palatino Linotype"/>
              </a:defRPr>
            </a:lvl8pPr>
            <a:lvl9pPr lvl="8">
              <a:buNone/>
              <a:defRPr>
                <a:solidFill>
                  <a:schemeClr val="dk1"/>
                </a:solidFill>
                <a:latin typeface="Palatino Linotype"/>
                <a:ea typeface="Palatino Linotype"/>
                <a:cs typeface="Palatino Linotype"/>
                <a:sym typeface="Palatino Linotyp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theme" Target="../theme/theme3.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2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6B2D91"/>
              </a:buClr>
              <a:buSzPts val="3300"/>
              <a:buFont typeface="Palatino Linotype"/>
              <a:buNone/>
              <a:defRPr i="0" sz="3300" u="none" cap="none" strike="noStrike">
                <a:solidFill>
                  <a:srgbClr val="6B2D91"/>
                </a:solidFill>
                <a:latin typeface="Palatino Linotype"/>
                <a:ea typeface="Palatino Linotype"/>
                <a:cs typeface="Palatino Linotype"/>
                <a:sym typeface="Palatino Linotype"/>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32" name="Google Shape;132;p2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Palatino Linotype"/>
              <a:buChar char="•"/>
              <a:defRPr i="0" sz="2100" u="none" cap="none" strike="noStrike">
                <a:solidFill>
                  <a:schemeClr val="dk1"/>
                </a:solidFill>
                <a:latin typeface="Palatino Linotype"/>
                <a:ea typeface="Palatino Linotype"/>
                <a:cs typeface="Palatino Linotype"/>
                <a:sym typeface="Palatino Linotype"/>
              </a:defRPr>
            </a:lvl1pPr>
            <a:lvl2pPr indent="-342900" lvl="1" marL="914400" marR="0" rtl="0" algn="l">
              <a:lnSpc>
                <a:spcPct val="90000"/>
              </a:lnSpc>
              <a:spcBef>
                <a:spcPts val="400"/>
              </a:spcBef>
              <a:spcAft>
                <a:spcPts val="0"/>
              </a:spcAft>
              <a:buClr>
                <a:schemeClr val="dk1"/>
              </a:buClr>
              <a:buSzPts val="1800"/>
              <a:buFont typeface="Palatino Linotype"/>
              <a:buChar char="•"/>
              <a:defRPr i="0" sz="1800" u="none" cap="none" strike="noStrike">
                <a:solidFill>
                  <a:schemeClr val="dk1"/>
                </a:solidFill>
                <a:latin typeface="Palatino Linotype"/>
                <a:ea typeface="Palatino Linotype"/>
                <a:cs typeface="Palatino Linotype"/>
                <a:sym typeface="Palatino Linotype"/>
              </a:defRPr>
            </a:lvl2pPr>
            <a:lvl3pPr indent="-323850" lvl="2" marL="1371600" marR="0" rtl="0" algn="l">
              <a:lnSpc>
                <a:spcPct val="90000"/>
              </a:lnSpc>
              <a:spcBef>
                <a:spcPts val="400"/>
              </a:spcBef>
              <a:spcAft>
                <a:spcPts val="0"/>
              </a:spcAft>
              <a:buClr>
                <a:schemeClr val="dk1"/>
              </a:buClr>
              <a:buSzPts val="1500"/>
              <a:buFont typeface="Palatino Linotype"/>
              <a:buChar char="•"/>
              <a:defRPr i="0" sz="1500" u="none" cap="none" strike="noStrike">
                <a:solidFill>
                  <a:schemeClr val="dk1"/>
                </a:solidFill>
                <a:latin typeface="Palatino Linotype"/>
                <a:ea typeface="Palatino Linotype"/>
                <a:cs typeface="Palatino Linotype"/>
                <a:sym typeface="Palatino Linotype"/>
              </a:defRPr>
            </a:lvl3pPr>
            <a:lvl4pPr indent="-317500" lvl="3" marL="1828800" marR="0" rtl="0" algn="l">
              <a:lnSpc>
                <a:spcPct val="90000"/>
              </a:lnSpc>
              <a:spcBef>
                <a:spcPts val="400"/>
              </a:spcBef>
              <a:spcAft>
                <a:spcPts val="0"/>
              </a:spcAft>
              <a:buClr>
                <a:schemeClr val="dk1"/>
              </a:buClr>
              <a:buSzPts val="1400"/>
              <a:buFont typeface="Palatino Linotype"/>
              <a:buChar char="•"/>
              <a:defRPr i="0" sz="1400" u="none" cap="none" strike="noStrike">
                <a:solidFill>
                  <a:schemeClr val="dk1"/>
                </a:solidFill>
                <a:latin typeface="Palatino Linotype"/>
                <a:ea typeface="Palatino Linotype"/>
                <a:cs typeface="Palatino Linotype"/>
                <a:sym typeface="Palatino Linotype"/>
              </a:defRPr>
            </a:lvl4pPr>
            <a:lvl5pPr indent="-317500" lvl="4" marL="2286000" marR="0" rtl="0" algn="l">
              <a:lnSpc>
                <a:spcPct val="90000"/>
              </a:lnSpc>
              <a:spcBef>
                <a:spcPts val="400"/>
              </a:spcBef>
              <a:spcAft>
                <a:spcPts val="0"/>
              </a:spcAft>
              <a:buClr>
                <a:schemeClr val="dk1"/>
              </a:buClr>
              <a:buSzPts val="1400"/>
              <a:buFont typeface="Palatino Linotype"/>
              <a:buChar char="•"/>
              <a:defRPr i="0" sz="1400" u="none" cap="none" strike="noStrike">
                <a:solidFill>
                  <a:schemeClr val="dk1"/>
                </a:solidFill>
                <a:latin typeface="Palatino Linotype"/>
                <a:ea typeface="Palatino Linotype"/>
                <a:cs typeface="Palatino Linotype"/>
                <a:sym typeface="Palatino Linotype"/>
              </a:defRPr>
            </a:lvl5pPr>
            <a:lvl6pPr indent="-317500" lvl="5" marL="2743200" marR="0" rtl="0" algn="l">
              <a:lnSpc>
                <a:spcPct val="90000"/>
              </a:lnSpc>
              <a:spcBef>
                <a:spcPts val="400"/>
              </a:spcBef>
              <a:spcAft>
                <a:spcPts val="0"/>
              </a:spcAft>
              <a:buClr>
                <a:schemeClr val="dk1"/>
              </a:buClr>
              <a:buSzPts val="1400"/>
              <a:buFont typeface="Palatino Linotype"/>
              <a:buChar char="•"/>
              <a:defRPr i="0" sz="1400" u="none" cap="none" strike="noStrike">
                <a:solidFill>
                  <a:schemeClr val="dk1"/>
                </a:solidFill>
                <a:latin typeface="Palatino Linotype"/>
                <a:ea typeface="Palatino Linotype"/>
                <a:cs typeface="Palatino Linotype"/>
                <a:sym typeface="Palatino Linotype"/>
              </a:defRPr>
            </a:lvl6pPr>
            <a:lvl7pPr indent="-317500" lvl="6" marL="3200400" marR="0" rtl="0" algn="l">
              <a:lnSpc>
                <a:spcPct val="90000"/>
              </a:lnSpc>
              <a:spcBef>
                <a:spcPts val="400"/>
              </a:spcBef>
              <a:spcAft>
                <a:spcPts val="0"/>
              </a:spcAft>
              <a:buClr>
                <a:schemeClr val="dk1"/>
              </a:buClr>
              <a:buSzPts val="1400"/>
              <a:buFont typeface="Palatino Linotype"/>
              <a:buChar char="•"/>
              <a:defRPr i="0" sz="1400" u="none" cap="none" strike="noStrike">
                <a:solidFill>
                  <a:schemeClr val="dk1"/>
                </a:solidFill>
                <a:latin typeface="Palatino Linotype"/>
                <a:ea typeface="Palatino Linotype"/>
                <a:cs typeface="Palatino Linotype"/>
                <a:sym typeface="Palatino Linotype"/>
              </a:defRPr>
            </a:lvl7pPr>
            <a:lvl8pPr indent="-317500" lvl="7" marL="3657600" marR="0" rtl="0" algn="l">
              <a:lnSpc>
                <a:spcPct val="90000"/>
              </a:lnSpc>
              <a:spcBef>
                <a:spcPts val="400"/>
              </a:spcBef>
              <a:spcAft>
                <a:spcPts val="0"/>
              </a:spcAft>
              <a:buClr>
                <a:schemeClr val="dk1"/>
              </a:buClr>
              <a:buSzPts val="1400"/>
              <a:buFont typeface="Palatino Linotype"/>
              <a:buChar char="•"/>
              <a:defRPr i="0" sz="1400" u="none" cap="none" strike="noStrike">
                <a:solidFill>
                  <a:schemeClr val="dk1"/>
                </a:solidFill>
                <a:latin typeface="Palatino Linotype"/>
                <a:ea typeface="Palatino Linotype"/>
                <a:cs typeface="Palatino Linotype"/>
                <a:sym typeface="Palatino Linotype"/>
              </a:defRPr>
            </a:lvl8pPr>
            <a:lvl9pPr indent="-317500" lvl="8" marL="4114800" marR="0" rtl="0" algn="l">
              <a:lnSpc>
                <a:spcPct val="90000"/>
              </a:lnSpc>
              <a:spcBef>
                <a:spcPts val="400"/>
              </a:spcBef>
              <a:spcAft>
                <a:spcPts val="0"/>
              </a:spcAft>
              <a:buClr>
                <a:schemeClr val="dk1"/>
              </a:buClr>
              <a:buSzPts val="1400"/>
              <a:buFont typeface="Palatino Linotype"/>
              <a:buChar char="•"/>
              <a:defRPr i="0" sz="1400" u="none" cap="none" strike="noStrike">
                <a:solidFill>
                  <a:schemeClr val="dk1"/>
                </a:solidFill>
                <a:latin typeface="Palatino Linotype"/>
                <a:ea typeface="Palatino Linotype"/>
                <a:cs typeface="Palatino Linotype"/>
                <a:sym typeface="Palatino Linotype"/>
              </a:defRPr>
            </a:lvl9pPr>
          </a:lstStyle>
          <a:p/>
        </p:txBody>
      </p:sp>
      <p:sp>
        <p:nvSpPr>
          <p:cNvPr id="133" name="Google Shape;13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4" name="Google Shape;13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5" name="Google Shape;135;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0.xml"/><Relationship Id="rId3" Type="http://schemas.openxmlformats.org/officeDocument/2006/relationships/image" Target="../media/image12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1.xml"/><Relationship Id="rId3" Type="http://schemas.openxmlformats.org/officeDocument/2006/relationships/image" Target="../media/image11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2.xml"/><Relationship Id="rId3" Type="http://schemas.openxmlformats.org/officeDocument/2006/relationships/image" Target="../media/image134.png"/><Relationship Id="rId4" Type="http://schemas.openxmlformats.org/officeDocument/2006/relationships/image" Target="../media/image12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4.xml"/><Relationship Id="rId3" Type="http://schemas.openxmlformats.org/officeDocument/2006/relationships/image" Target="../media/image11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5.xml"/><Relationship Id="rId3" Type="http://schemas.openxmlformats.org/officeDocument/2006/relationships/image" Target="../media/image11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7.xml"/><Relationship Id="rId3" Type="http://schemas.openxmlformats.org/officeDocument/2006/relationships/image" Target="../media/image124.png"/><Relationship Id="rId4" Type="http://schemas.openxmlformats.org/officeDocument/2006/relationships/image" Target="../media/image12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8.xml"/><Relationship Id="rId3" Type="http://schemas.openxmlformats.org/officeDocument/2006/relationships/image" Target="../media/image121.png"/><Relationship Id="rId4" Type="http://schemas.openxmlformats.org/officeDocument/2006/relationships/image" Target="../media/image12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9.xml"/><Relationship Id="rId3" Type="http://schemas.openxmlformats.org/officeDocument/2006/relationships/hyperlink" Target="https://arxiv.org/abs/1809.10213" TargetMode="External"/><Relationship Id="rId4" Type="http://schemas.openxmlformats.org/officeDocument/2006/relationships/hyperlink" Target="https://arxiv.org/abs/1808.02969" TargetMode="External"/><Relationship Id="rId5" Type="http://schemas.openxmlformats.org/officeDocument/2006/relationships/image" Target="../media/image129.png"/><Relationship Id="rId6" Type="http://schemas.openxmlformats.org/officeDocument/2006/relationships/image" Target="../media/image1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11" Type="http://schemas.openxmlformats.org/officeDocument/2006/relationships/hyperlink" Target="https://dspace.mit.edu/handle/1721.1/101327" TargetMode="External"/><Relationship Id="rId10" Type="http://schemas.openxmlformats.org/officeDocument/2006/relationships/hyperlink" Target="https://arxiv.org/pdf/1911.10379.pdf" TargetMode="External"/><Relationship Id="rId12" Type="http://schemas.openxmlformats.org/officeDocument/2006/relationships/image" Target="../media/image128.png"/><Relationship Id="rId1" Type="http://schemas.openxmlformats.org/officeDocument/2006/relationships/slideLayout" Target="../slideLayouts/slideLayout31.xml"/><Relationship Id="rId2" Type="http://schemas.openxmlformats.org/officeDocument/2006/relationships/notesSlide" Target="../notesSlides/notesSlide110.xml"/><Relationship Id="rId3" Type="http://schemas.openxmlformats.org/officeDocument/2006/relationships/hyperlink" Target="https://lss.fnal.gov/archive/thesis/2000/fermilab-thesis-2018-24.pdf" TargetMode="External"/><Relationship Id="rId4" Type="http://schemas.openxmlformats.org/officeDocument/2006/relationships/hyperlink" Target="https://lss.fnal.gov/archive/thesis/2000/fermilab-thesis-2018-24.pdf" TargetMode="External"/><Relationship Id="rId9" Type="http://schemas.openxmlformats.org/officeDocument/2006/relationships/hyperlink" Target="https://arxiv.org/pdf/1804.02583.pdf" TargetMode="External"/><Relationship Id="rId5" Type="http://schemas.openxmlformats.org/officeDocument/2006/relationships/hyperlink" Target="https://arxiv.org/pdf/1306.1712.pdf" TargetMode="External"/><Relationship Id="rId6" Type="http://schemas.openxmlformats.org/officeDocument/2006/relationships/hyperlink" Target="https://arxiv.org/pdf/0910.5087.pdf" TargetMode="External"/><Relationship Id="rId7" Type="http://schemas.openxmlformats.org/officeDocument/2006/relationships/hyperlink" Target="https://arxiv.org/pdf/2008.09765.pdf" TargetMode="External"/><Relationship Id="rId8" Type="http://schemas.openxmlformats.org/officeDocument/2006/relationships/hyperlink" Target="https://arxiv.org/pdf/1802.08709.pdf"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3.xml"/><Relationship Id="rId3" Type="http://schemas.openxmlformats.org/officeDocument/2006/relationships/image" Target="../media/image142.png"/><Relationship Id="rId4" Type="http://schemas.openxmlformats.org/officeDocument/2006/relationships/hyperlink" Target="https://arxiv.org/pdf/2008.09765.pdf"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4.xml"/><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2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5.xml"/><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25.png"/><Relationship Id="rId6" Type="http://schemas.openxmlformats.org/officeDocument/2006/relationships/image" Target="../media/image132.png"/><Relationship Id="rId7" Type="http://schemas.openxmlformats.org/officeDocument/2006/relationships/image" Target="../media/image13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6.xml"/><Relationship Id="rId3" Type="http://schemas.openxmlformats.org/officeDocument/2006/relationships/image" Target="../media/image13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7.xml"/><Relationship Id="rId3" Type="http://schemas.openxmlformats.org/officeDocument/2006/relationships/image" Target="../media/image14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8.xml"/><Relationship Id="rId3" Type="http://schemas.openxmlformats.org/officeDocument/2006/relationships/image" Target="../media/image14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9.xml"/><Relationship Id="rId3" Type="http://schemas.openxmlformats.org/officeDocument/2006/relationships/image" Target="../media/image1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0.xml"/><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25.png"/><Relationship Id="rId6" Type="http://schemas.openxmlformats.org/officeDocument/2006/relationships/image" Target="../media/image141.png"/><Relationship Id="rId7" Type="http://schemas.openxmlformats.org/officeDocument/2006/relationships/image" Target="../media/image13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1.xml"/><Relationship Id="rId3" Type="http://schemas.openxmlformats.org/officeDocument/2006/relationships/image" Target="../media/image140.png"/><Relationship Id="rId4" Type="http://schemas.openxmlformats.org/officeDocument/2006/relationships/image" Target="../media/image138.png"/><Relationship Id="rId5" Type="http://schemas.openxmlformats.org/officeDocument/2006/relationships/image" Target="../media/image14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2.xml"/><Relationship Id="rId3" Type="http://schemas.openxmlformats.org/officeDocument/2006/relationships/image" Target="../media/image15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3.xml"/><Relationship Id="rId3" Type="http://schemas.openxmlformats.org/officeDocument/2006/relationships/image" Target="../media/image157.png"/><Relationship Id="rId4" Type="http://schemas.openxmlformats.org/officeDocument/2006/relationships/image" Target="../media/image14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4.xml"/><Relationship Id="rId3" Type="http://schemas.openxmlformats.org/officeDocument/2006/relationships/image" Target="../media/image157.png"/><Relationship Id="rId4" Type="http://schemas.openxmlformats.org/officeDocument/2006/relationships/image" Target="../media/image144.png"/><Relationship Id="rId5" Type="http://schemas.openxmlformats.org/officeDocument/2006/relationships/image" Target="../media/image14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5.xml"/><Relationship Id="rId3" Type="http://schemas.openxmlformats.org/officeDocument/2006/relationships/image" Target="../media/image156.png"/><Relationship Id="rId4" Type="http://schemas.openxmlformats.org/officeDocument/2006/relationships/image" Target="../media/image125.png"/><Relationship Id="rId5" Type="http://schemas.openxmlformats.org/officeDocument/2006/relationships/image" Target="../media/image151.png"/><Relationship Id="rId6" Type="http://schemas.openxmlformats.org/officeDocument/2006/relationships/image" Target="../media/image147.png"/><Relationship Id="rId7" Type="http://schemas.openxmlformats.org/officeDocument/2006/relationships/image" Target="../media/image14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6.xml"/><Relationship Id="rId3" Type="http://schemas.openxmlformats.org/officeDocument/2006/relationships/image" Target="../media/image15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7.xml"/><Relationship Id="rId3" Type="http://schemas.openxmlformats.org/officeDocument/2006/relationships/image" Target="../media/image160.png"/><Relationship Id="rId4" Type="http://schemas.openxmlformats.org/officeDocument/2006/relationships/image" Target="../media/image149.png"/><Relationship Id="rId5" Type="http://schemas.openxmlformats.org/officeDocument/2006/relationships/image" Target="../media/image15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8.xml"/><Relationship Id="rId3" Type="http://schemas.openxmlformats.org/officeDocument/2006/relationships/image" Target="../media/image149.png"/><Relationship Id="rId4" Type="http://schemas.openxmlformats.org/officeDocument/2006/relationships/image" Target="../media/image152.png"/><Relationship Id="rId5" Type="http://schemas.openxmlformats.org/officeDocument/2006/relationships/image" Target="../media/image15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9.xml"/><Relationship Id="rId3" Type="http://schemas.openxmlformats.org/officeDocument/2006/relationships/image" Target="../media/image159.png"/><Relationship Id="rId4" Type="http://schemas.openxmlformats.org/officeDocument/2006/relationships/image" Target="../media/image1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0.xml"/><Relationship Id="rId3" Type="http://schemas.openxmlformats.org/officeDocument/2006/relationships/image" Target="../media/image15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1.xml"/><Relationship Id="rId3" Type="http://schemas.openxmlformats.org/officeDocument/2006/relationships/image" Target="../media/image158.png"/><Relationship Id="rId4" Type="http://schemas.openxmlformats.org/officeDocument/2006/relationships/image" Target="../media/image15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2.xml"/><Relationship Id="rId3" Type="http://schemas.openxmlformats.org/officeDocument/2006/relationships/image" Target="../media/image158.png"/><Relationship Id="rId4" Type="http://schemas.openxmlformats.org/officeDocument/2006/relationships/image" Target="../media/image155.png"/><Relationship Id="rId5" Type="http://schemas.openxmlformats.org/officeDocument/2006/relationships/image" Target="../media/image163.png"/><Relationship Id="rId6" Type="http://schemas.openxmlformats.org/officeDocument/2006/relationships/image" Target="../media/image16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3.xml"/><Relationship Id="rId3" Type="http://schemas.openxmlformats.org/officeDocument/2006/relationships/image" Target="../media/image164.png"/><Relationship Id="rId4" Type="http://schemas.openxmlformats.org/officeDocument/2006/relationships/image" Target="../media/image16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4.xml"/><Relationship Id="rId3" Type="http://schemas.openxmlformats.org/officeDocument/2006/relationships/image" Target="../media/image164.png"/><Relationship Id="rId4" Type="http://schemas.openxmlformats.org/officeDocument/2006/relationships/image" Target="../media/image16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5.xml"/><Relationship Id="rId3" Type="http://schemas.openxmlformats.org/officeDocument/2006/relationships/image" Target="../media/image164.png"/><Relationship Id="rId4" Type="http://schemas.openxmlformats.org/officeDocument/2006/relationships/image" Target="../media/image16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6.xml"/><Relationship Id="rId3" Type="http://schemas.openxmlformats.org/officeDocument/2006/relationships/image" Target="../media/image17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7.xml"/><Relationship Id="rId3" Type="http://schemas.openxmlformats.org/officeDocument/2006/relationships/image" Target="../media/image164.png"/><Relationship Id="rId4" Type="http://schemas.openxmlformats.org/officeDocument/2006/relationships/image" Target="../media/image167.png"/><Relationship Id="rId5" Type="http://schemas.openxmlformats.org/officeDocument/2006/relationships/image" Target="../media/image16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8.xml"/><Relationship Id="rId3" Type="http://schemas.openxmlformats.org/officeDocument/2006/relationships/image" Target="../media/image177.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9.xml"/><Relationship Id="rId3" Type="http://schemas.openxmlformats.org/officeDocument/2006/relationships/image" Target="../media/image178.png"/><Relationship Id="rId4" Type="http://schemas.openxmlformats.org/officeDocument/2006/relationships/image" Target="../media/image1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0.xml"/><Relationship Id="rId3" Type="http://schemas.openxmlformats.org/officeDocument/2006/relationships/image" Target="../media/image172.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1.xml"/><Relationship Id="rId3" Type="http://schemas.openxmlformats.org/officeDocument/2006/relationships/image" Target="../media/image17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2.xml"/><Relationship Id="rId3" Type="http://schemas.openxmlformats.org/officeDocument/2006/relationships/image" Target="../media/image170.png"/><Relationship Id="rId4" Type="http://schemas.openxmlformats.org/officeDocument/2006/relationships/image" Target="../media/image169.png"/><Relationship Id="rId5" Type="http://schemas.openxmlformats.org/officeDocument/2006/relationships/image" Target="../media/image17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3.xml"/><Relationship Id="rId3" Type="http://schemas.openxmlformats.org/officeDocument/2006/relationships/image" Target="../media/image170.png"/><Relationship Id="rId4" Type="http://schemas.openxmlformats.org/officeDocument/2006/relationships/image" Target="../media/image175.png"/><Relationship Id="rId5" Type="http://schemas.openxmlformats.org/officeDocument/2006/relationships/image" Target="../media/image17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4.xml"/><Relationship Id="rId3" Type="http://schemas.openxmlformats.org/officeDocument/2006/relationships/image" Target="../media/image170.png"/><Relationship Id="rId4" Type="http://schemas.openxmlformats.org/officeDocument/2006/relationships/image" Target="../media/image175.png"/><Relationship Id="rId5" Type="http://schemas.openxmlformats.org/officeDocument/2006/relationships/image" Target="../media/image17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5.xml"/><Relationship Id="rId3" Type="http://schemas.openxmlformats.org/officeDocument/2006/relationships/image" Target="../media/image170.png"/><Relationship Id="rId4" Type="http://schemas.openxmlformats.org/officeDocument/2006/relationships/image" Target="../media/image175.png"/><Relationship Id="rId5" Type="http://schemas.openxmlformats.org/officeDocument/2006/relationships/image" Target="../media/image17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7.xml"/><Relationship Id="rId3" Type="http://schemas.openxmlformats.org/officeDocument/2006/relationships/image" Target="../media/image18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8.xml"/><Relationship Id="rId3" Type="http://schemas.openxmlformats.org/officeDocument/2006/relationships/hyperlink" Target="https://project-cms-rpc-endcap.web.cern.ch/rpc/Physics/Books/%5BDr._William_R._Leo__(auth.)%5D_Techniques_for_Nuclear.pdf"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9.xml"/><Relationship Id="rId3" Type="http://schemas.openxmlformats.org/officeDocument/2006/relationships/image" Target="../media/image18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0.xml"/><Relationship Id="rId3" Type="http://schemas.openxmlformats.org/officeDocument/2006/relationships/image" Target="../media/image18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1.xml"/><Relationship Id="rId3" Type="http://schemas.openxmlformats.org/officeDocument/2006/relationships/image" Target="../media/image179.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2.xml"/><Relationship Id="rId3" Type="http://schemas.openxmlformats.org/officeDocument/2006/relationships/image" Target="../media/image181.png"/><Relationship Id="rId4" Type="http://schemas.openxmlformats.org/officeDocument/2006/relationships/image" Target="../media/image18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4.xml"/><Relationship Id="rId3" Type="http://schemas.openxmlformats.org/officeDocument/2006/relationships/image" Target="../media/image18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5.xml"/><Relationship Id="rId3" Type="http://schemas.openxmlformats.org/officeDocument/2006/relationships/image" Target="../media/image18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6.xml"/><Relationship Id="rId3" Type="http://schemas.openxmlformats.org/officeDocument/2006/relationships/image" Target="../media/image18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7.xml"/><Relationship Id="rId3" Type="http://schemas.openxmlformats.org/officeDocument/2006/relationships/image" Target="../media/image184.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8.xml"/><Relationship Id="rId3" Type="http://schemas.openxmlformats.org/officeDocument/2006/relationships/image" Target="../media/image18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9.xml"/><Relationship Id="rId3" Type="http://schemas.openxmlformats.org/officeDocument/2006/relationships/image" Target="../media/image1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hyperlink" Target="https://lss.fnal.gov/archive/thesis/2000/fermilab-thesis-2015-17.pdf"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0.xml"/><Relationship Id="rId3" Type="http://schemas.openxmlformats.org/officeDocument/2006/relationships/image" Target="../media/image128.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1.xml"/><Relationship Id="rId3" Type="http://schemas.openxmlformats.org/officeDocument/2006/relationships/image" Target="../media/image1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24.png"/><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25.png"/><Relationship Id="rId8" Type="http://schemas.openxmlformats.org/officeDocument/2006/relationships/image" Target="../media/image27.png"/></Relationships>
</file>

<file path=ppt/slides/_rels/slide25.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46.png"/><Relationship Id="rId12" Type="http://schemas.openxmlformats.org/officeDocument/2006/relationships/image" Target="../media/image24.png"/><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25.png"/></Relationships>
</file>

<file path=ppt/slides/_rels/slide26.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46.png"/><Relationship Id="rId12" Type="http://schemas.openxmlformats.org/officeDocument/2006/relationships/image" Target="../media/image24.png"/><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25.png"/></Relationships>
</file>

<file path=ppt/slides/_rels/slide27.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46.png"/><Relationship Id="rId12" Type="http://schemas.openxmlformats.org/officeDocument/2006/relationships/image" Target="../media/image24.png"/><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8.xml"/><Relationship Id="rId3" Type="http://schemas.openxmlformats.org/officeDocument/2006/relationships/image" Target="../media/image94.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94.png"/><Relationship Id="rId4" Type="http://schemas.openxmlformats.org/officeDocument/2006/relationships/image" Target="../media/image66.png"/><Relationship Id="rId5" Type="http://schemas.openxmlformats.org/officeDocument/2006/relationships/image" Target="../media/image56.png"/><Relationship Id="rId6"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 Id="rId3" Type="http://schemas.openxmlformats.org/officeDocument/2006/relationships/image" Target="../media/image5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62.png"/><Relationship Id="rId4" Type="http://schemas.openxmlformats.org/officeDocument/2006/relationships/image" Target="../media/image60.png"/><Relationship Id="rId5" Type="http://schemas.openxmlformats.org/officeDocument/2006/relationships/hyperlink" Target="https://journals.aps.org/prd/pdf/10.1103/PhysRevD.90.012008" TargetMode="External"/><Relationship Id="rId6" Type="http://schemas.openxmlformats.org/officeDocument/2006/relationships/hyperlink" Target="https://journals.aps.org/prd/abstract/10.1103/PhysRevD.99.01200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78.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7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3.xml"/><Relationship Id="rId3" Type="http://schemas.openxmlformats.org/officeDocument/2006/relationships/image" Target="../media/image67.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1.png"/><Relationship Id="rId7"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64.png"/><Relationship Id="rId5"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 Id="rId3" Type="http://schemas.openxmlformats.org/officeDocument/2006/relationships/hyperlink" Target="https://arxiv.org/abs/2011.01375" TargetMode="External"/><Relationship Id="rId4" Type="http://schemas.openxmlformats.org/officeDocument/2006/relationships/hyperlink" Target="https://www.bnl.gov/isd/documents/94662.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6.xml"/><Relationship Id="rId3" Type="http://schemas.openxmlformats.org/officeDocument/2006/relationships/image" Target="../media/image77.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 Id="rId3" Type="http://schemas.openxmlformats.org/officeDocument/2006/relationships/image" Target="../media/image70.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 Id="rId3"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9.xml"/><Relationship Id="rId3"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0.xml"/><Relationship Id="rId3"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 Id="rId3" Type="http://schemas.openxmlformats.org/officeDocument/2006/relationships/image" Target="../media/image91.png"/><Relationship Id="rId4" Type="http://schemas.openxmlformats.org/officeDocument/2006/relationships/hyperlink" Target="https://arxiv.org/pdf/1911.10379.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2.xml"/><Relationship Id="rId3"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3.xml"/><Relationship Id="rId3" Type="http://schemas.openxmlformats.org/officeDocument/2006/relationships/image" Target="../media/image91.png"/><Relationship Id="rId4" Type="http://schemas.openxmlformats.org/officeDocument/2006/relationships/image" Target="../media/image81.png"/><Relationship Id="rId5" Type="http://schemas.openxmlformats.org/officeDocument/2006/relationships/hyperlink" Target="https://journals.aps.org/prd/pdf/10.1103/PhysRevD.104.052002"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4.xml"/><Relationship Id="rId3" Type="http://schemas.openxmlformats.org/officeDocument/2006/relationships/image" Target="../media/image72.png"/><Relationship Id="rId4" Type="http://schemas.openxmlformats.org/officeDocument/2006/relationships/hyperlink" Target="https://arxiv.org/abs/1205.6747" TargetMode="External"/><Relationship Id="rId5"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5.xml"/><Relationship Id="rId3"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3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5.xml"/><Relationship Id="rId3" Type="http://schemas.openxmlformats.org/officeDocument/2006/relationships/image" Target="../media/image76.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8.xml"/><Relationship Id="rId3" Type="http://schemas.openxmlformats.org/officeDocument/2006/relationships/image" Target="../media/image73.png"/><Relationship Id="rId4" Type="http://schemas.openxmlformats.org/officeDocument/2006/relationships/hyperlink" Target="https://arxiv.org/pdf/1306.1712.pdf" TargetMode="External"/><Relationship Id="rId5" Type="http://schemas.openxmlformats.org/officeDocument/2006/relationships/image" Target="../media/image87.png"/><Relationship Id="rId6"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9.xml"/><Relationship Id="rId3" Type="http://schemas.openxmlformats.org/officeDocument/2006/relationships/hyperlink" Target="https://arxiv.org/pdf/1911.10379.pdf" TargetMode="Externa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0.xml"/><Relationship Id="rId3" Type="http://schemas.openxmlformats.org/officeDocument/2006/relationships/hyperlink" Target="https://arxiv.org/pdf/1911.10379.pdf" TargetMode="External"/><Relationship Id="rId4" Type="http://schemas.openxmlformats.org/officeDocument/2006/relationships/image" Target="../media/image71.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1.xml"/><Relationship Id="rId3" Type="http://schemas.openxmlformats.org/officeDocument/2006/relationships/hyperlink" Target="https://arxiv.org/pdf/1911.10379.pdf" TargetMode="External"/><Relationship Id="rId4" Type="http://schemas.openxmlformats.org/officeDocument/2006/relationships/image" Target="../media/image71.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2.xml"/><Relationship Id="rId3" Type="http://schemas.openxmlformats.org/officeDocument/2006/relationships/hyperlink" Target="https://arxiv.org/pdf/1911.10379.pdf" TargetMode="Externa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3.xml"/><Relationship Id="rId3" Type="http://schemas.openxmlformats.org/officeDocument/2006/relationships/hyperlink" Target="https://arxiv.org/pdf/1911.10379.pdf" TargetMode="External"/><Relationship Id="rId4" Type="http://schemas.openxmlformats.org/officeDocument/2006/relationships/image" Target="../media/image80.png"/><Relationship Id="rId5" Type="http://schemas.openxmlformats.org/officeDocument/2006/relationships/image" Target="../media/image8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4.xml"/><Relationship Id="rId3" Type="http://schemas.openxmlformats.org/officeDocument/2006/relationships/hyperlink" Target="https://arxiv.org/pdf/1911.10379.pdf" TargetMode="External"/><Relationship Id="rId4" Type="http://schemas.openxmlformats.org/officeDocument/2006/relationships/image" Target="../media/image80.png"/><Relationship Id="rId5"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5.xml"/><Relationship Id="rId3" Type="http://schemas.openxmlformats.org/officeDocument/2006/relationships/hyperlink" Target="https://arxiv.org/pdf/1911.10379.pdf" TargetMode="External"/><Relationship Id="rId4" Type="http://schemas.openxmlformats.org/officeDocument/2006/relationships/image" Target="../media/image80.png"/><Relationship Id="rId5" Type="http://schemas.openxmlformats.org/officeDocument/2006/relationships/image" Target="../media/image85.png"/><Relationship Id="rId6" Type="http://schemas.openxmlformats.org/officeDocument/2006/relationships/image" Target="../media/image8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6.xml"/><Relationship Id="rId3" Type="http://schemas.openxmlformats.org/officeDocument/2006/relationships/hyperlink" Target="https://arxiv.org/pdf/1911.10379.pdf" TargetMode="External"/><Relationship Id="rId4" Type="http://schemas.openxmlformats.org/officeDocument/2006/relationships/image" Target="../media/image80.png"/><Relationship Id="rId5" Type="http://schemas.openxmlformats.org/officeDocument/2006/relationships/image" Target="../media/image85.png"/><Relationship Id="rId6"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9.xml"/><Relationship Id="rId3"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1.xml"/><Relationship Id="rId3" Type="http://schemas.openxmlformats.org/officeDocument/2006/relationships/hyperlink" Target="https://arxiv.org/pdf/2104.06551.pdf" TargetMode="External"/><Relationship Id="rId4" Type="http://schemas.openxmlformats.org/officeDocument/2006/relationships/image" Target="../media/image89.png"/><Relationship Id="rId5" Type="http://schemas.openxmlformats.org/officeDocument/2006/relationships/image" Target="../media/image8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2.xml"/><Relationship Id="rId3" Type="http://schemas.openxmlformats.org/officeDocument/2006/relationships/hyperlink" Target="https://arxiv.org/pdf/2008.09765.pdf"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3.xml"/><Relationship Id="rId3" Type="http://schemas.openxmlformats.org/officeDocument/2006/relationships/hyperlink" Target="https://arxiv.org/pdf/2008.09765.pd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4.xml"/><Relationship Id="rId3" Type="http://schemas.openxmlformats.org/officeDocument/2006/relationships/hyperlink" Target="https://arxiv.org/pdf/2008.09765.pdf" TargetMode="Externa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5.xml"/><Relationship Id="rId3" Type="http://schemas.openxmlformats.org/officeDocument/2006/relationships/image" Target="../media/image84.png"/><Relationship Id="rId4" Type="http://schemas.openxmlformats.org/officeDocument/2006/relationships/image" Target="../media/image165.png"/><Relationship Id="rId5" Type="http://schemas.openxmlformats.org/officeDocument/2006/relationships/image" Target="../media/image1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6.xml"/><Relationship Id="rId3" Type="http://schemas.openxmlformats.org/officeDocument/2006/relationships/image" Target="../media/image84.png"/><Relationship Id="rId4" Type="http://schemas.openxmlformats.org/officeDocument/2006/relationships/image" Target="../media/image165.png"/><Relationship Id="rId5" Type="http://schemas.openxmlformats.org/officeDocument/2006/relationships/image" Target="../media/image176.png"/><Relationship Id="rId6" Type="http://schemas.openxmlformats.org/officeDocument/2006/relationships/image" Target="../media/image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8.xml"/><Relationship Id="rId3" Type="http://schemas.openxmlformats.org/officeDocument/2006/relationships/image" Target="../media/image9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9.xml"/><Relationship Id="rId3" Type="http://schemas.openxmlformats.org/officeDocument/2006/relationships/image" Target="../media/image9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0.xml"/><Relationship Id="rId3" Type="http://schemas.openxmlformats.org/officeDocument/2006/relationships/image" Target="../media/image92.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1.xml"/><Relationship Id="rId3" Type="http://schemas.openxmlformats.org/officeDocument/2006/relationships/image" Target="../media/image9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2.xml"/><Relationship Id="rId3" Type="http://schemas.openxmlformats.org/officeDocument/2006/relationships/image" Target="../media/image97.png"/><Relationship Id="rId4" Type="http://schemas.openxmlformats.org/officeDocument/2006/relationships/image" Target="../media/image93.png"/><Relationship Id="rId5" Type="http://schemas.openxmlformats.org/officeDocument/2006/relationships/image" Target="../media/image9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3.xml"/><Relationship Id="rId3" Type="http://schemas.openxmlformats.org/officeDocument/2006/relationships/image" Target="../media/image13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4.xml"/><Relationship Id="rId3" Type="http://schemas.openxmlformats.org/officeDocument/2006/relationships/image" Target="../media/image12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5.xml"/><Relationship Id="rId3" Type="http://schemas.openxmlformats.org/officeDocument/2006/relationships/image" Target="../media/image96.png"/><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6.xml"/><Relationship Id="rId3" Type="http://schemas.openxmlformats.org/officeDocument/2006/relationships/image" Target="../media/image10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7.xml"/><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hyperlink" Target="https://journals.aps.org/prd/pdf/10.1103/PhysRevD.93.081101"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8.xml"/><Relationship Id="rId3" Type="http://schemas.openxmlformats.org/officeDocument/2006/relationships/image" Target="../media/image104.png"/><Relationship Id="rId4" Type="http://schemas.openxmlformats.org/officeDocument/2006/relationships/image" Target="../media/image107.png"/><Relationship Id="rId5" Type="http://schemas.openxmlformats.org/officeDocument/2006/relationships/image" Target="../media/image106.png"/><Relationship Id="rId6" Type="http://schemas.openxmlformats.org/officeDocument/2006/relationships/hyperlink" Target="https://journals.aps.org/prd/abstract/10.1103/PhysRevD.100.022004" TargetMode="External"/><Relationship Id="rId7" Type="http://schemas.openxmlformats.org/officeDocument/2006/relationships/hyperlink" Target="https://arxiv.org/abs/2207.11968"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9.xml"/><Relationship Id="rId3" Type="http://schemas.openxmlformats.org/officeDocument/2006/relationships/hyperlink" Target="https://journals.aps.org/prd/abstract/10.1103/PhysRevD.100.022004" TargetMode="External"/><Relationship Id="rId4" Type="http://schemas.openxmlformats.org/officeDocument/2006/relationships/hyperlink" Target="https://arxiv.org/abs/2207.11968" TargetMode="External"/><Relationship Id="rId5" Type="http://schemas.openxmlformats.org/officeDocument/2006/relationships/image" Target="../media/image104.png"/><Relationship Id="rId6" Type="http://schemas.openxmlformats.org/officeDocument/2006/relationships/image" Target="../media/image107.png"/><Relationship Id="rId7" Type="http://schemas.openxmlformats.org/officeDocument/2006/relationships/image" Target="../media/image1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1.xml"/><Relationship Id="rId3" Type="http://schemas.openxmlformats.org/officeDocument/2006/relationships/image" Target="../media/image10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2.xml"/><Relationship Id="rId3" Type="http://schemas.openxmlformats.org/officeDocument/2006/relationships/image" Target="../media/image161.png"/><Relationship Id="rId4" Type="http://schemas.openxmlformats.org/officeDocument/2006/relationships/image" Target="../media/image10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3.xml"/><Relationship Id="rId3" Type="http://schemas.openxmlformats.org/officeDocument/2006/relationships/image" Target="../media/image10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4.xml"/><Relationship Id="rId3" Type="http://schemas.openxmlformats.org/officeDocument/2006/relationships/image" Target="../media/image109.png"/><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5.xml"/><Relationship Id="rId3" Type="http://schemas.openxmlformats.org/officeDocument/2006/relationships/image" Target="../media/image109.png"/><Relationship Id="rId4" Type="http://schemas.openxmlformats.org/officeDocument/2006/relationships/image" Target="../media/image111.png"/><Relationship Id="rId5" Type="http://schemas.openxmlformats.org/officeDocument/2006/relationships/image" Target="../media/image11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6.xml"/><Relationship Id="rId3" Type="http://schemas.openxmlformats.org/officeDocument/2006/relationships/image" Target="../media/image112.png"/><Relationship Id="rId4" Type="http://schemas.openxmlformats.org/officeDocument/2006/relationships/image" Target="../media/image116.png"/><Relationship Id="rId5" Type="http://schemas.openxmlformats.org/officeDocument/2006/relationships/image" Target="../media/image11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7.xml"/><Relationship Id="rId3" Type="http://schemas.openxmlformats.org/officeDocument/2006/relationships/image" Target="../media/image113.png"/><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8.xml"/><Relationship Id="rId3" Type="http://schemas.openxmlformats.org/officeDocument/2006/relationships/image" Target="../media/image11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9.xml"/><Relationship Id="rId3"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Text&#10;&#10;Description automatically generated" id="233" name="Google Shape;233;p38"/>
          <p:cNvPicPr preferRelativeResize="0"/>
          <p:nvPr/>
        </p:nvPicPr>
        <p:blipFill rotWithShape="1">
          <a:blip r:embed="rId3">
            <a:alphaModFix/>
          </a:blip>
          <a:srcRect b="0" l="0" r="0" t="0"/>
          <a:stretch/>
        </p:blipFill>
        <p:spPr>
          <a:xfrm>
            <a:off x="251222" y="222647"/>
            <a:ext cx="1243481" cy="525737"/>
          </a:xfrm>
          <a:prstGeom prst="rect">
            <a:avLst/>
          </a:prstGeom>
          <a:noFill/>
          <a:ln>
            <a:noFill/>
          </a:ln>
        </p:spPr>
      </p:pic>
      <p:sp>
        <p:nvSpPr>
          <p:cNvPr id="234" name="Google Shape;234;p38"/>
          <p:cNvSpPr/>
          <p:nvPr/>
        </p:nvSpPr>
        <p:spPr>
          <a:xfrm>
            <a:off x="251225" y="3343275"/>
            <a:ext cx="6858000" cy="1577700"/>
          </a:xfrm>
          <a:prstGeom prst="roundRect">
            <a:avLst>
              <a:gd fmla="val 16667" name="adj"/>
            </a:avLst>
          </a:prstGeom>
          <a:solidFill>
            <a:srgbClr val="6D009D"/>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3600">
                <a:solidFill>
                  <a:schemeClr val="lt1"/>
                </a:solidFill>
                <a:latin typeface="Palatino Linotype"/>
                <a:ea typeface="Palatino Linotype"/>
                <a:cs typeface="Palatino Linotype"/>
                <a:sym typeface="Palatino Linotype"/>
              </a:rPr>
              <a:t>Noble Element </a:t>
            </a:r>
            <a:r>
              <a:rPr b="1" lang="en" sz="3600">
                <a:solidFill>
                  <a:srgbClr val="FFCC33"/>
                </a:solidFill>
                <a:latin typeface="Palatino Linotype"/>
                <a:ea typeface="Palatino Linotype"/>
                <a:cs typeface="Palatino Linotype"/>
                <a:sym typeface="Palatino Linotype"/>
              </a:rPr>
              <a:t>Detectors</a:t>
            </a:r>
            <a:endParaRPr sz="1100">
              <a:latin typeface="Palatino Linotype"/>
              <a:ea typeface="Palatino Linotype"/>
              <a:cs typeface="Palatino Linotype"/>
              <a:sym typeface="Palatino Linotype"/>
            </a:endParaRPr>
          </a:p>
          <a:p>
            <a:pPr indent="0" lvl="0" marL="0" marR="0" rtl="0" algn="l">
              <a:spcBef>
                <a:spcPts val="0"/>
              </a:spcBef>
              <a:spcAft>
                <a:spcPts val="0"/>
              </a:spcAft>
              <a:buNone/>
            </a:pPr>
            <a:r>
              <a:rPr b="1" lang="en" sz="1600">
                <a:solidFill>
                  <a:schemeClr val="lt1"/>
                </a:solidFill>
                <a:latin typeface="Palatino Linotype"/>
                <a:ea typeface="Palatino Linotype"/>
                <a:cs typeface="Palatino Linotype"/>
                <a:sym typeface="Palatino Linotype"/>
              </a:rPr>
              <a:t>Dr. Elena Gramellini, 11/11/2024, EDIT School, Fermilab</a:t>
            </a:r>
            <a:endParaRPr sz="1100">
              <a:latin typeface="Palatino Linotype"/>
              <a:ea typeface="Palatino Linotype"/>
              <a:cs typeface="Palatino Linotype"/>
              <a:sym typeface="Palatino Linotype"/>
            </a:endParaRPr>
          </a:p>
        </p:txBody>
      </p:sp>
      <p:pic>
        <p:nvPicPr>
          <p:cNvPr id="235" name="Google Shape;235;p38"/>
          <p:cNvPicPr preferRelativeResize="0"/>
          <p:nvPr/>
        </p:nvPicPr>
        <p:blipFill>
          <a:blip r:embed="rId4">
            <a:alphaModFix/>
          </a:blip>
          <a:stretch>
            <a:fillRect/>
          </a:stretch>
        </p:blipFill>
        <p:spPr>
          <a:xfrm>
            <a:off x="1723304" y="985673"/>
            <a:ext cx="7344496" cy="2293000"/>
          </a:xfrm>
          <a:prstGeom prst="rect">
            <a:avLst/>
          </a:prstGeom>
          <a:noFill/>
          <a:ln>
            <a:noFill/>
          </a:ln>
        </p:spPr>
      </p:pic>
      <p:sp>
        <p:nvSpPr>
          <p:cNvPr id="236" name="Google Shape;236;p38"/>
          <p:cNvSpPr txBox="1"/>
          <p:nvPr/>
        </p:nvSpPr>
        <p:spPr>
          <a:xfrm>
            <a:off x="3810000" y="3119273"/>
            <a:ext cx="5166300" cy="306600"/>
          </a:xfrm>
          <a:prstGeom prst="rect">
            <a:avLst/>
          </a:prstGeom>
          <a:noFill/>
          <a:ln>
            <a:noFill/>
          </a:ln>
        </p:spPr>
        <p:txBody>
          <a:bodyPr anchorCtr="0" anchor="t" bIns="91425" lIns="91425" spcFirstLastPara="1" rIns="91425" wrap="square" tIns="91425">
            <a:noAutofit/>
          </a:bodyPr>
          <a:lstStyle/>
          <a:p>
            <a:pPr indent="0" lvl="0" marL="0" rtl="0" algn="r">
              <a:lnSpc>
                <a:spcPct val="150000"/>
              </a:lnSpc>
              <a:spcBef>
                <a:spcPts val="0"/>
              </a:spcBef>
              <a:spcAft>
                <a:spcPts val="0"/>
              </a:spcAft>
              <a:buNone/>
            </a:pPr>
            <a:r>
              <a:rPr lang="en" sz="1000">
                <a:solidFill>
                  <a:srgbClr val="7F84A7"/>
                </a:solidFill>
              </a:rPr>
              <a:t>Photo by LIDINE2017 organizers</a:t>
            </a:r>
            <a:endParaRPr sz="1000">
              <a:solidFill>
                <a:srgbClr val="7F84A7"/>
              </a:solidFill>
            </a:endParaRPr>
          </a:p>
          <a:p>
            <a:pPr indent="0" lvl="0" marL="0" rtl="0" algn="r">
              <a:lnSpc>
                <a:spcPct val="115000"/>
              </a:lnSpc>
              <a:spcBef>
                <a:spcPts val="3000"/>
              </a:spcBef>
              <a:spcAft>
                <a:spcPts val="0"/>
              </a:spcAft>
              <a:buNone/>
            </a:pPr>
            <a:r>
              <a:t/>
            </a:r>
            <a:endParaRPr sz="11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7"/>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Why Nobles?</a:t>
            </a:r>
            <a:endParaRPr sz="1950"/>
          </a:p>
        </p:txBody>
      </p:sp>
      <p:sp>
        <p:nvSpPr>
          <p:cNvPr id="327" name="Google Shape;327;p4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28" name="Google Shape;328;p4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29" name="Google Shape;329;p4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30" name="Google Shape;330;p47"/>
          <p:cNvPicPr preferRelativeResize="0"/>
          <p:nvPr/>
        </p:nvPicPr>
        <p:blipFill rotWithShape="1">
          <a:blip r:embed="rId3">
            <a:alphaModFix/>
          </a:blip>
          <a:srcRect b="0" l="0" r="0" t="0"/>
          <a:stretch/>
        </p:blipFill>
        <p:spPr>
          <a:xfrm>
            <a:off x="3005325" y="2100150"/>
            <a:ext cx="5854476" cy="2485050"/>
          </a:xfrm>
          <a:prstGeom prst="rect">
            <a:avLst/>
          </a:prstGeom>
          <a:noFill/>
          <a:ln>
            <a:noFill/>
          </a:ln>
        </p:spPr>
      </p:pic>
      <p:sp>
        <p:nvSpPr>
          <p:cNvPr id="331" name="Google Shape;331;p47"/>
          <p:cNvSpPr txBox="1"/>
          <p:nvPr/>
        </p:nvSpPr>
        <p:spPr>
          <a:xfrm>
            <a:off x="228600" y="2514600"/>
            <a:ext cx="2586600" cy="22104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400"/>
              </a:spcBef>
              <a:spcAft>
                <a:spcPts val="0"/>
              </a:spcAft>
              <a:buNone/>
            </a:pPr>
            <a:r>
              <a:rPr lang="en">
                <a:solidFill>
                  <a:schemeClr val="dk1"/>
                </a:solidFill>
                <a:latin typeface="Palatino Linotype"/>
                <a:ea typeface="Palatino Linotype"/>
                <a:cs typeface="Palatino Linotype"/>
                <a:sym typeface="Palatino Linotype"/>
              </a:rPr>
              <a:t>Ar is more abundant than Xe (1% of the atmosphere) → cheaper! </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But its nuclear structure is not favorable for some experiments, and 128 nm light is challenging</a:t>
            </a:r>
            <a:endParaRPr>
              <a:solidFill>
                <a:schemeClr val="dk1"/>
              </a:solidFill>
            </a:endParaRPr>
          </a:p>
        </p:txBody>
      </p:sp>
      <p:sp>
        <p:nvSpPr>
          <p:cNvPr id="332" name="Google Shape;332;p47"/>
          <p:cNvSpPr txBox="1"/>
          <p:nvPr>
            <p:ph idx="1" type="body"/>
          </p:nvPr>
        </p:nvSpPr>
        <p:spPr>
          <a:xfrm>
            <a:off x="228600" y="590550"/>
            <a:ext cx="8631300" cy="1771800"/>
          </a:xfrm>
          <a:prstGeom prst="rect">
            <a:avLst/>
          </a:prstGeom>
          <a:noFill/>
          <a:ln>
            <a:noFill/>
          </a:ln>
        </p:spPr>
        <p:txBody>
          <a:bodyPr anchorCtr="0" anchor="t" bIns="34275" lIns="68575" spcFirstLastPara="1" rIns="68575" wrap="square" tIns="34275">
            <a:normAutofit/>
          </a:bodyPr>
          <a:lstStyle/>
          <a:p>
            <a:pPr indent="0" lvl="0" marL="0" rtl="0" algn="l">
              <a:lnSpc>
                <a:spcPct val="120000"/>
              </a:lnSpc>
              <a:spcBef>
                <a:spcPts val="0"/>
              </a:spcBef>
              <a:spcAft>
                <a:spcPts val="0"/>
              </a:spcAft>
              <a:buClr>
                <a:srgbClr val="B7277C"/>
              </a:buClr>
              <a:buSzPts val="3300"/>
              <a:buNone/>
            </a:pPr>
            <a:r>
              <a:rPr b="1" lang="en">
                <a:solidFill>
                  <a:srgbClr val="B7277C"/>
                </a:solidFill>
                <a:latin typeface="Palatino Linotype"/>
                <a:ea typeface="Palatino Linotype"/>
                <a:cs typeface="Palatino Linotype"/>
                <a:sym typeface="Palatino Linotype"/>
              </a:rPr>
              <a:t>Dense </a:t>
            </a:r>
            <a:r>
              <a:rPr lang="en">
                <a:solidFill>
                  <a:srgbClr val="000000"/>
                </a:solidFill>
              </a:rPr>
              <a:t>→ More interaction centers for rare processes</a:t>
            </a:r>
            <a:br>
              <a:rPr lang="en">
                <a:solidFill>
                  <a:srgbClr val="000000"/>
                </a:solidFill>
                <a:latin typeface="Palatino Linotype"/>
                <a:ea typeface="Palatino Linotype"/>
                <a:cs typeface="Palatino Linotype"/>
                <a:sym typeface="Palatino Linotype"/>
              </a:rPr>
            </a:br>
            <a:r>
              <a:rPr b="1" lang="en">
                <a:solidFill>
                  <a:srgbClr val="B7277C"/>
                </a:solidFill>
                <a:latin typeface="Palatino Linotype"/>
                <a:ea typeface="Palatino Linotype"/>
                <a:cs typeface="Palatino Linotype"/>
                <a:sym typeface="Palatino Linotype"/>
              </a:rPr>
              <a:t>Ionize easily </a:t>
            </a:r>
            <a:r>
              <a:rPr lang="en">
                <a:solidFill>
                  <a:srgbClr val="000000"/>
                </a:solidFill>
              </a:rPr>
              <a:t> → e.g. Ar 55,000 electrons / cm</a:t>
            </a:r>
            <a:endParaRPr/>
          </a:p>
          <a:p>
            <a:pPr indent="0" lvl="0" marL="0" rtl="0" algn="l">
              <a:lnSpc>
                <a:spcPct val="120000"/>
              </a:lnSpc>
              <a:spcBef>
                <a:spcPts val="400"/>
              </a:spcBef>
              <a:spcAft>
                <a:spcPts val="0"/>
              </a:spcAft>
              <a:buClr>
                <a:srgbClr val="B7277C"/>
              </a:buClr>
              <a:buSzPts val="3300"/>
              <a:buNone/>
            </a:pPr>
            <a:r>
              <a:rPr b="1" lang="en">
                <a:solidFill>
                  <a:srgbClr val="B7277C"/>
                </a:solidFill>
              </a:rPr>
              <a:t>Non-reactive </a:t>
            </a:r>
            <a:r>
              <a:rPr lang="en">
                <a:solidFill>
                  <a:schemeClr val="dk1"/>
                </a:solidFill>
              </a:rPr>
              <a:t>→ High e</a:t>
            </a:r>
            <a:r>
              <a:rPr baseline="30000" lang="en">
                <a:solidFill>
                  <a:schemeClr val="dk1"/>
                </a:solidFill>
              </a:rPr>
              <a:t>-</a:t>
            </a:r>
            <a:r>
              <a:rPr lang="en">
                <a:solidFill>
                  <a:schemeClr val="dk1"/>
                </a:solidFill>
              </a:rPr>
              <a:t> lifetime </a:t>
            </a:r>
            <a:r>
              <a:rPr i="1" lang="en">
                <a:solidFill>
                  <a:schemeClr val="dk1"/>
                </a:solidFill>
              </a:rPr>
              <a:t>                                                                                                      </a:t>
            </a:r>
            <a:br>
              <a:rPr i="1" lang="en">
                <a:latin typeface="Palatino Linotype"/>
                <a:ea typeface="Palatino Linotype"/>
                <a:cs typeface="Palatino Linotype"/>
                <a:sym typeface="Palatino Linotype"/>
              </a:rPr>
            </a:br>
            <a:r>
              <a:rPr b="1" lang="en">
                <a:solidFill>
                  <a:srgbClr val="B7277C"/>
                </a:solidFill>
                <a:latin typeface="Palatino Linotype"/>
                <a:ea typeface="Palatino Linotype"/>
                <a:cs typeface="Palatino Linotype"/>
                <a:sym typeface="Palatino Linotype"/>
              </a:rPr>
              <a:t>Lots of scintillation light</a:t>
            </a:r>
            <a:r>
              <a:rPr b="1" lang="en">
                <a:solidFill>
                  <a:srgbClr val="000000"/>
                </a:solidFill>
                <a:latin typeface="Palatino Linotype"/>
                <a:ea typeface="Palatino Linotype"/>
                <a:cs typeface="Palatino Linotype"/>
                <a:sym typeface="Palatino Linotype"/>
              </a:rPr>
              <a:t> </a:t>
            </a:r>
            <a:r>
              <a:rPr lang="en">
                <a:solidFill>
                  <a:srgbClr val="000000"/>
                </a:solidFill>
              </a:rPr>
              <a:t>→ Transparent to light produced</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3" name="Shape 3873"/>
        <p:cNvGrpSpPr/>
        <p:nvPr/>
      </p:nvGrpSpPr>
      <p:grpSpPr>
        <a:xfrm>
          <a:off x="0" y="0"/>
          <a:ext cx="0" cy="0"/>
          <a:chOff x="0" y="0"/>
          <a:chExt cx="0" cy="0"/>
        </a:xfrm>
      </p:grpSpPr>
      <p:sp>
        <p:nvSpPr>
          <p:cNvPr id="3874" name="Google Shape;3874;p137"/>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0νββ: energy resolution &amp; bkg rejection is the name of the game</a:t>
            </a:r>
            <a:endParaRPr/>
          </a:p>
        </p:txBody>
      </p:sp>
      <p:sp>
        <p:nvSpPr>
          <p:cNvPr id="3875" name="Google Shape;3875;p13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76" name="Google Shape;3876;p13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877" name="Google Shape;3877;p13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878" name="Google Shape;3878;p137"/>
          <p:cNvSpPr txBox="1"/>
          <p:nvPr>
            <p:ph idx="1" type="body"/>
          </p:nvPr>
        </p:nvSpPr>
        <p:spPr>
          <a:xfrm>
            <a:off x="214150" y="719675"/>
            <a:ext cx="1705200" cy="39309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For HPgXe TPC, energy resolution at the level of sub-percent</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t/>
            </a:r>
            <a:endParaRPr>
              <a:solidFill>
                <a:schemeClr val="dk1"/>
              </a:solidFill>
            </a:endParaRPr>
          </a:p>
        </p:txBody>
      </p:sp>
      <p:pic>
        <p:nvPicPr>
          <p:cNvPr id="3879" name="Google Shape;3879;p137"/>
          <p:cNvPicPr preferRelativeResize="0"/>
          <p:nvPr/>
        </p:nvPicPr>
        <p:blipFill>
          <a:blip r:embed="rId3">
            <a:alphaModFix/>
          </a:blip>
          <a:stretch>
            <a:fillRect/>
          </a:stretch>
        </p:blipFill>
        <p:spPr>
          <a:xfrm>
            <a:off x="2205398" y="558825"/>
            <a:ext cx="6881276" cy="420367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3" name="Shape 3883"/>
        <p:cNvGrpSpPr/>
        <p:nvPr/>
      </p:nvGrpSpPr>
      <p:grpSpPr>
        <a:xfrm>
          <a:off x="0" y="0"/>
          <a:ext cx="0" cy="0"/>
          <a:chOff x="0" y="0"/>
          <a:chExt cx="0" cy="0"/>
        </a:xfrm>
      </p:grpSpPr>
      <p:sp>
        <p:nvSpPr>
          <p:cNvPr id="3884" name="Google Shape;3884;p138"/>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Why gas HPgXeTPC? </a:t>
            </a:r>
            <a:endParaRPr/>
          </a:p>
        </p:txBody>
      </p:sp>
      <p:sp>
        <p:nvSpPr>
          <p:cNvPr id="3885" name="Google Shape;3885;p13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86" name="Google Shape;3886;p13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887" name="Google Shape;3887;p13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888" name="Google Shape;3888;p138"/>
          <p:cNvSpPr txBox="1"/>
          <p:nvPr>
            <p:ph idx="1" type="body"/>
          </p:nvPr>
        </p:nvSpPr>
        <p:spPr>
          <a:xfrm>
            <a:off x="290350" y="719675"/>
            <a:ext cx="4746300" cy="19530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rgbClr val="800000"/>
                </a:solidFill>
              </a:rPr>
              <a:t>Density is low → need high pressure</a:t>
            </a:r>
            <a:endParaRPr>
              <a:solidFill>
                <a:srgbClr val="800000"/>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Better for low-energy (extended tracks)</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Great intrinsic energy resolution</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Easy calibration</a:t>
            </a:r>
            <a:endParaRPr>
              <a:solidFill>
                <a:schemeClr val="dk1"/>
              </a:solidFill>
            </a:endParaRPr>
          </a:p>
        </p:txBody>
      </p:sp>
      <p:pic>
        <p:nvPicPr>
          <p:cNvPr id="3889" name="Google Shape;3889;p138"/>
          <p:cNvPicPr preferRelativeResize="0"/>
          <p:nvPr/>
        </p:nvPicPr>
        <p:blipFill rotWithShape="1">
          <a:blip r:embed="rId3">
            <a:alphaModFix/>
          </a:blip>
          <a:srcRect b="17314" l="49672" r="0" t="0"/>
          <a:stretch/>
        </p:blipFill>
        <p:spPr>
          <a:xfrm>
            <a:off x="5345450" y="76200"/>
            <a:ext cx="3265148" cy="4514325"/>
          </a:xfrm>
          <a:prstGeom prst="rect">
            <a:avLst/>
          </a:prstGeom>
          <a:noFill/>
          <a:ln>
            <a:noFill/>
          </a:ln>
        </p:spPr>
      </p:pic>
      <p:sp>
        <p:nvSpPr>
          <p:cNvPr id="3890" name="Google Shape;3890;p138"/>
          <p:cNvSpPr txBox="1"/>
          <p:nvPr/>
        </p:nvSpPr>
        <p:spPr>
          <a:xfrm>
            <a:off x="1981200" y="3358475"/>
            <a:ext cx="3000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Krypton calibrations used to correct for the finite drift-electron lifetime &amp; dependence on the event transverse position and edge effect</a:t>
            </a:r>
            <a:endParaRPr>
              <a:latin typeface="Palatino Linotype"/>
              <a:ea typeface="Palatino Linotype"/>
              <a:cs typeface="Palatino Linotype"/>
              <a:sym typeface="Palatino Linotype"/>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4" name="Shape 3894"/>
        <p:cNvGrpSpPr/>
        <p:nvPr/>
      </p:nvGrpSpPr>
      <p:grpSpPr>
        <a:xfrm>
          <a:off x="0" y="0"/>
          <a:ext cx="0" cy="0"/>
          <a:chOff x="0" y="0"/>
          <a:chExt cx="0" cy="0"/>
        </a:xfrm>
      </p:grpSpPr>
      <p:sp>
        <p:nvSpPr>
          <p:cNvPr id="3895" name="Google Shape;3895;p139"/>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Why gas HPgXeTPC? </a:t>
            </a:r>
            <a:endParaRPr/>
          </a:p>
        </p:txBody>
      </p:sp>
      <p:sp>
        <p:nvSpPr>
          <p:cNvPr id="3896" name="Google Shape;3896;p13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97" name="Google Shape;3897;p13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898" name="Google Shape;3898;p13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899" name="Google Shape;3899;p139"/>
          <p:cNvSpPr txBox="1"/>
          <p:nvPr>
            <p:ph idx="1" type="body"/>
          </p:nvPr>
        </p:nvSpPr>
        <p:spPr>
          <a:xfrm>
            <a:off x="290350" y="719675"/>
            <a:ext cx="4746300" cy="19530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rgbClr val="800000"/>
                </a:solidFill>
              </a:rPr>
              <a:t>Density is low → need high pressure</a:t>
            </a:r>
            <a:endParaRPr>
              <a:solidFill>
                <a:srgbClr val="800000"/>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Better for low-energy (extended tracks)</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Great intrinsic energy resolution</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Easy calibration</a:t>
            </a:r>
            <a:br>
              <a:rPr lang="en">
                <a:solidFill>
                  <a:schemeClr val="dk1"/>
                </a:solidFill>
              </a:rPr>
            </a:br>
            <a:br>
              <a:rPr lang="en">
                <a:solidFill>
                  <a:schemeClr val="dk1"/>
                </a:solidFill>
              </a:rPr>
            </a:br>
            <a:r>
              <a:rPr lang="en">
                <a:solidFill>
                  <a:schemeClr val="dk1"/>
                </a:solidFill>
              </a:rPr>
              <a:t>“Easier” Barium Tagging</a:t>
            </a:r>
            <a:endParaRPr>
              <a:solidFill>
                <a:schemeClr val="dk1"/>
              </a:solidFill>
            </a:endParaRPr>
          </a:p>
        </p:txBody>
      </p:sp>
      <p:pic>
        <p:nvPicPr>
          <p:cNvPr id="3900" name="Google Shape;3900;p139"/>
          <p:cNvPicPr preferRelativeResize="0"/>
          <p:nvPr/>
        </p:nvPicPr>
        <p:blipFill>
          <a:blip r:embed="rId3">
            <a:alphaModFix/>
          </a:blip>
          <a:stretch>
            <a:fillRect/>
          </a:stretch>
        </p:blipFill>
        <p:spPr>
          <a:xfrm>
            <a:off x="5065765" y="2469175"/>
            <a:ext cx="3672284" cy="1953000"/>
          </a:xfrm>
          <a:prstGeom prst="rect">
            <a:avLst/>
          </a:prstGeom>
          <a:noFill/>
          <a:ln>
            <a:noFill/>
          </a:ln>
        </p:spPr>
      </p:pic>
      <p:sp>
        <p:nvSpPr>
          <p:cNvPr id="3901" name="Google Shape;3901;p139"/>
          <p:cNvSpPr txBox="1"/>
          <p:nvPr/>
        </p:nvSpPr>
        <p:spPr>
          <a:xfrm>
            <a:off x="5274341" y="2557971"/>
            <a:ext cx="2744100" cy="482400"/>
          </a:xfrm>
          <a:prstGeom prst="rect">
            <a:avLst/>
          </a:prstGeom>
          <a:solidFill>
            <a:srgbClr val="000000">
              <a:alpha val="52980"/>
            </a:srgbClr>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900">
                <a:solidFill>
                  <a:srgbClr val="FFFFFF"/>
                </a:solidFill>
              </a:rPr>
              <a:t> Bench-top experiments for developing Ba tagging (Ba ion beam source + high pressure microscope)</a:t>
            </a:r>
            <a:endParaRPr sz="500">
              <a:solidFill>
                <a:srgbClr val="FFFFFF"/>
              </a:solidFill>
            </a:endParaRPr>
          </a:p>
        </p:txBody>
      </p:sp>
      <p:pic>
        <p:nvPicPr>
          <p:cNvPr id="3902" name="Google Shape;3902;p139"/>
          <p:cNvPicPr preferRelativeResize="0"/>
          <p:nvPr/>
        </p:nvPicPr>
        <p:blipFill rotWithShape="1">
          <a:blip r:embed="rId4">
            <a:alphaModFix/>
          </a:blip>
          <a:srcRect b="0" l="61728" r="0" t="54693"/>
          <a:stretch/>
        </p:blipFill>
        <p:spPr>
          <a:xfrm>
            <a:off x="5889556" y="188825"/>
            <a:ext cx="3118596" cy="2198801"/>
          </a:xfrm>
          <a:prstGeom prst="rect">
            <a:avLst/>
          </a:prstGeom>
          <a:noFill/>
          <a:ln>
            <a:noFill/>
          </a:ln>
        </p:spPr>
      </p:pic>
      <p:sp>
        <p:nvSpPr>
          <p:cNvPr id="3903" name="Google Shape;3903;p139"/>
          <p:cNvSpPr txBox="1"/>
          <p:nvPr/>
        </p:nvSpPr>
        <p:spPr>
          <a:xfrm>
            <a:off x="6049875" y="2632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rgbClr val="595959"/>
                </a:solidFill>
              </a:rPr>
              <a:t>single fluorescent molecule</a:t>
            </a:r>
            <a:endParaRPr>
              <a:solidFill>
                <a:srgbClr val="595959"/>
              </a:solidFill>
            </a:endParaRPr>
          </a:p>
        </p:txBody>
      </p:sp>
      <p:sp>
        <p:nvSpPr>
          <p:cNvPr id="3904" name="Google Shape;3904;p139"/>
          <p:cNvSpPr txBox="1"/>
          <p:nvPr/>
        </p:nvSpPr>
        <p:spPr>
          <a:xfrm>
            <a:off x="222250" y="3581400"/>
            <a:ext cx="4814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Palatino Linotype"/>
                <a:ea typeface="Palatino Linotype"/>
                <a:cs typeface="Palatino Linotype"/>
                <a:sym typeface="Palatino Linotype"/>
              </a:rPr>
              <a:t>I</a:t>
            </a:r>
            <a:r>
              <a:rPr lang="en" sz="1600">
                <a:latin typeface="Palatino Linotype"/>
                <a:ea typeface="Palatino Linotype"/>
                <a:cs typeface="Palatino Linotype"/>
                <a:sym typeface="Palatino Linotype"/>
              </a:rPr>
              <a:t>dentification of 0νβ</a:t>
            </a:r>
            <a:r>
              <a:rPr lang="en" sz="1600">
                <a:solidFill>
                  <a:schemeClr val="dk1"/>
                </a:solidFill>
                <a:latin typeface="Palatino Linotype"/>
                <a:ea typeface="Palatino Linotype"/>
                <a:cs typeface="Palatino Linotype"/>
                <a:sym typeface="Palatino Linotype"/>
              </a:rPr>
              <a:t>β</a:t>
            </a:r>
            <a:r>
              <a:rPr lang="en" sz="1600">
                <a:latin typeface="Palatino Linotype"/>
                <a:ea typeface="Palatino Linotype"/>
                <a:cs typeface="Palatino Linotype"/>
                <a:sym typeface="Palatino Linotype"/>
              </a:rPr>
              <a:t> via the observation of the daughter atom in the decay (cannot be generated by radioactive backgrounds). For </a:t>
            </a:r>
            <a:r>
              <a:rPr baseline="30000" lang="en" sz="1600">
                <a:latin typeface="Palatino Linotype"/>
                <a:ea typeface="Palatino Linotype"/>
                <a:cs typeface="Palatino Linotype"/>
                <a:sym typeface="Palatino Linotype"/>
              </a:rPr>
              <a:t>136</a:t>
            </a:r>
            <a:r>
              <a:rPr lang="en" sz="1600">
                <a:latin typeface="Palatino Linotype"/>
                <a:ea typeface="Palatino Linotype"/>
                <a:cs typeface="Palatino Linotype"/>
                <a:sym typeface="Palatino Linotype"/>
              </a:rPr>
              <a:t>Xe → </a:t>
            </a:r>
            <a:r>
              <a:rPr baseline="30000" lang="en" sz="1600">
                <a:latin typeface="Palatino Linotype"/>
                <a:ea typeface="Palatino Linotype"/>
                <a:cs typeface="Palatino Linotype"/>
                <a:sym typeface="Palatino Linotype"/>
              </a:rPr>
              <a:t>136</a:t>
            </a:r>
            <a:r>
              <a:rPr lang="en" sz="1600">
                <a:latin typeface="Palatino Linotype"/>
                <a:ea typeface="Palatino Linotype"/>
                <a:cs typeface="Palatino Linotype"/>
                <a:sym typeface="Palatino Linotype"/>
              </a:rPr>
              <a:t>Ba</a:t>
            </a:r>
            <a:r>
              <a:rPr baseline="30000" lang="en" sz="1600">
                <a:latin typeface="Palatino Linotype"/>
                <a:ea typeface="Palatino Linotype"/>
                <a:cs typeface="Palatino Linotype"/>
                <a:sym typeface="Palatino Linotype"/>
              </a:rPr>
              <a:t>2+</a:t>
            </a:r>
            <a:endParaRPr baseline="30000" sz="1600">
              <a:latin typeface="Palatino Linotype"/>
              <a:ea typeface="Palatino Linotype"/>
              <a:cs typeface="Palatino Linotype"/>
              <a:sym typeface="Palatino Linotype"/>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8" name="Shape 3908"/>
        <p:cNvGrpSpPr/>
        <p:nvPr/>
      </p:nvGrpSpPr>
      <p:grpSpPr>
        <a:xfrm>
          <a:off x="0" y="0"/>
          <a:ext cx="0" cy="0"/>
          <a:chOff x="0" y="0"/>
          <a:chExt cx="0" cy="0"/>
        </a:xfrm>
      </p:grpSpPr>
      <p:sp>
        <p:nvSpPr>
          <p:cNvPr id="3909" name="Google Shape;3909;p140"/>
          <p:cNvSpPr txBox="1"/>
          <p:nvPr>
            <p:ph type="title"/>
          </p:nvPr>
        </p:nvSpPr>
        <p:spPr>
          <a:xfrm>
            <a:off x="228600" y="42274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Takeaways &amp; Outlook</a:t>
            </a:r>
            <a:endParaRPr sz="1950"/>
          </a:p>
        </p:txBody>
      </p:sp>
      <p:sp>
        <p:nvSpPr>
          <p:cNvPr id="3910" name="Google Shape;3910;p14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911" name="Google Shape;3911;p14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912" name="Google Shape;3912;p14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6" name="Shape 3916"/>
        <p:cNvGrpSpPr/>
        <p:nvPr/>
      </p:nvGrpSpPr>
      <p:grpSpPr>
        <a:xfrm>
          <a:off x="0" y="0"/>
          <a:ext cx="0" cy="0"/>
          <a:chOff x="0" y="0"/>
          <a:chExt cx="0" cy="0"/>
        </a:xfrm>
      </p:grpSpPr>
      <p:pic>
        <p:nvPicPr>
          <p:cNvPr id="3917" name="Google Shape;3917;p141"/>
          <p:cNvPicPr preferRelativeResize="0"/>
          <p:nvPr/>
        </p:nvPicPr>
        <p:blipFill>
          <a:blip r:embed="rId3">
            <a:alphaModFix/>
          </a:blip>
          <a:stretch>
            <a:fillRect/>
          </a:stretch>
        </p:blipFill>
        <p:spPr>
          <a:xfrm>
            <a:off x="6115525" y="381000"/>
            <a:ext cx="2858624" cy="2697125"/>
          </a:xfrm>
          <a:prstGeom prst="rect">
            <a:avLst/>
          </a:prstGeom>
          <a:noFill/>
          <a:ln>
            <a:noFill/>
          </a:ln>
        </p:spPr>
      </p:pic>
      <p:sp>
        <p:nvSpPr>
          <p:cNvPr id="3918" name="Google Shape;3918;p141"/>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Takeaways!</a:t>
            </a:r>
            <a:endParaRPr/>
          </a:p>
        </p:txBody>
      </p:sp>
      <p:sp>
        <p:nvSpPr>
          <p:cNvPr id="3919" name="Google Shape;3919;p14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920" name="Google Shape;3920;p14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921" name="Google Shape;3921;p14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922" name="Google Shape;3922;p141"/>
          <p:cNvSpPr txBox="1"/>
          <p:nvPr>
            <p:ph idx="1" type="body"/>
          </p:nvPr>
        </p:nvSpPr>
        <p:spPr>
          <a:xfrm>
            <a:off x="214150" y="652475"/>
            <a:ext cx="8112900" cy="3564600"/>
          </a:xfrm>
          <a:prstGeom prst="rect">
            <a:avLst/>
          </a:prstGeom>
        </p:spPr>
        <p:txBody>
          <a:bodyPr anchorCtr="0" anchor="t" bIns="0" lIns="0" spcFirstLastPara="1" rIns="0" wrap="square" tIns="0">
            <a:noAutofit/>
          </a:bodyPr>
          <a:lstStyle/>
          <a:p>
            <a:pPr indent="0" lvl="0" marL="0" rtl="0" algn="l">
              <a:lnSpc>
                <a:spcPct val="100000"/>
              </a:lnSpc>
              <a:spcBef>
                <a:spcPts val="2000"/>
              </a:spcBef>
              <a:spcAft>
                <a:spcPts val="0"/>
              </a:spcAft>
              <a:buClr>
                <a:schemeClr val="dk1"/>
              </a:buClr>
              <a:buSzPts val="1100"/>
              <a:buFont typeface="Arial"/>
              <a:buNone/>
            </a:pPr>
            <a:r>
              <a:rPr lang="en">
                <a:solidFill>
                  <a:schemeClr val="dk1"/>
                </a:solidFill>
              </a:rPr>
              <a:t>D</a:t>
            </a:r>
            <a:r>
              <a:rPr lang="en">
                <a:solidFill>
                  <a:schemeClr val="dk1"/>
                </a:solidFill>
              </a:rPr>
              <a:t>etectors see particles by the </a:t>
            </a:r>
            <a:r>
              <a:rPr b="1" lang="en">
                <a:solidFill>
                  <a:srgbClr val="C7007E"/>
                </a:solidFill>
              </a:rPr>
              <a:t>energy they leave behind</a:t>
            </a:r>
            <a:br>
              <a:rPr b="1" lang="en" sz="2000">
                <a:solidFill>
                  <a:srgbClr val="C7007E"/>
                </a:solidFill>
              </a:rPr>
            </a:br>
            <a:r>
              <a:rPr b="1" lang="en" sz="2000">
                <a:solidFill>
                  <a:srgbClr val="C7007E"/>
                </a:solidFill>
              </a:rPr>
              <a:t>	</a:t>
            </a:r>
            <a:r>
              <a:rPr lang="en" sz="1600">
                <a:solidFill>
                  <a:schemeClr val="dk1"/>
                </a:solidFill>
              </a:rPr>
              <a:t>→ energy loss shows up mainly in the form of </a:t>
            </a:r>
            <a:br>
              <a:rPr lang="en" sz="1600">
                <a:solidFill>
                  <a:schemeClr val="dk1"/>
                </a:solidFill>
              </a:rPr>
            </a:br>
            <a:r>
              <a:rPr lang="en" sz="1600">
                <a:solidFill>
                  <a:schemeClr val="dk1"/>
                </a:solidFill>
              </a:rPr>
              <a:t>		</a:t>
            </a:r>
            <a:r>
              <a:rPr b="1" lang="en" sz="1600">
                <a:solidFill>
                  <a:srgbClr val="C7007E"/>
                </a:solidFill>
              </a:rPr>
              <a:t>ionization</a:t>
            </a:r>
            <a:r>
              <a:rPr lang="en" sz="1600">
                <a:solidFill>
                  <a:schemeClr val="dk1"/>
                </a:solidFill>
              </a:rPr>
              <a:t>, </a:t>
            </a:r>
            <a:r>
              <a:rPr b="1" lang="en" sz="1600">
                <a:solidFill>
                  <a:srgbClr val="C7007E"/>
                </a:solidFill>
              </a:rPr>
              <a:t>scintillation light</a:t>
            </a:r>
            <a:r>
              <a:rPr lang="en" sz="1600">
                <a:solidFill>
                  <a:schemeClr val="dk1"/>
                </a:solidFill>
              </a:rPr>
              <a:t>.</a:t>
            </a:r>
            <a:br>
              <a:rPr lang="en" sz="1600">
                <a:solidFill>
                  <a:schemeClr val="dk1"/>
                </a:solidFill>
              </a:rPr>
            </a:br>
            <a:r>
              <a:rPr lang="en" sz="1600">
                <a:solidFill>
                  <a:schemeClr val="dk1"/>
                </a:solidFill>
              </a:rPr>
              <a:t>	→ using both handles gives improves energy resolution</a:t>
            </a:r>
            <a:br>
              <a:rPr lang="en" sz="1600">
                <a:solidFill>
                  <a:schemeClr val="dk1"/>
                </a:solidFill>
              </a:rPr>
            </a:br>
            <a:r>
              <a:rPr lang="en" sz="1600">
                <a:solidFill>
                  <a:schemeClr val="dk1"/>
                </a:solidFill>
              </a:rPr>
              <a:t>		(crucial for </a:t>
            </a:r>
            <a:r>
              <a:rPr lang="en" sz="1600">
                <a:solidFill>
                  <a:schemeClr val="dk1"/>
                </a:solidFill>
              </a:rPr>
              <a:t>0νββ</a:t>
            </a:r>
            <a:r>
              <a:rPr lang="en" sz="1600">
                <a:solidFill>
                  <a:schemeClr val="dk1"/>
                </a:solidFill>
              </a:rPr>
              <a:t>)</a:t>
            </a:r>
            <a:br>
              <a:rPr lang="en" sz="2000">
                <a:solidFill>
                  <a:schemeClr val="dk1"/>
                </a:solidFill>
              </a:rPr>
            </a:br>
            <a:br>
              <a:rPr lang="en" sz="2000">
                <a:solidFill>
                  <a:schemeClr val="dk1"/>
                </a:solidFill>
              </a:rPr>
            </a:br>
            <a:r>
              <a:rPr lang="en">
                <a:solidFill>
                  <a:schemeClr val="dk1"/>
                </a:solidFill>
              </a:rPr>
              <a:t>We </a:t>
            </a:r>
            <a:r>
              <a:rPr b="1" lang="en">
                <a:solidFill>
                  <a:srgbClr val="C7007E"/>
                </a:solidFill>
              </a:rPr>
              <a:t>never see neutrinos or DM directly</a:t>
            </a:r>
            <a:r>
              <a:rPr lang="en">
                <a:solidFill>
                  <a:schemeClr val="dk1"/>
                </a:solidFill>
              </a:rPr>
              <a:t>, </a:t>
            </a:r>
            <a:br>
              <a:rPr lang="en">
                <a:solidFill>
                  <a:schemeClr val="dk1"/>
                </a:solidFill>
              </a:rPr>
            </a:br>
            <a:r>
              <a:rPr lang="en">
                <a:solidFill>
                  <a:schemeClr val="dk1"/>
                </a:solidFill>
              </a:rPr>
              <a:t>only the products of their interactions</a:t>
            </a:r>
            <a:endParaRPr>
              <a:solidFill>
                <a:schemeClr val="dk1"/>
              </a:solidFill>
            </a:endParaRPr>
          </a:p>
          <a:p>
            <a:pPr indent="444500" lvl="0" marL="12700" rtl="0" algn="l">
              <a:lnSpc>
                <a:spcPct val="100000"/>
              </a:lnSpc>
              <a:spcBef>
                <a:spcPts val="600"/>
              </a:spcBef>
              <a:spcAft>
                <a:spcPts val="0"/>
              </a:spcAft>
              <a:buClr>
                <a:schemeClr val="dk1"/>
              </a:buClr>
              <a:buSzPts val="1100"/>
              <a:buFont typeface="Arial"/>
              <a:buNone/>
            </a:pPr>
            <a:r>
              <a:rPr lang="en" sz="1600">
                <a:solidFill>
                  <a:schemeClr val="dk1"/>
                </a:solidFill>
              </a:rPr>
              <a:t> → Charged particles are “easily” detectable</a:t>
            </a:r>
            <a:br>
              <a:rPr lang="en" sz="1600">
                <a:solidFill>
                  <a:schemeClr val="dk1"/>
                </a:solidFill>
              </a:rPr>
            </a:br>
            <a:r>
              <a:rPr lang="en" sz="1600">
                <a:solidFill>
                  <a:schemeClr val="dk1"/>
                </a:solidFill>
              </a:rPr>
              <a:t>	 → Neutral particles (e.g. γ/π</a:t>
            </a:r>
            <a:r>
              <a:rPr baseline="30000" lang="en" sz="1600">
                <a:solidFill>
                  <a:schemeClr val="dk1"/>
                </a:solidFill>
              </a:rPr>
              <a:t>0</a:t>
            </a:r>
            <a:r>
              <a:rPr lang="en" sz="1600">
                <a:solidFill>
                  <a:schemeClr val="dk1"/>
                </a:solidFill>
              </a:rPr>
              <a:t>) need to produce charged particle to be seen</a:t>
            </a:r>
            <a:br>
              <a:rPr lang="en" sz="1600">
                <a:solidFill>
                  <a:schemeClr val="dk1"/>
                </a:solidFill>
              </a:rPr>
            </a:br>
            <a:r>
              <a:rPr lang="en" sz="1600">
                <a:solidFill>
                  <a:schemeClr val="dk1"/>
                </a:solidFill>
              </a:rPr>
              <a:t>	</a:t>
            </a:r>
            <a:r>
              <a:rPr lang="en" sz="1600">
                <a:solidFill>
                  <a:schemeClr val="dk1"/>
                </a:solidFill>
              </a:rPr>
              <a:t> → Electron vs nuclear recoil is tricky: needs exquisit understanding of light emission</a:t>
            </a:r>
            <a:endParaRPr>
              <a:solidFill>
                <a:schemeClr val="dk1"/>
              </a:solidFill>
            </a:endParaRPr>
          </a:p>
        </p:txBody>
      </p:sp>
      <p:sp>
        <p:nvSpPr>
          <p:cNvPr id="3923" name="Google Shape;3923;p141"/>
          <p:cNvSpPr txBox="1"/>
          <p:nvPr/>
        </p:nvSpPr>
        <p:spPr>
          <a:xfrm>
            <a:off x="152400" y="4038600"/>
            <a:ext cx="8763000" cy="7389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b="1" lang="en" sz="1800">
                <a:solidFill>
                  <a:schemeClr val="dk1"/>
                </a:solidFill>
                <a:latin typeface="Palatino Linotype"/>
                <a:ea typeface="Palatino Linotype"/>
                <a:cs typeface="Palatino Linotype"/>
                <a:sym typeface="Palatino Linotype"/>
              </a:rPr>
              <a:t>The questions you can answer in neutrino, dark matter and 0νββ physics highly depend on the smart choices you make in your detector technology.</a:t>
            </a:r>
            <a:endParaRPr b="1" sz="18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7" name="Shape 3927"/>
        <p:cNvGrpSpPr/>
        <p:nvPr/>
      </p:nvGrpSpPr>
      <p:grpSpPr>
        <a:xfrm>
          <a:off x="0" y="0"/>
          <a:ext cx="0" cy="0"/>
          <a:chOff x="0" y="0"/>
          <a:chExt cx="0" cy="0"/>
        </a:xfrm>
      </p:grpSpPr>
      <p:sp>
        <p:nvSpPr>
          <p:cNvPr id="3928" name="Google Shape;3928;p142"/>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Clr>
                <a:schemeClr val="dk1"/>
              </a:buClr>
              <a:buSzPts val="1100"/>
              <a:buFont typeface="Arial"/>
              <a:buNone/>
            </a:pPr>
            <a:r>
              <a:rPr lang="en"/>
              <a:t>Takeaways!</a:t>
            </a:r>
            <a:endParaRPr/>
          </a:p>
        </p:txBody>
      </p:sp>
      <p:sp>
        <p:nvSpPr>
          <p:cNvPr id="3929" name="Google Shape;3929;p14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930" name="Google Shape;3930;p14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931" name="Google Shape;3931;p14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932" name="Google Shape;3932;p142"/>
          <p:cNvSpPr txBox="1"/>
          <p:nvPr>
            <p:ph idx="1" type="body"/>
          </p:nvPr>
        </p:nvSpPr>
        <p:spPr>
          <a:xfrm>
            <a:off x="214150" y="652475"/>
            <a:ext cx="8686800" cy="40641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Noble element detectors have played and are playing a huge role in many areas of particle physics</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 These detectors are versatile and scalable</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 But a lot of details are important</a:t>
            </a:r>
            <a:br>
              <a:rPr lang="en">
                <a:solidFill>
                  <a:schemeClr val="dk1"/>
                </a:solidFill>
              </a:rPr>
            </a:br>
            <a:r>
              <a:rPr lang="en">
                <a:solidFill>
                  <a:schemeClr val="dk1"/>
                </a:solidFill>
              </a:rPr>
              <a:t>     require particular attention</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 A lot of R&amp;D (and fun) remains </a:t>
            </a:r>
            <a:br>
              <a:rPr lang="en">
                <a:solidFill>
                  <a:schemeClr val="dk1"/>
                </a:solidFill>
              </a:rPr>
            </a:br>
            <a:r>
              <a:rPr lang="en">
                <a:solidFill>
                  <a:schemeClr val="dk1"/>
                </a:solidFill>
              </a:rPr>
              <a:t>	to do to bring the full potential </a:t>
            </a:r>
            <a:br>
              <a:rPr lang="en">
                <a:solidFill>
                  <a:schemeClr val="dk1"/>
                </a:solidFill>
              </a:rPr>
            </a:br>
            <a:r>
              <a:rPr lang="en">
                <a:solidFill>
                  <a:schemeClr val="dk1"/>
                </a:solidFill>
              </a:rPr>
              <a:t>	of these great detectors! </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t/>
            </a:r>
            <a:endParaRPr sz="2000">
              <a:solidFill>
                <a:schemeClr val="dk1"/>
              </a:solidFill>
            </a:endParaRPr>
          </a:p>
        </p:txBody>
      </p:sp>
      <p:pic>
        <p:nvPicPr>
          <p:cNvPr id="3933" name="Google Shape;3933;p142"/>
          <p:cNvPicPr preferRelativeResize="0"/>
          <p:nvPr/>
        </p:nvPicPr>
        <p:blipFill>
          <a:blip r:embed="rId3">
            <a:alphaModFix/>
          </a:blip>
          <a:stretch>
            <a:fillRect/>
          </a:stretch>
        </p:blipFill>
        <p:spPr>
          <a:xfrm>
            <a:off x="4169450" y="2030175"/>
            <a:ext cx="4745949" cy="23022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7" name="Shape 3937"/>
        <p:cNvGrpSpPr/>
        <p:nvPr/>
      </p:nvGrpSpPr>
      <p:grpSpPr>
        <a:xfrm>
          <a:off x="0" y="0"/>
          <a:ext cx="0" cy="0"/>
          <a:chOff x="0" y="0"/>
          <a:chExt cx="0" cy="0"/>
        </a:xfrm>
      </p:grpSpPr>
      <p:sp>
        <p:nvSpPr>
          <p:cNvPr id="3938" name="Google Shape;3938;p143"/>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A lot of R&amp;D for future detectors</a:t>
            </a:r>
            <a:endParaRPr/>
          </a:p>
        </p:txBody>
      </p:sp>
      <p:sp>
        <p:nvSpPr>
          <p:cNvPr id="3939" name="Google Shape;3939;p14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940" name="Google Shape;3940;p14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941" name="Google Shape;3941;p14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942" name="Google Shape;3942;p143"/>
          <p:cNvSpPr txBox="1"/>
          <p:nvPr>
            <p:ph idx="1" type="body"/>
          </p:nvPr>
        </p:nvSpPr>
        <p:spPr>
          <a:xfrm>
            <a:off x="214150" y="652475"/>
            <a:ext cx="8686800" cy="4064100"/>
          </a:xfrm>
          <a:prstGeom prst="rect">
            <a:avLst/>
          </a:prstGeom>
        </p:spPr>
        <p:txBody>
          <a:bodyPr anchorCtr="0" anchor="t" bIns="0" lIns="0" spcFirstLastPara="1" rIns="0" wrap="square" tIns="0">
            <a:noAutofit/>
          </a:bodyPr>
          <a:lstStyle/>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3D (pixel) readout for TPCs (LArPix, QPix,…)</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Ultra-low noise charge detector</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Signal amplification in liquid</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Integrated readout solutions for light and charge</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New and/or improved light detection devices</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New wavelength shifting methods (thin films, fluorescent and scintillating material, quantum dots, …)</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New highly reflective materials</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Target mixture and medium doping</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Scintillating bubble chambers (Xe, Ar)</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Ion TPCs and ion tagging</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Novel detector structures and layouts</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Novel purity monitors</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Phonons and rotons (direct or indirect) detection</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rPr lang="en" sz="1200">
                <a:solidFill>
                  <a:schemeClr val="dk1"/>
                </a:solidFill>
              </a:rPr>
              <a:t>→ </a:t>
            </a:r>
            <a:r>
              <a:rPr lang="en" sz="1200">
                <a:solidFill>
                  <a:schemeClr val="dk1"/>
                </a:solidFill>
              </a:rPr>
              <a:t>Study of microphysics and calibration for charge, light and heat</a:t>
            </a:r>
            <a:endParaRPr sz="1200">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t/>
            </a:r>
            <a:endParaRPr sz="2000">
              <a:solidFill>
                <a:schemeClr val="dk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6" name="Shape 3946"/>
        <p:cNvGrpSpPr/>
        <p:nvPr/>
      </p:nvGrpSpPr>
      <p:grpSpPr>
        <a:xfrm>
          <a:off x="0" y="0"/>
          <a:ext cx="0" cy="0"/>
          <a:chOff x="0" y="0"/>
          <a:chExt cx="0" cy="0"/>
        </a:xfrm>
      </p:grpSpPr>
      <p:sp>
        <p:nvSpPr>
          <p:cNvPr id="3947" name="Google Shape;3947;p14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948" name="Google Shape;3948;p14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949" name="Google Shape;3949;p14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950" name="Google Shape;3950;p144"/>
          <p:cNvSpPr txBox="1"/>
          <p:nvPr>
            <p:ph idx="1" type="body"/>
          </p:nvPr>
        </p:nvSpPr>
        <p:spPr>
          <a:xfrm>
            <a:off x="233875" y="790650"/>
            <a:ext cx="3780900" cy="3794400"/>
          </a:xfrm>
          <a:prstGeom prst="rect">
            <a:avLst/>
          </a:prstGeom>
          <a:noFill/>
          <a:ln>
            <a:noFill/>
          </a:ln>
        </p:spPr>
        <p:txBody>
          <a:bodyPr anchorCtr="0" anchor="t" bIns="0" lIns="0" spcFirstLastPara="1" rIns="0" wrap="square" tIns="0">
            <a:normAutofit/>
          </a:bodyPr>
          <a:lstStyle/>
          <a:p>
            <a:pPr indent="0" lvl="0" marL="0" rtl="0" algn="l">
              <a:spcBef>
                <a:spcPts val="500"/>
              </a:spcBef>
              <a:spcAft>
                <a:spcPts val="0"/>
              </a:spcAft>
              <a:buClr>
                <a:schemeClr val="dk1"/>
              </a:buClr>
              <a:buSzPts val="1100"/>
              <a:buNone/>
            </a:pPr>
            <a:r>
              <a:rPr lang="en" sz="1400">
                <a:solidFill>
                  <a:srgbClr val="222222"/>
                </a:solidFill>
              </a:rPr>
              <a:t>A fundamental issue with LArTPC w/ projective readouts (wires): highly</a:t>
            </a:r>
            <a:r>
              <a:rPr lang="en" sz="1400">
                <a:solidFill>
                  <a:schemeClr val="dk1"/>
                </a:solidFill>
              </a:rPr>
              <a:t> </a:t>
            </a:r>
            <a:r>
              <a:rPr b="1" lang="en" sz="1400">
                <a:solidFill>
                  <a:srgbClr val="B7277C"/>
                </a:solidFill>
              </a:rPr>
              <a:t>anisotropic detectors</a:t>
            </a:r>
            <a:r>
              <a:rPr lang="en" sz="1400">
                <a:solidFill>
                  <a:schemeClr val="dk1"/>
                </a:solidFill>
              </a:rPr>
              <a:t>... the readout </a:t>
            </a:r>
            <a:r>
              <a:rPr b="1" lang="en" sz="1400">
                <a:solidFill>
                  <a:srgbClr val="B7277C"/>
                </a:solidFill>
              </a:rPr>
              <a:t>affects the possibility of maintaining the intrinsic 3D quality of the events.</a:t>
            </a:r>
            <a:br>
              <a:rPr b="1" lang="en" sz="1400">
                <a:solidFill>
                  <a:srgbClr val="B7277C"/>
                </a:solidFill>
              </a:rPr>
            </a:br>
            <a:br>
              <a:rPr b="1" lang="en" sz="1400">
                <a:solidFill>
                  <a:srgbClr val="B7277C"/>
                </a:solidFill>
              </a:rPr>
            </a:br>
            <a:r>
              <a:rPr lang="en" sz="1400">
                <a:solidFill>
                  <a:schemeClr val="dk1"/>
                </a:solidFill>
              </a:rPr>
              <a:t>In 2D projective readouts, the readout space </a:t>
            </a:r>
            <a:r>
              <a:rPr b="1" lang="en" sz="1400">
                <a:solidFill>
                  <a:srgbClr val="B7277C"/>
                </a:solidFill>
              </a:rPr>
              <a:t>DOES NOT coincide w/ the physical space: </a:t>
            </a:r>
            <a:r>
              <a:rPr lang="en" sz="1400">
                <a:solidFill>
                  <a:srgbClr val="222222"/>
                </a:solidFill>
              </a:rPr>
              <a:t>traditional LArTPCs use sets of wire planes at different angles to reconstruct the transverse position → automatic plane matching is difficult, especially for complex topologies.</a:t>
            </a:r>
            <a:br>
              <a:rPr lang="en" sz="1400">
                <a:solidFill>
                  <a:srgbClr val="222222"/>
                </a:solidFill>
              </a:rPr>
            </a:br>
            <a:br>
              <a:rPr lang="en" sz="1400">
                <a:solidFill>
                  <a:srgbClr val="222222"/>
                </a:solidFill>
              </a:rPr>
            </a:br>
            <a:br>
              <a:rPr lang="en" sz="1400">
                <a:solidFill>
                  <a:srgbClr val="222222"/>
                </a:solidFill>
              </a:rPr>
            </a:br>
            <a:r>
              <a:rPr lang="en" sz="1400">
                <a:solidFill>
                  <a:schemeClr val="dk1"/>
                </a:solidFill>
              </a:rPr>
              <a:t>Constructing anode planes with pixels instead of wires can </a:t>
            </a:r>
            <a:r>
              <a:rPr b="1" lang="en" sz="1400">
                <a:solidFill>
                  <a:srgbClr val="B7277C"/>
                </a:solidFill>
              </a:rPr>
              <a:t>solve a number of shortcomings</a:t>
            </a:r>
            <a:r>
              <a:rPr lang="en" sz="1400">
                <a:solidFill>
                  <a:schemeClr val="dk1"/>
                </a:solidFill>
              </a:rPr>
              <a:t> of 2D projective readouts.</a:t>
            </a:r>
            <a:endParaRPr sz="1400">
              <a:solidFill>
                <a:srgbClr val="222222"/>
              </a:solidFill>
            </a:endParaRPr>
          </a:p>
        </p:txBody>
      </p:sp>
      <p:pic>
        <p:nvPicPr>
          <p:cNvPr id="3951" name="Google Shape;3951;p144"/>
          <p:cNvPicPr preferRelativeResize="0"/>
          <p:nvPr/>
        </p:nvPicPr>
        <p:blipFill>
          <a:blip r:embed="rId3">
            <a:alphaModFix/>
          </a:blip>
          <a:stretch>
            <a:fillRect/>
          </a:stretch>
        </p:blipFill>
        <p:spPr>
          <a:xfrm>
            <a:off x="4134475" y="495600"/>
            <a:ext cx="4857125" cy="2309625"/>
          </a:xfrm>
          <a:prstGeom prst="rect">
            <a:avLst/>
          </a:prstGeom>
          <a:noFill/>
          <a:ln>
            <a:noFill/>
          </a:ln>
        </p:spPr>
      </p:pic>
      <p:pic>
        <p:nvPicPr>
          <p:cNvPr id="3952" name="Google Shape;3952;p144"/>
          <p:cNvPicPr preferRelativeResize="0"/>
          <p:nvPr/>
        </p:nvPicPr>
        <p:blipFill>
          <a:blip r:embed="rId4">
            <a:alphaModFix/>
          </a:blip>
          <a:stretch>
            <a:fillRect/>
          </a:stretch>
        </p:blipFill>
        <p:spPr>
          <a:xfrm>
            <a:off x="4243375" y="2881425"/>
            <a:ext cx="3137015" cy="1768136"/>
          </a:xfrm>
          <a:prstGeom prst="rect">
            <a:avLst/>
          </a:prstGeom>
          <a:noFill/>
          <a:ln>
            <a:noFill/>
          </a:ln>
        </p:spPr>
      </p:pic>
      <p:sp>
        <p:nvSpPr>
          <p:cNvPr id="3953" name="Google Shape;3953;p144"/>
          <p:cNvSpPr txBox="1"/>
          <p:nvPr>
            <p:ph type="title"/>
          </p:nvPr>
        </p:nvSpPr>
        <p:spPr>
          <a:xfrm>
            <a:off x="2338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One example to make the LArTPC better: pixels!</a:t>
            </a:r>
            <a:endParaRPr sz="195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7" name="Shape 3957"/>
        <p:cNvGrpSpPr/>
        <p:nvPr/>
      </p:nvGrpSpPr>
      <p:grpSpPr>
        <a:xfrm>
          <a:off x="0" y="0"/>
          <a:ext cx="0" cy="0"/>
          <a:chOff x="0" y="0"/>
          <a:chExt cx="0" cy="0"/>
        </a:xfrm>
      </p:grpSpPr>
      <p:sp>
        <p:nvSpPr>
          <p:cNvPr id="3958" name="Google Shape;3958;p145"/>
          <p:cNvSpPr txBox="1"/>
          <p:nvPr>
            <p:ph idx="1" type="body"/>
          </p:nvPr>
        </p:nvSpPr>
        <p:spPr>
          <a:xfrm>
            <a:off x="4272475" y="790650"/>
            <a:ext cx="4590000" cy="3794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dk1"/>
              </a:buClr>
              <a:buSzPts val="1100"/>
              <a:buNone/>
            </a:pPr>
            <a:r>
              <a:rPr lang="en" sz="1400">
                <a:solidFill>
                  <a:schemeClr val="dk1"/>
                </a:solidFill>
              </a:rPr>
              <a:t>More resilient against single point failure and simpler to construct. Small pixels sizes (4x4 mm</a:t>
            </a:r>
            <a:r>
              <a:rPr baseline="30000" lang="en" sz="1400">
                <a:solidFill>
                  <a:schemeClr val="dk1"/>
                </a:solidFill>
              </a:rPr>
              <a:t>2</a:t>
            </a:r>
            <a:r>
              <a:rPr lang="en" sz="1400">
                <a:solidFill>
                  <a:schemeClr val="dk1"/>
                </a:solidFill>
              </a:rPr>
              <a:t> ) provide </a:t>
            </a:r>
            <a:r>
              <a:rPr b="1" lang="en" sz="1400">
                <a:solidFill>
                  <a:srgbClr val="B7277C"/>
                </a:solidFill>
              </a:rPr>
              <a:t>comparable spatial resolution</a:t>
            </a:r>
            <a:r>
              <a:rPr lang="en" sz="1400">
                <a:solidFill>
                  <a:schemeClr val="dk1"/>
                </a:solidFill>
              </a:rPr>
              <a:t>, but the </a:t>
            </a:r>
            <a:r>
              <a:rPr b="1" lang="en" sz="1400">
                <a:solidFill>
                  <a:srgbClr val="B7277C"/>
                </a:solidFill>
              </a:rPr>
              <a:t>readout space coincides w/ the physical projected space</a:t>
            </a:r>
            <a:r>
              <a:rPr lang="en" sz="1400">
                <a:solidFill>
                  <a:schemeClr val="dk1"/>
                </a:solidFill>
              </a:rPr>
              <a:t>:</a:t>
            </a:r>
            <a:endParaRPr sz="1400">
              <a:solidFill>
                <a:schemeClr val="dk1"/>
              </a:solidFill>
            </a:endParaRPr>
          </a:p>
          <a:p>
            <a:pPr indent="0" lvl="0" marL="0" rtl="0" algn="l">
              <a:spcBef>
                <a:spcPts val="0"/>
              </a:spcBef>
              <a:spcAft>
                <a:spcPts val="0"/>
              </a:spcAft>
              <a:buClr>
                <a:schemeClr val="dk1"/>
              </a:buClr>
              <a:buSzPts val="1100"/>
              <a:buNone/>
            </a:pPr>
            <a:r>
              <a:rPr lang="en" sz="1400">
                <a:solidFill>
                  <a:schemeClr val="dk1"/>
                </a:solidFill>
              </a:rPr>
              <a:t>→ native 3D reconstruction</a:t>
            </a:r>
            <a:endParaRPr sz="1400">
              <a:solidFill>
                <a:schemeClr val="dk1"/>
              </a:solidFill>
            </a:endParaRPr>
          </a:p>
          <a:p>
            <a:pPr indent="0" lvl="0" marL="0" rtl="0" algn="l">
              <a:spcBef>
                <a:spcPts val="0"/>
              </a:spcBef>
              <a:spcAft>
                <a:spcPts val="0"/>
              </a:spcAft>
              <a:buClr>
                <a:schemeClr val="dk1"/>
              </a:buClr>
              <a:buSzPts val="1100"/>
              <a:buNone/>
            </a:pPr>
            <a:r>
              <a:rPr lang="en" sz="1400">
                <a:solidFill>
                  <a:schemeClr val="dk1"/>
                </a:solidFill>
              </a:rPr>
              <a:t>→ abated ambiguities (mm vs m projections)</a:t>
            </a:r>
            <a:endParaRPr sz="1400">
              <a:solidFill>
                <a:schemeClr val="dk1"/>
              </a:solidFill>
            </a:endParaRPr>
          </a:p>
          <a:p>
            <a:pPr indent="0" lvl="0" marL="0" rtl="0" algn="l">
              <a:spcBef>
                <a:spcPts val="0"/>
              </a:spcBef>
              <a:spcAft>
                <a:spcPts val="0"/>
              </a:spcAft>
              <a:buClr>
                <a:schemeClr val="dk1"/>
              </a:buClr>
              <a:buSzPts val="1100"/>
              <a:buNone/>
            </a:pPr>
            <a:br>
              <a:rPr lang="en" sz="1400">
                <a:solidFill>
                  <a:schemeClr val="dk1"/>
                </a:solidFill>
              </a:rPr>
            </a:br>
            <a:r>
              <a:rPr lang="en" sz="1400">
                <a:solidFill>
                  <a:schemeClr val="dk1"/>
                </a:solidFill>
              </a:rPr>
              <a:t>Shortcoming: massive amounts of readout channels “Pixelizing”</a:t>
            </a:r>
            <a:endParaRPr sz="1400">
              <a:solidFill>
                <a:schemeClr val="dk1"/>
              </a:solidFill>
            </a:endParaRPr>
          </a:p>
          <a:p>
            <a:pPr indent="0" lvl="0" marL="0" rtl="0" algn="l">
              <a:spcBef>
                <a:spcPts val="0"/>
              </a:spcBef>
              <a:spcAft>
                <a:spcPts val="0"/>
              </a:spcAft>
              <a:buClr>
                <a:schemeClr val="dk1"/>
              </a:buClr>
              <a:buSzPts val="1100"/>
              <a:buNone/>
            </a:pPr>
            <a:r>
              <a:t/>
            </a:r>
            <a:endParaRPr sz="1400">
              <a:solidFill>
                <a:schemeClr val="dk1"/>
              </a:solidFill>
            </a:endParaRPr>
          </a:p>
          <a:p>
            <a:pPr indent="0" lvl="0" marL="0" rtl="0" algn="l">
              <a:spcBef>
                <a:spcPts val="500"/>
              </a:spcBef>
              <a:spcAft>
                <a:spcPts val="0"/>
              </a:spcAft>
              <a:buClr>
                <a:schemeClr val="dk1"/>
              </a:buClr>
              <a:buSzPts val="1100"/>
              <a:buNone/>
            </a:pPr>
            <a:r>
              <a:t/>
            </a:r>
            <a:endParaRPr sz="1400">
              <a:solidFill>
                <a:srgbClr val="222222"/>
              </a:solidFill>
            </a:endParaRPr>
          </a:p>
        </p:txBody>
      </p:sp>
      <p:sp>
        <p:nvSpPr>
          <p:cNvPr id="3959" name="Google Shape;3959;p14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960" name="Google Shape;3960;p14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961" name="Google Shape;3961;p14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3962" name="Google Shape;3962;p145"/>
          <p:cNvPicPr preferRelativeResize="0"/>
          <p:nvPr/>
        </p:nvPicPr>
        <p:blipFill>
          <a:blip r:embed="rId3">
            <a:alphaModFix/>
          </a:blip>
          <a:stretch>
            <a:fillRect/>
          </a:stretch>
        </p:blipFill>
        <p:spPr>
          <a:xfrm>
            <a:off x="4243375" y="2881425"/>
            <a:ext cx="3137015" cy="1768136"/>
          </a:xfrm>
          <a:prstGeom prst="rect">
            <a:avLst/>
          </a:prstGeom>
          <a:noFill/>
          <a:ln>
            <a:noFill/>
          </a:ln>
        </p:spPr>
      </p:pic>
      <p:pic>
        <p:nvPicPr>
          <p:cNvPr id="3963" name="Google Shape;3963;p145"/>
          <p:cNvPicPr preferRelativeResize="0"/>
          <p:nvPr/>
        </p:nvPicPr>
        <p:blipFill>
          <a:blip r:embed="rId4">
            <a:alphaModFix/>
          </a:blip>
          <a:stretch>
            <a:fillRect/>
          </a:stretch>
        </p:blipFill>
        <p:spPr>
          <a:xfrm>
            <a:off x="152400" y="724200"/>
            <a:ext cx="3938575" cy="3291138"/>
          </a:xfrm>
          <a:prstGeom prst="rect">
            <a:avLst/>
          </a:prstGeom>
          <a:noFill/>
          <a:ln>
            <a:noFill/>
          </a:ln>
        </p:spPr>
      </p:pic>
      <p:sp>
        <p:nvSpPr>
          <p:cNvPr id="3964" name="Google Shape;3964;p145"/>
          <p:cNvSpPr txBox="1"/>
          <p:nvPr/>
        </p:nvSpPr>
        <p:spPr>
          <a:xfrm>
            <a:off x="7490875" y="2766025"/>
            <a:ext cx="1518000" cy="192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00"/>
              </a:spcBef>
              <a:spcAft>
                <a:spcPts val="0"/>
              </a:spcAft>
              <a:buNone/>
            </a:pPr>
            <a:r>
              <a:rPr lang="en" sz="1200">
                <a:solidFill>
                  <a:schemeClr val="dk1"/>
                </a:solidFill>
                <a:latin typeface="Palatino Linotype"/>
                <a:ea typeface="Palatino Linotype"/>
                <a:cs typeface="Palatino Linotype"/>
                <a:sym typeface="Palatino Linotype"/>
              </a:rPr>
              <a:t>A</a:t>
            </a:r>
            <a:r>
              <a:rPr lang="en" sz="1200">
                <a:solidFill>
                  <a:schemeClr val="dk1"/>
                </a:solidFill>
                <a:latin typeface="Palatino Linotype"/>
                <a:ea typeface="Palatino Linotype"/>
                <a:cs typeface="Palatino Linotype"/>
                <a:sym typeface="Palatino Linotype"/>
              </a:rPr>
              <a:t> massive detector such as a 10kTon DUNE module requires </a:t>
            </a:r>
            <a:br>
              <a:rPr lang="en" sz="1200">
                <a:solidFill>
                  <a:schemeClr val="dk1"/>
                </a:solidFill>
                <a:latin typeface="Palatino Linotype"/>
                <a:ea typeface="Palatino Linotype"/>
                <a:cs typeface="Palatino Linotype"/>
                <a:sym typeface="Palatino Linotype"/>
              </a:rPr>
            </a:br>
            <a:r>
              <a:rPr b="1" lang="en" sz="1200">
                <a:solidFill>
                  <a:srgbClr val="B7277C"/>
                </a:solidFill>
                <a:latin typeface="Palatino Linotype"/>
                <a:ea typeface="Palatino Linotype"/>
                <a:cs typeface="Palatino Linotype"/>
                <a:sym typeface="Palatino Linotype"/>
              </a:rPr>
              <a:t>O(130.0 million) pixels vs</a:t>
            </a:r>
            <a:endParaRPr b="1" sz="1200">
              <a:solidFill>
                <a:srgbClr val="B7277C"/>
              </a:solidFill>
              <a:latin typeface="Palatino Linotype"/>
              <a:ea typeface="Palatino Linotype"/>
              <a:cs typeface="Palatino Linotype"/>
              <a:sym typeface="Palatino Linotype"/>
            </a:endParaRPr>
          </a:p>
          <a:p>
            <a:pPr indent="0" lvl="0" marL="0" rtl="0" algn="l">
              <a:lnSpc>
                <a:spcPct val="115000"/>
              </a:lnSpc>
              <a:spcBef>
                <a:spcPts val="500"/>
              </a:spcBef>
              <a:spcAft>
                <a:spcPts val="0"/>
              </a:spcAft>
              <a:buNone/>
            </a:pPr>
            <a:r>
              <a:rPr b="1" lang="en" sz="1200">
                <a:solidFill>
                  <a:srgbClr val="B7277C"/>
                </a:solidFill>
                <a:latin typeface="Palatino Linotype"/>
                <a:ea typeface="Palatino Linotype"/>
                <a:cs typeface="Palatino Linotype"/>
                <a:sym typeface="Palatino Linotype"/>
              </a:rPr>
              <a:t>O(1.5 million) wires.</a:t>
            </a:r>
            <a:endParaRPr b="1" sz="1200">
              <a:solidFill>
                <a:srgbClr val="B7277C"/>
              </a:solidFill>
              <a:latin typeface="Palatino Linotype"/>
              <a:ea typeface="Palatino Linotype"/>
              <a:cs typeface="Palatino Linotype"/>
              <a:sym typeface="Palatino Linotype"/>
            </a:endParaRPr>
          </a:p>
        </p:txBody>
      </p:sp>
      <p:sp>
        <p:nvSpPr>
          <p:cNvPr id="3965" name="Google Shape;3965;p145"/>
          <p:cNvSpPr txBox="1"/>
          <p:nvPr>
            <p:ph type="title"/>
          </p:nvPr>
        </p:nvSpPr>
        <p:spPr>
          <a:xfrm>
            <a:off x="2338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One example to make the LArTPC better: pixels!</a:t>
            </a:r>
            <a:endParaRPr sz="195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9" name="Shape 3969"/>
        <p:cNvGrpSpPr/>
        <p:nvPr/>
      </p:nvGrpSpPr>
      <p:grpSpPr>
        <a:xfrm>
          <a:off x="0" y="0"/>
          <a:ext cx="0" cy="0"/>
          <a:chOff x="0" y="0"/>
          <a:chExt cx="0" cy="0"/>
        </a:xfrm>
      </p:grpSpPr>
      <p:sp>
        <p:nvSpPr>
          <p:cNvPr id="3970" name="Google Shape;3970;p146"/>
          <p:cNvSpPr txBox="1"/>
          <p:nvPr>
            <p:ph idx="1" type="body"/>
          </p:nvPr>
        </p:nvSpPr>
        <p:spPr>
          <a:xfrm>
            <a:off x="3145300" y="790650"/>
            <a:ext cx="5717100" cy="3794400"/>
          </a:xfrm>
          <a:prstGeom prst="rect">
            <a:avLst/>
          </a:prstGeom>
          <a:noFill/>
          <a:ln>
            <a:noFill/>
          </a:ln>
        </p:spPr>
        <p:txBody>
          <a:bodyPr anchorCtr="0" anchor="t" bIns="0" lIns="0" spcFirstLastPara="1" rIns="0" wrap="square" tIns="0">
            <a:normAutofit/>
          </a:bodyPr>
          <a:lstStyle/>
          <a:p>
            <a:pPr indent="0" lvl="0" marL="0" rtl="0" algn="l">
              <a:spcBef>
                <a:spcPts val="500"/>
              </a:spcBef>
              <a:spcAft>
                <a:spcPts val="0"/>
              </a:spcAft>
              <a:buClr>
                <a:schemeClr val="dk1"/>
              </a:buClr>
              <a:buSzPts val="1100"/>
              <a:buNone/>
            </a:pPr>
            <a:r>
              <a:rPr lang="en" sz="1600">
                <a:solidFill>
                  <a:schemeClr val="dk1"/>
                </a:solidFill>
              </a:rPr>
              <a:t>Creative solutions such as Q-Pix and LArPix are under development.</a:t>
            </a:r>
            <a:br>
              <a:rPr lang="en" sz="1600">
                <a:solidFill>
                  <a:schemeClr val="dk1"/>
                </a:solidFill>
              </a:rPr>
            </a:br>
            <a:br>
              <a:rPr lang="en" sz="1600">
                <a:solidFill>
                  <a:schemeClr val="dk1"/>
                </a:solidFill>
              </a:rPr>
            </a:br>
            <a:r>
              <a:rPr lang="en" sz="1600">
                <a:solidFill>
                  <a:schemeClr val="dk1"/>
                </a:solidFill>
              </a:rPr>
              <a:t>Q-Pix:</a:t>
            </a:r>
            <a:r>
              <a:rPr lang="en" sz="1600" u="sng">
                <a:solidFill>
                  <a:schemeClr val="hlink"/>
                </a:solidFill>
                <a:hlinkClick r:id="rId3"/>
              </a:rPr>
              <a:t> https://arxiv.org/abs/1809.10213</a:t>
            </a:r>
            <a:br>
              <a:rPr lang="en" sz="1600">
                <a:solidFill>
                  <a:schemeClr val="dk1"/>
                </a:solidFill>
              </a:rPr>
            </a:br>
            <a:r>
              <a:rPr lang="en" sz="1600">
                <a:solidFill>
                  <a:schemeClr val="dk1"/>
                </a:solidFill>
              </a:rPr>
              <a:t>LArPix: </a:t>
            </a:r>
            <a:r>
              <a:rPr lang="en" sz="1600" u="sng">
                <a:solidFill>
                  <a:schemeClr val="hlink"/>
                </a:solidFill>
                <a:hlinkClick r:id="rId4"/>
              </a:rPr>
              <a:t>https://arxiv.org/abs/1808.02969</a:t>
            </a: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r>
              <a:rPr lang="en" sz="1600">
                <a:solidFill>
                  <a:schemeClr val="dk1"/>
                </a:solidFill>
              </a:rPr>
              <a:t>But we need your ingenuity to make the next generation of noble element detectors!!!</a:t>
            </a:r>
            <a:endParaRPr sz="1600">
              <a:solidFill>
                <a:srgbClr val="222222"/>
              </a:solidFill>
            </a:endParaRPr>
          </a:p>
        </p:txBody>
      </p:sp>
      <p:sp>
        <p:nvSpPr>
          <p:cNvPr id="3971" name="Google Shape;3971;p14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972" name="Google Shape;3972;p14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973" name="Google Shape;3973;p14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974" name="Google Shape;3974;p146"/>
          <p:cNvSpPr txBox="1"/>
          <p:nvPr>
            <p:ph type="title"/>
          </p:nvPr>
        </p:nvSpPr>
        <p:spPr>
          <a:xfrm>
            <a:off x="2338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One example to make the LArTPC better: pixels!</a:t>
            </a:r>
            <a:endParaRPr sz="1950"/>
          </a:p>
        </p:txBody>
      </p:sp>
      <p:pic>
        <p:nvPicPr>
          <p:cNvPr id="3975" name="Google Shape;3975;p146"/>
          <p:cNvPicPr preferRelativeResize="0"/>
          <p:nvPr/>
        </p:nvPicPr>
        <p:blipFill>
          <a:blip r:embed="rId5">
            <a:alphaModFix/>
          </a:blip>
          <a:stretch>
            <a:fillRect/>
          </a:stretch>
        </p:blipFill>
        <p:spPr>
          <a:xfrm>
            <a:off x="3145300" y="2169475"/>
            <a:ext cx="4231400" cy="1668375"/>
          </a:xfrm>
          <a:prstGeom prst="rect">
            <a:avLst/>
          </a:prstGeom>
          <a:noFill/>
          <a:ln>
            <a:noFill/>
          </a:ln>
        </p:spPr>
      </p:pic>
      <p:pic>
        <p:nvPicPr>
          <p:cNvPr id="3976" name="Google Shape;3976;p146"/>
          <p:cNvPicPr preferRelativeResize="0"/>
          <p:nvPr/>
        </p:nvPicPr>
        <p:blipFill>
          <a:blip r:embed="rId6">
            <a:alphaModFix/>
          </a:blip>
          <a:stretch>
            <a:fillRect/>
          </a:stretch>
        </p:blipFill>
        <p:spPr>
          <a:xfrm>
            <a:off x="268350" y="713875"/>
            <a:ext cx="2766075" cy="37035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8"/>
          <p:cNvPicPr preferRelativeResize="0"/>
          <p:nvPr/>
        </p:nvPicPr>
        <p:blipFill>
          <a:blip r:embed="rId3">
            <a:alphaModFix/>
          </a:blip>
          <a:stretch>
            <a:fillRect/>
          </a:stretch>
        </p:blipFill>
        <p:spPr>
          <a:xfrm>
            <a:off x="1074425" y="1120275"/>
            <a:ext cx="2271452" cy="1451475"/>
          </a:xfrm>
          <a:prstGeom prst="rect">
            <a:avLst/>
          </a:prstGeom>
          <a:noFill/>
          <a:ln>
            <a:noFill/>
          </a:ln>
        </p:spPr>
      </p:pic>
      <p:sp>
        <p:nvSpPr>
          <p:cNvPr id="338" name="Google Shape;338;p48"/>
          <p:cNvSpPr txBox="1"/>
          <p:nvPr/>
        </p:nvSpPr>
        <p:spPr>
          <a:xfrm>
            <a:off x="228600" y="609600"/>
            <a:ext cx="8686800" cy="2411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Charged particles with energy larger than the binding energy of electrons in an atom lose energy by </a:t>
            </a:r>
            <a:r>
              <a:rPr b="1" lang="en" sz="1600">
                <a:solidFill>
                  <a:srgbClr val="C7007E"/>
                </a:solidFill>
                <a:latin typeface="Palatino Linotype"/>
                <a:ea typeface="Palatino Linotype"/>
                <a:cs typeface="Palatino Linotype"/>
                <a:sym typeface="Palatino Linotype"/>
              </a:rPr>
              <a:t>ionizing</a:t>
            </a:r>
            <a:r>
              <a:rPr lang="en" sz="1600">
                <a:solidFill>
                  <a:schemeClr val="dk1"/>
                </a:solidFill>
                <a:latin typeface="Palatino Linotype"/>
                <a:ea typeface="Palatino Linotype"/>
                <a:cs typeface="Palatino Linotype"/>
                <a:sym typeface="Palatino Linotype"/>
              </a:rPr>
              <a:t> the atoms, kicking an electron loose from the atom</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endParaRPr sz="1600">
              <a:solidFill>
                <a:schemeClr val="dk1"/>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endParaRPr sz="1600">
              <a:solidFill>
                <a:schemeClr val="dk1"/>
              </a:solidFill>
              <a:latin typeface="Palatino Linotype"/>
              <a:ea typeface="Palatino Linotype"/>
              <a:cs typeface="Palatino Linotype"/>
              <a:sym typeface="Palatino Linotype"/>
            </a:endParaRPr>
          </a:p>
        </p:txBody>
      </p:sp>
      <p:pic>
        <p:nvPicPr>
          <p:cNvPr id="339" name="Google Shape;339;p48"/>
          <p:cNvPicPr preferRelativeResize="0"/>
          <p:nvPr/>
        </p:nvPicPr>
        <p:blipFill>
          <a:blip r:embed="rId4">
            <a:alphaModFix/>
          </a:blip>
          <a:stretch>
            <a:fillRect/>
          </a:stretch>
        </p:blipFill>
        <p:spPr>
          <a:xfrm>
            <a:off x="4878700" y="1234450"/>
            <a:ext cx="2409825" cy="1543050"/>
          </a:xfrm>
          <a:prstGeom prst="rect">
            <a:avLst/>
          </a:prstGeom>
          <a:noFill/>
          <a:ln>
            <a:noFill/>
          </a:ln>
        </p:spPr>
      </p:pic>
      <p:sp>
        <p:nvSpPr>
          <p:cNvPr id="340" name="Google Shape;340;p48"/>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Inelastic collisions with atomic electrons: ionization (and δs)</a:t>
            </a:r>
            <a:endParaRPr/>
          </a:p>
        </p:txBody>
      </p:sp>
      <p:sp>
        <p:nvSpPr>
          <p:cNvPr id="341" name="Google Shape;341;p4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42" name="Google Shape;342;p4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43" name="Google Shape;343;p4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44" name="Google Shape;344;p48"/>
          <p:cNvSpPr txBox="1"/>
          <p:nvPr/>
        </p:nvSpPr>
        <p:spPr>
          <a:xfrm rot="965527">
            <a:off x="7022008" y="1282881"/>
            <a:ext cx="1223021" cy="677259"/>
          </a:xfrm>
          <a:prstGeom prst="rect">
            <a:avLst/>
          </a:prstGeom>
          <a:noFill/>
          <a:ln>
            <a:noFill/>
          </a:ln>
        </p:spPr>
        <p:txBody>
          <a:bodyPr anchorCtr="0" anchor="t" bIns="91425" lIns="91425" spcFirstLastPara="1" rIns="91425" wrap="square" tIns="91425">
            <a:spAutoFit/>
          </a:bodyPr>
          <a:lstStyle/>
          <a:p>
            <a:pPr indent="0" lvl="0" marL="0" rtl="0" algn="ctr">
              <a:spcBef>
                <a:spcPts val="2000"/>
              </a:spcBef>
              <a:spcAft>
                <a:spcPts val="0"/>
              </a:spcAft>
              <a:buNone/>
            </a:pPr>
            <a:r>
              <a:rPr b="1" lang="en" sz="1600">
                <a:solidFill>
                  <a:schemeClr val="dk1"/>
                </a:solidFill>
                <a:latin typeface="Palatino Linotype"/>
                <a:ea typeface="Palatino Linotype"/>
                <a:cs typeface="Palatino Linotype"/>
                <a:sym typeface="Palatino Linotype"/>
              </a:rPr>
              <a:t>Particle</a:t>
            </a:r>
            <a:br>
              <a:rPr b="1" lang="en" sz="1600">
                <a:solidFill>
                  <a:schemeClr val="dk1"/>
                </a:solidFill>
                <a:latin typeface="Palatino Linotype"/>
                <a:ea typeface="Palatino Linotype"/>
                <a:cs typeface="Palatino Linotype"/>
                <a:sym typeface="Palatino Linotype"/>
              </a:rPr>
            </a:br>
            <a:r>
              <a:rPr b="1" lang="en" sz="1600">
                <a:solidFill>
                  <a:schemeClr val="dk1"/>
                </a:solidFill>
                <a:latin typeface="Palatino Linotype"/>
                <a:ea typeface="Palatino Linotype"/>
                <a:cs typeface="Palatino Linotype"/>
                <a:sym typeface="Palatino Linotype"/>
              </a:rPr>
              <a:t>Trajectory</a:t>
            </a:r>
            <a:endParaRPr b="1"/>
          </a:p>
        </p:txBody>
      </p:sp>
      <p:sp>
        <p:nvSpPr>
          <p:cNvPr id="345" name="Google Shape;345;p48"/>
          <p:cNvSpPr txBox="1"/>
          <p:nvPr/>
        </p:nvSpPr>
        <p:spPr>
          <a:xfrm rot="965527">
            <a:off x="2983408" y="1282881"/>
            <a:ext cx="1223021" cy="677259"/>
          </a:xfrm>
          <a:prstGeom prst="rect">
            <a:avLst/>
          </a:prstGeom>
          <a:noFill/>
          <a:ln>
            <a:noFill/>
          </a:ln>
        </p:spPr>
        <p:txBody>
          <a:bodyPr anchorCtr="0" anchor="t" bIns="91425" lIns="91425" spcFirstLastPara="1" rIns="91425" wrap="square" tIns="91425">
            <a:spAutoFit/>
          </a:bodyPr>
          <a:lstStyle/>
          <a:p>
            <a:pPr indent="0" lvl="0" marL="0" rtl="0" algn="ctr">
              <a:spcBef>
                <a:spcPts val="2000"/>
              </a:spcBef>
              <a:spcAft>
                <a:spcPts val="0"/>
              </a:spcAft>
              <a:buNone/>
            </a:pPr>
            <a:r>
              <a:rPr b="1" lang="en" sz="1600">
                <a:solidFill>
                  <a:schemeClr val="dk1"/>
                </a:solidFill>
                <a:latin typeface="Palatino Linotype"/>
                <a:ea typeface="Palatino Linotype"/>
                <a:cs typeface="Palatino Linotype"/>
                <a:sym typeface="Palatino Linotype"/>
              </a:rPr>
              <a:t>Single</a:t>
            </a:r>
            <a:br>
              <a:rPr b="1" lang="en" sz="1600">
                <a:solidFill>
                  <a:schemeClr val="dk1"/>
                </a:solidFill>
                <a:latin typeface="Palatino Linotype"/>
                <a:ea typeface="Palatino Linotype"/>
                <a:cs typeface="Palatino Linotype"/>
                <a:sym typeface="Palatino Linotype"/>
              </a:rPr>
            </a:br>
            <a:r>
              <a:rPr b="1" lang="en" sz="1600">
                <a:solidFill>
                  <a:schemeClr val="dk1"/>
                </a:solidFill>
                <a:latin typeface="Palatino Linotype"/>
                <a:ea typeface="Palatino Linotype"/>
                <a:cs typeface="Palatino Linotype"/>
                <a:sym typeface="Palatino Linotype"/>
              </a:rPr>
              <a:t>collision</a:t>
            </a:r>
            <a:endParaRPr b="1"/>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0" name="Shape 3980"/>
        <p:cNvGrpSpPr/>
        <p:nvPr/>
      </p:nvGrpSpPr>
      <p:grpSpPr>
        <a:xfrm>
          <a:off x="0" y="0"/>
          <a:ext cx="0" cy="0"/>
          <a:chOff x="0" y="0"/>
          <a:chExt cx="0" cy="0"/>
        </a:xfrm>
      </p:grpSpPr>
      <p:sp>
        <p:nvSpPr>
          <p:cNvPr id="3981" name="Google Shape;3981;p147"/>
          <p:cNvSpPr txBox="1"/>
          <p:nvPr>
            <p:ph idx="1" type="body"/>
          </p:nvPr>
        </p:nvSpPr>
        <p:spPr>
          <a:xfrm>
            <a:off x="462477" y="790657"/>
            <a:ext cx="8672400" cy="3794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lang="en"/>
              <a:t>LArTPC intro: Chapter 2 </a:t>
            </a:r>
            <a:r>
              <a:rPr lang="en" u="sng">
                <a:solidFill>
                  <a:schemeClr val="hlink"/>
                </a:solidFill>
                <a:hlinkClick r:id="rId3"/>
              </a:rPr>
              <a:t>https://lss.fnal.gov/archive/thesis/2000/fermilab-thesis-2018-24.pdf</a:t>
            </a:r>
            <a:br>
              <a:rPr lang="en" u="sng">
                <a:solidFill>
                  <a:schemeClr val="hlink"/>
                </a:solidFill>
                <a:hlinkClick r:id="rId4"/>
              </a:rPr>
            </a:br>
            <a:r>
              <a:rPr lang="en"/>
              <a:t>Recombination: </a:t>
            </a:r>
            <a:r>
              <a:rPr lang="en" u="sng">
                <a:solidFill>
                  <a:schemeClr val="hlink"/>
                </a:solidFill>
                <a:hlinkClick r:id="rId5"/>
              </a:rPr>
              <a:t>https://arxiv.org/pdf/1306.1712.pdf</a:t>
            </a:r>
            <a:br>
              <a:rPr lang="en"/>
            </a:br>
            <a:r>
              <a:rPr lang="en"/>
              <a:t>Lifetime: </a:t>
            </a:r>
            <a:r>
              <a:rPr lang="en" u="sng">
                <a:solidFill>
                  <a:schemeClr val="hlink"/>
                </a:solidFill>
                <a:hlinkClick r:id="rId6"/>
              </a:rPr>
              <a:t>https://arxiv.org/pdf/0910.5087.pdf</a:t>
            </a:r>
            <a:br>
              <a:rPr lang="en"/>
            </a:br>
            <a:r>
              <a:rPr lang="en"/>
              <a:t>Space charge: </a:t>
            </a:r>
            <a:r>
              <a:rPr lang="en" u="sng">
                <a:solidFill>
                  <a:schemeClr val="hlink"/>
                </a:solidFill>
                <a:hlinkClick r:id="rId7"/>
              </a:rPr>
              <a:t>https://arxiv.org/pdf/2008.09765.pdf</a:t>
            </a:r>
            <a:br>
              <a:rPr lang="en"/>
            </a:br>
            <a:r>
              <a:rPr lang="en"/>
              <a:t>Signal processing: </a:t>
            </a:r>
            <a:r>
              <a:rPr lang="en" u="sng">
                <a:solidFill>
                  <a:schemeClr val="hlink"/>
                </a:solidFill>
                <a:hlinkClick r:id="rId8"/>
              </a:rPr>
              <a:t>https://arxiv.org/pdf/1802.08709.pdf</a:t>
            </a:r>
            <a:br>
              <a:rPr lang="en"/>
            </a:br>
            <a:r>
              <a:rPr lang="en" u="sng">
                <a:solidFill>
                  <a:schemeClr val="hlink"/>
                </a:solidFill>
                <a:hlinkClick r:id="rId9"/>
              </a:rPr>
              <a:t>https://arxiv.org/pdf/1804.02583.pdf</a:t>
            </a:r>
            <a:br>
              <a:rPr lang="en"/>
            </a:br>
            <a:r>
              <a:rPr lang="en"/>
              <a:t>LArIAT Detector description: </a:t>
            </a:r>
            <a:r>
              <a:rPr lang="en" u="sng">
                <a:solidFill>
                  <a:schemeClr val="hlink"/>
                </a:solidFill>
                <a:hlinkClick r:id="rId10"/>
              </a:rPr>
              <a:t>https://arxiv.org/pdf/1911.10379.pdf</a:t>
            </a:r>
            <a:br>
              <a:rPr lang="en"/>
            </a:br>
            <a:r>
              <a:rPr lang="en"/>
              <a:t>Scintillation Light: </a:t>
            </a:r>
            <a:r>
              <a:rPr lang="en" u="sng">
                <a:solidFill>
                  <a:schemeClr val="hlink"/>
                </a:solidFill>
                <a:hlinkClick r:id="rId11"/>
              </a:rPr>
              <a:t>https://dspace.mit.edu/handle/1721.1/101327</a:t>
            </a:r>
            <a:endParaRPr/>
          </a:p>
        </p:txBody>
      </p:sp>
      <p:sp>
        <p:nvSpPr>
          <p:cNvPr id="3982" name="Google Shape;3982;p147"/>
          <p:cNvSpPr txBox="1"/>
          <p:nvPr>
            <p:ph type="title"/>
          </p:nvPr>
        </p:nvSpPr>
        <p:spPr>
          <a:xfrm>
            <a:off x="462474" y="250807"/>
            <a:ext cx="33036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Literature review</a:t>
            </a:r>
            <a:endParaRPr sz="1950"/>
          </a:p>
        </p:txBody>
      </p:sp>
      <p:sp>
        <p:nvSpPr>
          <p:cNvPr id="3983" name="Google Shape;3983;p14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p:txBody>
      </p:sp>
      <p:sp>
        <p:nvSpPr>
          <p:cNvPr id="3984" name="Google Shape;3984;p14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985" name="Google Shape;3985;p14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3986" name="Google Shape;3986;p147"/>
          <p:cNvPicPr preferRelativeResize="0"/>
          <p:nvPr/>
        </p:nvPicPr>
        <p:blipFill>
          <a:blip r:embed="rId12">
            <a:alphaModFix/>
          </a:blip>
          <a:stretch>
            <a:fillRect/>
          </a:stretch>
        </p:blipFill>
        <p:spPr>
          <a:xfrm>
            <a:off x="0" y="29525"/>
            <a:ext cx="9144000" cy="5049273"/>
          </a:xfrm>
          <a:prstGeom prst="rect">
            <a:avLst/>
          </a:prstGeom>
          <a:noFill/>
          <a:ln>
            <a:noFill/>
          </a:ln>
        </p:spPr>
      </p:pic>
      <p:sp>
        <p:nvSpPr>
          <p:cNvPr id="3987" name="Google Shape;3987;p147"/>
          <p:cNvSpPr txBox="1"/>
          <p:nvPr/>
        </p:nvSpPr>
        <p:spPr>
          <a:xfrm>
            <a:off x="514625" y="2009150"/>
            <a:ext cx="5328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chemeClr val="lt1"/>
                </a:solidFill>
              </a:rPr>
              <a:t>Thank you!</a:t>
            </a:r>
            <a:endParaRPr b="1" sz="4000">
              <a:solidFill>
                <a:schemeClr val="lt1"/>
              </a:solidFill>
            </a:endParaRPr>
          </a:p>
        </p:txBody>
      </p:sp>
      <p:sp>
        <p:nvSpPr>
          <p:cNvPr id="3988" name="Google Shape;3988;p147"/>
          <p:cNvSpPr txBox="1"/>
          <p:nvPr/>
        </p:nvSpPr>
        <p:spPr>
          <a:xfrm>
            <a:off x="286025" y="3914150"/>
            <a:ext cx="5328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rPr>
              <a:t>Special thanks to the LArIAT, MicroBooNE &amp; ArgoNeut Collaborations, </a:t>
            </a:r>
            <a:br>
              <a:rPr b="1" lang="en" sz="1200">
                <a:solidFill>
                  <a:schemeClr val="lt1"/>
                </a:solidFill>
              </a:rPr>
            </a:br>
            <a:r>
              <a:rPr b="1" lang="en" sz="1200">
                <a:solidFill>
                  <a:schemeClr val="lt1"/>
                </a:solidFill>
              </a:rPr>
              <a:t>Dr Asaadi, Dr Jones &amp; Dr Soderberg, Dr. Raaf and Prof. Guenette  for helping me gather the presented material</a:t>
            </a:r>
            <a:endParaRPr b="1" sz="1200">
              <a:solidFill>
                <a:schemeClr val="lt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2" name="Shape 3992"/>
        <p:cNvGrpSpPr/>
        <p:nvPr/>
      </p:nvGrpSpPr>
      <p:grpSpPr>
        <a:xfrm>
          <a:off x="0" y="0"/>
          <a:ext cx="0" cy="0"/>
          <a:chOff x="0" y="0"/>
          <a:chExt cx="0" cy="0"/>
        </a:xfrm>
      </p:grpSpPr>
      <p:sp>
        <p:nvSpPr>
          <p:cNvPr id="3993" name="Google Shape;3993;p14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994" name="Google Shape;3994;p14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995" name="Google Shape;3995;p14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9" name="Shape 3999"/>
        <p:cNvGrpSpPr/>
        <p:nvPr/>
      </p:nvGrpSpPr>
      <p:grpSpPr>
        <a:xfrm>
          <a:off x="0" y="0"/>
          <a:ext cx="0" cy="0"/>
          <a:chOff x="0" y="0"/>
          <a:chExt cx="0" cy="0"/>
        </a:xfrm>
      </p:grpSpPr>
      <p:sp>
        <p:nvSpPr>
          <p:cNvPr id="4000" name="Google Shape;4000;p14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001" name="Google Shape;4001;p14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002" name="Google Shape;4002;p14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6" name="Shape 4006"/>
        <p:cNvGrpSpPr/>
        <p:nvPr/>
      </p:nvGrpSpPr>
      <p:grpSpPr>
        <a:xfrm>
          <a:off x="0" y="0"/>
          <a:ext cx="0" cy="0"/>
          <a:chOff x="0" y="0"/>
          <a:chExt cx="0" cy="0"/>
        </a:xfrm>
      </p:grpSpPr>
      <p:pic>
        <p:nvPicPr>
          <p:cNvPr id="4007" name="Google Shape;4007;p150"/>
          <p:cNvPicPr preferRelativeResize="0"/>
          <p:nvPr/>
        </p:nvPicPr>
        <p:blipFill rotWithShape="1">
          <a:blip r:embed="rId3">
            <a:alphaModFix/>
          </a:blip>
          <a:srcRect b="4479" l="0" r="0" t="0"/>
          <a:stretch/>
        </p:blipFill>
        <p:spPr>
          <a:xfrm>
            <a:off x="609600" y="2348925"/>
            <a:ext cx="5792026" cy="2264950"/>
          </a:xfrm>
          <a:prstGeom prst="rect">
            <a:avLst/>
          </a:prstGeom>
          <a:noFill/>
          <a:ln>
            <a:noFill/>
          </a:ln>
        </p:spPr>
      </p:pic>
      <p:sp>
        <p:nvSpPr>
          <p:cNvPr id="4008" name="Google Shape;4008;p15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009" name="Google Shape;4009;p15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010" name="Google Shape;4010;p15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4011" name="Google Shape;4011;p150"/>
          <p:cNvSpPr txBox="1"/>
          <p:nvPr/>
        </p:nvSpPr>
        <p:spPr>
          <a:xfrm>
            <a:off x="228600" y="685800"/>
            <a:ext cx="8155500" cy="238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Calibration relies again on “mapping” the electric field in the whole TPC volume.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1. You select muon events where you know where the charge was deposited either via external detectors or anode and cathode piercing tracks. Or, you map out the TPC by shining a laser w/ know direction (“perfect” muon).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2. you see what your event reconstruction tells you about the reconstructed muon position (position of each hit)</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3. you calculate the difference in each x,y,z point in the detector</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endParaRPr>
              <a:solidFill>
                <a:schemeClr val="dk1"/>
              </a:solidFill>
              <a:latin typeface="Palatino Linotype"/>
              <a:ea typeface="Palatino Linotype"/>
              <a:cs typeface="Palatino Linotype"/>
              <a:sym typeface="Palatino Linotype"/>
            </a:endParaRPr>
          </a:p>
        </p:txBody>
      </p:sp>
      <p:sp>
        <p:nvSpPr>
          <p:cNvPr id="4012" name="Google Shape;4012;p150"/>
          <p:cNvSpPr txBox="1"/>
          <p:nvPr/>
        </p:nvSpPr>
        <p:spPr>
          <a:xfrm>
            <a:off x="6031425" y="310500"/>
            <a:ext cx="3000000" cy="338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000" u="sng">
                <a:solidFill>
                  <a:schemeClr val="accent5"/>
                </a:solidFill>
                <a:latin typeface="Helvetica Neue"/>
                <a:ea typeface="Helvetica Neue"/>
                <a:cs typeface="Helvetica Neue"/>
                <a:sym typeface="Helvetica Neue"/>
                <a:hlinkClick r:id="rId4">
                  <a:extLst>
                    <a:ext uri="{A12FA001-AC4F-418D-AE19-62706E023703}">
                      <ahyp:hlinkClr val="tx"/>
                    </a:ext>
                  </a:extLst>
                </a:hlinkClick>
              </a:rPr>
              <a:t>https://arxiv.org/pdf/2008.09765.pdf</a:t>
            </a:r>
            <a:endParaRPr sz="1000"/>
          </a:p>
        </p:txBody>
      </p:sp>
      <p:sp>
        <p:nvSpPr>
          <p:cNvPr id="4013" name="Google Shape;4013;p150"/>
          <p:cNvSpPr txBox="1"/>
          <p:nvPr/>
        </p:nvSpPr>
        <p:spPr>
          <a:xfrm>
            <a:off x="6547450" y="2899425"/>
            <a:ext cx="2081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FF"/>
                </a:solidFill>
                <a:latin typeface="Palatino Linotype"/>
                <a:ea typeface="Palatino Linotype"/>
                <a:cs typeface="Palatino Linotype"/>
                <a:sym typeface="Palatino Linotype"/>
              </a:rPr>
              <a:t>Blue</a:t>
            </a:r>
            <a:r>
              <a:rPr lang="en" sz="1200">
                <a:latin typeface="Palatino Linotype"/>
                <a:ea typeface="Palatino Linotype"/>
                <a:cs typeface="Palatino Linotype"/>
                <a:sym typeface="Palatino Linotype"/>
              </a:rPr>
              <a:t>: true muons path</a:t>
            </a:r>
            <a:br>
              <a:rPr lang="en" sz="1200">
                <a:latin typeface="Palatino Linotype"/>
                <a:ea typeface="Palatino Linotype"/>
                <a:cs typeface="Palatino Linotype"/>
                <a:sym typeface="Palatino Linotype"/>
              </a:rPr>
            </a:br>
            <a:r>
              <a:rPr b="1" lang="en" sz="1200">
                <a:solidFill>
                  <a:srgbClr val="9900FF"/>
                </a:solidFill>
                <a:latin typeface="Palatino Linotype"/>
                <a:ea typeface="Palatino Linotype"/>
                <a:cs typeface="Palatino Linotype"/>
                <a:sym typeface="Palatino Linotype"/>
              </a:rPr>
              <a:t>Purple</a:t>
            </a:r>
            <a:r>
              <a:rPr lang="en" sz="1200">
                <a:latin typeface="Palatino Linotype"/>
                <a:ea typeface="Palatino Linotype"/>
                <a:cs typeface="Palatino Linotype"/>
                <a:sym typeface="Palatino Linotype"/>
              </a:rPr>
              <a:t>: reconstructed position distorted by SCE</a:t>
            </a:r>
            <a:br>
              <a:rPr lang="en" sz="1200">
                <a:latin typeface="Palatino Linotype"/>
                <a:ea typeface="Palatino Linotype"/>
                <a:cs typeface="Palatino Linotype"/>
                <a:sym typeface="Palatino Linotype"/>
              </a:rPr>
            </a:br>
            <a:r>
              <a:rPr lang="en" sz="1200">
                <a:latin typeface="Palatino Linotype"/>
                <a:ea typeface="Palatino Linotype"/>
                <a:cs typeface="Palatino Linotype"/>
                <a:sym typeface="Palatino Linotype"/>
              </a:rPr>
              <a:t>(exaggerated )</a:t>
            </a:r>
            <a:endParaRPr sz="1200">
              <a:latin typeface="Palatino Linotype"/>
              <a:ea typeface="Palatino Linotype"/>
              <a:cs typeface="Palatino Linotype"/>
              <a:sym typeface="Palatino Linotype"/>
            </a:endParaRPr>
          </a:p>
        </p:txBody>
      </p:sp>
      <p:sp>
        <p:nvSpPr>
          <p:cNvPr id="4014" name="Google Shape;4014;p150"/>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Did my charge move? Space charge effect</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8" name="Shape 4018"/>
        <p:cNvGrpSpPr/>
        <p:nvPr/>
      </p:nvGrpSpPr>
      <p:grpSpPr>
        <a:xfrm>
          <a:off x="0" y="0"/>
          <a:ext cx="0" cy="0"/>
          <a:chOff x="0" y="0"/>
          <a:chExt cx="0" cy="0"/>
        </a:xfrm>
      </p:grpSpPr>
      <p:sp>
        <p:nvSpPr>
          <p:cNvPr id="4019" name="Google Shape;4019;p151"/>
          <p:cNvSpPr txBox="1"/>
          <p:nvPr/>
        </p:nvSpPr>
        <p:spPr>
          <a:xfrm>
            <a:off x="228600" y="2362200"/>
            <a:ext cx="3177600" cy="188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000"/>
              </a:spcBef>
              <a:spcAft>
                <a:spcPts val="0"/>
              </a:spcAft>
              <a:buNone/>
            </a:pPr>
            <a:r>
              <a:rPr lang="en">
                <a:solidFill>
                  <a:schemeClr val="dk1"/>
                </a:solidFill>
                <a:latin typeface="Palatino Linotype"/>
                <a:ea typeface="Palatino Linotype"/>
                <a:cs typeface="Palatino Linotype"/>
                <a:sym typeface="Palatino Linotype"/>
              </a:rPr>
              <a:t>Particles in the range of 𝛽𝛾 ~ 0.1-1000 lose energy primarily by</a:t>
            </a:r>
            <a:r>
              <a:rPr lang="en">
                <a:solidFill>
                  <a:srgbClr val="595959"/>
                </a:solidFill>
                <a:latin typeface="Palatino Linotype"/>
                <a:ea typeface="Palatino Linotype"/>
                <a:cs typeface="Palatino Linotype"/>
                <a:sym typeface="Palatino Linotype"/>
              </a:rPr>
              <a:t> </a:t>
            </a:r>
            <a:r>
              <a:rPr b="1" lang="en">
                <a:solidFill>
                  <a:srgbClr val="C7007E"/>
                </a:solidFill>
                <a:latin typeface="Palatino Linotype"/>
                <a:ea typeface="Palatino Linotype"/>
                <a:cs typeface="Palatino Linotype"/>
                <a:sym typeface="Palatino Linotype"/>
              </a:rPr>
              <a:t>ionization:</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 Bethe-Bloch equation describes</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	</a:t>
            </a:r>
            <a:r>
              <a:rPr lang="en" u="sng">
                <a:solidFill>
                  <a:schemeClr val="dk1"/>
                </a:solidFill>
                <a:latin typeface="Palatino Linotype"/>
                <a:ea typeface="Palatino Linotype"/>
                <a:cs typeface="Palatino Linotype"/>
                <a:sym typeface="Palatino Linotype"/>
              </a:rPr>
              <a:t>mean</a:t>
            </a:r>
            <a:r>
              <a:rPr lang="en">
                <a:solidFill>
                  <a:schemeClr val="dk1"/>
                </a:solidFill>
                <a:latin typeface="Palatino Linotype"/>
                <a:ea typeface="Palatino Linotype"/>
                <a:cs typeface="Palatino Linotype"/>
                <a:sym typeface="Palatino Linotype"/>
              </a:rPr>
              <a:t> energy loss in that range</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 Most particles in accelerator-based</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	neutrino experiments produce</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	particles in this range</a:t>
            </a:r>
            <a:endParaRPr>
              <a:solidFill>
                <a:schemeClr val="dk1"/>
              </a:solidFill>
              <a:latin typeface="Palatino Linotype"/>
              <a:ea typeface="Palatino Linotype"/>
              <a:cs typeface="Palatino Linotype"/>
              <a:sym typeface="Palatino Linotype"/>
            </a:endParaRPr>
          </a:p>
        </p:txBody>
      </p:sp>
      <p:pic>
        <p:nvPicPr>
          <p:cNvPr id="4020" name="Google Shape;4020;p151"/>
          <p:cNvPicPr preferRelativeResize="0"/>
          <p:nvPr/>
        </p:nvPicPr>
        <p:blipFill>
          <a:blip r:embed="rId3">
            <a:alphaModFix/>
          </a:blip>
          <a:stretch>
            <a:fillRect/>
          </a:stretch>
        </p:blipFill>
        <p:spPr>
          <a:xfrm>
            <a:off x="3550925" y="433625"/>
            <a:ext cx="5284875" cy="3662225"/>
          </a:xfrm>
          <a:prstGeom prst="rect">
            <a:avLst/>
          </a:prstGeom>
          <a:noFill/>
          <a:ln>
            <a:noFill/>
          </a:ln>
        </p:spPr>
      </p:pic>
      <p:sp>
        <p:nvSpPr>
          <p:cNvPr id="4021" name="Google Shape;4021;p151"/>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Heavy charged particle (i.e. not electrons)</a:t>
            </a:r>
            <a:endParaRPr/>
          </a:p>
        </p:txBody>
      </p:sp>
      <p:sp>
        <p:nvSpPr>
          <p:cNvPr id="4022" name="Google Shape;4022;p15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023" name="Google Shape;4023;p15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024" name="Google Shape;4024;p15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025" name="Google Shape;4025;p151"/>
          <p:cNvPicPr preferRelativeResize="0"/>
          <p:nvPr/>
        </p:nvPicPr>
        <p:blipFill>
          <a:blip r:embed="rId4">
            <a:alphaModFix/>
          </a:blip>
          <a:stretch>
            <a:fillRect/>
          </a:stretch>
        </p:blipFill>
        <p:spPr>
          <a:xfrm>
            <a:off x="3009900" y="4118525"/>
            <a:ext cx="5783575" cy="553500"/>
          </a:xfrm>
          <a:prstGeom prst="rect">
            <a:avLst/>
          </a:prstGeom>
          <a:noFill/>
          <a:ln>
            <a:noFill/>
          </a:ln>
        </p:spPr>
      </p:pic>
      <p:pic>
        <p:nvPicPr>
          <p:cNvPr id="4026" name="Google Shape;4026;p151"/>
          <p:cNvPicPr preferRelativeResize="0"/>
          <p:nvPr/>
        </p:nvPicPr>
        <p:blipFill>
          <a:blip r:embed="rId5">
            <a:alphaModFix/>
          </a:blip>
          <a:stretch>
            <a:fillRect/>
          </a:stretch>
        </p:blipFill>
        <p:spPr>
          <a:xfrm>
            <a:off x="8677475" y="590550"/>
            <a:ext cx="323650" cy="3171825"/>
          </a:xfrm>
          <a:prstGeom prst="rect">
            <a:avLst/>
          </a:prstGeom>
          <a:noFill/>
          <a:ln>
            <a:noFill/>
          </a:ln>
        </p:spPr>
      </p:pic>
      <p:sp>
        <p:nvSpPr>
          <p:cNvPr id="4027" name="Google Shape;4027;p151"/>
          <p:cNvSpPr txBox="1"/>
          <p:nvPr/>
        </p:nvSpPr>
        <p:spPr>
          <a:xfrm>
            <a:off x="279600" y="762000"/>
            <a:ext cx="31776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a:solidFill>
                  <a:schemeClr val="dk1"/>
                </a:solidFill>
                <a:latin typeface="Palatino Linotype"/>
                <a:ea typeface="Palatino Linotype"/>
                <a:cs typeface="Palatino Linotype"/>
                <a:sym typeface="Palatino Linotype"/>
              </a:rPr>
              <a:t>Mean Energy Loss per Unit Length</a:t>
            </a:r>
            <a:br>
              <a:rPr b="1" lang="en">
                <a:solidFill>
                  <a:schemeClr val="dk1"/>
                </a:solidFill>
                <a:latin typeface="Palatino Linotype"/>
                <a:ea typeface="Palatino Linotype"/>
                <a:cs typeface="Palatino Linotype"/>
                <a:sym typeface="Palatino Linotype"/>
              </a:rPr>
            </a:br>
            <a:r>
              <a:rPr b="1" lang="en">
                <a:solidFill>
                  <a:schemeClr val="dk1"/>
                </a:solidFill>
                <a:latin typeface="Palatino Linotype"/>
                <a:ea typeface="Palatino Linotype"/>
                <a:cs typeface="Palatino Linotype"/>
                <a:sym typeface="Palatino Linotype"/>
              </a:rPr>
              <a:t>(To get it in MeV/cm, you must multiply by density of material)</a:t>
            </a:r>
            <a:endParaRPr b="1">
              <a:solidFill>
                <a:schemeClr val="dk1"/>
              </a:solidFill>
              <a:latin typeface="Palatino Linotype"/>
              <a:ea typeface="Palatino Linotype"/>
              <a:cs typeface="Palatino Linotype"/>
              <a:sym typeface="Palatino Linotype"/>
            </a:endParaRPr>
          </a:p>
        </p:txBody>
      </p:sp>
      <p:cxnSp>
        <p:nvCxnSpPr>
          <p:cNvPr id="4028" name="Google Shape;4028;p151"/>
          <p:cNvCxnSpPr/>
          <p:nvPr/>
        </p:nvCxnSpPr>
        <p:spPr>
          <a:xfrm flipH="1" rot="10800000">
            <a:off x="3086100" y="937400"/>
            <a:ext cx="503100" cy="2856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2" name="Shape 4032"/>
        <p:cNvGrpSpPr/>
        <p:nvPr/>
      </p:nvGrpSpPr>
      <p:grpSpPr>
        <a:xfrm>
          <a:off x="0" y="0"/>
          <a:ext cx="0" cy="0"/>
          <a:chOff x="0" y="0"/>
          <a:chExt cx="0" cy="0"/>
        </a:xfrm>
      </p:grpSpPr>
      <p:pic>
        <p:nvPicPr>
          <p:cNvPr id="4033" name="Google Shape;4033;p152"/>
          <p:cNvPicPr preferRelativeResize="0"/>
          <p:nvPr/>
        </p:nvPicPr>
        <p:blipFill>
          <a:blip r:embed="rId3">
            <a:alphaModFix/>
          </a:blip>
          <a:stretch>
            <a:fillRect/>
          </a:stretch>
        </p:blipFill>
        <p:spPr>
          <a:xfrm>
            <a:off x="3550925" y="433625"/>
            <a:ext cx="5284875" cy="3662225"/>
          </a:xfrm>
          <a:prstGeom prst="rect">
            <a:avLst/>
          </a:prstGeom>
          <a:noFill/>
          <a:ln>
            <a:noFill/>
          </a:ln>
        </p:spPr>
      </p:pic>
      <p:sp>
        <p:nvSpPr>
          <p:cNvPr id="4034" name="Google Shape;4034;p152"/>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Heavy charged particle (i.e. not electrons)</a:t>
            </a:r>
            <a:endParaRPr/>
          </a:p>
        </p:txBody>
      </p:sp>
      <p:sp>
        <p:nvSpPr>
          <p:cNvPr id="4035" name="Google Shape;4035;p15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036" name="Google Shape;4036;p15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037" name="Google Shape;4037;p15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038" name="Google Shape;4038;p152"/>
          <p:cNvPicPr preferRelativeResize="0"/>
          <p:nvPr/>
        </p:nvPicPr>
        <p:blipFill>
          <a:blip r:embed="rId4">
            <a:alphaModFix/>
          </a:blip>
          <a:stretch>
            <a:fillRect/>
          </a:stretch>
        </p:blipFill>
        <p:spPr>
          <a:xfrm>
            <a:off x="3009900" y="4118525"/>
            <a:ext cx="5783575" cy="553500"/>
          </a:xfrm>
          <a:prstGeom prst="rect">
            <a:avLst/>
          </a:prstGeom>
          <a:noFill/>
          <a:ln>
            <a:noFill/>
          </a:ln>
        </p:spPr>
      </p:pic>
      <p:pic>
        <p:nvPicPr>
          <p:cNvPr id="4039" name="Google Shape;4039;p152"/>
          <p:cNvPicPr preferRelativeResize="0"/>
          <p:nvPr/>
        </p:nvPicPr>
        <p:blipFill>
          <a:blip r:embed="rId5">
            <a:alphaModFix/>
          </a:blip>
          <a:stretch>
            <a:fillRect/>
          </a:stretch>
        </p:blipFill>
        <p:spPr>
          <a:xfrm>
            <a:off x="8677475" y="590550"/>
            <a:ext cx="323650" cy="3171825"/>
          </a:xfrm>
          <a:prstGeom prst="rect">
            <a:avLst/>
          </a:prstGeom>
          <a:noFill/>
          <a:ln>
            <a:noFill/>
          </a:ln>
        </p:spPr>
      </p:pic>
      <p:pic>
        <p:nvPicPr>
          <p:cNvPr id="4040" name="Google Shape;4040;p152"/>
          <p:cNvPicPr preferRelativeResize="0"/>
          <p:nvPr/>
        </p:nvPicPr>
        <p:blipFill>
          <a:blip r:embed="rId6">
            <a:alphaModFix/>
          </a:blip>
          <a:stretch>
            <a:fillRect/>
          </a:stretch>
        </p:blipFill>
        <p:spPr>
          <a:xfrm>
            <a:off x="5855975" y="2206000"/>
            <a:ext cx="1154000" cy="494575"/>
          </a:xfrm>
          <a:prstGeom prst="rect">
            <a:avLst/>
          </a:prstGeom>
          <a:noFill/>
          <a:ln>
            <a:noFill/>
          </a:ln>
        </p:spPr>
      </p:pic>
      <p:pic>
        <p:nvPicPr>
          <p:cNvPr id="4041" name="Google Shape;4041;p152"/>
          <p:cNvPicPr preferRelativeResize="0"/>
          <p:nvPr/>
        </p:nvPicPr>
        <p:blipFill>
          <a:blip r:embed="rId7">
            <a:alphaModFix/>
          </a:blip>
          <a:stretch>
            <a:fillRect/>
          </a:stretch>
        </p:blipFill>
        <p:spPr>
          <a:xfrm>
            <a:off x="5186325" y="1304925"/>
            <a:ext cx="2614650" cy="741050"/>
          </a:xfrm>
          <a:prstGeom prst="rect">
            <a:avLst/>
          </a:prstGeom>
          <a:noFill/>
          <a:ln>
            <a:noFill/>
          </a:ln>
        </p:spPr>
      </p:pic>
      <p:sp>
        <p:nvSpPr>
          <p:cNvPr id="4042" name="Google Shape;4042;p152"/>
          <p:cNvSpPr txBox="1"/>
          <p:nvPr/>
        </p:nvSpPr>
        <p:spPr>
          <a:xfrm>
            <a:off x="228600" y="2362200"/>
            <a:ext cx="3177600" cy="2134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000"/>
              </a:spcBef>
              <a:spcAft>
                <a:spcPts val="0"/>
              </a:spcAft>
              <a:buNone/>
            </a:pPr>
            <a:r>
              <a:rPr lang="en">
                <a:solidFill>
                  <a:schemeClr val="dk1"/>
                </a:solidFill>
                <a:latin typeface="Palatino Linotype"/>
                <a:ea typeface="Palatino Linotype"/>
                <a:cs typeface="Palatino Linotype"/>
                <a:sym typeface="Palatino Linotype"/>
              </a:rPr>
              <a:t>Region just above minimum ionization is known as the “relativistic rise” where dE/dx roughly plateaus, but is very near minimum.</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Particles near the minimum are often called MIPs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a:t>
            </a:r>
            <a:r>
              <a:rPr b="1" lang="en">
                <a:solidFill>
                  <a:schemeClr val="dk1"/>
                </a:solidFill>
                <a:latin typeface="Palatino Linotype"/>
                <a:ea typeface="Palatino Linotype"/>
                <a:cs typeface="Palatino Linotype"/>
                <a:sym typeface="Palatino Linotype"/>
              </a:rPr>
              <a:t>minimum ionizing particles</a:t>
            </a:r>
            <a:r>
              <a:rPr lang="en">
                <a:solidFill>
                  <a:schemeClr val="dk1"/>
                </a:solidFill>
                <a:latin typeface="Palatino Linotype"/>
                <a:ea typeface="Palatino Linotype"/>
                <a:cs typeface="Palatino Linotype"/>
                <a:sym typeface="Palatino Linotype"/>
              </a:rPr>
              <a:t>)</a:t>
            </a:r>
            <a:endParaRPr>
              <a:solidFill>
                <a:schemeClr val="dk1"/>
              </a:solidFill>
              <a:latin typeface="Palatino Linotype"/>
              <a:ea typeface="Palatino Linotype"/>
              <a:cs typeface="Palatino Linotype"/>
              <a:sym typeface="Palatino Linotype"/>
            </a:endParaRPr>
          </a:p>
        </p:txBody>
      </p:sp>
      <p:sp>
        <p:nvSpPr>
          <p:cNvPr id="4043" name="Google Shape;4043;p152"/>
          <p:cNvSpPr txBox="1"/>
          <p:nvPr/>
        </p:nvSpPr>
        <p:spPr>
          <a:xfrm>
            <a:off x="279600" y="762000"/>
            <a:ext cx="3177600" cy="40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a:solidFill>
                  <a:schemeClr val="dk1"/>
                </a:solidFill>
                <a:latin typeface="Palatino Linotype"/>
                <a:ea typeface="Palatino Linotype"/>
                <a:cs typeface="Palatino Linotype"/>
                <a:sym typeface="Palatino Linotype"/>
              </a:rPr>
              <a:t>Mean Energy Loss per Unit Length</a:t>
            </a:r>
            <a:endParaRPr b="1">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7" name="Shape 4047"/>
        <p:cNvGrpSpPr/>
        <p:nvPr/>
      </p:nvGrpSpPr>
      <p:grpSpPr>
        <a:xfrm>
          <a:off x="0" y="0"/>
          <a:ext cx="0" cy="0"/>
          <a:chOff x="0" y="0"/>
          <a:chExt cx="0" cy="0"/>
        </a:xfrm>
      </p:grpSpPr>
      <p:sp>
        <p:nvSpPr>
          <p:cNvPr id="4048" name="Google Shape;4048;p153"/>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Mean energy loss &lt;dE/dx&gt;</a:t>
            </a:r>
            <a:endParaRPr sz="1950"/>
          </a:p>
        </p:txBody>
      </p:sp>
      <p:sp>
        <p:nvSpPr>
          <p:cNvPr id="4049" name="Google Shape;4049;p15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050" name="Google Shape;4050;p15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051" name="Google Shape;4051;p15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052" name="Google Shape;4052;p153"/>
          <p:cNvPicPr preferRelativeResize="0"/>
          <p:nvPr/>
        </p:nvPicPr>
        <p:blipFill>
          <a:blip r:embed="rId3">
            <a:alphaModFix/>
          </a:blip>
          <a:stretch>
            <a:fillRect/>
          </a:stretch>
        </p:blipFill>
        <p:spPr>
          <a:xfrm>
            <a:off x="5113025" y="672900"/>
            <a:ext cx="3849050" cy="3443250"/>
          </a:xfrm>
          <a:prstGeom prst="rect">
            <a:avLst/>
          </a:prstGeom>
          <a:noFill/>
          <a:ln>
            <a:noFill/>
          </a:ln>
        </p:spPr>
      </p:pic>
      <p:sp>
        <p:nvSpPr>
          <p:cNvPr id="4053" name="Google Shape;4053;p153"/>
          <p:cNvSpPr txBox="1"/>
          <p:nvPr/>
        </p:nvSpPr>
        <p:spPr>
          <a:xfrm>
            <a:off x="228600" y="762000"/>
            <a:ext cx="5212200" cy="2555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b="1" lang="en" sz="1600">
                <a:solidFill>
                  <a:srgbClr val="C7007E"/>
                </a:solidFill>
                <a:latin typeface="Palatino Linotype"/>
                <a:ea typeface="Palatino Linotype"/>
                <a:cs typeface="Palatino Linotype"/>
                <a:sym typeface="Palatino Linotype"/>
              </a:rPr>
              <a:t>Problem.</a:t>
            </a:r>
            <a:r>
              <a:rPr lang="en" sz="1600">
                <a:solidFill>
                  <a:schemeClr val="dk1"/>
                </a:solidFill>
                <a:latin typeface="Palatino Linotype"/>
                <a:ea typeface="Palatino Linotype"/>
                <a:cs typeface="Palatino Linotype"/>
                <a:sym typeface="Palatino Linotype"/>
              </a:rPr>
              <a:t> Bethe-Bloch formula only gives the </a:t>
            </a:r>
            <a:r>
              <a:rPr i="1" lang="en" sz="1600">
                <a:solidFill>
                  <a:schemeClr val="dk1"/>
                </a:solidFill>
                <a:latin typeface="Palatino Linotype"/>
                <a:ea typeface="Palatino Linotype"/>
                <a:cs typeface="Palatino Linotype"/>
                <a:sym typeface="Palatino Linotype"/>
              </a:rPr>
              <a:t>mean</a:t>
            </a:r>
            <a:r>
              <a:rPr lang="en" sz="1600">
                <a:solidFill>
                  <a:schemeClr val="dk1"/>
                </a:solidFill>
                <a:latin typeface="Palatino Linotype"/>
                <a:ea typeface="Palatino Linotype"/>
                <a:cs typeface="Palatino Linotype"/>
                <a:sym typeface="Palatino Linotype"/>
              </a:rPr>
              <a:t> energy loss: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Single measurements have large fluctuations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(Landau distribution)</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b="1" lang="en" sz="1600">
                <a:solidFill>
                  <a:srgbClr val="C7007E"/>
                </a:solidFill>
                <a:latin typeface="Palatino Linotype"/>
                <a:ea typeface="Palatino Linotype"/>
                <a:cs typeface="Palatino Linotype"/>
                <a:sym typeface="Palatino Linotype"/>
              </a:rPr>
              <a:t>Mitigation strategies:</a:t>
            </a:r>
            <a:endParaRPr sz="1600">
              <a:solidFill>
                <a:schemeClr val="dk1"/>
              </a:solidFill>
              <a:latin typeface="Palatino Linotype"/>
              <a:ea typeface="Palatino Linotype"/>
              <a:cs typeface="Palatino Linotype"/>
              <a:sym typeface="Palatino Linotype"/>
            </a:endParaRPr>
          </a:p>
          <a:p>
            <a:pPr indent="0" lvl="0" marL="12700" marR="0" rtl="0" algn="l">
              <a:lnSpc>
                <a:spcPct val="100000"/>
              </a:lnSpc>
              <a:spcBef>
                <a:spcPts val="600"/>
              </a:spcBef>
              <a:spcAft>
                <a:spcPts val="0"/>
              </a:spcAft>
              <a:buNone/>
            </a:pPr>
            <a:r>
              <a:rPr lang="en" sz="1600">
                <a:solidFill>
                  <a:schemeClr val="dk1"/>
                </a:solidFill>
                <a:latin typeface="Palatino Linotype"/>
                <a:ea typeface="Palatino Linotype"/>
                <a:cs typeface="Palatino Linotype"/>
                <a:sym typeface="Palatino Linotype"/>
              </a:rPr>
              <a:t>1) Neglect x% of measurements with highest dE/dx (typically 20-30%), restrict dE/dx (“truncated mean”)</a:t>
            </a:r>
            <a:endParaRPr sz="1600">
              <a:solidFill>
                <a:schemeClr val="dk1"/>
              </a:solidFill>
              <a:latin typeface="Palatino Linotype"/>
              <a:ea typeface="Palatino Linotype"/>
              <a:cs typeface="Palatino Linotype"/>
              <a:sym typeface="Palatino Linotype"/>
            </a:endParaRPr>
          </a:p>
          <a:p>
            <a:pPr indent="0" lvl="0" marL="0" rtl="0" algn="l">
              <a:spcBef>
                <a:spcPts val="600"/>
              </a:spcBef>
              <a:spcAft>
                <a:spcPts val="0"/>
              </a:spcAft>
              <a:buClr>
                <a:schemeClr val="dk1"/>
              </a:buClr>
              <a:buSzPts val="1100"/>
              <a:buFont typeface="Arial"/>
              <a:buNone/>
            </a:pPr>
            <a:r>
              <a:t/>
            </a:r>
            <a:endParaRPr sz="16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7" name="Shape 4057"/>
        <p:cNvGrpSpPr/>
        <p:nvPr/>
      </p:nvGrpSpPr>
      <p:grpSpPr>
        <a:xfrm>
          <a:off x="0" y="0"/>
          <a:ext cx="0" cy="0"/>
          <a:chOff x="0" y="0"/>
          <a:chExt cx="0" cy="0"/>
        </a:xfrm>
      </p:grpSpPr>
      <p:sp>
        <p:nvSpPr>
          <p:cNvPr id="4058" name="Google Shape;4058;p154"/>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Mean energy loss &lt;dE/dx&gt;</a:t>
            </a:r>
            <a:endParaRPr sz="1950"/>
          </a:p>
        </p:txBody>
      </p:sp>
      <p:sp>
        <p:nvSpPr>
          <p:cNvPr id="4059" name="Google Shape;4059;p15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060" name="Google Shape;4060;p15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061" name="Google Shape;4061;p15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062" name="Google Shape;4062;p154"/>
          <p:cNvSpPr txBox="1"/>
          <p:nvPr/>
        </p:nvSpPr>
        <p:spPr>
          <a:xfrm>
            <a:off x="228600" y="762000"/>
            <a:ext cx="8858100" cy="1662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b="1" lang="en" sz="1600">
                <a:solidFill>
                  <a:srgbClr val="C7007E"/>
                </a:solidFill>
                <a:latin typeface="Palatino Linotype"/>
                <a:ea typeface="Palatino Linotype"/>
                <a:cs typeface="Palatino Linotype"/>
                <a:sym typeface="Palatino Linotype"/>
              </a:rPr>
              <a:t>Problem.</a:t>
            </a:r>
            <a:r>
              <a:rPr lang="en" sz="1600">
                <a:solidFill>
                  <a:schemeClr val="dk1"/>
                </a:solidFill>
                <a:latin typeface="Palatino Linotype"/>
                <a:ea typeface="Palatino Linotype"/>
                <a:cs typeface="Palatino Linotype"/>
                <a:sym typeface="Palatino Linotype"/>
              </a:rPr>
              <a:t> Bethe-Bloch formula only gives the </a:t>
            </a:r>
            <a:r>
              <a:rPr i="1" lang="en" sz="1600">
                <a:solidFill>
                  <a:schemeClr val="dk1"/>
                </a:solidFill>
                <a:latin typeface="Palatino Linotype"/>
                <a:ea typeface="Palatino Linotype"/>
                <a:cs typeface="Palatino Linotype"/>
                <a:sym typeface="Palatino Linotype"/>
              </a:rPr>
              <a:t>mean</a:t>
            </a:r>
            <a:r>
              <a:rPr lang="en" sz="1600">
                <a:solidFill>
                  <a:schemeClr val="dk1"/>
                </a:solidFill>
                <a:latin typeface="Palatino Linotype"/>
                <a:ea typeface="Palatino Linotype"/>
                <a:cs typeface="Palatino Linotype"/>
                <a:sym typeface="Palatino Linotype"/>
              </a:rPr>
              <a:t>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energy loss: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Single measurements have large fluctuations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(Landau distribution)</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b="1" lang="en" sz="1600">
                <a:solidFill>
                  <a:srgbClr val="C7007E"/>
                </a:solidFill>
                <a:latin typeface="Palatino Linotype"/>
                <a:ea typeface="Palatino Linotype"/>
                <a:cs typeface="Palatino Linotype"/>
                <a:sym typeface="Palatino Linotype"/>
              </a:rPr>
              <a:t>Mitigation strategies:</a:t>
            </a:r>
            <a:r>
              <a:rPr lang="en" sz="1600">
                <a:solidFill>
                  <a:schemeClr val="dk1"/>
                </a:solidFill>
                <a:latin typeface="Palatino Linotype"/>
                <a:ea typeface="Palatino Linotype"/>
                <a:cs typeface="Palatino Linotype"/>
                <a:sym typeface="Palatino Linotype"/>
              </a:rPr>
              <a:t> 2) Measure dE/dx many times along a track and fit a Landau distribution</a:t>
            </a:r>
            <a:endParaRPr sz="1600">
              <a:solidFill>
                <a:schemeClr val="dk1"/>
              </a:solidFill>
              <a:latin typeface="Palatino Linotype"/>
              <a:ea typeface="Palatino Linotype"/>
              <a:cs typeface="Palatino Linotype"/>
              <a:sym typeface="Palatino Linotype"/>
            </a:endParaRPr>
          </a:p>
        </p:txBody>
      </p:sp>
      <p:pic>
        <p:nvPicPr>
          <p:cNvPr id="4063" name="Google Shape;4063;p154"/>
          <p:cNvPicPr preferRelativeResize="0"/>
          <p:nvPr/>
        </p:nvPicPr>
        <p:blipFill>
          <a:blip r:embed="rId3">
            <a:alphaModFix/>
          </a:blip>
          <a:stretch>
            <a:fillRect/>
          </a:stretch>
        </p:blipFill>
        <p:spPr>
          <a:xfrm>
            <a:off x="274320" y="2501400"/>
            <a:ext cx="6382030" cy="2071961"/>
          </a:xfrm>
          <a:prstGeom prst="rect">
            <a:avLst/>
          </a:prstGeom>
          <a:noFill/>
          <a:ln>
            <a:noFill/>
          </a:ln>
        </p:spPr>
      </p:pic>
      <p:sp>
        <p:nvSpPr>
          <p:cNvPr id="4064" name="Google Shape;4064;p154"/>
          <p:cNvSpPr txBox="1"/>
          <p:nvPr/>
        </p:nvSpPr>
        <p:spPr>
          <a:xfrm>
            <a:off x="6827525" y="2761100"/>
            <a:ext cx="2011800" cy="184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Palatino Linotype"/>
                <a:ea typeface="Palatino Linotype"/>
                <a:cs typeface="Palatino Linotype"/>
                <a:sym typeface="Palatino Linotype"/>
              </a:rPr>
              <a:t>Charged pions and muons traveling through the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LArIAT TPC → measure particles every 3-4 mm</a:t>
            </a:r>
            <a:endParaRPr sz="16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8" name="Shape 4068"/>
        <p:cNvGrpSpPr/>
        <p:nvPr/>
      </p:nvGrpSpPr>
      <p:grpSpPr>
        <a:xfrm>
          <a:off x="0" y="0"/>
          <a:ext cx="0" cy="0"/>
          <a:chOff x="0" y="0"/>
          <a:chExt cx="0" cy="0"/>
        </a:xfrm>
      </p:grpSpPr>
      <p:sp>
        <p:nvSpPr>
          <p:cNvPr id="4069" name="Google Shape;4069;p155"/>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Mean energy loss &lt;dE/dx&gt;</a:t>
            </a:r>
            <a:endParaRPr sz="1950"/>
          </a:p>
        </p:txBody>
      </p:sp>
      <p:sp>
        <p:nvSpPr>
          <p:cNvPr id="4070" name="Google Shape;4070;p15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071" name="Google Shape;4071;p15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072" name="Google Shape;4072;p15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073" name="Google Shape;4073;p155"/>
          <p:cNvSpPr txBox="1"/>
          <p:nvPr/>
        </p:nvSpPr>
        <p:spPr>
          <a:xfrm>
            <a:off x="228600" y="762000"/>
            <a:ext cx="8858100" cy="1662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b="1" lang="en" sz="1600">
                <a:solidFill>
                  <a:srgbClr val="C7007E"/>
                </a:solidFill>
                <a:latin typeface="Palatino Linotype"/>
                <a:ea typeface="Palatino Linotype"/>
                <a:cs typeface="Palatino Linotype"/>
                <a:sym typeface="Palatino Linotype"/>
              </a:rPr>
              <a:t>Problem.</a:t>
            </a:r>
            <a:r>
              <a:rPr lang="en" sz="1600">
                <a:solidFill>
                  <a:schemeClr val="dk1"/>
                </a:solidFill>
                <a:latin typeface="Palatino Linotype"/>
                <a:ea typeface="Palatino Linotype"/>
                <a:cs typeface="Palatino Linotype"/>
                <a:sym typeface="Palatino Linotype"/>
              </a:rPr>
              <a:t> Bethe-Bloch formula only gives the </a:t>
            </a:r>
            <a:r>
              <a:rPr i="1" lang="en" sz="1600">
                <a:solidFill>
                  <a:schemeClr val="dk1"/>
                </a:solidFill>
                <a:latin typeface="Palatino Linotype"/>
                <a:ea typeface="Palatino Linotype"/>
                <a:cs typeface="Palatino Linotype"/>
                <a:sym typeface="Palatino Linotype"/>
              </a:rPr>
              <a:t>mean</a:t>
            </a:r>
            <a:r>
              <a:rPr lang="en" sz="1600">
                <a:solidFill>
                  <a:schemeClr val="dk1"/>
                </a:solidFill>
                <a:latin typeface="Palatino Linotype"/>
                <a:ea typeface="Palatino Linotype"/>
                <a:cs typeface="Palatino Linotype"/>
                <a:sym typeface="Palatino Linotype"/>
              </a:rPr>
              <a:t>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energy loss: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Single measurements have large fluctuations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(Landau distribution)</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b="1" lang="en" sz="1600">
                <a:solidFill>
                  <a:srgbClr val="C7007E"/>
                </a:solidFill>
                <a:latin typeface="Palatino Linotype"/>
                <a:ea typeface="Palatino Linotype"/>
                <a:cs typeface="Palatino Linotype"/>
                <a:sym typeface="Palatino Linotype"/>
              </a:rPr>
              <a:t>Mitigation strategies:</a:t>
            </a:r>
            <a:r>
              <a:rPr lang="en" sz="1600">
                <a:solidFill>
                  <a:schemeClr val="dk1"/>
                </a:solidFill>
                <a:latin typeface="Palatino Linotype"/>
                <a:ea typeface="Palatino Linotype"/>
                <a:cs typeface="Palatino Linotype"/>
                <a:sym typeface="Palatino Linotype"/>
              </a:rPr>
              <a:t> 2) Measure dE/dx many times along a track and fit a Landau distribution</a:t>
            </a:r>
            <a:endParaRPr sz="1600">
              <a:solidFill>
                <a:schemeClr val="dk1"/>
              </a:solidFill>
              <a:latin typeface="Palatino Linotype"/>
              <a:ea typeface="Palatino Linotype"/>
              <a:cs typeface="Palatino Linotype"/>
              <a:sym typeface="Palatino Linotype"/>
            </a:endParaRPr>
          </a:p>
        </p:txBody>
      </p:sp>
      <p:pic>
        <p:nvPicPr>
          <p:cNvPr id="4074" name="Google Shape;4074;p155"/>
          <p:cNvPicPr preferRelativeResize="0"/>
          <p:nvPr/>
        </p:nvPicPr>
        <p:blipFill>
          <a:blip r:embed="rId3">
            <a:alphaModFix/>
          </a:blip>
          <a:stretch>
            <a:fillRect/>
          </a:stretch>
        </p:blipFill>
        <p:spPr>
          <a:xfrm>
            <a:off x="274320" y="2501400"/>
            <a:ext cx="6382030" cy="2071961"/>
          </a:xfrm>
          <a:prstGeom prst="rect">
            <a:avLst/>
          </a:prstGeom>
          <a:noFill/>
          <a:ln>
            <a:noFill/>
          </a:ln>
        </p:spPr>
      </p:pic>
      <p:sp>
        <p:nvSpPr>
          <p:cNvPr id="4075" name="Google Shape;4075;p155"/>
          <p:cNvSpPr txBox="1"/>
          <p:nvPr/>
        </p:nvSpPr>
        <p:spPr>
          <a:xfrm>
            <a:off x="6827525" y="2761100"/>
            <a:ext cx="2011800" cy="184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Palatino Linotype"/>
                <a:ea typeface="Palatino Linotype"/>
                <a:cs typeface="Palatino Linotype"/>
                <a:sym typeface="Palatino Linotype"/>
              </a:rPr>
              <a:t>Charged pions and muons traveling through the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LArIAT TPC → measure particles every 3-4 mm</a:t>
            </a:r>
            <a:endParaRPr sz="1600">
              <a:solidFill>
                <a:schemeClr val="dk1"/>
              </a:solidFill>
              <a:latin typeface="Palatino Linotype"/>
              <a:ea typeface="Palatino Linotype"/>
              <a:cs typeface="Palatino Linotype"/>
              <a:sym typeface="Palatino Linotype"/>
            </a:endParaRPr>
          </a:p>
        </p:txBody>
      </p:sp>
      <p:sp>
        <p:nvSpPr>
          <p:cNvPr id="4076" name="Google Shape;4076;p155"/>
          <p:cNvSpPr/>
          <p:nvPr/>
        </p:nvSpPr>
        <p:spPr>
          <a:xfrm>
            <a:off x="3665225" y="3528050"/>
            <a:ext cx="1802100" cy="640200"/>
          </a:xfrm>
          <a:prstGeom prst="wedgeRectCallout">
            <a:avLst>
              <a:gd fmla="val -20833" name="adj1"/>
              <a:gd fmla="val 62500" name="adj2"/>
            </a:avLst>
          </a:prstGeom>
          <a:solidFill>
            <a:srgbClr val="E36C0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alatino Linotype"/>
                <a:ea typeface="Palatino Linotype"/>
                <a:cs typeface="Palatino Linotype"/>
                <a:sym typeface="Palatino Linotype"/>
              </a:rPr>
              <a:t>What are these?</a:t>
            </a:r>
            <a:endParaRPr b="1" sz="1800">
              <a:solidFill>
                <a:schemeClr val="lt1"/>
              </a:solidFill>
              <a:latin typeface="Palatino Linotype"/>
              <a:ea typeface="Palatino Linotype"/>
              <a:cs typeface="Palatino Linotype"/>
              <a:sym typeface="Palatino Linotype"/>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0" name="Shape 4080"/>
        <p:cNvGrpSpPr/>
        <p:nvPr/>
      </p:nvGrpSpPr>
      <p:grpSpPr>
        <a:xfrm>
          <a:off x="0" y="0"/>
          <a:ext cx="0" cy="0"/>
          <a:chOff x="0" y="0"/>
          <a:chExt cx="0" cy="0"/>
        </a:xfrm>
      </p:grpSpPr>
      <p:sp>
        <p:nvSpPr>
          <p:cNvPr id="4081" name="Google Shape;4081;p156"/>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Mean energy loss &lt;dE/dx&gt;</a:t>
            </a:r>
            <a:endParaRPr sz="1950"/>
          </a:p>
        </p:txBody>
      </p:sp>
      <p:sp>
        <p:nvSpPr>
          <p:cNvPr id="4082" name="Google Shape;4082;p15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083" name="Google Shape;4083;p15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084" name="Google Shape;4084;p15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085" name="Google Shape;4085;p156"/>
          <p:cNvSpPr txBox="1"/>
          <p:nvPr/>
        </p:nvSpPr>
        <p:spPr>
          <a:xfrm>
            <a:off x="228600" y="762000"/>
            <a:ext cx="8858100" cy="1662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b="1" lang="en" sz="1600">
                <a:solidFill>
                  <a:srgbClr val="C7007E"/>
                </a:solidFill>
                <a:latin typeface="Palatino Linotype"/>
                <a:ea typeface="Palatino Linotype"/>
                <a:cs typeface="Palatino Linotype"/>
                <a:sym typeface="Palatino Linotype"/>
              </a:rPr>
              <a:t>Problem.</a:t>
            </a:r>
            <a:r>
              <a:rPr lang="en" sz="1600">
                <a:solidFill>
                  <a:schemeClr val="dk1"/>
                </a:solidFill>
                <a:latin typeface="Palatino Linotype"/>
                <a:ea typeface="Palatino Linotype"/>
                <a:cs typeface="Palatino Linotype"/>
                <a:sym typeface="Palatino Linotype"/>
              </a:rPr>
              <a:t> Bethe-Bloch formula only gives the </a:t>
            </a:r>
            <a:r>
              <a:rPr i="1" lang="en" sz="1600">
                <a:solidFill>
                  <a:schemeClr val="dk1"/>
                </a:solidFill>
                <a:latin typeface="Palatino Linotype"/>
                <a:ea typeface="Palatino Linotype"/>
                <a:cs typeface="Palatino Linotype"/>
                <a:sym typeface="Palatino Linotype"/>
              </a:rPr>
              <a:t>mean</a:t>
            </a:r>
            <a:r>
              <a:rPr lang="en" sz="1600">
                <a:solidFill>
                  <a:schemeClr val="dk1"/>
                </a:solidFill>
                <a:latin typeface="Palatino Linotype"/>
                <a:ea typeface="Palatino Linotype"/>
                <a:cs typeface="Palatino Linotype"/>
                <a:sym typeface="Palatino Linotype"/>
              </a:rPr>
              <a:t>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energy loss: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Single measurements have large fluctuations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(Landau distribution)</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b="1" lang="en" sz="1600">
                <a:solidFill>
                  <a:srgbClr val="C7007E"/>
                </a:solidFill>
                <a:latin typeface="Palatino Linotype"/>
                <a:ea typeface="Palatino Linotype"/>
                <a:cs typeface="Palatino Linotype"/>
                <a:sym typeface="Palatino Linotype"/>
              </a:rPr>
              <a:t>Mitigation strategies:</a:t>
            </a:r>
            <a:r>
              <a:rPr lang="en" sz="1600">
                <a:solidFill>
                  <a:schemeClr val="dk1"/>
                </a:solidFill>
                <a:latin typeface="Palatino Linotype"/>
                <a:ea typeface="Palatino Linotype"/>
                <a:cs typeface="Palatino Linotype"/>
                <a:sym typeface="Palatino Linotype"/>
              </a:rPr>
              <a:t> 2) Measure dE/dx many times along a track and fit a Landau distribution</a:t>
            </a:r>
            <a:endParaRPr sz="1600">
              <a:solidFill>
                <a:schemeClr val="dk1"/>
              </a:solidFill>
              <a:latin typeface="Palatino Linotype"/>
              <a:ea typeface="Palatino Linotype"/>
              <a:cs typeface="Palatino Linotype"/>
              <a:sym typeface="Palatino Linotype"/>
            </a:endParaRPr>
          </a:p>
        </p:txBody>
      </p:sp>
      <p:pic>
        <p:nvPicPr>
          <p:cNvPr id="4086" name="Google Shape;4086;p156"/>
          <p:cNvPicPr preferRelativeResize="0"/>
          <p:nvPr/>
        </p:nvPicPr>
        <p:blipFill>
          <a:blip r:embed="rId3">
            <a:alphaModFix/>
          </a:blip>
          <a:stretch>
            <a:fillRect/>
          </a:stretch>
        </p:blipFill>
        <p:spPr>
          <a:xfrm>
            <a:off x="274320" y="2501400"/>
            <a:ext cx="6382030" cy="2071961"/>
          </a:xfrm>
          <a:prstGeom prst="rect">
            <a:avLst/>
          </a:prstGeom>
          <a:noFill/>
          <a:ln>
            <a:noFill/>
          </a:ln>
        </p:spPr>
      </p:pic>
      <p:sp>
        <p:nvSpPr>
          <p:cNvPr id="4087" name="Google Shape;4087;p156"/>
          <p:cNvSpPr txBox="1"/>
          <p:nvPr/>
        </p:nvSpPr>
        <p:spPr>
          <a:xfrm>
            <a:off x="6827525" y="2761100"/>
            <a:ext cx="2011800" cy="184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Palatino Linotype"/>
                <a:ea typeface="Palatino Linotype"/>
                <a:cs typeface="Palatino Linotype"/>
                <a:sym typeface="Palatino Linotype"/>
              </a:rPr>
              <a:t>Charged pions and muons traveling through the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LArIAT TPC → measure particles every 3-4 mm</a:t>
            </a:r>
            <a:endParaRPr sz="1600">
              <a:solidFill>
                <a:schemeClr val="dk1"/>
              </a:solidFill>
              <a:latin typeface="Palatino Linotype"/>
              <a:ea typeface="Palatino Linotype"/>
              <a:cs typeface="Palatino Linotype"/>
              <a:sym typeface="Palatino Linotype"/>
            </a:endParaRPr>
          </a:p>
        </p:txBody>
      </p:sp>
      <p:sp>
        <p:nvSpPr>
          <p:cNvPr id="4088" name="Google Shape;4088;p156"/>
          <p:cNvSpPr/>
          <p:nvPr/>
        </p:nvSpPr>
        <p:spPr>
          <a:xfrm>
            <a:off x="3665225" y="3528050"/>
            <a:ext cx="1802100" cy="640200"/>
          </a:xfrm>
          <a:prstGeom prst="wedgeRectCallout">
            <a:avLst>
              <a:gd fmla="val -20833" name="adj1"/>
              <a:gd fmla="val 62500" name="adj2"/>
            </a:avLst>
          </a:prstGeom>
          <a:solidFill>
            <a:srgbClr val="E36C0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alatino Linotype"/>
                <a:ea typeface="Palatino Linotype"/>
                <a:cs typeface="Palatino Linotype"/>
                <a:sym typeface="Palatino Linotype"/>
              </a:rPr>
              <a:t>δ-rays!</a:t>
            </a:r>
            <a:endParaRPr b="1" sz="1800">
              <a:solidFill>
                <a:schemeClr val="lt1"/>
              </a:solidFill>
              <a:latin typeface="Palatino Linotype"/>
              <a:ea typeface="Palatino Linotype"/>
              <a:cs typeface="Palatino Linotype"/>
              <a:sym typeface="Palatino Linotyp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49"/>
          <p:cNvPicPr preferRelativeResize="0"/>
          <p:nvPr/>
        </p:nvPicPr>
        <p:blipFill>
          <a:blip r:embed="rId3">
            <a:alphaModFix/>
          </a:blip>
          <a:stretch>
            <a:fillRect/>
          </a:stretch>
        </p:blipFill>
        <p:spPr>
          <a:xfrm>
            <a:off x="4878700" y="1234450"/>
            <a:ext cx="2409825" cy="1543050"/>
          </a:xfrm>
          <a:prstGeom prst="rect">
            <a:avLst/>
          </a:prstGeom>
          <a:noFill/>
          <a:ln>
            <a:noFill/>
          </a:ln>
        </p:spPr>
      </p:pic>
      <p:pic>
        <p:nvPicPr>
          <p:cNvPr id="351" name="Google Shape;351;p49"/>
          <p:cNvPicPr preferRelativeResize="0"/>
          <p:nvPr/>
        </p:nvPicPr>
        <p:blipFill>
          <a:blip r:embed="rId4">
            <a:alphaModFix/>
          </a:blip>
          <a:stretch>
            <a:fillRect/>
          </a:stretch>
        </p:blipFill>
        <p:spPr>
          <a:xfrm>
            <a:off x="1074425" y="1120275"/>
            <a:ext cx="2271452" cy="1451475"/>
          </a:xfrm>
          <a:prstGeom prst="rect">
            <a:avLst/>
          </a:prstGeom>
          <a:noFill/>
          <a:ln>
            <a:noFill/>
          </a:ln>
        </p:spPr>
      </p:pic>
      <p:sp>
        <p:nvSpPr>
          <p:cNvPr id="352" name="Google Shape;352;p49"/>
          <p:cNvSpPr txBox="1"/>
          <p:nvPr/>
        </p:nvSpPr>
        <p:spPr>
          <a:xfrm>
            <a:off x="228600" y="609600"/>
            <a:ext cx="8686800" cy="3653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Charged particles with energy larger than the binding energy of electrons in an atom lose energy by </a:t>
            </a:r>
            <a:r>
              <a:rPr b="1" lang="en" sz="1600">
                <a:solidFill>
                  <a:srgbClr val="C7007E"/>
                </a:solidFill>
                <a:latin typeface="Palatino Linotype"/>
                <a:ea typeface="Palatino Linotype"/>
                <a:cs typeface="Palatino Linotype"/>
                <a:sym typeface="Palatino Linotype"/>
              </a:rPr>
              <a:t>ionizing</a:t>
            </a:r>
            <a:r>
              <a:rPr lang="en" sz="1600">
                <a:solidFill>
                  <a:schemeClr val="dk1"/>
                </a:solidFill>
                <a:latin typeface="Palatino Linotype"/>
                <a:ea typeface="Palatino Linotype"/>
                <a:cs typeface="Palatino Linotype"/>
                <a:sym typeface="Palatino Linotype"/>
              </a:rPr>
              <a:t> the atoms, kicking an electron loose from the atom</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endParaRPr sz="1600">
              <a:solidFill>
                <a:schemeClr val="dk1"/>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Sometimes a freed electron has enough kinetic energy to cause other ionization events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called </a:t>
            </a:r>
            <a:r>
              <a:rPr b="1" lang="en" sz="1600">
                <a:solidFill>
                  <a:srgbClr val="C7007E"/>
                </a:solidFill>
                <a:latin typeface="Palatino Linotype"/>
                <a:ea typeface="Palatino Linotype"/>
                <a:cs typeface="Palatino Linotype"/>
                <a:sym typeface="Palatino Linotype"/>
              </a:rPr>
              <a:t>delta rays</a:t>
            </a:r>
            <a:endParaRPr b="1" sz="1600">
              <a:solidFill>
                <a:srgbClr val="C7007E"/>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endParaRPr sz="1600">
              <a:solidFill>
                <a:schemeClr val="dk1"/>
              </a:solidFill>
              <a:latin typeface="Palatino Linotype"/>
              <a:ea typeface="Palatino Linotype"/>
              <a:cs typeface="Palatino Linotype"/>
              <a:sym typeface="Palatino Linotype"/>
            </a:endParaRPr>
          </a:p>
        </p:txBody>
      </p:sp>
      <p:sp>
        <p:nvSpPr>
          <p:cNvPr id="353" name="Google Shape;353;p49"/>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Clr>
                <a:schemeClr val="dk1"/>
              </a:buClr>
              <a:buSzPts val="1100"/>
              <a:buFont typeface="Arial"/>
              <a:buNone/>
            </a:pPr>
            <a:r>
              <a:rPr lang="en"/>
              <a:t>Inelastic collisions with atomic electrons: ionization (and δs)</a:t>
            </a:r>
            <a:endParaRPr/>
          </a:p>
        </p:txBody>
      </p:sp>
      <p:sp>
        <p:nvSpPr>
          <p:cNvPr id="354" name="Google Shape;354;p4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55" name="Google Shape;355;p4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56" name="Google Shape;356;p4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57" name="Google Shape;357;p49"/>
          <p:cNvPicPr preferRelativeResize="0"/>
          <p:nvPr/>
        </p:nvPicPr>
        <p:blipFill>
          <a:blip r:embed="rId5">
            <a:alphaModFix/>
          </a:blip>
          <a:stretch>
            <a:fillRect/>
          </a:stretch>
        </p:blipFill>
        <p:spPr>
          <a:xfrm>
            <a:off x="2190750" y="2884000"/>
            <a:ext cx="3939550" cy="110197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2" name="Shape 4092"/>
        <p:cNvGrpSpPr/>
        <p:nvPr/>
      </p:nvGrpSpPr>
      <p:grpSpPr>
        <a:xfrm>
          <a:off x="0" y="0"/>
          <a:ext cx="0" cy="0"/>
          <a:chOff x="0" y="0"/>
          <a:chExt cx="0" cy="0"/>
        </a:xfrm>
      </p:grpSpPr>
      <p:pic>
        <p:nvPicPr>
          <p:cNvPr id="4093" name="Google Shape;4093;p157"/>
          <p:cNvPicPr preferRelativeResize="0"/>
          <p:nvPr/>
        </p:nvPicPr>
        <p:blipFill>
          <a:blip r:embed="rId3">
            <a:alphaModFix/>
          </a:blip>
          <a:stretch>
            <a:fillRect/>
          </a:stretch>
        </p:blipFill>
        <p:spPr>
          <a:xfrm>
            <a:off x="3550925" y="433625"/>
            <a:ext cx="5284875" cy="3662225"/>
          </a:xfrm>
          <a:prstGeom prst="rect">
            <a:avLst/>
          </a:prstGeom>
          <a:noFill/>
          <a:ln>
            <a:noFill/>
          </a:ln>
        </p:spPr>
      </p:pic>
      <p:sp>
        <p:nvSpPr>
          <p:cNvPr id="4094" name="Google Shape;4094;p157"/>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Heavy charged particle (i.e. not electrons)</a:t>
            </a:r>
            <a:endParaRPr/>
          </a:p>
        </p:txBody>
      </p:sp>
      <p:sp>
        <p:nvSpPr>
          <p:cNvPr id="4095" name="Google Shape;4095;p15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096" name="Google Shape;4096;p15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097" name="Google Shape;4097;p15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098" name="Google Shape;4098;p157"/>
          <p:cNvPicPr preferRelativeResize="0"/>
          <p:nvPr/>
        </p:nvPicPr>
        <p:blipFill>
          <a:blip r:embed="rId4">
            <a:alphaModFix/>
          </a:blip>
          <a:stretch>
            <a:fillRect/>
          </a:stretch>
        </p:blipFill>
        <p:spPr>
          <a:xfrm>
            <a:off x="3009900" y="4118525"/>
            <a:ext cx="5783575" cy="553500"/>
          </a:xfrm>
          <a:prstGeom prst="rect">
            <a:avLst/>
          </a:prstGeom>
          <a:noFill/>
          <a:ln>
            <a:noFill/>
          </a:ln>
        </p:spPr>
      </p:pic>
      <p:pic>
        <p:nvPicPr>
          <p:cNvPr id="4099" name="Google Shape;4099;p157"/>
          <p:cNvPicPr preferRelativeResize="0"/>
          <p:nvPr/>
        </p:nvPicPr>
        <p:blipFill>
          <a:blip r:embed="rId5">
            <a:alphaModFix/>
          </a:blip>
          <a:stretch>
            <a:fillRect/>
          </a:stretch>
        </p:blipFill>
        <p:spPr>
          <a:xfrm>
            <a:off x="8677475" y="590550"/>
            <a:ext cx="323650" cy="3171825"/>
          </a:xfrm>
          <a:prstGeom prst="rect">
            <a:avLst/>
          </a:prstGeom>
          <a:noFill/>
          <a:ln>
            <a:noFill/>
          </a:ln>
        </p:spPr>
      </p:pic>
      <p:pic>
        <p:nvPicPr>
          <p:cNvPr id="4100" name="Google Shape;4100;p157"/>
          <p:cNvPicPr preferRelativeResize="0"/>
          <p:nvPr/>
        </p:nvPicPr>
        <p:blipFill>
          <a:blip r:embed="rId6">
            <a:alphaModFix/>
          </a:blip>
          <a:stretch>
            <a:fillRect/>
          </a:stretch>
        </p:blipFill>
        <p:spPr>
          <a:xfrm>
            <a:off x="5306400" y="1690526"/>
            <a:ext cx="675300" cy="1052673"/>
          </a:xfrm>
          <a:prstGeom prst="rect">
            <a:avLst/>
          </a:prstGeom>
          <a:noFill/>
          <a:ln>
            <a:noFill/>
          </a:ln>
        </p:spPr>
      </p:pic>
      <p:pic>
        <p:nvPicPr>
          <p:cNvPr id="4101" name="Google Shape;4101;p157"/>
          <p:cNvPicPr preferRelativeResize="0"/>
          <p:nvPr/>
        </p:nvPicPr>
        <p:blipFill>
          <a:blip r:embed="rId7">
            <a:alphaModFix/>
          </a:blip>
          <a:stretch>
            <a:fillRect/>
          </a:stretch>
        </p:blipFill>
        <p:spPr>
          <a:xfrm>
            <a:off x="5720525" y="1276350"/>
            <a:ext cx="2156650" cy="796300"/>
          </a:xfrm>
          <a:prstGeom prst="rect">
            <a:avLst/>
          </a:prstGeom>
          <a:noFill/>
          <a:ln>
            <a:noFill/>
          </a:ln>
        </p:spPr>
      </p:pic>
      <p:sp>
        <p:nvSpPr>
          <p:cNvPr id="4102" name="Google Shape;4102;p157"/>
          <p:cNvSpPr txBox="1"/>
          <p:nvPr/>
        </p:nvSpPr>
        <p:spPr>
          <a:xfrm>
            <a:off x="228600" y="2362200"/>
            <a:ext cx="3177600" cy="189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000"/>
              </a:spcBef>
              <a:spcAft>
                <a:spcPts val="0"/>
              </a:spcAft>
              <a:buNone/>
            </a:pPr>
            <a:r>
              <a:rPr lang="en">
                <a:solidFill>
                  <a:schemeClr val="dk1"/>
                </a:solidFill>
                <a:latin typeface="Palatino Linotype"/>
                <a:ea typeface="Palatino Linotype"/>
                <a:cs typeface="Palatino Linotype"/>
                <a:sym typeface="Palatino Linotype"/>
              </a:rPr>
              <a:t>Particles below the minimum ionization point start to lose more energy as they slow down</a:t>
            </a:r>
            <a:endParaRPr>
              <a:solidFill>
                <a:schemeClr val="dk1"/>
              </a:solidFill>
              <a:latin typeface="Palatino Linotype"/>
              <a:ea typeface="Palatino Linotype"/>
              <a:cs typeface="Palatino Linotype"/>
              <a:sym typeface="Palatino Linotype"/>
            </a:endParaRPr>
          </a:p>
          <a:p>
            <a:pPr indent="0" lvl="0" marL="0" marR="0" rtl="0" algn="l">
              <a:lnSpc>
                <a:spcPct val="115000"/>
              </a:lnSpc>
              <a:spcBef>
                <a:spcPts val="2000"/>
              </a:spcBef>
              <a:spcAft>
                <a:spcPts val="0"/>
              </a:spcAft>
              <a:buNone/>
            </a:pPr>
            <a:r>
              <a:rPr lang="en">
                <a:solidFill>
                  <a:schemeClr val="dk1"/>
                </a:solidFill>
                <a:latin typeface="Palatino Linotype"/>
                <a:ea typeface="Palatino Linotype"/>
                <a:cs typeface="Palatino Linotype"/>
                <a:sym typeface="Palatino Linotype"/>
              </a:rPr>
              <a:t>Can be used to identify which type of particle you have detected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 </a:t>
            </a:r>
            <a:r>
              <a:rPr b="1" lang="en">
                <a:solidFill>
                  <a:schemeClr val="dk1"/>
                </a:solidFill>
                <a:latin typeface="Palatino Linotype"/>
                <a:ea typeface="Palatino Linotype"/>
                <a:cs typeface="Palatino Linotype"/>
                <a:sym typeface="Palatino Linotype"/>
              </a:rPr>
              <a:t>Bragg Peak!</a:t>
            </a:r>
            <a:endParaRPr b="1">
              <a:solidFill>
                <a:schemeClr val="dk1"/>
              </a:solidFill>
              <a:latin typeface="Palatino Linotype"/>
              <a:ea typeface="Palatino Linotype"/>
              <a:cs typeface="Palatino Linotype"/>
              <a:sym typeface="Palatino Linotype"/>
            </a:endParaRPr>
          </a:p>
        </p:txBody>
      </p:sp>
      <p:sp>
        <p:nvSpPr>
          <p:cNvPr id="4103" name="Google Shape;4103;p157"/>
          <p:cNvSpPr txBox="1"/>
          <p:nvPr/>
        </p:nvSpPr>
        <p:spPr>
          <a:xfrm>
            <a:off x="279600" y="762000"/>
            <a:ext cx="3177600" cy="40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a:solidFill>
                  <a:schemeClr val="dk1"/>
                </a:solidFill>
                <a:latin typeface="Palatino Linotype"/>
                <a:ea typeface="Palatino Linotype"/>
                <a:cs typeface="Palatino Linotype"/>
                <a:sym typeface="Palatino Linotype"/>
              </a:rPr>
              <a:t>Mean Energy Loss per Unit Length</a:t>
            </a:r>
            <a:endParaRPr b="1">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7" name="Shape 4107"/>
        <p:cNvGrpSpPr/>
        <p:nvPr/>
      </p:nvGrpSpPr>
      <p:grpSpPr>
        <a:xfrm>
          <a:off x="0" y="0"/>
          <a:ext cx="0" cy="0"/>
          <a:chOff x="0" y="0"/>
          <a:chExt cx="0" cy="0"/>
        </a:xfrm>
      </p:grpSpPr>
      <p:pic>
        <p:nvPicPr>
          <p:cNvPr id="4108" name="Google Shape;4108;p158"/>
          <p:cNvPicPr preferRelativeResize="0"/>
          <p:nvPr/>
        </p:nvPicPr>
        <p:blipFill>
          <a:blip r:embed="rId3">
            <a:alphaModFix/>
          </a:blip>
          <a:stretch>
            <a:fillRect/>
          </a:stretch>
        </p:blipFill>
        <p:spPr>
          <a:xfrm>
            <a:off x="483875" y="1048203"/>
            <a:ext cx="6751350" cy="3677546"/>
          </a:xfrm>
          <a:prstGeom prst="rect">
            <a:avLst/>
          </a:prstGeom>
          <a:noFill/>
          <a:ln>
            <a:noFill/>
          </a:ln>
        </p:spPr>
      </p:pic>
      <p:sp>
        <p:nvSpPr>
          <p:cNvPr id="4109" name="Google Shape;4109;p158"/>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Particle identification with dE/dx</a:t>
            </a:r>
            <a:endParaRPr sz="1950"/>
          </a:p>
        </p:txBody>
      </p:sp>
      <p:sp>
        <p:nvSpPr>
          <p:cNvPr id="4110" name="Google Shape;4110;p15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111" name="Google Shape;4111;p15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112" name="Google Shape;4112;p15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113" name="Google Shape;4113;p158"/>
          <p:cNvPicPr preferRelativeResize="0"/>
          <p:nvPr/>
        </p:nvPicPr>
        <p:blipFill>
          <a:blip r:embed="rId4">
            <a:alphaModFix/>
          </a:blip>
          <a:stretch>
            <a:fillRect/>
          </a:stretch>
        </p:blipFill>
        <p:spPr>
          <a:xfrm>
            <a:off x="258900" y="1310650"/>
            <a:ext cx="1596575" cy="1671075"/>
          </a:xfrm>
          <a:prstGeom prst="rect">
            <a:avLst/>
          </a:prstGeom>
          <a:noFill/>
          <a:ln>
            <a:noFill/>
          </a:ln>
        </p:spPr>
      </p:pic>
      <p:sp>
        <p:nvSpPr>
          <p:cNvPr id="4114" name="Google Shape;4114;p158"/>
          <p:cNvSpPr txBox="1"/>
          <p:nvPr/>
        </p:nvSpPr>
        <p:spPr>
          <a:xfrm>
            <a:off x="198125" y="457200"/>
            <a:ext cx="85611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000"/>
              </a:spcBef>
              <a:spcAft>
                <a:spcPts val="0"/>
              </a:spcAft>
              <a:buNone/>
            </a:pPr>
            <a:r>
              <a:rPr lang="en" sz="1600">
                <a:solidFill>
                  <a:schemeClr val="dk1"/>
                </a:solidFill>
                <a:latin typeface="Palatino Linotype"/>
                <a:ea typeface="Palatino Linotype"/>
                <a:cs typeface="Palatino Linotype"/>
                <a:sym typeface="Palatino Linotype"/>
              </a:rPr>
              <a:t>For a given momentum, dE/dx is different for particles with different masses</a:t>
            </a:r>
            <a:br>
              <a:rPr lang="en" sz="1600">
                <a:solidFill>
                  <a:schemeClr val="dk1"/>
                </a:solidFill>
                <a:latin typeface="Palatino Linotype"/>
                <a:ea typeface="Palatino Linotype"/>
                <a:cs typeface="Palatino Linotype"/>
                <a:sym typeface="Palatino Linotype"/>
              </a:rPr>
            </a:br>
            <a:r>
              <a:rPr lang="en" sz="1600">
                <a:solidFill>
                  <a:srgbClr val="C7007E"/>
                </a:solidFill>
                <a:latin typeface="Palatino Linotype"/>
                <a:ea typeface="Palatino Linotype"/>
                <a:cs typeface="Palatino Linotype"/>
                <a:sym typeface="Palatino Linotype"/>
              </a:rPr>
              <a:t>	Measure both momentum and dE/dx ⇒ particle ID (for a certain range of momenta)</a:t>
            </a:r>
            <a:endParaRPr sz="1600">
              <a:solidFill>
                <a:srgbClr val="C7007E"/>
              </a:solidFill>
              <a:latin typeface="Palatino Linotype"/>
              <a:ea typeface="Palatino Linotype"/>
              <a:cs typeface="Palatino Linotype"/>
              <a:sym typeface="Palatino Linotype"/>
            </a:endParaRPr>
          </a:p>
        </p:txBody>
      </p:sp>
      <p:pic>
        <p:nvPicPr>
          <p:cNvPr id="4115" name="Google Shape;4115;p158"/>
          <p:cNvPicPr preferRelativeResize="0"/>
          <p:nvPr/>
        </p:nvPicPr>
        <p:blipFill>
          <a:blip r:embed="rId5">
            <a:alphaModFix/>
          </a:blip>
          <a:stretch>
            <a:fillRect/>
          </a:stretch>
        </p:blipFill>
        <p:spPr>
          <a:xfrm>
            <a:off x="5912025" y="1247700"/>
            <a:ext cx="1003125" cy="321000"/>
          </a:xfrm>
          <a:prstGeom prst="rect">
            <a:avLst/>
          </a:prstGeom>
          <a:noFill/>
          <a:ln>
            <a:noFill/>
          </a:ln>
        </p:spPr>
      </p:pic>
      <p:sp>
        <p:nvSpPr>
          <p:cNvPr id="4116" name="Google Shape;4116;p158"/>
          <p:cNvSpPr txBox="1"/>
          <p:nvPr/>
        </p:nvSpPr>
        <p:spPr>
          <a:xfrm>
            <a:off x="7284725" y="1752600"/>
            <a:ext cx="1596600" cy="184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rgbClr val="C7007E"/>
                </a:solidFill>
                <a:latin typeface="Palatino Linotype"/>
                <a:ea typeface="Palatino Linotype"/>
                <a:cs typeface="Palatino Linotype"/>
                <a:sym typeface="Palatino Linotype"/>
              </a:rPr>
              <a:t>Bragg peaks</a:t>
            </a:r>
            <a:r>
              <a:rPr b="1" lang="en" sz="1600">
                <a:solidFill>
                  <a:schemeClr val="dk1"/>
                </a:solidFill>
                <a:latin typeface="Palatino Linotype"/>
                <a:ea typeface="Palatino Linotype"/>
                <a:cs typeface="Palatino Linotype"/>
                <a:sym typeface="Palatino Linotype"/>
              </a:rPr>
              <a:t>: </a:t>
            </a:r>
            <a:r>
              <a:rPr lang="en" sz="1600">
                <a:solidFill>
                  <a:schemeClr val="dk1"/>
                </a:solidFill>
                <a:latin typeface="Palatino Linotype"/>
                <a:ea typeface="Palatino Linotype"/>
                <a:cs typeface="Palatino Linotype"/>
                <a:sym typeface="Palatino Linotype"/>
              </a:rPr>
              <a:t>stopping particles deposit more energy the slower it goes</a:t>
            </a:r>
            <a:endParaRPr sz="1600">
              <a:solidFill>
                <a:schemeClr val="dk1"/>
              </a:solidFill>
              <a:latin typeface="Palatino Linotype"/>
              <a:ea typeface="Palatino Linotype"/>
              <a:cs typeface="Palatino Linotype"/>
              <a:sym typeface="Palatino Linotype"/>
            </a:endParaRPr>
          </a:p>
        </p:txBody>
      </p:sp>
      <p:cxnSp>
        <p:nvCxnSpPr>
          <p:cNvPr id="4117" name="Google Shape;4117;p158"/>
          <p:cNvCxnSpPr/>
          <p:nvPr/>
        </p:nvCxnSpPr>
        <p:spPr>
          <a:xfrm flipH="1">
            <a:off x="5200500" y="1965950"/>
            <a:ext cx="2114700" cy="68700"/>
          </a:xfrm>
          <a:prstGeom prst="straightConnector1">
            <a:avLst/>
          </a:prstGeom>
          <a:noFill/>
          <a:ln cap="flat" cmpd="sng" w="9525">
            <a:solidFill>
              <a:schemeClr val="dk2"/>
            </a:solidFill>
            <a:prstDash val="solid"/>
            <a:round/>
            <a:headEnd len="med" w="med" type="none"/>
            <a:tailEnd len="med" w="med" type="stealth"/>
          </a:ln>
        </p:spPr>
      </p:cxnSp>
      <p:cxnSp>
        <p:nvCxnSpPr>
          <p:cNvPr id="4118" name="Google Shape;4118;p158"/>
          <p:cNvCxnSpPr/>
          <p:nvPr/>
        </p:nvCxnSpPr>
        <p:spPr>
          <a:xfrm flipH="1">
            <a:off x="4652125" y="1965950"/>
            <a:ext cx="2674500" cy="262800"/>
          </a:xfrm>
          <a:prstGeom prst="straightConnector1">
            <a:avLst/>
          </a:prstGeom>
          <a:noFill/>
          <a:ln cap="flat" cmpd="sng" w="9525">
            <a:solidFill>
              <a:schemeClr val="dk2"/>
            </a:solidFill>
            <a:prstDash val="solid"/>
            <a:round/>
            <a:headEnd len="med" w="med" type="none"/>
            <a:tailEnd len="med" w="med" type="stealth"/>
          </a:ln>
        </p:spPr>
      </p:cxnSp>
      <p:cxnSp>
        <p:nvCxnSpPr>
          <p:cNvPr id="4119" name="Google Shape;4119;p158"/>
          <p:cNvCxnSpPr/>
          <p:nvPr/>
        </p:nvCxnSpPr>
        <p:spPr>
          <a:xfrm flipH="1">
            <a:off x="4023325" y="1965950"/>
            <a:ext cx="3303300" cy="560100"/>
          </a:xfrm>
          <a:prstGeom prst="straightConnector1">
            <a:avLst/>
          </a:prstGeom>
          <a:noFill/>
          <a:ln cap="flat" cmpd="sng" w="9525">
            <a:solidFill>
              <a:schemeClr val="dk2"/>
            </a:solidFill>
            <a:prstDash val="solid"/>
            <a:round/>
            <a:headEnd len="med" w="med" type="none"/>
            <a:tailEnd len="med" w="med" type="stealth"/>
          </a:ln>
        </p:spPr>
      </p:cxnSp>
      <p:cxnSp>
        <p:nvCxnSpPr>
          <p:cNvPr id="4120" name="Google Shape;4120;p158"/>
          <p:cNvCxnSpPr/>
          <p:nvPr/>
        </p:nvCxnSpPr>
        <p:spPr>
          <a:xfrm flipH="1">
            <a:off x="3760525" y="1965950"/>
            <a:ext cx="3566100" cy="7887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4" name="Shape 4124"/>
        <p:cNvGrpSpPr/>
        <p:nvPr/>
      </p:nvGrpSpPr>
      <p:grpSpPr>
        <a:xfrm>
          <a:off x="0" y="0"/>
          <a:ext cx="0" cy="0"/>
          <a:chOff x="0" y="0"/>
          <a:chExt cx="0" cy="0"/>
        </a:xfrm>
      </p:grpSpPr>
      <p:sp>
        <p:nvSpPr>
          <p:cNvPr id="4125" name="Google Shape;4125;p15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126" name="Google Shape;4126;p15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127" name="Google Shape;4127;p15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128" name="Google Shape;4128;p159"/>
          <p:cNvPicPr preferRelativeResize="0"/>
          <p:nvPr/>
        </p:nvPicPr>
        <p:blipFill rotWithShape="1">
          <a:blip r:embed="rId3">
            <a:alphaModFix/>
          </a:blip>
          <a:srcRect b="53075" l="0" r="55361" t="0"/>
          <a:stretch/>
        </p:blipFill>
        <p:spPr>
          <a:xfrm>
            <a:off x="228600" y="2524475"/>
            <a:ext cx="3108950" cy="2177074"/>
          </a:xfrm>
          <a:prstGeom prst="rect">
            <a:avLst/>
          </a:prstGeom>
          <a:noFill/>
          <a:ln>
            <a:noFill/>
          </a:ln>
        </p:spPr>
      </p:pic>
      <p:sp>
        <p:nvSpPr>
          <p:cNvPr id="4129" name="Google Shape;4129;p159"/>
          <p:cNvSpPr txBox="1"/>
          <p:nvPr>
            <p:ph type="title"/>
          </p:nvPr>
        </p:nvSpPr>
        <p:spPr>
          <a:xfrm>
            <a:off x="228600" y="265033"/>
            <a:ext cx="8686800" cy="5655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a:t>LArTPCs…</a:t>
            </a:r>
            <a:br>
              <a:rPr lang="en"/>
            </a:br>
            <a:r>
              <a:rPr lang="en"/>
              <a:t>And how to measure momentum w/o B field</a:t>
            </a:r>
            <a:endParaRPr sz="1950"/>
          </a:p>
        </p:txBody>
      </p:sp>
      <p:sp>
        <p:nvSpPr>
          <p:cNvPr id="4130" name="Google Shape;4130;p159"/>
          <p:cNvSpPr txBox="1"/>
          <p:nvPr/>
        </p:nvSpPr>
        <p:spPr>
          <a:xfrm>
            <a:off x="270500" y="914400"/>
            <a:ext cx="8587800" cy="11391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600">
                <a:solidFill>
                  <a:srgbClr val="C7007E"/>
                </a:solidFill>
                <a:latin typeface="Palatino Linotype"/>
                <a:ea typeface="Palatino Linotype"/>
                <a:cs typeface="Palatino Linotype"/>
                <a:sym typeface="Palatino Linotype"/>
              </a:rPr>
              <a:t>Momentum by range</a:t>
            </a:r>
            <a:r>
              <a:rPr lang="en" sz="1600">
                <a:solidFill>
                  <a:schemeClr val="dk1"/>
                </a:solidFill>
                <a:latin typeface="Palatino Linotype"/>
                <a:ea typeface="Palatino Linotype"/>
                <a:cs typeface="Palatino Linotype"/>
                <a:sym typeface="Palatino Linotype"/>
              </a:rPr>
              <a:t>. If the detector is long enough to stop a particle: determine the momentum  by measuring its range.</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endParaRPr/>
          </a:p>
        </p:txBody>
      </p:sp>
      <p:sp>
        <p:nvSpPr>
          <p:cNvPr id="4131" name="Google Shape;4131;p159"/>
          <p:cNvSpPr txBox="1"/>
          <p:nvPr/>
        </p:nvSpPr>
        <p:spPr>
          <a:xfrm>
            <a:off x="1112525" y="2638800"/>
            <a:ext cx="842100" cy="3693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200">
                <a:solidFill>
                  <a:srgbClr val="FEFF05"/>
                </a:solidFill>
                <a:latin typeface="Palatino Linotype"/>
                <a:ea typeface="Palatino Linotype"/>
                <a:cs typeface="Palatino Linotype"/>
                <a:sym typeface="Palatino Linotype"/>
              </a:rPr>
              <a:t>stopping</a:t>
            </a:r>
            <a:endParaRPr b="1" sz="1200">
              <a:solidFill>
                <a:srgbClr val="FEFF05"/>
              </a:solidFill>
            </a:endParaRPr>
          </a:p>
        </p:txBody>
      </p:sp>
      <p:sp>
        <p:nvSpPr>
          <p:cNvPr id="4132" name="Google Shape;4132;p159"/>
          <p:cNvSpPr txBox="1"/>
          <p:nvPr/>
        </p:nvSpPr>
        <p:spPr>
          <a:xfrm>
            <a:off x="274325" y="2867400"/>
            <a:ext cx="842100" cy="3693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200">
                <a:solidFill>
                  <a:srgbClr val="FEFF05"/>
                </a:solidFill>
                <a:latin typeface="Palatino Linotype"/>
                <a:ea typeface="Palatino Linotype"/>
                <a:cs typeface="Palatino Linotype"/>
                <a:sym typeface="Palatino Linotype"/>
              </a:rPr>
              <a:t>stopping</a:t>
            </a:r>
            <a:endParaRPr b="1" sz="1200">
              <a:solidFill>
                <a:srgbClr val="FEFF05"/>
              </a:solidFill>
            </a:endParaRPr>
          </a:p>
        </p:txBody>
      </p:sp>
      <p:sp>
        <p:nvSpPr>
          <p:cNvPr id="4133" name="Google Shape;4133;p159"/>
          <p:cNvSpPr txBox="1"/>
          <p:nvPr/>
        </p:nvSpPr>
        <p:spPr>
          <a:xfrm>
            <a:off x="1874525" y="3324600"/>
            <a:ext cx="1379100" cy="3693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200">
                <a:solidFill>
                  <a:srgbClr val="FEFF05"/>
                </a:solidFill>
                <a:latin typeface="Palatino Linotype"/>
                <a:ea typeface="Palatino Linotype"/>
                <a:cs typeface="Palatino Linotype"/>
                <a:sym typeface="Palatino Linotype"/>
              </a:rPr>
              <a:t>Not so much..</a:t>
            </a:r>
            <a:endParaRPr b="1" sz="1200">
              <a:solidFill>
                <a:srgbClr val="FEFF05"/>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7" name="Shape 4137"/>
        <p:cNvGrpSpPr/>
        <p:nvPr/>
      </p:nvGrpSpPr>
      <p:grpSpPr>
        <a:xfrm>
          <a:off x="0" y="0"/>
          <a:ext cx="0" cy="0"/>
          <a:chOff x="0" y="0"/>
          <a:chExt cx="0" cy="0"/>
        </a:xfrm>
      </p:grpSpPr>
      <p:sp>
        <p:nvSpPr>
          <p:cNvPr id="4138" name="Google Shape;4138;p16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139" name="Google Shape;4139;p16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140" name="Google Shape;4140;p16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141" name="Google Shape;4141;p160"/>
          <p:cNvPicPr preferRelativeResize="0"/>
          <p:nvPr/>
        </p:nvPicPr>
        <p:blipFill rotWithShape="1">
          <a:blip r:embed="rId3">
            <a:alphaModFix/>
          </a:blip>
          <a:srcRect b="53075" l="0" r="55361" t="0"/>
          <a:stretch/>
        </p:blipFill>
        <p:spPr>
          <a:xfrm>
            <a:off x="228600" y="2524475"/>
            <a:ext cx="3108950" cy="2177074"/>
          </a:xfrm>
          <a:prstGeom prst="rect">
            <a:avLst/>
          </a:prstGeom>
          <a:noFill/>
          <a:ln>
            <a:noFill/>
          </a:ln>
        </p:spPr>
      </p:pic>
      <p:sp>
        <p:nvSpPr>
          <p:cNvPr id="4142" name="Google Shape;4142;p160"/>
          <p:cNvSpPr txBox="1"/>
          <p:nvPr>
            <p:ph type="title"/>
          </p:nvPr>
        </p:nvSpPr>
        <p:spPr>
          <a:xfrm>
            <a:off x="228600" y="265033"/>
            <a:ext cx="8686800" cy="5655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a:t>LArTPCs…</a:t>
            </a:r>
            <a:br>
              <a:rPr lang="en"/>
            </a:br>
            <a:r>
              <a:rPr lang="en"/>
              <a:t>And how to measure momentum w/o B field</a:t>
            </a:r>
            <a:endParaRPr sz="1950"/>
          </a:p>
        </p:txBody>
      </p:sp>
      <p:sp>
        <p:nvSpPr>
          <p:cNvPr id="4143" name="Google Shape;4143;p160"/>
          <p:cNvSpPr txBox="1"/>
          <p:nvPr/>
        </p:nvSpPr>
        <p:spPr>
          <a:xfrm>
            <a:off x="270500" y="914400"/>
            <a:ext cx="8587800" cy="14160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600">
                <a:solidFill>
                  <a:srgbClr val="C7007E"/>
                </a:solidFill>
                <a:latin typeface="Palatino Linotype"/>
                <a:ea typeface="Palatino Linotype"/>
                <a:cs typeface="Palatino Linotype"/>
                <a:sym typeface="Palatino Linotype"/>
              </a:rPr>
              <a:t>Momentum by range</a:t>
            </a:r>
            <a:r>
              <a:rPr lang="en" sz="1600">
                <a:solidFill>
                  <a:schemeClr val="dk1"/>
                </a:solidFill>
                <a:latin typeface="Palatino Linotype"/>
                <a:ea typeface="Palatino Linotype"/>
                <a:cs typeface="Palatino Linotype"/>
                <a:sym typeface="Palatino Linotype"/>
              </a:rPr>
              <a:t>. If the detector is long enough to stop a particle: determine the momentum  by measuring its range.</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How far (on average) will a 1 GeV/c muon travel in iron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(density = 7.86 g/cm3)?</a:t>
            </a:r>
            <a:endParaRPr/>
          </a:p>
        </p:txBody>
      </p:sp>
      <p:pic>
        <p:nvPicPr>
          <p:cNvPr id="4144" name="Google Shape;4144;p160"/>
          <p:cNvPicPr preferRelativeResize="0"/>
          <p:nvPr/>
        </p:nvPicPr>
        <p:blipFill rotWithShape="1">
          <a:blip r:embed="rId4">
            <a:alphaModFix/>
          </a:blip>
          <a:srcRect b="0" l="0" r="0" t="31441"/>
          <a:stretch/>
        </p:blipFill>
        <p:spPr>
          <a:xfrm>
            <a:off x="6035050" y="1344325"/>
            <a:ext cx="2823100" cy="3381425"/>
          </a:xfrm>
          <a:prstGeom prst="rect">
            <a:avLst/>
          </a:prstGeom>
          <a:noFill/>
          <a:ln>
            <a:noFill/>
          </a:ln>
        </p:spPr>
      </p:pic>
      <p:sp>
        <p:nvSpPr>
          <p:cNvPr id="4145" name="Google Shape;4145;p160"/>
          <p:cNvSpPr txBox="1"/>
          <p:nvPr/>
        </p:nvSpPr>
        <p:spPr>
          <a:xfrm>
            <a:off x="1112525" y="2638800"/>
            <a:ext cx="842100" cy="3693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200">
                <a:solidFill>
                  <a:srgbClr val="FEFF05"/>
                </a:solidFill>
                <a:latin typeface="Palatino Linotype"/>
                <a:ea typeface="Palatino Linotype"/>
                <a:cs typeface="Palatino Linotype"/>
                <a:sym typeface="Palatino Linotype"/>
              </a:rPr>
              <a:t>stopping</a:t>
            </a:r>
            <a:endParaRPr b="1" sz="1200">
              <a:solidFill>
                <a:srgbClr val="FEFF05"/>
              </a:solidFill>
            </a:endParaRPr>
          </a:p>
        </p:txBody>
      </p:sp>
      <p:sp>
        <p:nvSpPr>
          <p:cNvPr id="4146" name="Google Shape;4146;p160"/>
          <p:cNvSpPr txBox="1"/>
          <p:nvPr/>
        </p:nvSpPr>
        <p:spPr>
          <a:xfrm>
            <a:off x="274325" y="2867400"/>
            <a:ext cx="842100" cy="3693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200">
                <a:solidFill>
                  <a:srgbClr val="FEFF05"/>
                </a:solidFill>
                <a:latin typeface="Palatino Linotype"/>
                <a:ea typeface="Palatino Linotype"/>
                <a:cs typeface="Palatino Linotype"/>
                <a:sym typeface="Palatino Linotype"/>
              </a:rPr>
              <a:t>stopping</a:t>
            </a:r>
            <a:endParaRPr b="1" sz="1200">
              <a:solidFill>
                <a:srgbClr val="FEFF05"/>
              </a:solidFill>
            </a:endParaRPr>
          </a:p>
        </p:txBody>
      </p:sp>
      <p:sp>
        <p:nvSpPr>
          <p:cNvPr id="4147" name="Google Shape;4147;p160"/>
          <p:cNvSpPr txBox="1"/>
          <p:nvPr/>
        </p:nvSpPr>
        <p:spPr>
          <a:xfrm>
            <a:off x="1874525" y="3324600"/>
            <a:ext cx="1379100" cy="3693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200">
                <a:solidFill>
                  <a:srgbClr val="FEFF05"/>
                </a:solidFill>
                <a:latin typeface="Palatino Linotype"/>
                <a:ea typeface="Palatino Linotype"/>
                <a:cs typeface="Palatino Linotype"/>
                <a:sym typeface="Palatino Linotype"/>
              </a:rPr>
              <a:t>Not so much..</a:t>
            </a:r>
            <a:endParaRPr b="1" sz="1200">
              <a:solidFill>
                <a:srgbClr val="FEFF05"/>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1" name="Shape 4151"/>
        <p:cNvGrpSpPr/>
        <p:nvPr/>
      </p:nvGrpSpPr>
      <p:grpSpPr>
        <a:xfrm>
          <a:off x="0" y="0"/>
          <a:ext cx="0" cy="0"/>
          <a:chOff x="0" y="0"/>
          <a:chExt cx="0" cy="0"/>
        </a:xfrm>
      </p:grpSpPr>
      <p:sp>
        <p:nvSpPr>
          <p:cNvPr id="4152" name="Google Shape;4152;p16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153" name="Google Shape;4153;p16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154" name="Google Shape;4154;p16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155" name="Google Shape;4155;p161"/>
          <p:cNvPicPr preferRelativeResize="0"/>
          <p:nvPr/>
        </p:nvPicPr>
        <p:blipFill rotWithShape="1">
          <a:blip r:embed="rId3">
            <a:alphaModFix/>
          </a:blip>
          <a:srcRect b="53075" l="0" r="55361" t="0"/>
          <a:stretch/>
        </p:blipFill>
        <p:spPr>
          <a:xfrm>
            <a:off x="228600" y="2524475"/>
            <a:ext cx="3108950" cy="2177074"/>
          </a:xfrm>
          <a:prstGeom prst="rect">
            <a:avLst/>
          </a:prstGeom>
          <a:noFill/>
          <a:ln>
            <a:noFill/>
          </a:ln>
        </p:spPr>
      </p:pic>
      <p:sp>
        <p:nvSpPr>
          <p:cNvPr id="4156" name="Google Shape;4156;p161"/>
          <p:cNvSpPr txBox="1"/>
          <p:nvPr>
            <p:ph type="title"/>
          </p:nvPr>
        </p:nvSpPr>
        <p:spPr>
          <a:xfrm>
            <a:off x="228600" y="265033"/>
            <a:ext cx="8686800" cy="5655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a:t>LArTPCs…</a:t>
            </a:r>
            <a:br>
              <a:rPr lang="en"/>
            </a:br>
            <a:r>
              <a:rPr lang="en"/>
              <a:t>And how to measure momentum w/o B field</a:t>
            </a:r>
            <a:endParaRPr sz="1950"/>
          </a:p>
        </p:txBody>
      </p:sp>
      <p:sp>
        <p:nvSpPr>
          <p:cNvPr id="4157" name="Google Shape;4157;p161"/>
          <p:cNvSpPr txBox="1"/>
          <p:nvPr/>
        </p:nvSpPr>
        <p:spPr>
          <a:xfrm>
            <a:off x="270500" y="914400"/>
            <a:ext cx="8587800" cy="14160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600">
                <a:solidFill>
                  <a:srgbClr val="C7007E"/>
                </a:solidFill>
                <a:latin typeface="Palatino Linotype"/>
                <a:ea typeface="Palatino Linotype"/>
                <a:cs typeface="Palatino Linotype"/>
                <a:sym typeface="Palatino Linotype"/>
              </a:rPr>
              <a:t>Momentum by range</a:t>
            </a:r>
            <a:r>
              <a:rPr lang="en" sz="1600">
                <a:solidFill>
                  <a:schemeClr val="dk1"/>
                </a:solidFill>
                <a:latin typeface="Palatino Linotype"/>
                <a:ea typeface="Palatino Linotype"/>
                <a:cs typeface="Palatino Linotype"/>
                <a:sym typeface="Palatino Linotype"/>
              </a:rPr>
              <a:t>. If the detector is long enough to stop a particle: determine the momentum  by measuring its range.</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How far (on average) will a 1 GeV/c muon travel in iron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(density = 7.86 g/cm3)?</a:t>
            </a:r>
            <a:endParaRPr/>
          </a:p>
        </p:txBody>
      </p:sp>
      <p:pic>
        <p:nvPicPr>
          <p:cNvPr id="4158" name="Google Shape;4158;p161"/>
          <p:cNvPicPr preferRelativeResize="0"/>
          <p:nvPr/>
        </p:nvPicPr>
        <p:blipFill rotWithShape="1">
          <a:blip r:embed="rId4">
            <a:alphaModFix/>
          </a:blip>
          <a:srcRect b="0" l="0" r="0" t="31441"/>
          <a:stretch/>
        </p:blipFill>
        <p:spPr>
          <a:xfrm>
            <a:off x="6035050" y="1344325"/>
            <a:ext cx="2823100" cy="3381425"/>
          </a:xfrm>
          <a:prstGeom prst="rect">
            <a:avLst/>
          </a:prstGeom>
          <a:noFill/>
          <a:ln>
            <a:noFill/>
          </a:ln>
        </p:spPr>
      </p:pic>
      <p:pic>
        <p:nvPicPr>
          <p:cNvPr id="4159" name="Google Shape;4159;p161"/>
          <p:cNvPicPr preferRelativeResize="0"/>
          <p:nvPr/>
        </p:nvPicPr>
        <p:blipFill rotWithShape="1">
          <a:blip r:embed="rId5">
            <a:alphaModFix/>
          </a:blip>
          <a:srcRect b="-11062" l="-1858" r="55850" t="58105"/>
          <a:stretch/>
        </p:blipFill>
        <p:spPr>
          <a:xfrm>
            <a:off x="3444250" y="3517050"/>
            <a:ext cx="1886126" cy="599100"/>
          </a:xfrm>
          <a:prstGeom prst="rect">
            <a:avLst/>
          </a:prstGeom>
          <a:noFill/>
          <a:ln>
            <a:noFill/>
          </a:ln>
        </p:spPr>
      </p:pic>
      <p:pic>
        <p:nvPicPr>
          <p:cNvPr id="4160" name="Google Shape;4160;p161"/>
          <p:cNvPicPr preferRelativeResize="0"/>
          <p:nvPr/>
        </p:nvPicPr>
        <p:blipFill rotWithShape="1">
          <a:blip r:embed="rId5">
            <a:alphaModFix/>
          </a:blip>
          <a:srcRect b="41931" l="0" r="26486" t="0"/>
          <a:stretch/>
        </p:blipFill>
        <p:spPr>
          <a:xfrm>
            <a:off x="2758450" y="2402525"/>
            <a:ext cx="3013701" cy="656900"/>
          </a:xfrm>
          <a:prstGeom prst="rect">
            <a:avLst/>
          </a:prstGeom>
          <a:noFill/>
          <a:ln>
            <a:noFill/>
          </a:ln>
        </p:spPr>
      </p:pic>
      <p:pic>
        <p:nvPicPr>
          <p:cNvPr id="4161" name="Google Shape;4161;p161"/>
          <p:cNvPicPr preferRelativeResize="0"/>
          <p:nvPr/>
        </p:nvPicPr>
        <p:blipFill rotWithShape="1">
          <a:blip r:embed="rId5">
            <a:alphaModFix/>
          </a:blip>
          <a:srcRect b="41931" l="73698" r="0" t="0"/>
          <a:stretch/>
        </p:blipFill>
        <p:spPr>
          <a:xfrm>
            <a:off x="3798575" y="2707325"/>
            <a:ext cx="1078226" cy="656900"/>
          </a:xfrm>
          <a:prstGeom prst="rect">
            <a:avLst/>
          </a:prstGeom>
          <a:noFill/>
          <a:ln>
            <a:noFill/>
          </a:ln>
        </p:spPr>
      </p:pic>
      <p:sp>
        <p:nvSpPr>
          <p:cNvPr id="4162" name="Google Shape;4162;p161"/>
          <p:cNvSpPr txBox="1"/>
          <p:nvPr/>
        </p:nvSpPr>
        <p:spPr>
          <a:xfrm>
            <a:off x="1112525" y="2638800"/>
            <a:ext cx="842100" cy="3693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200">
                <a:solidFill>
                  <a:srgbClr val="FEFF05"/>
                </a:solidFill>
                <a:latin typeface="Palatino Linotype"/>
                <a:ea typeface="Palatino Linotype"/>
                <a:cs typeface="Palatino Linotype"/>
                <a:sym typeface="Palatino Linotype"/>
              </a:rPr>
              <a:t>stopping</a:t>
            </a:r>
            <a:endParaRPr b="1" sz="1200">
              <a:solidFill>
                <a:srgbClr val="FEFF05"/>
              </a:solidFill>
            </a:endParaRPr>
          </a:p>
        </p:txBody>
      </p:sp>
      <p:sp>
        <p:nvSpPr>
          <p:cNvPr id="4163" name="Google Shape;4163;p161"/>
          <p:cNvSpPr txBox="1"/>
          <p:nvPr/>
        </p:nvSpPr>
        <p:spPr>
          <a:xfrm>
            <a:off x="274325" y="2867400"/>
            <a:ext cx="842100" cy="3693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200">
                <a:solidFill>
                  <a:srgbClr val="FEFF05"/>
                </a:solidFill>
                <a:latin typeface="Palatino Linotype"/>
                <a:ea typeface="Palatino Linotype"/>
                <a:cs typeface="Palatino Linotype"/>
                <a:sym typeface="Palatino Linotype"/>
              </a:rPr>
              <a:t>stopping</a:t>
            </a:r>
            <a:endParaRPr b="1" sz="1200">
              <a:solidFill>
                <a:srgbClr val="FEFF05"/>
              </a:solidFill>
            </a:endParaRPr>
          </a:p>
        </p:txBody>
      </p:sp>
      <p:sp>
        <p:nvSpPr>
          <p:cNvPr id="4164" name="Google Shape;4164;p161"/>
          <p:cNvSpPr txBox="1"/>
          <p:nvPr/>
        </p:nvSpPr>
        <p:spPr>
          <a:xfrm>
            <a:off x="1874525" y="3324600"/>
            <a:ext cx="1379100" cy="3693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200">
                <a:solidFill>
                  <a:srgbClr val="FEFF05"/>
                </a:solidFill>
                <a:latin typeface="Palatino Linotype"/>
                <a:ea typeface="Palatino Linotype"/>
                <a:cs typeface="Palatino Linotype"/>
                <a:sym typeface="Palatino Linotype"/>
              </a:rPr>
              <a:t>Not so much..</a:t>
            </a:r>
            <a:endParaRPr b="1" sz="1200">
              <a:solidFill>
                <a:srgbClr val="FEFF05"/>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8" name="Shape 4168"/>
        <p:cNvGrpSpPr/>
        <p:nvPr/>
      </p:nvGrpSpPr>
      <p:grpSpPr>
        <a:xfrm>
          <a:off x="0" y="0"/>
          <a:ext cx="0" cy="0"/>
          <a:chOff x="0" y="0"/>
          <a:chExt cx="0" cy="0"/>
        </a:xfrm>
      </p:grpSpPr>
      <p:pic>
        <p:nvPicPr>
          <p:cNvPr id="4169" name="Google Shape;4169;p162"/>
          <p:cNvPicPr preferRelativeResize="0"/>
          <p:nvPr/>
        </p:nvPicPr>
        <p:blipFill>
          <a:blip r:embed="rId3">
            <a:alphaModFix/>
          </a:blip>
          <a:stretch>
            <a:fillRect/>
          </a:stretch>
        </p:blipFill>
        <p:spPr>
          <a:xfrm>
            <a:off x="3214937" y="434350"/>
            <a:ext cx="5837039" cy="3662225"/>
          </a:xfrm>
          <a:prstGeom prst="rect">
            <a:avLst/>
          </a:prstGeom>
          <a:noFill/>
          <a:ln>
            <a:noFill/>
          </a:ln>
        </p:spPr>
      </p:pic>
      <p:sp>
        <p:nvSpPr>
          <p:cNvPr id="4170" name="Google Shape;4170;p162"/>
          <p:cNvSpPr txBox="1"/>
          <p:nvPr/>
        </p:nvSpPr>
        <p:spPr>
          <a:xfrm>
            <a:off x="228600" y="609600"/>
            <a:ext cx="3086100" cy="1647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000"/>
              </a:spcBef>
              <a:spcAft>
                <a:spcPts val="0"/>
              </a:spcAft>
              <a:buNone/>
            </a:pPr>
            <a:r>
              <a:rPr lang="en">
                <a:solidFill>
                  <a:schemeClr val="dk1"/>
                </a:solidFill>
                <a:latin typeface="Palatino Linotype"/>
                <a:ea typeface="Palatino Linotype"/>
                <a:cs typeface="Palatino Linotype"/>
                <a:sym typeface="Palatino Linotype"/>
              </a:rPr>
              <a:t>For particles with 𝛽𝛾 ≳1000, radiative energy losses dominate</a:t>
            </a:r>
            <a:endParaRPr>
              <a:solidFill>
                <a:schemeClr val="dk1"/>
              </a:solidFill>
              <a:latin typeface="Palatino Linotype"/>
              <a:ea typeface="Palatino Linotype"/>
              <a:cs typeface="Palatino Linotype"/>
              <a:sym typeface="Palatino Linotype"/>
            </a:endParaRPr>
          </a:p>
          <a:p>
            <a:pPr indent="0" lvl="0" marL="0" marR="0" rtl="0" algn="l">
              <a:lnSpc>
                <a:spcPct val="115000"/>
              </a:lnSpc>
              <a:spcBef>
                <a:spcPts val="2000"/>
              </a:spcBef>
              <a:spcAft>
                <a:spcPts val="0"/>
              </a:spcAft>
              <a:buNone/>
            </a:pPr>
            <a:r>
              <a:rPr lang="en">
                <a:solidFill>
                  <a:schemeClr val="dk1"/>
                </a:solidFill>
                <a:latin typeface="Palatino Linotype"/>
                <a:ea typeface="Palatino Linotype"/>
                <a:cs typeface="Palatino Linotype"/>
                <a:sym typeface="Palatino Linotype"/>
              </a:rPr>
              <a:t>Bethe-Bloch not valid here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(dE/dx here is not simply a function of 𝛽).</a:t>
            </a:r>
            <a:endParaRPr>
              <a:solidFill>
                <a:schemeClr val="dk1"/>
              </a:solidFill>
              <a:latin typeface="Palatino Linotype"/>
              <a:ea typeface="Palatino Linotype"/>
              <a:cs typeface="Palatino Linotype"/>
              <a:sym typeface="Palatino Linotype"/>
            </a:endParaRPr>
          </a:p>
        </p:txBody>
      </p:sp>
      <p:sp>
        <p:nvSpPr>
          <p:cNvPr id="4171" name="Google Shape;4171;p162"/>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Heavy charged particle at high momenta</a:t>
            </a:r>
            <a:endParaRPr/>
          </a:p>
        </p:txBody>
      </p:sp>
      <p:sp>
        <p:nvSpPr>
          <p:cNvPr id="4172" name="Google Shape;4172;p16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173" name="Google Shape;4173;p16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174" name="Google Shape;4174;p16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175" name="Google Shape;4175;p162"/>
          <p:cNvPicPr preferRelativeResize="0"/>
          <p:nvPr/>
        </p:nvPicPr>
        <p:blipFill>
          <a:blip r:embed="rId4">
            <a:alphaModFix/>
          </a:blip>
          <a:stretch>
            <a:fillRect/>
          </a:stretch>
        </p:blipFill>
        <p:spPr>
          <a:xfrm>
            <a:off x="8677475" y="590550"/>
            <a:ext cx="323650" cy="3171825"/>
          </a:xfrm>
          <a:prstGeom prst="rect">
            <a:avLst/>
          </a:prstGeom>
          <a:noFill/>
          <a:ln>
            <a:noFill/>
          </a:ln>
        </p:spPr>
      </p:pic>
      <p:pic>
        <p:nvPicPr>
          <p:cNvPr id="4176" name="Google Shape;4176;p162"/>
          <p:cNvPicPr preferRelativeResize="0"/>
          <p:nvPr/>
        </p:nvPicPr>
        <p:blipFill>
          <a:blip r:embed="rId5">
            <a:alphaModFix/>
          </a:blip>
          <a:stretch>
            <a:fillRect/>
          </a:stretch>
        </p:blipFill>
        <p:spPr>
          <a:xfrm>
            <a:off x="7061675" y="788675"/>
            <a:ext cx="939975" cy="1192525"/>
          </a:xfrm>
          <a:prstGeom prst="rect">
            <a:avLst/>
          </a:prstGeom>
          <a:noFill/>
          <a:ln>
            <a:noFill/>
          </a:ln>
        </p:spPr>
      </p:pic>
      <p:pic>
        <p:nvPicPr>
          <p:cNvPr id="4177" name="Google Shape;4177;p162"/>
          <p:cNvPicPr preferRelativeResize="0"/>
          <p:nvPr/>
        </p:nvPicPr>
        <p:blipFill>
          <a:blip r:embed="rId6">
            <a:alphaModFix/>
          </a:blip>
          <a:stretch>
            <a:fillRect/>
          </a:stretch>
        </p:blipFill>
        <p:spPr>
          <a:xfrm>
            <a:off x="5017775" y="770196"/>
            <a:ext cx="1764025" cy="825475"/>
          </a:xfrm>
          <a:prstGeom prst="rect">
            <a:avLst/>
          </a:prstGeom>
          <a:noFill/>
          <a:ln>
            <a:noFill/>
          </a:ln>
        </p:spPr>
      </p:pic>
      <p:sp>
        <p:nvSpPr>
          <p:cNvPr id="4178" name="Google Shape;4178;p162"/>
          <p:cNvSpPr txBox="1"/>
          <p:nvPr/>
        </p:nvSpPr>
        <p:spPr>
          <a:xfrm>
            <a:off x="2560325" y="3962400"/>
            <a:ext cx="5585700" cy="677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600">
                <a:solidFill>
                  <a:schemeClr val="dk1"/>
                </a:solidFill>
                <a:latin typeface="Palatino Linotype"/>
                <a:ea typeface="Palatino Linotype"/>
                <a:cs typeface="Palatino Linotype"/>
                <a:sym typeface="Palatino Linotype"/>
              </a:rPr>
              <a:t>Energy losses due to  </a:t>
            </a:r>
            <a:br>
              <a:rPr lang="en" sz="1600">
                <a:solidFill>
                  <a:schemeClr val="dk1"/>
                </a:solidFill>
                <a:latin typeface="Palatino Linotype"/>
                <a:ea typeface="Palatino Linotype"/>
                <a:cs typeface="Palatino Linotype"/>
                <a:sym typeface="Palatino Linotype"/>
              </a:rPr>
            </a:br>
            <a:r>
              <a:rPr lang="en" sz="1600">
                <a:solidFill>
                  <a:srgbClr val="C7007E"/>
                </a:solidFill>
                <a:latin typeface="Palatino Linotype"/>
                <a:ea typeface="Palatino Linotype"/>
                <a:cs typeface="Palatino Linotype"/>
                <a:sym typeface="Palatino Linotype"/>
              </a:rPr>
              <a:t>bremsstrahlung</a:t>
            </a:r>
            <a:r>
              <a:rPr lang="en" sz="1600">
                <a:solidFill>
                  <a:schemeClr val="dk1"/>
                </a:solidFill>
                <a:latin typeface="Palatino Linotype"/>
                <a:ea typeface="Palatino Linotype"/>
                <a:cs typeface="Palatino Linotype"/>
                <a:sym typeface="Palatino Linotype"/>
              </a:rPr>
              <a:t> and knock-on electrons (</a:t>
            </a:r>
            <a:r>
              <a:rPr lang="en" sz="1600">
                <a:solidFill>
                  <a:srgbClr val="C7007E"/>
                </a:solidFill>
                <a:latin typeface="Palatino Linotype"/>
                <a:ea typeface="Palatino Linotype"/>
                <a:cs typeface="Palatino Linotype"/>
                <a:sym typeface="Palatino Linotype"/>
              </a:rPr>
              <a:t>delta rays</a:t>
            </a:r>
            <a:r>
              <a:rPr lang="en" sz="1600">
                <a:solidFill>
                  <a:schemeClr val="dk1"/>
                </a:solidFill>
                <a:latin typeface="Palatino Linotype"/>
                <a:ea typeface="Palatino Linotype"/>
                <a:cs typeface="Palatino Linotype"/>
                <a:sym typeface="Palatino Linotype"/>
              </a:rPr>
              <a:t>)</a:t>
            </a:r>
            <a:endParaRPr sz="1600">
              <a:latin typeface="Palatino Linotype"/>
              <a:ea typeface="Palatino Linotype"/>
              <a:cs typeface="Palatino Linotype"/>
              <a:sym typeface="Palatino Linotype"/>
            </a:endParaRPr>
          </a:p>
        </p:txBody>
      </p:sp>
      <p:pic>
        <p:nvPicPr>
          <p:cNvPr id="4179" name="Google Shape;4179;p162"/>
          <p:cNvPicPr preferRelativeResize="0"/>
          <p:nvPr/>
        </p:nvPicPr>
        <p:blipFill>
          <a:blip r:embed="rId7">
            <a:alphaModFix/>
          </a:blip>
          <a:stretch>
            <a:fillRect/>
          </a:stretch>
        </p:blipFill>
        <p:spPr>
          <a:xfrm>
            <a:off x="1071608" y="2057399"/>
            <a:ext cx="2099542" cy="259215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3" name="Shape 4183"/>
        <p:cNvGrpSpPr/>
        <p:nvPr/>
      </p:nvGrpSpPr>
      <p:grpSpPr>
        <a:xfrm>
          <a:off x="0" y="0"/>
          <a:ext cx="0" cy="0"/>
          <a:chOff x="0" y="0"/>
          <a:chExt cx="0" cy="0"/>
        </a:xfrm>
      </p:grpSpPr>
      <p:sp>
        <p:nvSpPr>
          <p:cNvPr id="4184" name="Google Shape;4184;p163"/>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None/>
            </a:pPr>
            <a:r>
              <a:rPr lang="en"/>
              <a:t>Bremsstrahlung “braking radiation”</a:t>
            </a:r>
            <a:endParaRPr/>
          </a:p>
        </p:txBody>
      </p:sp>
      <p:sp>
        <p:nvSpPr>
          <p:cNvPr id="4185" name="Google Shape;4185;p16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186" name="Google Shape;4186;p16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187" name="Google Shape;4187;p16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188" name="Google Shape;4188;p163"/>
          <p:cNvPicPr preferRelativeResize="0"/>
          <p:nvPr/>
        </p:nvPicPr>
        <p:blipFill>
          <a:blip r:embed="rId3">
            <a:alphaModFix/>
          </a:blip>
          <a:stretch>
            <a:fillRect/>
          </a:stretch>
        </p:blipFill>
        <p:spPr>
          <a:xfrm>
            <a:off x="3813800" y="782977"/>
            <a:ext cx="4630824" cy="3256975"/>
          </a:xfrm>
          <a:prstGeom prst="rect">
            <a:avLst/>
          </a:prstGeom>
          <a:noFill/>
          <a:ln>
            <a:noFill/>
          </a:ln>
        </p:spPr>
      </p:pic>
      <p:sp>
        <p:nvSpPr>
          <p:cNvPr id="4189" name="Google Shape;4189;p163"/>
          <p:cNvSpPr txBox="1"/>
          <p:nvPr/>
        </p:nvSpPr>
        <p:spPr>
          <a:xfrm>
            <a:off x="8001000" y="3200400"/>
            <a:ext cx="1173600" cy="6771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Radiation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length X</a:t>
            </a:r>
            <a:r>
              <a:rPr baseline="30000" lang="en" sz="1600">
                <a:solidFill>
                  <a:schemeClr val="dk1"/>
                </a:solidFill>
                <a:latin typeface="Palatino Linotype"/>
                <a:ea typeface="Palatino Linotype"/>
                <a:cs typeface="Palatino Linotype"/>
                <a:sym typeface="Palatino Linotype"/>
              </a:rPr>
              <a:t>0</a:t>
            </a:r>
            <a:endParaRPr baseline="30000"/>
          </a:p>
        </p:txBody>
      </p:sp>
      <p:cxnSp>
        <p:nvCxnSpPr>
          <p:cNvPr id="4190" name="Google Shape;4190;p163"/>
          <p:cNvCxnSpPr>
            <a:stCxn id="4189" idx="0"/>
          </p:cNvCxnSpPr>
          <p:nvPr/>
        </p:nvCxnSpPr>
        <p:spPr>
          <a:xfrm rot="10800000">
            <a:off x="8321100" y="2640300"/>
            <a:ext cx="266700" cy="560100"/>
          </a:xfrm>
          <a:prstGeom prst="straightConnector1">
            <a:avLst/>
          </a:prstGeom>
          <a:noFill/>
          <a:ln cap="flat" cmpd="sng" w="9525">
            <a:solidFill>
              <a:schemeClr val="dk2"/>
            </a:solidFill>
            <a:prstDash val="solid"/>
            <a:round/>
            <a:headEnd len="med" w="med" type="none"/>
            <a:tailEnd len="med" w="med" type="stealth"/>
          </a:ln>
        </p:spPr>
      </p:cxnSp>
      <p:sp>
        <p:nvSpPr>
          <p:cNvPr id="4191" name="Google Shape;4191;p163"/>
          <p:cNvSpPr txBox="1"/>
          <p:nvPr/>
        </p:nvSpPr>
        <p:spPr>
          <a:xfrm>
            <a:off x="228600" y="762000"/>
            <a:ext cx="3657600" cy="3396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Emission of EM radiation (</a:t>
            </a:r>
            <a:r>
              <a:rPr b="1" lang="en" sz="1600">
                <a:solidFill>
                  <a:srgbClr val="C7007E"/>
                </a:solidFill>
                <a:latin typeface="Palatino Linotype"/>
                <a:ea typeface="Palatino Linotype"/>
                <a:cs typeface="Palatino Linotype"/>
                <a:sym typeface="Palatino Linotype"/>
              </a:rPr>
              <a:t>photons</a:t>
            </a:r>
            <a:r>
              <a:rPr lang="en" sz="1600">
                <a:solidFill>
                  <a:schemeClr val="dk1"/>
                </a:solidFill>
                <a:latin typeface="Palatino Linotype"/>
                <a:ea typeface="Palatino Linotype"/>
                <a:cs typeface="Palatino Linotype"/>
                <a:sym typeface="Palatino Linotype"/>
              </a:rPr>
              <a:t>) due to a charged particle scattering in the </a:t>
            </a:r>
            <a:r>
              <a:rPr b="1" lang="en" sz="1600">
                <a:solidFill>
                  <a:schemeClr val="dk1"/>
                </a:solidFill>
                <a:latin typeface="Palatino Linotype"/>
                <a:ea typeface="Palatino Linotype"/>
                <a:cs typeface="Palatino Linotype"/>
                <a:sym typeface="Palatino Linotype"/>
              </a:rPr>
              <a:t>electric field</a:t>
            </a:r>
            <a:r>
              <a:rPr lang="en" sz="1600">
                <a:solidFill>
                  <a:schemeClr val="dk1"/>
                </a:solidFill>
                <a:latin typeface="Palatino Linotype"/>
                <a:ea typeface="Palatino Linotype"/>
                <a:cs typeface="Palatino Linotype"/>
                <a:sym typeface="Palatino Linotype"/>
              </a:rPr>
              <a:t> of a nucleus.</a:t>
            </a:r>
            <a:endParaRPr sz="1600">
              <a:solidFill>
                <a:schemeClr val="dk1"/>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For heavy particles, this starts to dominate the energy loss when they are ultra-relativistic (above 𝛽𝛾~1000)</a:t>
            </a:r>
            <a:br>
              <a:rPr lang="en" sz="1600">
                <a:solidFill>
                  <a:schemeClr val="dk1"/>
                </a:solidFill>
                <a:latin typeface="Palatino Linotype"/>
                <a:ea typeface="Palatino Linotype"/>
                <a:cs typeface="Palatino Linotype"/>
                <a:sym typeface="Palatino Linotype"/>
              </a:rPr>
            </a:br>
            <a:endParaRPr sz="1600">
              <a:solidFill>
                <a:schemeClr val="dk1"/>
              </a:solidFill>
              <a:latin typeface="Palatino Linotype"/>
              <a:ea typeface="Palatino Linotype"/>
              <a:cs typeface="Palatino Linotype"/>
              <a:sym typeface="Palatino Linotype"/>
            </a:endParaRPr>
          </a:p>
          <a:p>
            <a:pPr indent="0" lvl="0" marL="0" rtl="0" algn="l">
              <a:lnSpc>
                <a:spcPct val="100000"/>
              </a:lnSpc>
              <a:spcBef>
                <a:spcPts val="0"/>
              </a:spcBef>
              <a:spcAft>
                <a:spcPts val="0"/>
              </a:spcAft>
              <a:buNone/>
            </a:pPr>
            <a:r>
              <a:rPr lang="en" sz="1600">
                <a:solidFill>
                  <a:schemeClr val="dk1"/>
                </a:solidFill>
                <a:latin typeface="Palatino Linotype"/>
                <a:ea typeface="Palatino Linotype"/>
                <a:cs typeface="Palatino Linotype"/>
                <a:sym typeface="Palatino Linotype"/>
              </a:rPr>
              <a:t>It is </a:t>
            </a:r>
            <a:r>
              <a:rPr b="1" lang="en" sz="1600">
                <a:solidFill>
                  <a:srgbClr val="C7007E"/>
                </a:solidFill>
                <a:latin typeface="Palatino Linotype"/>
                <a:ea typeface="Palatino Linotype"/>
                <a:cs typeface="Palatino Linotype"/>
                <a:sym typeface="Palatino Linotype"/>
              </a:rPr>
              <a:t>much more important for electrons,</a:t>
            </a:r>
            <a:r>
              <a:rPr lang="en" sz="1600">
                <a:solidFill>
                  <a:schemeClr val="dk1"/>
                </a:solidFill>
                <a:latin typeface="Palatino Linotype"/>
                <a:ea typeface="Palatino Linotype"/>
                <a:cs typeface="Palatino Linotype"/>
                <a:sym typeface="Palatino Linotype"/>
              </a:rPr>
              <a:t> as it is the dominant energy loss mechanism above electron energies of ~10-100 MeV (depends on material)</a:t>
            </a:r>
            <a:endParaRPr sz="1600">
              <a:solidFill>
                <a:schemeClr val="dk1"/>
              </a:solidFill>
              <a:latin typeface="Palatino Linotype"/>
              <a:ea typeface="Palatino Linotype"/>
              <a:cs typeface="Palatino Linotype"/>
              <a:sym typeface="Palatino Linotype"/>
            </a:endParaRPr>
          </a:p>
        </p:txBody>
      </p:sp>
      <p:sp>
        <p:nvSpPr>
          <p:cNvPr id="4192" name="Google Shape;4192;p163"/>
          <p:cNvSpPr txBox="1"/>
          <p:nvPr/>
        </p:nvSpPr>
        <p:spPr>
          <a:xfrm>
            <a:off x="3733800" y="3962400"/>
            <a:ext cx="2705100" cy="6771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Fractional energy loss per radiation length</a:t>
            </a:r>
            <a:endParaRPr baseline="30000"/>
          </a:p>
        </p:txBody>
      </p:sp>
      <p:cxnSp>
        <p:nvCxnSpPr>
          <p:cNvPr id="4193" name="Google Shape;4193;p163"/>
          <p:cNvCxnSpPr/>
          <p:nvPr/>
        </p:nvCxnSpPr>
        <p:spPr>
          <a:xfrm flipH="1" rot="10800000">
            <a:off x="3977650" y="3013675"/>
            <a:ext cx="80100" cy="10173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7" name="Shape 4197"/>
        <p:cNvGrpSpPr/>
        <p:nvPr/>
      </p:nvGrpSpPr>
      <p:grpSpPr>
        <a:xfrm>
          <a:off x="0" y="0"/>
          <a:ext cx="0" cy="0"/>
          <a:chOff x="0" y="0"/>
          <a:chExt cx="0" cy="0"/>
        </a:xfrm>
      </p:grpSpPr>
      <p:sp>
        <p:nvSpPr>
          <p:cNvPr id="4198" name="Google Shape;4198;p164"/>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Radiation length and EM showers</a:t>
            </a:r>
            <a:endParaRPr sz="1950"/>
          </a:p>
        </p:txBody>
      </p:sp>
      <p:sp>
        <p:nvSpPr>
          <p:cNvPr id="4199" name="Google Shape;4199;p16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200" name="Google Shape;4200;p16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201" name="Google Shape;4201;p16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202" name="Google Shape;4202;p164"/>
          <p:cNvSpPr txBox="1"/>
          <p:nvPr/>
        </p:nvSpPr>
        <p:spPr>
          <a:xfrm>
            <a:off x="228600" y="509825"/>
            <a:ext cx="5052000" cy="3386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b="1" lang="en" sz="1600">
                <a:solidFill>
                  <a:schemeClr val="dk1"/>
                </a:solidFill>
                <a:latin typeface="Palatino Linotype"/>
                <a:ea typeface="Palatino Linotype"/>
                <a:cs typeface="Palatino Linotype"/>
                <a:sym typeface="Palatino Linotype"/>
              </a:rPr>
              <a:t>The radiation length</a:t>
            </a:r>
            <a:r>
              <a:rPr lang="en" sz="1600">
                <a:solidFill>
                  <a:schemeClr val="dk1"/>
                </a:solidFill>
                <a:latin typeface="Palatino Linotype"/>
                <a:ea typeface="Palatino Linotype"/>
                <a:cs typeface="Palatino Linotype"/>
                <a:sym typeface="Palatino Linotype"/>
              </a:rPr>
              <a:t>, X</a:t>
            </a:r>
            <a:r>
              <a:rPr baseline="-25000" lang="en" sz="1600">
                <a:solidFill>
                  <a:schemeClr val="dk1"/>
                </a:solidFill>
                <a:latin typeface="Palatino Linotype"/>
                <a:ea typeface="Palatino Linotype"/>
                <a:cs typeface="Palatino Linotype"/>
                <a:sym typeface="Palatino Linotype"/>
              </a:rPr>
              <a:t>0</a:t>
            </a:r>
            <a:r>
              <a:rPr lang="en" sz="1600">
                <a:solidFill>
                  <a:schemeClr val="dk1"/>
                </a:solidFill>
                <a:latin typeface="Palatino Linotype"/>
                <a:ea typeface="Palatino Linotype"/>
                <a:cs typeface="Palatino Linotype"/>
                <a:sym typeface="Palatino Linotype"/>
              </a:rPr>
              <a:t>, of a material is defined as the distance over which the </a:t>
            </a:r>
            <a:r>
              <a:rPr b="1" lang="en" sz="1600">
                <a:solidFill>
                  <a:srgbClr val="C7007E"/>
                </a:solidFill>
                <a:latin typeface="Palatino Linotype"/>
                <a:ea typeface="Palatino Linotype"/>
                <a:cs typeface="Palatino Linotype"/>
                <a:sym typeface="Palatino Linotype"/>
              </a:rPr>
              <a:t>electron energy is reduced by 1/</a:t>
            </a:r>
            <a:r>
              <a:rPr b="1" i="1" lang="en" sz="1600">
                <a:solidFill>
                  <a:srgbClr val="C7007E"/>
                </a:solidFill>
                <a:latin typeface="Palatino Linotype"/>
                <a:ea typeface="Palatino Linotype"/>
                <a:cs typeface="Palatino Linotype"/>
                <a:sym typeface="Palatino Linotype"/>
              </a:rPr>
              <a:t>e</a:t>
            </a:r>
            <a:r>
              <a:rPr lang="en" sz="1600">
                <a:solidFill>
                  <a:schemeClr val="dk1"/>
                </a:solidFill>
                <a:latin typeface="Palatino Linotype"/>
                <a:ea typeface="Palatino Linotype"/>
                <a:cs typeface="Palatino Linotype"/>
                <a:sym typeface="Palatino Linotype"/>
              </a:rPr>
              <a:t> (~63%) via bremsstrahlung radiation:</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Measured in cm or in g/cm</a:t>
            </a:r>
            <a:r>
              <a:rPr baseline="30000" lang="en" sz="1600">
                <a:solidFill>
                  <a:schemeClr val="dk1"/>
                </a:solidFill>
                <a:latin typeface="Palatino Linotype"/>
                <a:ea typeface="Palatino Linotype"/>
                <a:cs typeface="Palatino Linotype"/>
                <a:sym typeface="Palatino Linotype"/>
              </a:rPr>
              <a:t>2 </a:t>
            </a:r>
            <a:r>
              <a:rPr lang="en" sz="1000">
                <a:solidFill>
                  <a:schemeClr val="dk1"/>
                </a:solidFill>
                <a:latin typeface="Palatino Linotype"/>
                <a:ea typeface="Palatino Linotype"/>
                <a:cs typeface="Palatino Linotype"/>
                <a:sym typeface="Palatino Linotype"/>
              </a:rPr>
              <a:t>(trick: unit analysis for density)</a:t>
            </a:r>
            <a:br>
              <a:rPr baseline="30000"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Roughly, </a:t>
            </a:r>
            <a:r>
              <a:rPr lang="en" sz="1600">
                <a:solidFill>
                  <a:srgbClr val="C7007E"/>
                </a:solidFill>
                <a:latin typeface="Palatino Linotype"/>
                <a:ea typeface="Palatino Linotype"/>
                <a:cs typeface="Palatino Linotype"/>
                <a:sym typeface="Palatino Linotype"/>
              </a:rPr>
              <a:t>1 electron </a:t>
            </a:r>
            <a:r>
              <a:rPr lang="en" sz="1600">
                <a:solidFill>
                  <a:schemeClr val="dk1"/>
                </a:solidFill>
                <a:latin typeface="Palatino Linotype"/>
                <a:ea typeface="Palatino Linotype"/>
                <a:cs typeface="Palatino Linotype"/>
                <a:sym typeface="Palatino Linotype"/>
              </a:rPr>
              <a:t>emits </a:t>
            </a:r>
            <a:r>
              <a:rPr lang="en" sz="1600">
                <a:solidFill>
                  <a:srgbClr val="C7007E"/>
                </a:solidFill>
                <a:latin typeface="Palatino Linotype"/>
                <a:ea typeface="Palatino Linotype"/>
                <a:cs typeface="Palatino Linotype"/>
                <a:sym typeface="Palatino Linotype"/>
              </a:rPr>
              <a:t>1 brem photon</a:t>
            </a:r>
            <a:r>
              <a:rPr lang="en" sz="1600">
                <a:solidFill>
                  <a:schemeClr val="dk1"/>
                </a:solidFill>
                <a:latin typeface="Palatino Linotype"/>
                <a:ea typeface="Palatino Linotype"/>
                <a:cs typeface="Palatino Linotype"/>
                <a:sym typeface="Palatino Linotype"/>
              </a:rPr>
              <a:t>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for every </a:t>
            </a:r>
            <a:r>
              <a:rPr lang="en" sz="1600">
                <a:solidFill>
                  <a:srgbClr val="C7007E"/>
                </a:solidFill>
                <a:latin typeface="Palatino Linotype"/>
                <a:ea typeface="Palatino Linotype"/>
                <a:cs typeface="Palatino Linotype"/>
                <a:sym typeface="Palatino Linotype"/>
              </a:rPr>
              <a:t>1 X</a:t>
            </a:r>
            <a:r>
              <a:rPr baseline="-25000" lang="en" sz="1600">
                <a:solidFill>
                  <a:srgbClr val="C7007E"/>
                </a:solidFill>
                <a:latin typeface="Palatino Linotype"/>
                <a:ea typeface="Palatino Linotype"/>
                <a:cs typeface="Palatino Linotype"/>
                <a:sym typeface="Palatino Linotype"/>
              </a:rPr>
              <a:t>0</a:t>
            </a:r>
            <a:r>
              <a:rPr lang="en" sz="1600">
                <a:solidFill>
                  <a:schemeClr val="dk1"/>
                </a:solidFill>
                <a:latin typeface="Palatino Linotype"/>
                <a:ea typeface="Palatino Linotype"/>
                <a:cs typeface="Palatino Linotype"/>
                <a:sym typeface="Palatino Linotype"/>
              </a:rPr>
              <a:t> of material traversed</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b="1" lang="en" sz="1600">
                <a:solidFill>
                  <a:schemeClr val="dk1"/>
                </a:solidFill>
                <a:latin typeface="Palatino Linotype"/>
                <a:ea typeface="Palatino Linotype"/>
                <a:cs typeface="Palatino Linotype"/>
                <a:sym typeface="Palatino Linotype"/>
              </a:rPr>
              <a:t>Radiation length</a:t>
            </a:r>
            <a:r>
              <a:rPr lang="en" sz="1600">
                <a:solidFill>
                  <a:schemeClr val="dk1"/>
                </a:solidFill>
                <a:latin typeface="Palatino Linotype"/>
                <a:ea typeface="Palatino Linotype"/>
                <a:cs typeface="Palatino Linotype"/>
                <a:sym typeface="Palatino Linotype"/>
              </a:rPr>
              <a:t> also describes the distance over which </a:t>
            </a:r>
            <a:r>
              <a:rPr b="1" lang="en" sz="1600">
                <a:solidFill>
                  <a:srgbClr val="C7007E"/>
                </a:solidFill>
                <a:latin typeface="Palatino Linotype"/>
                <a:ea typeface="Palatino Linotype"/>
                <a:cs typeface="Palatino Linotype"/>
                <a:sym typeface="Palatino Linotype"/>
              </a:rPr>
              <a:t>photons pair produce</a:t>
            </a:r>
            <a:r>
              <a:rPr lang="en" sz="1600">
                <a:solidFill>
                  <a:schemeClr val="dk1"/>
                </a:solidFill>
                <a:latin typeface="Palatino Linotype"/>
                <a:ea typeface="Palatino Linotype"/>
                <a:cs typeface="Palatino Linotype"/>
                <a:sym typeface="Palatino Linotype"/>
              </a:rPr>
              <a:t> (interact with a nucleus to convert to an </a:t>
            </a:r>
            <a:r>
              <a:rPr b="1" lang="en" sz="1600">
                <a:solidFill>
                  <a:srgbClr val="C7007E"/>
                </a:solidFill>
                <a:latin typeface="Palatino Linotype"/>
                <a:ea typeface="Palatino Linotype"/>
                <a:cs typeface="Palatino Linotype"/>
                <a:sym typeface="Palatino Linotype"/>
              </a:rPr>
              <a:t>electron-positron pair</a:t>
            </a:r>
            <a:r>
              <a:rPr lang="en" sz="1600">
                <a:solidFill>
                  <a:schemeClr val="dk1"/>
                </a:solidFill>
                <a:latin typeface="Palatino Linotype"/>
                <a:ea typeface="Palatino Linotype"/>
                <a:cs typeface="Palatino Linotype"/>
                <a:sym typeface="Palatino Linotype"/>
              </a:rPr>
              <a:t>):</a:t>
            </a:r>
            <a:endParaRPr sz="1600">
              <a:solidFill>
                <a:schemeClr val="dk1"/>
              </a:solidFill>
              <a:latin typeface="Palatino Linotype"/>
              <a:ea typeface="Palatino Linotype"/>
              <a:cs typeface="Palatino Linotype"/>
              <a:sym typeface="Palatino Linotype"/>
            </a:endParaRPr>
          </a:p>
        </p:txBody>
      </p:sp>
      <p:pic>
        <p:nvPicPr>
          <p:cNvPr id="4203" name="Google Shape;4203;p164"/>
          <p:cNvPicPr preferRelativeResize="0"/>
          <p:nvPr/>
        </p:nvPicPr>
        <p:blipFill>
          <a:blip r:embed="rId3">
            <a:alphaModFix/>
          </a:blip>
          <a:stretch>
            <a:fillRect/>
          </a:stretch>
        </p:blipFill>
        <p:spPr>
          <a:xfrm>
            <a:off x="5513500" y="-23575"/>
            <a:ext cx="3305800" cy="3966925"/>
          </a:xfrm>
          <a:prstGeom prst="rect">
            <a:avLst/>
          </a:prstGeom>
          <a:noFill/>
          <a:ln>
            <a:noFill/>
          </a:ln>
        </p:spPr>
      </p:pic>
      <p:sp>
        <p:nvSpPr>
          <p:cNvPr id="4204" name="Google Shape;4204;p164"/>
          <p:cNvSpPr txBox="1"/>
          <p:nvPr/>
        </p:nvSpPr>
        <p:spPr>
          <a:xfrm>
            <a:off x="5626150" y="3867150"/>
            <a:ext cx="3072000" cy="9234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Shower continues until all electrons fall below the critical energy (i.e., no more brems).</a:t>
            </a:r>
            <a:endParaRPr sz="1600">
              <a:latin typeface="Palatino Linotype"/>
              <a:ea typeface="Palatino Linotype"/>
              <a:cs typeface="Palatino Linotype"/>
              <a:sym typeface="Palatino Linotype"/>
            </a:endParaRPr>
          </a:p>
        </p:txBody>
      </p:sp>
      <p:pic>
        <p:nvPicPr>
          <p:cNvPr id="4205" name="Google Shape;4205;p164"/>
          <p:cNvPicPr preferRelativeResize="0"/>
          <p:nvPr/>
        </p:nvPicPr>
        <p:blipFill>
          <a:blip r:embed="rId4">
            <a:alphaModFix/>
          </a:blip>
          <a:stretch>
            <a:fillRect/>
          </a:stretch>
        </p:blipFill>
        <p:spPr>
          <a:xfrm>
            <a:off x="2282200" y="1400050"/>
            <a:ext cx="2352879" cy="590136"/>
          </a:xfrm>
          <a:prstGeom prst="rect">
            <a:avLst/>
          </a:prstGeom>
          <a:noFill/>
          <a:ln>
            <a:noFill/>
          </a:ln>
        </p:spPr>
      </p:pic>
      <p:pic>
        <p:nvPicPr>
          <p:cNvPr id="4206" name="Google Shape;4206;p164"/>
          <p:cNvPicPr preferRelativeResize="0"/>
          <p:nvPr/>
        </p:nvPicPr>
        <p:blipFill>
          <a:blip r:embed="rId5">
            <a:alphaModFix/>
          </a:blip>
          <a:stretch>
            <a:fillRect/>
          </a:stretch>
        </p:blipFill>
        <p:spPr>
          <a:xfrm>
            <a:off x="3181001" y="3819425"/>
            <a:ext cx="1506372" cy="5901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0" name="Shape 4210"/>
        <p:cNvGrpSpPr/>
        <p:nvPr/>
      </p:nvGrpSpPr>
      <p:grpSpPr>
        <a:xfrm>
          <a:off x="0" y="0"/>
          <a:ext cx="0" cy="0"/>
          <a:chOff x="0" y="0"/>
          <a:chExt cx="0" cy="0"/>
        </a:xfrm>
      </p:grpSpPr>
      <p:sp>
        <p:nvSpPr>
          <p:cNvPr id="4211" name="Google Shape;4211;p165"/>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Radiation length and EM showers</a:t>
            </a:r>
            <a:endParaRPr sz="1950"/>
          </a:p>
        </p:txBody>
      </p:sp>
      <p:sp>
        <p:nvSpPr>
          <p:cNvPr id="4212" name="Google Shape;4212;p16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213" name="Google Shape;4213;p16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214" name="Google Shape;4214;p16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215" name="Google Shape;4215;p165"/>
          <p:cNvSpPr txBox="1"/>
          <p:nvPr/>
        </p:nvSpPr>
        <p:spPr>
          <a:xfrm>
            <a:off x="228600" y="509825"/>
            <a:ext cx="5052000" cy="3386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b="1" lang="en" sz="1600">
                <a:solidFill>
                  <a:schemeClr val="dk1"/>
                </a:solidFill>
                <a:latin typeface="Palatino Linotype"/>
                <a:ea typeface="Palatino Linotype"/>
                <a:cs typeface="Palatino Linotype"/>
                <a:sym typeface="Palatino Linotype"/>
              </a:rPr>
              <a:t>The radiation length</a:t>
            </a:r>
            <a:r>
              <a:rPr lang="en" sz="1600">
                <a:solidFill>
                  <a:schemeClr val="dk1"/>
                </a:solidFill>
                <a:latin typeface="Palatino Linotype"/>
                <a:ea typeface="Palatino Linotype"/>
                <a:cs typeface="Palatino Linotype"/>
                <a:sym typeface="Palatino Linotype"/>
              </a:rPr>
              <a:t>, X</a:t>
            </a:r>
            <a:r>
              <a:rPr baseline="-25000" lang="en" sz="1600">
                <a:solidFill>
                  <a:schemeClr val="dk1"/>
                </a:solidFill>
                <a:latin typeface="Palatino Linotype"/>
                <a:ea typeface="Palatino Linotype"/>
                <a:cs typeface="Palatino Linotype"/>
                <a:sym typeface="Palatino Linotype"/>
              </a:rPr>
              <a:t>0</a:t>
            </a:r>
            <a:r>
              <a:rPr lang="en" sz="1600">
                <a:solidFill>
                  <a:schemeClr val="dk1"/>
                </a:solidFill>
                <a:latin typeface="Palatino Linotype"/>
                <a:ea typeface="Palatino Linotype"/>
                <a:cs typeface="Palatino Linotype"/>
                <a:sym typeface="Palatino Linotype"/>
              </a:rPr>
              <a:t>, of a material is defined as the distance over which the </a:t>
            </a:r>
            <a:r>
              <a:rPr b="1" lang="en" sz="1600">
                <a:solidFill>
                  <a:srgbClr val="C7007E"/>
                </a:solidFill>
                <a:latin typeface="Palatino Linotype"/>
                <a:ea typeface="Palatino Linotype"/>
                <a:cs typeface="Palatino Linotype"/>
                <a:sym typeface="Palatino Linotype"/>
              </a:rPr>
              <a:t>electron energy is reduced by 1/</a:t>
            </a:r>
            <a:r>
              <a:rPr b="1" i="1" lang="en" sz="1600">
                <a:solidFill>
                  <a:srgbClr val="C7007E"/>
                </a:solidFill>
                <a:latin typeface="Palatino Linotype"/>
                <a:ea typeface="Palatino Linotype"/>
                <a:cs typeface="Palatino Linotype"/>
                <a:sym typeface="Palatino Linotype"/>
              </a:rPr>
              <a:t>e</a:t>
            </a:r>
            <a:r>
              <a:rPr lang="en" sz="1600">
                <a:solidFill>
                  <a:schemeClr val="dk1"/>
                </a:solidFill>
                <a:latin typeface="Palatino Linotype"/>
                <a:ea typeface="Palatino Linotype"/>
                <a:cs typeface="Palatino Linotype"/>
                <a:sym typeface="Palatino Linotype"/>
              </a:rPr>
              <a:t> (~63%) via bremsstrahlung radiation:</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Measured in cm or in g/cm</a:t>
            </a:r>
            <a:r>
              <a:rPr baseline="30000" lang="en" sz="1600">
                <a:solidFill>
                  <a:schemeClr val="dk1"/>
                </a:solidFill>
                <a:latin typeface="Palatino Linotype"/>
                <a:ea typeface="Palatino Linotype"/>
                <a:cs typeface="Palatino Linotype"/>
                <a:sym typeface="Palatino Linotype"/>
              </a:rPr>
              <a:t>2 </a:t>
            </a:r>
            <a:r>
              <a:rPr lang="en" sz="1000">
                <a:solidFill>
                  <a:schemeClr val="dk1"/>
                </a:solidFill>
                <a:latin typeface="Palatino Linotype"/>
                <a:ea typeface="Palatino Linotype"/>
                <a:cs typeface="Palatino Linotype"/>
                <a:sym typeface="Palatino Linotype"/>
              </a:rPr>
              <a:t>(trick: unit analysis for density)</a:t>
            </a:r>
            <a:br>
              <a:rPr baseline="30000"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Roughly, </a:t>
            </a:r>
            <a:r>
              <a:rPr lang="en" sz="1600">
                <a:solidFill>
                  <a:srgbClr val="C7007E"/>
                </a:solidFill>
                <a:latin typeface="Palatino Linotype"/>
                <a:ea typeface="Palatino Linotype"/>
                <a:cs typeface="Palatino Linotype"/>
                <a:sym typeface="Palatino Linotype"/>
              </a:rPr>
              <a:t>1 electron </a:t>
            </a:r>
            <a:r>
              <a:rPr lang="en" sz="1600">
                <a:solidFill>
                  <a:schemeClr val="dk1"/>
                </a:solidFill>
                <a:latin typeface="Palatino Linotype"/>
                <a:ea typeface="Palatino Linotype"/>
                <a:cs typeface="Palatino Linotype"/>
                <a:sym typeface="Palatino Linotype"/>
              </a:rPr>
              <a:t>emits </a:t>
            </a:r>
            <a:r>
              <a:rPr lang="en" sz="1600">
                <a:solidFill>
                  <a:srgbClr val="C7007E"/>
                </a:solidFill>
                <a:latin typeface="Palatino Linotype"/>
                <a:ea typeface="Palatino Linotype"/>
                <a:cs typeface="Palatino Linotype"/>
                <a:sym typeface="Palatino Linotype"/>
              </a:rPr>
              <a:t>1 brem photon</a:t>
            </a:r>
            <a:r>
              <a:rPr lang="en" sz="1600">
                <a:solidFill>
                  <a:schemeClr val="dk1"/>
                </a:solidFill>
                <a:latin typeface="Palatino Linotype"/>
                <a:ea typeface="Palatino Linotype"/>
                <a:cs typeface="Palatino Linotype"/>
                <a:sym typeface="Palatino Linotype"/>
              </a:rPr>
              <a:t>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for every </a:t>
            </a:r>
            <a:r>
              <a:rPr lang="en" sz="1600">
                <a:solidFill>
                  <a:srgbClr val="C7007E"/>
                </a:solidFill>
                <a:latin typeface="Palatino Linotype"/>
                <a:ea typeface="Palatino Linotype"/>
                <a:cs typeface="Palatino Linotype"/>
                <a:sym typeface="Palatino Linotype"/>
              </a:rPr>
              <a:t>1 X</a:t>
            </a:r>
            <a:r>
              <a:rPr baseline="-25000" lang="en" sz="1600">
                <a:solidFill>
                  <a:srgbClr val="C7007E"/>
                </a:solidFill>
                <a:latin typeface="Palatino Linotype"/>
                <a:ea typeface="Palatino Linotype"/>
                <a:cs typeface="Palatino Linotype"/>
                <a:sym typeface="Palatino Linotype"/>
              </a:rPr>
              <a:t>0</a:t>
            </a:r>
            <a:r>
              <a:rPr lang="en" sz="1600">
                <a:solidFill>
                  <a:schemeClr val="dk1"/>
                </a:solidFill>
                <a:latin typeface="Palatino Linotype"/>
                <a:ea typeface="Palatino Linotype"/>
                <a:cs typeface="Palatino Linotype"/>
                <a:sym typeface="Palatino Linotype"/>
              </a:rPr>
              <a:t> of material traversed</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b="1" lang="en" sz="1600">
                <a:solidFill>
                  <a:schemeClr val="dk1"/>
                </a:solidFill>
                <a:latin typeface="Palatino Linotype"/>
                <a:ea typeface="Palatino Linotype"/>
                <a:cs typeface="Palatino Linotype"/>
                <a:sym typeface="Palatino Linotype"/>
              </a:rPr>
              <a:t>Radiation length</a:t>
            </a:r>
            <a:r>
              <a:rPr lang="en" sz="1600">
                <a:solidFill>
                  <a:schemeClr val="dk1"/>
                </a:solidFill>
                <a:latin typeface="Palatino Linotype"/>
                <a:ea typeface="Palatino Linotype"/>
                <a:cs typeface="Palatino Linotype"/>
                <a:sym typeface="Palatino Linotype"/>
              </a:rPr>
              <a:t> also describes the distance over which </a:t>
            </a:r>
            <a:r>
              <a:rPr b="1" lang="en" sz="1600">
                <a:solidFill>
                  <a:srgbClr val="C7007E"/>
                </a:solidFill>
                <a:latin typeface="Palatino Linotype"/>
                <a:ea typeface="Palatino Linotype"/>
                <a:cs typeface="Palatino Linotype"/>
                <a:sym typeface="Palatino Linotype"/>
              </a:rPr>
              <a:t>photons pair produce</a:t>
            </a:r>
            <a:r>
              <a:rPr lang="en" sz="1600">
                <a:solidFill>
                  <a:schemeClr val="dk1"/>
                </a:solidFill>
                <a:latin typeface="Palatino Linotype"/>
                <a:ea typeface="Palatino Linotype"/>
                <a:cs typeface="Palatino Linotype"/>
                <a:sym typeface="Palatino Linotype"/>
              </a:rPr>
              <a:t> (interact with a nucleus to convert to an </a:t>
            </a:r>
            <a:r>
              <a:rPr b="1" lang="en" sz="1600">
                <a:solidFill>
                  <a:srgbClr val="C7007E"/>
                </a:solidFill>
                <a:latin typeface="Palatino Linotype"/>
                <a:ea typeface="Palatino Linotype"/>
                <a:cs typeface="Palatino Linotype"/>
                <a:sym typeface="Palatino Linotype"/>
              </a:rPr>
              <a:t>electron-positron pair</a:t>
            </a:r>
            <a:r>
              <a:rPr lang="en" sz="1600">
                <a:solidFill>
                  <a:schemeClr val="dk1"/>
                </a:solidFill>
                <a:latin typeface="Palatino Linotype"/>
                <a:ea typeface="Palatino Linotype"/>
                <a:cs typeface="Palatino Linotype"/>
                <a:sym typeface="Palatino Linotype"/>
              </a:rPr>
              <a:t>):</a:t>
            </a:r>
            <a:endParaRPr sz="1600">
              <a:solidFill>
                <a:schemeClr val="dk1"/>
              </a:solidFill>
              <a:latin typeface="Palatino Linotype"/>
              <a:ea typeface="Palatino Linotype"/>
              <a:cs typeface="Palatino Linotype"/>
              <a:sym typeface="Palatino Linotype"/>
            </a:endParaRPr>
          </a:p>
        </p:txBody>
      </p:sp>
      <p:pic>
        <p:nvPicPr>
          <p:cNvPr id="4216" name="Google Shape;4216;p165"/>
          <p:cNvPicPr preferRelativeResize="0"/>
          <p:nvPr/>
        </p:nvPicPr>
        <p:blipFill>
          <a:blip r:embed="rId3">
            <a:alphaModFix/>
          </a:blip>
          <a:stretch>
            <a:fillRect/>
          </a:stretch>
        </p:blipFill>
        <p:spPr>
          <a:xfrm>
            <a:off x="2282200" y="1400050"/>
            <a:ext cx="2352879" cy="590136"/>
          </a:xfrm>
          <a:prstGeom prst="rect">
            <a:avLst/>
          </a:prstGeom>
          <a:noFill/>
          <a:ln>
            <a:noFill/>
          </a:ln>
        </p:spPr>
      </p:pic>
      <p:pic>
        <p:nvPicPr>
          <p:cNvPr id="4217" name="Google Shape;4217;p165"/>
          <p:cNvPicPr preferRelativeResize="0"/>
          <p:nvPr/>
        </p:nvPicPr>
        <p:blipFill>
          <a:blip r:embed="rId4">
            <a:alphaModFix/>
          </a:blip>
          <a:stretch>
            <a:fillRect/>
          </a:stretch>
        </p:blipFill>
        <p:spPr>
          <a:xfrm>
            <a:off x="3181001" y="3819425"/>
            <a:ext cx="1506372" cy="590125"/>
          </a:xfrm>
          <a:prstGeom prst="rect">
            <a:avLst/>
          </a:prstGeom>
          <a:noFill/>
          <a:ln>
            <a:noFill/>
          </a:ln>
        </p:spPr>
      </p:pic>
      <p:pic>
        <p:nvPicPr>
          <p:cNvPr id="4218" name="Google Shape;4218;p165"/>
          <p:cNvPicPr preferRelativeResize="0"/>
          <p:nvPr/>
        </p:nvPicPr>
        <p:blipFill>
          <a:blip r:embed="rId5">
            <a:alphaModFix/>
          </a:blip>
          <a:stretch>
            <a:fillRect/>
          </a:stretch>
        </p:blipFill>
        <p:spPr>
          <a:xfrm>
            <a:off x="5867400" y="48374"/>
            <a:ext cx="3070850" cy="4601174"/>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2" name="Shape 4222"/>
        <p:cNvGrpSpPr/>
        <p:nvPr/>
      </p:nvGrpSpPr>
      <p:grpSpPr>
        <a:xfrm>
          <a:off x="0" y="0"/>
          <a:ext cx="0" cy="0"/>
          <a:chOff x="0" y="0"/>
          <a:chExt cx="0" cy="0"/>
        </a:xfrm>
      </p:grpSpPr>
      <p:sp>
        <p:nvSpPr>
          <p:cNvPr id="4223" name="Google Shape;4223;p166"/>
          <p:cNvSpPr txBox="1"/>
          <p:nvPr/>
        </p:nvSpPr>
        <p:spPr>
          <a:xfrm>
            <a:off x="228600" y="509825"/>
            <a:ext cx="5052000" cy="340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The length of an EM shower is typically measured in units of X</a:t>
            </a:r>
            <a:r>
              <a:rPr baseline="-25000" lang="en" sz="1600">
                <a:solidFill>
                  <a:schemeClr val="dk1"/>
                </a:solidFill>
                <a:latin typeface="Palatino Linotype"/>
                <a:ea typeface="Palatino Linotype"/>
                <a:cs typeface="Palatino Linotype"/>
                <a:sym typeface="Palatino Linotype"/>
              </a:rPr>
              <a:t>0</a:t>
            </a:r>
            <a:endParaRPr baseline="-25000" sz="1600">
              <a:solidFill>
                <a:schemeClr val="dk1"/>
              </a:solidFill>
              <a:latin typeface="Palatino Linotype"/>
              <a:ea typeface="Palatino Linotype"/>
              <a:cs typeface="Palatino Linotype"/>
              <a:sym typeface="Palatino Linotype"/>
            </a:endParaRPr>
          </a:p>
          <a:p>
            <a:pPr indent="0" lvl="0" marL="0" marR="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The “</a:t>
            </a:r>
            <a:r>
              <a:rPr b="1" lang="en" sz="1600">
                <a:solidFill>
                  <a:srgbClr val="C7007E"/>
                </a:solidFill>
                <a:latin typeface="Palatino Linotype"/>
                <a:ea typeface="Palatino Linotype"/>
                <a:cs typeface="Palatino Linotype"/>
                <a:sym typeface="Palatino Linotype"/>
              </a:rPr>
              <a:t>width</a:t>
            </a:r>
            <a:r>
              <a:rPr lang="en" sz="1600">
                <a:solidFill>
                  <a:schemeClr val="dk1"/>
                </a:solidFill>
                <a:latin typeface="Palatino Linotype"/>
                <a:ea typeface="Palatino Linotype"/>
                <a:cs typeface="Palatino Linotype"/>
                <a:sym typeface="Palatino Linotype"/>
              </a:rPr>
              <a:t>” (transverse to initial particle direction) is measured in units of </a:t>
            </a:r>
            <a:r>
              <a:rPr b="1" lang="en" sz="1600">
                <a:solidFill>
                  <a:srgbClr val="C7007E"/>
                </a:solidFill>
                <a:latin typeface="Palatino Linotype"/>
                <a:ea typeface="Palatino Linotype"/>
                <a:cs typeface="Palatino Linotype"/>
                <a:sym typeface="Palatino Linotype"/>
              </a:rPr>
              <a:t>Moliere radius (RM)</a:t>
            </a:r>
            <a:r>
              <a:rPr lang="en" sz="1600">
                <a:solidFill>
                  <a:schemeClr val="dk1"/>
                </a:solidFill>
                <a:latin typeface="Palatino Linotype"/>
                <a:ea typeface="Palatino Linotype"/>
                <a:cs typeface="Palatino Linotype"/>
                <a:sym typeface="Palatino Linotype"/>
              </a:rPr>
              <a:t>:</a:t>
            </a:r>
            <a:endParaRPr sz="1600">
              <a:solidFill>
                <a:schemeClr val="dk1"/>
              </a:solidFill>
              <a:latin typeface="Palatino Linotype"/>
              <a:ea typeface="Palatino Linotype"/>
              <a:cs typeface="Palatino Linotype"/>
              <a:sym typeface="Palatino Linotype"/>
            </a:endParaRPr>
          </a:p>
          <a:p>
            <a:pPr indent="0" lvl="0" marL="0" marR="0" rtl="0" algn="l">
              <a:lnSpc>
                <a:spcPct val="100000"/>
              </a:lnSpc>
              <a:spcBef>
                <a:spcPts val="2000"/>
              </a:spcBef>
              <a:spcAft>
                <a:spcPts val="0"/>
              </a:spcAft>
              <a:buNone/>
            </a:pP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Roughly speaking, all EM showers look similar, independent of material and energy</a:t>
            </a:r>
            <a:endParaRPr sz="1600">
              <a:solidFill>
                <a:schemeClr val="dk1"/>
              </a:solidFill>
              <a:latin typeface="Palatino Linotype"/>
              <a:ea typeface="Palatino Linotype"/>
              <a:cs typeface="Palatino Linotype"/>
              <a:sym typeface="Palatino Linotype"/>
            </a:endParaRPr>
          </a:p>
        </p:txBody>
      </p:sp>
      <p:sp>
        <p:nvSpPr>
          <p:cNvPr id="4224" name="Google Shape;4224;p166"/>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Radiation length and EM showers</a:t>
            </a:r>
            <a:endParaRPr sz="1950"/>
          </a:p>
        </p:txBody>
      </p:sp>
      <p:sp>
        <p:nvSpPr>
          <p:cNvPr id="4225" name="Google Shape;4225;p16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226" name="Google Shape;4226;p16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227" name="Google Shape;4227;p16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228" name="Google Shape;4228;p166"/>
          <p:cNvPicPr preferRelativeResize="0"/>
          <p:nvPr/>
        </p:nvPicPr>
        <p:blipFill>
          <a:blip r:embed="rId3">
            <a:alphaModFix/>
          </a:blip>
          <a:stretch>
            <a:fillRect/>
          </a:stretch>
        </p:blipFill>
        <p:spPr>
          <a:xfrm>
            <a:off x="5867400" y="48374"/>
            <a:ext cx="3070850" cy="4601174"/>
          </a:xfrm>
          <a:prstGeom prst="rect">
            <a:avLst/>
          </a:prstGeom>
          <a:noFill/>
          <a:ln>
            <a:noFill/>
          </a:ln>
        </p:spPr>
      </p:pic>
      <p:pic>
        <p:nvPicPr>
          <p:cNvPr id="4229" name="Google Shape;4229;p166"/>
          <p:cNvPicPr preferRelativeResize="0"/>
          <p:nvPr/>
        </p:nvPicPr>
        <p:blipFill>
          <a:blip r:embed="rId4">
            <a:alphaModFix/>
          </a:blip>
          <a:stretch>
            <a:fillRect/>
          </a:stretch>
        </p:blipFill>
        <p:spPr>
          <a:xfrm>
            <a:off x="2747000" y="1963200"/>
            <a:ext cx="2510800" cy="639543"/>
          </a:xfrm>
          <a:prstGeom prst="rect">
            <a:avLst/>
          </a:prstGeom>
          <a:noFill/>
          <a:ln>
            <a:noFill/>
          </a:ln>
        </p:spPr>
      </p:pic>
      <p:cxnSp>
        <p:nvCxnSpPr>
          <p:cNvPr id="4230" name="Google Shape;4230;p166"/>
          <p:cNvCxnSpPr/>
          <p:nvPr/>
        </p:nvCxnSpPr>
        <p:spPr>
          <a:xfrm>
            <a:off x="7155175" y="1954525"/>
            <a:ext cx="765900" cy="0"/>
          </a:xfrm>
          <a:prstGeom prst="straightConnector1">
            <a:avLst/>
          </a:prstGeom>
          <a:noFill/>
          <a:ln cap="flat" cmpd="sng" w="28575">
            <a:solidFill>
              <a:schemeClr val="accent2"/>
            </a:solidFill>
            <a:prstDash val="solid"/>
            <a:round/>
            <a:headEnd len="med" w="med" type="triangl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0"/>
          <p:cNvPicPr preferRelativeResize="0"/>
          <p:nvPr/>
        </p:nvPicPr>
        <p:blipFill>
          <a:blip r:embed="rId3">
            <a:alphaModFix/>
          </a:blip>
          <a:stretch>
            <a:fillRect/>
          </a:stretch>
        </p:blipFill>
        <p:spPr>
          <a:xfrm>
            <a:off x="4878700" y="1234450"/>
            <a:ext cx="2409825" cy="1543050"/>
          </a:xfrm>
          <a:prstGeom prst="rect">
            <a:avLst/>
          </a:prstGeom>
          <a:noFill/>
          <a:ln>
            <a:noFill/>
          </a:ln>
        </p:spPr>
      </p:pic>
      <p:pic>
        <p:nvPicPr>
          <p:cNvPr id="363" name="Google Shape;363;p50"/>
          <p:cNvPicPr preferRelativeResize="0"/>
          <p:nvPr/>
        </p:nvPicPr>
        <p:blipFill>
          <a:blip r:embed="rId4">
            <a:alphaModFix/>
          </a:blip>
          <a:stretch>
            <a:fillRect/>
          </a:stretch>
        </p:blipFill>
        <p:spPr>
          <a:xfrm>
            <a:off x="1074425" y="1120275"/>
            <a:ext cx="2271452" cy="1451475"/>
          </a:xfrm>
          <a:prstGeom prst="rect">
            <a:avLst/>
          </a:prstGeom>
          <a:noFill/>
          <a:ln>
            <a:noFill/>
          </a:ln>
        </p:spPr>
      </p:pic>
      <p:sp>
        <p:nvSpPr>
          <p:cNvPr id="364" name="Google Shape;364;p50"/>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Clr>
                <a:schemeClr val="dk1"/>
              </a:buClr>
              <a:buSzPts val="1100"/>
              <a:buFont typeface="Arial"/>
              <a:buNone/>
            </a:pPr>
            <a:r>
              <a:rPr lang="en"/>
              <a:t>Inelastic collisions with atomic electrons: ionization (and δs)</a:t>
            </a:r>
            <a:endParaRPr/>
          </a:p>
        </p:txBody>
      </p:sp>
      <p:sp>
        <p:nvSpPr>
          <p:cNvPr id="365" name="Google Shape;365;p5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66" name="Google Shape;366;p5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67" name="Google Shape;367;p5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68" name="Google Shape;368;p50"/>
          <p:cNvPicPr preferRelativeResize="0"/>
          <p:nvPr/>
        </p:nvPicPr>
        <p:blipFill>
          <a:blip r:embed="rId5">
            <a:alphaModFix/>
          </a:blip>
          <a:stretch>
            <a:fillRect/>
          </a:stretch>
        </p:blipFill>
        <p:spPr>
          <a:xfrm>
            <a:off x="2190750" y="2884000"/>
            <a:ext cx="3939550" cy="1101975"/>
          </a:xfrm>
          <a:prstGeom prst="rect">
            <a:avLst/>
          </a:prstGeom>
          <a:noFill/>
          <a:ln>
            <a:noFill/>
          </a:ln>
        </p:spPr>
      </p:pic>
      <p:sp>
        <p:nvSpPr>
          <p:cNvPr id="369" name="Google Shape;369;p50"/>
          <p:cNvSpPr txBox="1"/>
          <p:nvPr/>
        </p:nvSpPr>
        <p:spPr>
          <a:xfrm>
            <a:off x="228600" y="609600"/>
            <a:ext cx="8686800" cy="4145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Charged particles with energy larger than the binding energy of electrons in an atom lose energy by </a:t>
            </a:r>
            <a:r>
              <a:rPr b="1" lang="en" sz="1600">
                <a:solidFill>
                  <a:srgbClr val="C7007E"/>
                </a:solidFill>
                <a:latin typeface="Palatino Linotype"/>
                <a:ea typeface="Palatino Linotype"/>
                <a:cs typeface="Palatino Linotype"/>
                <a:sym typeface="Palatino Linotype"/>
              </a:rPr>
              <a:t>ionizing</a:t>
            </a:r>
            <a:r>
              <a:rPr lang="en" sz="1600">
                <a:solidFill>
                  <a:schemeClr val="dk1"/>
                </a:solidFill>
                <a:latin typeface="Palatino Linotype"/>
                <a:ea typeface="Palatino Linotype"/>
                <a:cs typeface="Palatino Linotype"/>
                <a:sym typeface="Palatino Linotype"/>
              </a:rPr>
              <a:t> the atoms, kicking an electron loose from the atom</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endParaRPr sz="1600">
              <a:solidFill>
                <a:schemeClr val="dk1"/>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Sometimes a freed electron has enough kinetic energy to cause other ionization events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called </a:t>
            </a:r>
            <a:r>
              <a:rPr b="1" lang="en" sz="1600">
                <a:solidFill>
                  <a:srgbClr val="C7007E"/>
                </a:solidFill>
                <a:latin typeface="Palatino Linotype"/>
                <a:ea typeface="Palatino Linotype"/>
                <a:cs typeface="Palatino Linotype"/>
                <a:sym typeface="Palatino Linotype"/>
              </a:rPr>
              <a:t>delta rays</a:t>
            </a:r>
            <a:endParaRPr b="1" sz="1600">
              <a:solidFill>
                <a:srgbClr val="C7007E"/>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Not all collisions cause ionization; some just cause excitation of the atom.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De-excitation produces low energy photons (scintillation light)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 photons is proportional to the amount of energy deposited by the ionizing particle</a:t>
            </a:r>
            <a:endParaRPr sz="1600">
              <a:solidFill>
                <a:schemeClr val="dk1"/>
              </a:solidFill>
              <a:latin typeface="Palatino Linotype"/>
              <a:ea typeface="Palatino Linotype"/>
              <a:cs typeface="Palatino Linotype"/>
              <a:sym typeface="Palatino Linotype"/>
            </a:endParaRPr>
          </a:p>
        </p:txBody>
      </p:sp>
      <p:sp>
        <p:nvSpPr>
          <p:cNvPr id="370" name="Google Shape;370;p50"/>
          <p:cNvSpPr/>
          <p:nvPr/>
        </p:nvSpPr>
        <p:spPr>
          <a:xfrm>
            <a:off x="7147548" y="3355725"/>
            <a:ext cx="1664982" cy="1101978"/>
          </a:xfrm>
          <a:prstGeom prst="irregularSeal1">
            <a:avLst/>
          </a:prstGeom>
          <a:solidFill>
            <a:srgbClr val="FEFF05"/>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Palatino Linotype"/>
                <a:ea typeface="Palatino Linotype"/>
                <a:cs typeface="Palatino Linotype"/>
                <a:sym typeface="Palatino Linotype"/>
              </a:rPr>
              <a:t>Scintillation Light</a:t>
            </a:r>
            <a:endParaRPr sz="1000">
              <a:latin typeface="Palatino Linotype"/>
              <a:ea typeface="Palatino Linotype"/>
              <a:cs typeface="Palatino Linotype"/>
              <a:sym typeface="Palatino Linotype"/>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4" name="Shape 4234"/>
        <p:cNvGrpSpPr/>
        <p:nvPr/>
      </p:nvGrpSpPr>
      <p:grpSpPr>
        <a:xfrm>
          <a:off x="0" y="0"/>
          <a:ext cx="0" cy="0"/>
          <a:chOff x="0" y="0"/>
          <a:chExt cx="0" cy="0"/>
        </a:xfrm>
      </p:grpSpPr>
      <p:pic>
        <p:nvPicPr>
          <p:cNvPr id="4235" name="Google Shape;4235;p167"/>
          <p:cNvPicPr preferRelativeResize="0"/>
          <p:nvPr/>
        </p:nvPicPr>
        <p:blipFill>
          <a:blip r:embed="rId3">
            <a:alphaModFix/>
          </a:blip>
          <a:stretch>
            <a:fillRect/>
          </a:stretch>
        </p:blipFill>
        <p:spPr>
          <a:xfrm>
            <a:off x="5029198" y="1253476"/>
            <a:ext cx="3770925" cy="2675775"/>
          </a:xfrm>
          <a:prstGeom prst="rect">
            <a:avLst/>
          </a:prstGeom>
          <a:noFill/>
          <a:ln>
            <a:noFill/>
          </a:ln>
        </p:spPr>
      </p:pic>
      <p:sp>
        <p:nvSpPr>
          <p:cNvPr id="4236" name="Google Shape;4236;p167"/>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Hadron showers</a:t>
            </a:r>
            <a:endParaRPr sz="1950"/>
          </a:p>
        </p:txBody>
      </p:sp>
      <p:sp>
        <p:nvSpPr>
          <p:cNvPr id="4237" name="Google Shape;4237;p16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238" name="Google Shape;4238;p16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239" name="Google Shape;4239;p16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240" name="Google Shape;4240;p167"/>
          <p:cNvSpPr txBox="1"/>
          <p:nvPr/>
        </p:nvSpPr>
        <p:spPr>
          <a:xfrm>
            <a:off x="228600" y="685800"/>
            <a:ext cx="8366700" cy="3627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Hadrons (particles that interact via the strong force, like baryons and mesons) are likely to interact within one “interaction length” (𝜆</a:t>
            </a:r>
            <a:r>
              <a:rPr baseline="-25000" lang="en" sz="1600">
                <a:solidFill>
                  <a:schemeClr val="dk1"/>
                </a:solidFill>
                <a:latin typeface="Palatino Linotype"/>
                <a:ea typeface="Palatino Linotype"/>
                <a:cs typeface="Palatino Linotype"/>
                <a:sym typeface="Palatino Linotype"/>
              </a:rPr>
              <a:t>I</a:t>
            </a:r>
            <a:r>
              <a:rPr lang="en" sz="1600">
                <a:solidFill>
                  <a:schemeClr val="dk1"/>
                </a:solidFill>
                <a:latin typeface="Palatino Linotype"/>
                <a:ea typeface="Palatino Linotype"/>
                <a:cs typeface="Palatino Linotype"/>
                <a:sym typeface="Palatino Linotype"/>
              </a:rPr>
              <a:t>)</a:t>
            </a:r>
            <a:endParaRPr sz="1600">
              <a:solidFill>
                <a:schemeClr val="dk1"/>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Can produce tracks and/or showers:</a:t>
            </a:r>
            <a:endParaRPr sz="1600">
              <a:solidFill>
                <a:schemeClr val="dk1"/>
              </a:solidFill>
              <a:latin typeface="Palatino Linotype"/>
              <a:ea typeface="Palatino Linotype"/>
              <a:cs typeface="Palatino Linotype"/>
              <a:sym typeface="Palatino Linotype"/>
            </a:endParaRPr>
          </a:p>
          <a:p>
            <a:pPr indent="444500" lvl="0" marL="12700" rtl="0" algn="l">
              <a:lnSpc>
                <a:spcPct val="100000"/>
              </a:lnSpc>
              <a:spcBef>
                <a:spcPts val="600"/>
              </a:spcBef>
              <a:spcAft>
                <a:spcPts val="0"/>
              </a:spcAft>
              <a:buNone/>
            </a:pPr>
            <a:r>
              <a:rPr lang="en" sz="1600">
                <a:solidFill>
                  <a:schemeClr val="dk1"/>
                </a:solidFill>
                <a:latin typeface="Palatino Linotype"/>
                <a:ea typeface="Palatino Linotype"/>
                <a:cs typeface="Palatino Linotype"/>
                <a:sym typeface="Palatino Linotype"/>
              </a:rPr>
              <a:t>→ If the initial hadron only has enough energy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to travel less </a:t>
            </a:r>
            <a:r>
              <a:rPr b="1" lang="en" sz="1600">
                <a:solidFill>
                  <a:srgbClr val="C7007E"/>
                </a:solidFill>
                <a:latin typeface="Palatino Linotype"/>
                <a:ea typeface="Palatino Linotype"/>
                <a:cs typeface="Palatino Linotype"/>
                <a:sym typeface="Palatino Linotype"/>
              </a:rPr>
              <a:t>&lt; 1 interaction length</a:t>
            </a:r>
            <a:r>
              <a:rPr lang="en" sz="1600">
                <a:solidFill>
                  <a:schemeClr val="dk1"/>
                </a:solidFill>
                <a:latin typeface="Palatino Linotype"/>
                <a:ea typeface="Palatino Linotype"/>
                <a:cs typeface="Palatino Linotype"/>
                <a:sym typeface="Palatino Linotype"/>
              </a:rPr>
              <a:t> (losing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energy via ionization only) → </a:t>
            </a:r>
            <a:r>
              <a:rPr b="1" lang="en" sz="1600">
                <a:solidFill>
                  <a:srgbClr val="C7007E"/>
                </a:solidFill>
                <a:latin typeface="Palatino Linotype"/>
                <a:ea typeface="Palatino Linotype"/>
                <a:cs typeface="Palatino Linotype"/>
                <a:sym typeface="Palatino Linotype"/>
              </a:rPr>
              <a:t>track</a:t>
            </a:r>
            <a:endParaRPr b="1" sz="1600">
              <a:solidFill>
                <a:srgbClr val="C7007E"/>
              </a:solidFill>
              <a:latin typeface="Palatino Linotype"/>
              <a:ea typeface="Palatino Linotype"/>
              <a:cs typeface="Palatino Linotype"/>
              <a:sym typeface="Palatino Linotype"/>
            </a:endParaRPr>
          </a:p>
          <a:p>
            <a:pPr indent="444500" lvl="0" marL="12700" rtl="0" algn="l">
              <a:lnSpc>
                <a:spcPct val="100000"/>
              </a:lnSpc>
              <a:spcBef>
                <a:spcPts val="600"/>
              </a:spcBef>
              <a:spcAft>
                <a:spcPts val="0"/>
              </a:spcAft>
              <a:buNone/>
            </a:pPr>
            <a:r>
              <a:rPr lang="en" sz="1600">
                <a:solidFill>
                  <a:schemeClr val="dk1"/>
                </a:solidFill>
                <a:latin typeface="Palatino Linotype"/>
                <a:ea typeface="Palatino Linotype"/>
                <a:cs typeface="Palatino Linotype"/>
                <a:sym typeface="Palatino Linotype"/>
              </a:rPr>
              <a:t>→ If it has enough energy to travel longer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a:t>
            </a:r>
            <a:r>
              <a:rPr b="1" lang="en" sz="1600">
                <a:solidFill>
                  <a:srgbClr val="C7007E"/>
                </a:solidFill>
                <a:latin typeface="Palatino Linotype"/>
                <a:ea typeface="Palatino Linotype"/>
                <a:cs typeface="Palatino Linotype"/>
                <a:sym typeface="Palatino Linotype"/>
              </a:rPr>
              <a:t>&gt; 1 interaction length</a:t>
            </a:r>
            <a:r>
              <a:rPr lang="en" sz="1600">
                <a:solidFill>
                  <a:schemeClr val="dk1"/>
                </a:solidFill>
                <a:latin typeface="Palatino Linotype"/>
                <a:ea typeface="Palatino Linotype"/>
                <a:cs typeface="Palatino Linotype"/>
                <a:sym typeface="Palatino Linotype"/>
              </a:rPr>
              <a:t>,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you’ll probably get a </a:t>
            </a:r>
            <a:r>
              <a:rPr b="1" lang="en" sz="1600">
                <a:solidFill>
                  <a:srgbClr val="C7007E"/>
                </a:solidFill>
                <a:latin typeface="Palatino Linotype"/>
                <a:ea typeface="Palatino Linotype"/>
                <a:cs typeface="Palatino Linotype"/>
                <a:sym typeface="Palatino Linotype"/>
              </a:rPr>
              <a:t>shower</a:t>
            </a:r>
            <a:endParaRPr b="1" sz="1600">
              <a:solidFill>
                <a:srgbClr val="C7007E"/>
              </a:solidFill>
              <a:latin typeface="Palatino Linotype"/>
              <a:ea typeface="Palatino Linotype"/>
              <a:cs typeface="Palatino Linotype"/>
              <a:sym typeface="Palatino Linotype"/>
            </a:endParaRPr>
          </a:p>
          <a:p>
            <a:pPr indent="444500" lvl="0" marL="12700" rtl="0" algn="l">
              <a:lnSpc>
                <a:spcPct val="100000"/>
              </a:lnSpc>
              <a:spcBef>
                <a:spcPts val="600"/>
              </a:spcBef>
              <a:spcAft>
                <a:spcPts val="0"/>
              </a:spcAft>
              <a:buNone/>
            </a:pPr>
            <a:r>
              <a:rPr lang="en" sz="1600">
                <a:solidFill>
                  <a:schemeClr val="dk1"/>
                </a:solidFill>
                <a:latin typeface="Palatino Linotype"/>
                <a:ea typeface="Palatino Linotype"/>
                <a:cs typeface="Palatino Linotype"/>
                <a:sym typeface="Palatino Linotype"/>
              </a:rPr>
              <a:t>→ Hadron showers are complicated,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and can have some EM showers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embedded within them! </a:t>
            </a:r>
            <a:r>
              <a:rPr lang="en">
                <a:solidFill>
                  <a:schemeClr val="dk1"/>
                </a:solidFill>
                <a:latin typeface="Palatino Linotype"/>
                <a:ea typeface="Palatino Linotype"/>
                <a:cs typeface="Palatino Linotype"/>
                <a:sym typeface="Palatino Linotype"/>
              </a:rPr>
              <a:t> </a:t>
            </a:r>
            <a:r>
              <a:rPr lang="en" sz="1600">
                <a:solidFill>
                  <a:schemeClr val="dk1"/>
                </a:solidFill>
                <a:latin typeface="Palatino Linotype"/>
                <a:ea typeface="Palatino Linotype"/>
                <a:cs typeface="Palatino Linotype"/>
                <a:sym typeface="Palatino Linotype"/>
              </a:rPr>
              <a:t>Cause: π</a:t>
            </a:r>
            <a:r>
              <a:rPr baseline="30000" lang="en" sz="1600">
                <a:solidFill>
                  <a:schemeClr val="dk1"/>
                </a:solidFill>
                <a:latin typeface="Palatino Linotype"/>
                <a:ea typeface="Palatino Linotype"/>
                <a:cs typeface="Palatino Linotype"/>
                <a:sym typeface="Palatino Linotype"/>
              </a:rPr>
              <a:t>0</a:t>
            </a:r>
            <a:r>
              <a:rPr lang="en" sz="1600">
                <a:solidFill>
                  <a:schemeClr val="dk1"/>
                </a:solidFill>
                <a:latin typeface="Palatino Linotype"/>
                <a:ea typeface="Palatino Linotype"/>
                <a:cs typeface="Palatino Linotype"/>
                <a:sym typeface="Palatino Linotype"/>
              </a:rPr>
              <a:t>!</a:t>
            </a:r>
            <a:endParaRPr>
              <a:solidFill>
                <a:schemeClr val="dk1"/>
              </a:solidFill>
              <a:latin typeface="Palatino Linotype"/>
              <a:ea typeface="Palatino Linotype"/>
              <a:cs typeface="Palatino Linotype"/>
              <a:sym typeface="Palatino Linotype"/>
            </a:endParaRPr>
          </a:p>
        </p:txBody>
      </p:sp>
      <p:sp>
        <p:nvSpPr>
          <p:cNvPr id="4241" name="Google Shape;4241;p167"/>
          <p:cNvSpPr txBox="1"/>
          <p:nvPr/>
        </p:nvSpPr>
        <p:spPr>
          <a:xfrm>
            <a:off x="5638800" y="3962400"/>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dk1"/>
                </a:solidFill>
                <a:latin typeface="Palatino Linotype"/>
                <a:ea typeface="Palatino Linotype"/>
                <a:cs typeface="Palatino Linotype"/>
                <a:sym typeface="Palatino Linotype"/>
              </a:rPr>
              <a:t>Hadron showers are typically “wider” than EM showers.</a:t>
            </a:r>
            <a:endParaRPr b="1" sz="16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5" name="Shape 4245"/>
        <p:cNvGrpSpPr/>
        <p:nvPr/>
      </p:nvGrpSpPr>
      <p:grpSpPr>
        <a:xfrm>
          <a:off x="0" y="0"/>
          <a:ext cx="0" cy="0"/>
          <a:chOff x="0" y="0"/>
          <a:chExt cx="0" cy="0"/>
        </a:xfrm>
      </p:grpSpPr>
      <p:sp>
        <p:nvSpPr>
          <p:cNvPr id="4246" name="Google Shape;4246;p168"/>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Electron vs hadron showers</a:t>
            </a:r>
            <a:endParaRPr sz="1950"/>
          </a:p>
        </p:txBody>
      </p:sp>
      <p:sp>
        <p:nvSpPr>
          <p:cNvPr id="4247" name="Google Shape;4247;p16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248" name="Google Shape;4248;p16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249" name="Google Shape;4249;p16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250" name="Google Shape;4250;p168"/>
          <p:cNvPicPr preferRelativeResize="0"/>
          <p:nvPr/>
        </p:nvPicPr>
        <p:blipFill>
          <a:blip r:embed="rId3">
            <a:alphaModFix/>
          </a:blip>
          <a:stretch>
            <a:fillRect/>
          </a:stretch>
        </p:blipFill>
        <p:spPr>
          <a:xfrm>
            <a:off x="4694596" y="53300"/>
            <a:ext cx="4117928" cy="5002750"/>
          </a:xfrm>
          <a:prstGeom prst="rect">
            <a:avLst/>
          </a:prstGeom>
          <a:noFill/>
          <a:ln>
            <a:noFill/>
          </a:ln>
        </p:spPr>
      </p:pic>
      <p:pic>
        <p:nvPicPr>
          <p:cNvPr id="4251" name="Google Shape;4251;p168"/>
          <p:cNvPicPr preferRelativeResize="0"/>
          <p:nvPr/>
        </p:nvPicPr>
        <p:blipFill>
          <a:blip r:embed="rId4">
            <a:alphaModFix/>
          </a:blip>
          <a:stretch>
            <a:fillRect/>
          </a:stretch>
        </p:blipFill>
        <p:spPr>
          <a:xfrm rot="10800000">
            <a:off x="8753698" y="943447"/>
            <a:ext cx="414300" cy="3020306"/>
          </a:xfrm>
          <a:prstGeom prst="rect">
            <a:avLst/>
          </a:prstGeom>
          <a:noFill/>
          <a:ln>
            <a:noFill/>
          </a:ln>
        </p:spPr>
      </p:pic>
      <p:sp>
        <p:nvSpPr>
          <p:cNvPr id="4252" name="Google Shape;4252;p168"/>
          <p:cNvSpPr txBox="1"/>
          <p:nvPr/>
        </p:nvSpPr>
        <p:spPr>
          <a:xfrm>
            <a:off x="228600" y="609600"/>
            <a:ext cx="3000000" cy="118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Which is an EM shower?</a:t>
            </a:r>
            <a:endParaRPr sz="1600">
              <a:solidFill>
                <a:schemeClr val="dk1"/>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Are these CC or NC neutrino interactions are these?</a:t>
            </a:r>
            <a:endParaRPr sz="16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6" name="Shape 4256"/>
        <p:cNvGrpSpPr/>
        <p:nvPr/>
      </p:nvGrpSpPr>
      <p:grpSpPr>
        <a:xfrm>
          <a:off x="0" y="0"/>
          <a:ext cx="0" cy="0"/>
          <a:chOff x="0" y="0"/>
          <a:chExt cx="0" cy="0"/>
        </a:xfrm>
      </p:grpSpPr>
      <p:sp>
        <p:nvSpPr>
          <p:cNvPr id="4257" name="Google Shape;4257;p169"/>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Electron vs hadron showers</a:t>
            </a:r>
            <a:endParaRPr sz="1950"/>
          </a:p>
        </p:txBody>
      </p:sp>
      <p:sp>
        <p:nvSpPr>
          <p:cNvPr id="4258" name="Google Shape;4258;p16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259" name="Google Shape;4259;p16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260" name="Google Shape;4260;p16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261" name="Google Shape;4261;p169"/>
          <p:cNvPicPr preferRelativeResize="0"/>
          <p:nvPr/>
        </p:nvPicPr>
        <p:blipFill>
          <a:blip r:embed="rId3">
            <a:alphaModFix/>
          </a:blip>
          <a:stretch>
            <a:fillRect/>
          </a:stretch>
        </p:blipFill>
        <p:spPr>
          <a:xfrm>
            <a:off x="4694596" y="53300"/>
            <a:ext cx="4117928" cy="5002750"/>
          </a:xfrm>
          <a:prstGeom prst="rect">
            <a:avLst/>
          </a:prstGeom>
          <a:noFill/>
          <a:ln>
            <a:noFill/>
          </a:ln>
        </p:spPr>
      </p:pic>
      <p:pic>
        <p:nvPicPr>
          <p:cNvPr id="4262" name="Google Shape;4262;p169"/>
          <p:cNvPicPr preferRelativeResize="0"/>
          <p:nvPr/>
        </p:nvPicPr>
        <p:blipFill>
          <a:blip r:embed="rId4">
            <a:alphaModFix/>
          </a:blip>
          <a:stretch>
            <a:fillRect/>
          </a:stretch>
        </p:blipFill>
        <p:spPr>
          <a:xfrm rot="10800000">
            <a:off x="8753698" y="943447"/>
            <a:ext cx="414300" cy="3020306"/>
          </a:xfrm>
          <a:prstGeom prst="rect">
            <a:avLst/>
          </a:prstGeom>
          <a:noFill/>
          <a:ln>
            <a:noFill/>
          </a:ln>
        </p:spPr>
      </p:pic>
      <p:sp>
        <p:nvSpPr>
          <p:cNvPr id="4263" name="Google Shape;4263;p169"/>
          <p:cNvSpPr txBox="1"/>
          <p:nvPr/>
        </p:nvSpPr>
        <p:spPr>
          <a:xfrm>
            <a:off x="228600" y="609600"/>
            <a:ext cx="3000000" cy="118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Which is an EM shower?</a:t>
            </a:r>
            <a:endParaRPr sz="1600">
              <a:solidFill>
                <a:schemeClr val="dk1"/>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Are these CC or NC neutrino interactions are these?</a:t>
            </a:r>
            <a:endParaRPr sz="1600">
              <a:solidFill>
                <a:schemeClr val="dk1"/>
              </a:solidFill>
              <a:latin typeface="Palatino Linotype"/>
              <a:ea typeface="Palatino Linotype"/>
              <a:cs typeface="Palatino Linotype"/>
              <a:sym typeface="Palatino Linotype"/>
            </a:endParaRPr>
          </a:p>
        </p:txBody>
      </p:sp>
      <p:pic>
        <p:nvPicPr>
          <p:cNvPr id="4264" name="Google Shape;4264;p169"/>
          <p:cNvPicPr preferRelativeResize="0"/>
          <p:nvPr/>
        </p:nvPicPr>
        <p:blipFill>
          <a:blip r:embed="rId5">
            <a:alphaModFix/>
          </a:blip>
          <a:stretch>
            <a:fillRect/>
          </a:stretch>
        </p:blipFill>
        <p:spPr>
          <a:xfrm>
            <a:off x="6440799" y="510549"/>
            <a:ext cx="2143125" cy="1552263"/>
          </a:xfrm>
          <a:prstGeom prst="rect">
            <a:avLst/>
          </a:prstGeom>
          <a:noFill/>
          <a:ln>
            <a:noFill/>
          </a:ln>
        </p:spPr>
      </p:pic>
      <p:pic>
        <p:nvPicPr>
          <p:cNvPr id="4265" name="Google Shape;4265;p169"/>
          <p:cNvPicPr preferRelativeResize="0"/>
          <p:nvPr/>
        </p:nvPicPr>
        <p:blipFill>
          <a:blip r:embed="rId6">
            <a:alphaModFix/>
          </a:blip>
          <a:stretch>
            <a:fillRect/>
          </a:stretch>
        </p:blipFill>
        <p:spPr>
          <a:xfrm>
            <a:off x="4417825" y="3257550"/>
            <a:ext cx="1582925" cy="9630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9" name="Shape 4269"/>
        <p:cNvGrpSpPr/>
        <p:nvPr/>
      </p:nvGrpSpPr>
      <p:grpSpPr>
        <a:xfrm>
          <a:off x="0" y="0"/>
          <a:ext cx="0" cy="0"/>
          <a:chOff x="0" y="0"/>
          <a:chExt cx="0" cy="0"/>
        </a:xfrm>
      </p:grpSpPr>
      <p:sp>
        <p:nvSpPr>
          <p:cNvPr id="4270" name="Google Shape;4270;p170"/>
          <p:cNvSpPr txBox="1"/>
          <p:nvPr>
            <p:ph idx="1" type="body"/>
          </p:nvPr>
        </p:nvSpPr>
        <p:spPr>
          <a:xfrm>
            <a:off x="3920400" y="728675"/>
            <a:ext cx="4980600" cy="2174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2000"/>
              </a:spcBef>
              <a:spcAft>
                <a:spcPts val="0"/>
              </a:spcAft>
              <a:buClr>
                <a:schemeClr val="dk1"/>
              </a:buClr>
              <a:buSzPts val="1100"/>
              <a:buNone/>
            </a:pPr>
            <a:r>
              <a:rPr lang="en" sz="1600">
                <a:solidFill>
                  <a:schemeClr val="dk1"/>
                </a:solidFill>
              </a:rPr>
              <a:t>Neutrino interactions with atomic electrons, nuclei and nucleons are mediated exclusively by the </a:t>
            </a:r>
            <a:r>
              <a:rPr b="1" lang="en" sz="1600">
                <a:solidFill>
                  <a:srgbClr val="C7007E"/>
                </a:solidFill>
              </a:rPr>
              <a:t>weak</a:t>
            </a:r>
            <a:r>
              <a:rPr lang="en" sz="1600">
                <a:solidFill>
                  <a:schemeClr val="dk1"/>
                </a:solidFill>
              </a:rPr>
              <a:t> force. </a:t>
            </a:r>
            <a:br>
              <a:rPr lang="en" sz="1600">
                <a:solidFill>
                  <a:schemeClr val="dk1"/>
                </a:solidFill>
              </a:rPr>
            </a:br>
            <a:br>
              <a:rPr lang="en" sz="1600">
                <a:solidFill>
                  <a:schemeClr val="dk1"/>
                </a:solidFill>
              </a:rPr>
            </a:br>
            <a:r>
              <a:rPr lang="en" sz="1600">
                <a:solidFill>
                  <a:schemeClr val="dk1"/>
                </a:solidFill>
              </a:rPr>
              <a:t>If W is exchanged:  </a:t>
            </a:r>
            <a:r>
              <a:rPr b="1" lang="en" sz="1600">
                <a:solidFill>
                  <a:srgbClr val="C7007E"/>
                </a:solidFill>
              </a:rPr>
              <a:t>Charged Current!</a:t>
            </a:r>
            <a:br>
              <a:rPr lang="en" sz="1600">
                <a:solidFill>
                  <a:schemeClr val="dk1"/>
                </a:solidFill>
              </a:rPr>
            </a:br>
            <a:r>
              <a:rPr lang="en" sz="1400">
                <a:solidFill>
                  <a:schemeClr val="dk1"/>
                </a:solidFill>
              </a:rPr>
              <a:t>	→ corresponding charged lepton in the final state </a:t>
            </a:r>
            <a:br>
              <a:rPr lang="en" sz="1400">
                <a:solidFill>
                  <a:schemeClr val="dk1"/>
                </a:solidFill>
              </a:rPr>
            </a:br>
            <a:r>
              <a:rPr lang="en" sz="1400">
                <a:solidFill>
                  <a:schemeClr val="dk1"/>
                </a:solidFill>
              </a:rPr>
              <a:t>	→ need enough energy to produce the massive lepton</a:t>
            </a:r>
            <a:br>
              <a:rPr lang="en" sz="1600">
                <a:solidFill>
                  <a:schemeClr val="dk1"/>
                </a:solidFill>
              </a:rPr>
            </a:br>
            <a:br>
              <a:rPr lang="en" sz="1600">
                <a:solidFill>
                  <a:schemeClr val="dk1"/>
                </a:solidFill>
              </a:rPr>
            </a:br>
            <a:r>
              <a:rPr lang="en" sz="1600">
                <a:solidFill>
                  <a:schemeClr val="dk1"/>
                </a:solidFill>
              </a:rPr>
              <a:t>If Z is exchanged: </a:t>
            </a:r>
            <a:r>
              <a:rPr b="1" lang="en" sz="1600">
                <a:solidFill>
                  <a:srgbClr val="C7007E"/>
                </a:solidFill>
              </a:rPr>
              <a:t>Neutral Current!</a:t>
            </a:r>
            <a:r>
              <a:rPr lang="en" sz="1600">
                <a:solidFill>
                  <a:schemeClr val="dk1"/>
                </a:solidFill>
              </a:rPr>
              <a:t> </a:t>
            </a:r>
            <a:br>
              <a:rPr lang="en" sz="1600">
                <a:solidFill>
                  <a:schemeClr val="dk1"/>
                </a:solidFill>
              </a:rPr>
            </a:br>
            <a:r>
              <a:rPr lang="en" sz="1400">
                <a:solidFill>
                  <a:schemeClr val="dk1"/>
                </a:solidFill>
              </a:rPr>
              <a:t>	→ no charged lepton in the final state (no threshold)</a:t>
            </a:r>
            <a:r>
              <a:rPr lang="en" sz="1600">
                <a:solidFill>
                  <a:schemeClr val="dk1"/>
                </a:solidFill>
              </a:rPr>
              <a:t> </a:t>
            </a:r>
            <a:endParaRPr sz="1600">
              <a:solidFill>
                <a:schemeClr val="dk1"/>
              </a:solidFill>
            </a:endParaRPr>
          </a:p>
        </p:txBody>
      </p:sp>
      <p:sp>
        <p:nvSpPr>
          <p:cNvPr id="4271" name="Google Shape;4271;p170"/>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Neutrino interactions: in theory…</a:t>
            </a:r>
            <a:endParaRPr/>
          </a:p>
        </p:txBody>
      </p:sp>
      <p:sp>
        <p:nvSpPr>
          <p:cNvPr id="4272" name="Google Shape;4272;p17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273" name="Google Shape;4273;p17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274" name="Google Shape;4274;p17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275" name="Google Shape;4275;p170"/>
          <p:cNvPicPr preferRelativeResize="0"/>
          <p:nvPr/>
        </p:nvPicPr>
        <p:blipFill>
          <a:blip r:embed="rId3">
            <a:alphaModFix/>
          </a:blip>
          <a:stretch>
            <a:fillRect/>
          </a:stretch>
        </p:blipFill>
        <p:spPr>
          <a:xfrm>
            <a:off x="521975" y="974125"/>
            <a:ext cx="2903225" cy="1795950"/>
          </a:xfrm>
          <a:prstGeom prst="rect">
            <a:avLst/>
          </a:prstGeom>
          <a:noFill/>
          <a:ln>
            <a:noFill/>
          </a:ln>
        </p:spPr>
      </p:pic>
      <p:sp>
        <p:nvSpPr>
          <p:cNvPr id="4276" name="Google Shape;4276;p170"/>
          <p:cNvSpPr txBox="1"/>
          <p:nvPr/>
        </p:nvSpPr>
        <p:spPr>
          <a:xfrm>
            <a:off x="228600" y="609600"/>
            <a:ext cx="36918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C7007E"/>
                </a:solidFill>
              </a:rPr>
              <a:t>Neutrino-electron elastic scattering</a:t>
            </a:r>
            <a:endParaRPr b="1">
              <a:solidFill>
                <a:srgbClr val="C7007E"/>
              </a:solidFill>
            </a:endParaRPr>
          </a:p>
        </p:txBody>
      </p:sp>
      <p:pic>
        <p:nvPicPr>
          <p:cNvPr id="4277" name="Google Shape;4277;p170"/>
          <p:cNvPicPr preferRelativeResize="0"/>
          <p:nvPr/>
        </p:nvPicPr>
        <p:blipFill>
          <a:blip r:embed="rId4">
            <a:alphaModFix/>
          </a:blip>
          <a:stretch>
            <a:fillRect/>
          </a:stretch>
        </p:blipFill>
        <p:spPr>
          <a:xfrm>
            <a:off x="533400" y="2989250"/>
            <a:ext cx="6587862" cy="1762025"/>
          </a:xfrm>
          <a:prstGeom prst="rect">
            <a:avLst/>
          </a:prstGeom>
          <a:noFill/>
          <a:ln>
            <a:noFill/>
          </a:ln>
        </p:spPr>
      </p:pic>
      <p:sp>
        <p:nvSpPr>
          <p:cNvPr id="4278" name="Google Shape;4278;p170"/>
          <p:cNvSpPr txBox="1"/>
          <p:nvPr/>
        </p:nvSpPr>
        <p:spPr>
          <a:xfrm>
            <a:off x="152400" y="2667000"/>
            <a:ext cx="36918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C7007E"/>
                </a:solidFill>
              </a:rPr>
              <a:t>Neutrino-nucleus scattering</a:t>
            </a:r>
            <a:endParaRPr b="1">
              <a:solidFill>
                <a:srgbClr val="C7007E"/>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2" name="Shape 4282"/>
        <p:cNvGrpSpPr/>
        <p:nvPr/>
      </p:nvGrpSpPr>
      <p:grpSpPr>
        <a:xfrm>
          <a:off x="0" y="0"/>
          <a:ext cx="0" cy="0"/>
          <a:chOff x="0" y="0"/>
          <a:chExt cx="0" cy="0"/>
        </a:xfrm>
      </p:grpSpPr>
      <p:sp>
        <p:nvSpPr>
          <p:cNvPr id="4283" name="Google Shape;4283;p171"/>
          <p:cNvSpPr txBox="1"/>
          <p:nvPr>
            <p:ph idx="1" type="body"/>
          </p:nvPr>
        </p:nvSpPr>
        <p:spPr>
          <a:xfrm>
            <a:off x="3920400" y="728675"/>
            <a:ext cx="4980600" cy="2174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2000"/>
              </a:spcBef>
              <a:spcAft>
                <a:spcPts val="0"/>
              </a:spcAft>
              <a:buClr>
                <a:schemeClr val="dk1"/>
              </a:buClr>
              <a:buSzPts val="1100"/>
              <a:buNone/>
            </a:pPr>
            <a:r>
              <a:rPr lang="en" sz="1600">
                <a:solidFill>
                  <a:schemeClr val="dk1"/>
                </a:solidFill>
              </a:rPr>
              <a:t>Neutrino interactions with atomic electrons, nuclei and nucleons are mediated exclusively by the </a:t>
            </a:r>
            <a:r>
              <a:rPr b="1" lang="en" sz="1600">
                <a:solidFill>
                  <a:srgbClr val="C7007E"/>
                </a:solidFill>
              </a:rPr>
              <a:t>weak</a:t>
            </a:r>
            <a:r>
              <a:rPr lang="en" sz="1600">
                <a:solidFill>
                  <a:schemeClr val="dk1"/>
                </a:solidFill>
              </a:rPr>
              <a:t> force. </a:t>
            </a:r>
            <a:br>
              <a:rPr lang="en" sz="1600">
                <a:solidFill>
                  <a:schemeClr val="dk1"/>
                </a:solidFill>
              </a:rPr>
            </a:br>
            <a:br>
              <a:rPr lang="en" sz="1600">
                <a:solidFill>
                  <a:schemeClr val="dk1"/>
                </a:solidFill>
              </a:rPr>
            </a:br>
            <a:r>
              <a:rPr lang="en" sz="1600">
                <a:solidFill>
                  <a:schemeClr val="dk1"/>
                </a:solidFill>
              </a:rPr>
              <a:t>If W is exchanged:  </a:t>
            </a:r>
            <a:r>
              <a:rPr b="1" lang="en" sz="1600">
                <a:solidFill>
                  <a:srgbClr val="C7007E"/>
                </a:solidFill>
              </a:rPr>
              <a:t>Charged Current!</a:t>
            </a:r>
            <a:br>
              <a:rPr lang="en" sz="1600">
                <a:solidFill>
                  <a:schemeClr val="dk1"/>
                </a:solidFill>
              </a:rPr>
            </a:br>
            <a:r>
              <a:rPr lang="en" sz="1400">
                <a:solidFill>
                  <a:schemeClr val="dk1"/>
                </a:solidFill>
              </a:rPr>
              <a:t>	→ corresponding charged lepton in the final state </a:t>
            </a:r>
            <a:br>
              <a:rPr lang="en" sz="1400">
                <a:solidFill>
                  <a:schemeClr val="dk1"/>
                </a:solidFill>
              </a:rPr>
            </a:br>
            <a:r>
              <a:rPr lang="en" sz="1400">
                <a:solidFill>
                  <a:schemeClr val="dk1"/>
                </a:solidFill>
              </a:rPr>
              <a:t>	→ need enough energy to produce the massive lepton</a:t>
            </a:r>
            <a:br>
              <a:rPr lang="en" sz="1600">
                <a:solidFill>
                  <a:schemeClr val="dk1"/>
                </a:solidFill>
              </a:rPr>
            </a:br>
            <a:br>
              <a:rPr lang="en" sz="1600">
                <a:solidFill>
                  <a:schemeClr val="dk1"/>
                </a:solidFill>
              </a:rPr>
            </a:br>
            <a:r>
              <a:rPr lang="en" sz="1600">
                <a:solidFill>
                  <a:schemeClr val="dk1"/>
                </a:solidFill>
              </a:rPr>
              <a:t>If Z is exchanged: </a:t>
            </a:r>
            <a:r>
              <a:rPr b="1" lang="en" sz="1600">
                <a:solidFill>
                  <a:srgbClr val="C7007E"/>
                </a:solidFill>
              </a:rPr>
              <a:t>Neutral Current!</a:t>
            </a:r>
            <a:r>
              <a:rPr lang="en" sz="1600">
                <a:solidFill>
                  <a:schemeClr val="dk1"/>
                </a:solidFill>
              </a:rPr>
              <a:t> </a:t>
            </a:r>
            <a:br>
              <a:rPr lang="en" sz="1600">
                <a:solidFill>
                  <a:schemeClr val="dk1"/>
                </a:solidFill>
              </a:rPr>
            </a:br>
            <a:r>
              <a:rPr lang="en" sz="1400">
                <a:solidFill>
                  <a:schemeClr val="dk1"/>
                </a:solidFill>
              </a:rPr>
              <a:t>	→ no charged lepton in the final state (no threshold)</a:t>
            </a:r>
            <a:r>
              <a:rPr lang="en" sz="1600">
                <a:solidFill>
                  <a:schemeClr val="dk1"/>
                </a:solidFill>
              </a:rPr>
              <a:t> </a:t>
            </a:r>
            <a:endParaRPr sz="1600">
              <a:solidFill>
                <a:schemeClr val="dk1"/>
              </a:solidFill>
            </a:endParaRPr>
          </a:p>
        </p:txBody>
      </p:sp>
      <p:sp>
        <p:nvSpPr>
          <p:cNvPr id="4284" name="Google Shape;4284;p171"/>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Neutrino interactions: in theory…</a:t>
            </a:r>
            <a:endParaRPr/>
          </a:p>
        </p:txBody>
      </p:sp>
      <p:sp>
        <p:nvSpPr>
          <p:cNvPr id="4285" name="Google Shape;4285;p17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286" name="Google Shape;4286;p17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287" name="Google Shape;4287;p17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288" name="Google Shape;4288;p171"/>
          <p:cNvPicPr preferRelativeResize="0"/>
          <p:nvPr/>
        </p:nvPicPr>
        <p:blipFill>
          <a:blip r:embed="rId3">
            <a:alphaModFix/>
          </a:blip>
          <a:stretch>
            <a:fillRect/>
          </a:stretch>
        </p:blipFill>
        <p:spPr>
          <a:xfrm>
            <a:off x="521975" y="974125"/>
            <a:ext cx="2903225" cy="1795950"/>
          </a:xfrm>
          <a:prstGeom prst="rect">
            <a:avLst/>
          </a:prstGeom>
          <a:noFill/>
          <a:ln>
            <a:noFill/>
          </a:ln>
        </p:spPr>
      </p:pic>
      <p:sp>
        <p:nvSpPr>
          <p:cNvPr id="4289" name="Google Shape;4289;p171"/>
          <p:cNvSpPr txBox="1"/>
          <p:nvPr/>
        </p:nvSpPr>
        <p:spPr>
          <a:xfrm>
            <a:off x="228600" y="609600"/>
            <a:ext cx="36918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C7007E"/>
                </a:solidFill>
              </a:rPr>
              <a:t>Neutrino-electron elastic scattering</a:t>
            </a:r>
            <a:endParaRPr b="1">
              <a:solidFill>
                <a:srgbClr val="C7007E"/>
              </a:solidFill>
            </a:endParaRPr>
          </a:p>
        </p:txBody>
      </p:sp>
      <p:pic>
        <p:nvPicPr>
          <p:cNvPr id="4290" name="Google Shape;4290;p171"/>
          <p:cNvPicPr preferRelativeResize="0"/>
          <p:nvPr/>
        </p:nvPicPr>
        <p:blipFill>
          <a:blip r:embed="rId4">
            <a:alphaModFix/>
          </a:blip>
          <a:stretch>
            <a:fillRect/>
          </a:stretch>
        </p:blipFill>
        <p:spPr>
          <a:xfrm>
            <a:off x="533400" y="2989250"/>
            <a:ext cx="6587862" cy="1762025"/>
          </a:xfrm>
          <a:prstGeom prst="rect">
            <a:avLst/>
          </a:prstGeom>
          <a:noFill/>
          <a:ln>
            <a:noFill/>
          </a:ln>
        </p:spPr>
      </p:pic>
      <p:sp>
        <p:nvSpPr>
          <p:cNvPr id="4291" name="Google Shape;4291;p171"/>
          <p:cNvSpPr txBox="1"/>
          <p:nvPr/>
        </p:nvSpPr>
        <p:spPr>
          <a:xfrm>
            <a:off x="152400" y="2667000"/>
            <a:ext cx="36918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C7007E"/>
                </a:solidFill>
              </a:rPr>
              <a:t>Neutrino-nucleus scattering</a:t>
            </a:r>
            <a:endParaRPr b="1">
              <a:solidFill>
                <a:srgbClr val="C7007E"/>
              </a:solidFill>
            </a:endParaRPr>
          </a:p>
        </p:txBody>
      </p:sp>
      <p:sp>
        <p:nvSpPr>
          <p:cNvPr id="4292" name="Google Shape;4292;p171"/>
          <p:cNvSpPr/>
          <p:nvPr/>
        </p:nvSpPr>
        <p:spPr>
          <a:xfrm>
            <a:off x="2103125" y="674375"/>
            <a:ext cx="1463100" cy="20958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tino Linotype"/>
              <a:ea typeface="Palatino Linotype"/>
              <a:cs typeface="Palatino Linotype"/>
              <a:sym typeface="Palatino Linotype"/>
            </a:endParaRPr>
          </a:p>
        </p:txBody>
      </p:sp>
      <p:sp>
        <p:nvSpPr>
          <p:cNvPr id="4293" name="Google Shape;4293;p171"/>
          <p:cNvSpPr/>
          <p:nvPr/>
        </p:nvSpPr>
        <p:spPr>
          <a:xfrm>
            <a:off x="4008125" y="2807975"/>
            <a:ext cx="3341400" cy="20958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tino Linotype"/>
              <a:ea typeface="Palatino Linotype"/>
              <a:cs typeface="Palatino Linotype"/>
              <a:sym typeface="Palatino Linotype"/>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7" name="Shape 4297"/>
        <p:cNvGrpSpPr/>
        <p:nvPr/>
      </p:nvGrpSpPr>
      <p:grpSpPr>
        <a:xfrm>
          <a:off x="0" y="0"/>
          <a:ext cx="0" cy="0"/>
          <a:chOff x="0" y="0"/>
          <a:chExt cx="0" cy="0"/>
        </a:xfrm>
      </p:grpSpPr>
      <p:sp>
        <p:nvSpPr>
          <p:cNvPr id="4298" name="Google Shape;4298;p172"/>
          <p:cNvSpPr txBox="1"/>
          <p:nvPr>
            <p:ph idx="1" type="body"/>
          </p:nvPr>
        </p:nvSpPr>
        <p:spPr>
          <a:xfrm>
            <a:off x="3920400" y="728675"/>
            <a:ext cx="4980600" cy="2174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2000"/>
              </a:spcBef>
              <a:spcAft>
                <a:spcPts val="0"/>
              </a:spcAft>
              <a:buClr>
                <a:schemeClr val="dk1"/>
              </a:buClr>
              <a:buSzPts val="1100"/>
              <a:buNone/>
            </a:pPr>
            <a:r>
              <a:rPr lang="en" sz="1600">
                <a:solidFill>
                  <a:schemeClr val="dk1"/>
                </a:solidFill>
              </a:rPr>
              <a:t>Neutrino interactions with atomic electrons, nuclei and nucleons are mediated exclusively by the </a:t>
            </a:r>
            <a:r>
              <a:rPr b="1" lang="en" sz="1600">
                <a:solidFill>
                  <a:srgbClr val="C7007E"/>
                </a:solidFill>
              </a:rPr>
              <a:t>weak</a:t>
            </a:r>
            <a:r>
              <a:rPr lang="en" sz="1600">
                <a:solidFill>
                  <a:schemeClr val="dk1"/>
                </a:solidFill>
              </a:rPr>
              <a:t> force. </a:t>
            </a:r>
            <a:br>
              <a:rPr lang="en" sz="1600">
                <a:solidFill>
                  <a:schemeClr val="dk1"/>
                </a:solidFill>
              </a:rPr>
            </a:br>
            <a:br>
              <a:rPr lang="en" sz="1600">
                <a:solidFill>
                  <a:schemeClr val="dk1"/>
                </a:solidFill>
              </a:rPr>
            </a:br>
            <a:r>
              <a:rPr lang="en" sz="1600">
                <a:solidFill>
                  <a:schemeClr val="dk1"/>
                </a:solidFill>
              </a:rPr>
              <a:t>If W is exchanged:  </a:t>
            </a:r>
            <a:r>
              <a:rPr b="1" lang="en" sz="1600">
                <a:solidFill>
                  <a:srgbClr val="C7007E"/>
                </a:solidFill>
              </a:rPr>
              <a:t>Charged Current!</a:t>
            </a:r>
            <a:br>
              <a:rPr lang="en" sz="1600">
                <a:solidFill>
                  <a:schemeClr val="dk1"/>
                </a:solidFill>
              </a:rPr>
            </a:br>
            <a:r>
              <a:rPr lang="en" sz="1400">
                <a:solidFill>
                  <a:schemeClr val="dk1"/>
                </a:solidFill>
              </a:rPr>
              <a:t>	→ corresponding charged lepton in the final state </a:t>
            </a:r>
            <a:br>
              <a:rPr lang="en" sz="1400">
                <a:solidFill>
                  <a:schemeClr val="dk1"/>
                </a:solidFill>
              </a:rPr>
            </a:br>
            <a:r>
              <a:rPr lang="en" sz="1400">
                <a:solidFill>
                  <a:schemeClr val="dk1"/>
                </a:solidFill>
              </a:rPr>
              <a:t>	→ need enough energy to produce the massive lepton</a:t>
            </a:r>
            <a:br>
              <a:rPr lang="en" sz="1600">
                <a:solidFill>
                  <a:schemeClr val="dk1"/>
                </a:solidFill>
              </a:rPr>
            </a:br>
            <a:br>
              <a:rPr lang="en" sz="1600">
                <a:solidFill>
                  <a:schemeClr val="dk1"/>
                </a:solidFill>
              </a:rPr>
            </a:br>
            <a:r>
              <a:rPr lang="en" sz="1600">
                <a:solidFill>
                  <a:schemeClr val="dk1"/>
                </a:solidFill>
              </a:rPr>
              <a:t>If Z is exchanged: </a:t>
            </a:r>
            <a:r>
              <a:rPr b="1" lang="en" sz="1600">
                <a:solidFill>
                  <a:srgbClr val="C7007E"/>
                </a:solidFill>
              </a:rPr>
              <a:t>Neutral Current!</a:t>
            </a:r>
            <a:r>
              <a:rPr lang="en" sz="1600">
                <a:solidFill>
                  <a:schemeClr val="dk1"/>
                </a:solidFill>
              </a:rPr>
              <a:t> </a:t>
            </a:r>
            <a:br>
              <a:rPr lang="en" sz="1600">
                <a:solidFill>
                  <a:schemeClr val="dk1"/>
                </a:solidFill>
              </a:rPr>
            </a:br>
            <a:r>
              <a:rPr lang="en" sz="1400">
                <a:solidFill>
                  <a:schemeClr val="dk1"/>
                </a:solidFill>
              </a:rPr>
              <a:t>	→ no charged lepton in the final state (no threshold)</a:t>
            </a:r>
            <a:r>
              <a:rPr lang="en" sz="1600">
                <a:solidFill>
                  <a:schemeClr val="dk1"/>
                </a:solidFill>
              </a:rPr>
              <a:t> </a:t>
            </a:r>
            <a:endParaRPr sz="1600">
              <a:solidFill>
                <a:schemeClr val="dk1"/>
              </a:solidFill>
            </a:endParaRPr>
          </a:p>
        </p:txBody>
      </p:sp>
      <p:sp>
        <p:nvSpPr>
          <p:cNvPr id="4299" name="Google Shape;4299;p172"/>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Neutrino interactions: in theory…</a:t>
            </a:r>
            <a:endParaRPr/>
          </a:p>
        </p:txBody>
      </p:sp>
      <p:sp>
        <p:nvSpPr>
          <p:cNvPr id="4300" name="Google Shape;4300;p17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301" name="Google Shape;4301;p17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302" name="Google Shape;4302;p17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303" name="Google Shape;4303;p172"/>
          <p:cNvPicPr preferRelativeResize="0"/>
          <p:nvPr/>
        </p:nvPicPr>
        <p:blipFill>
          <a:blip r:embed="rId3">
            <a:alphaModFix/>
          </a:blip>
          <a:stretch>
            <a:fillRect/>
          </a:stretch>
        </p:blipFill>
        <p:spPr>
          <a:xfrm>
            <a:off x="521975" y="974125"/>
            <a:ext cx="2903225" cy="1795950"/>
          </a:xfrm>
          <a:prstGeom prst="rect">
            <a:avLst/>
          </a:prstGeom>
          <a:noFill/>
          <a:ln>
            <a:noFill/>
          </a:ln>
        </p:spPr>
      </p:pic>
      <p:sp>
        <p:nvSpPr>
          <p:cNvPr id="4304" name="Google Shape;4304;p172"/>
          <p:cNvSpPr txBox="1"/>
          <p:nvPr/>
        </p:nvSpPr>
        <p:spPr>
          <a:xfrm>
            <a:off x="228600" y="609600"/>
            <a:ext cx="36918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C7007E"/>
                </a:solidFill>
              </a:rPr>
              <a:t>Neutrino-electron elastic scattering</a:t>
            </a:r>
            <a:endParaRPr b="1">
              <a:solidFill>
                <a:srgbClr val="C7007E"/>
              </a:solidFill>
            </a:endParaRPr>
          </a:p>
        </p:txBody>
      </p:sp>
      <p:pic>
        <p:nvPicPr>
          <p:cNvPr id="4305" name="Google Shape;4305;p172"/>
          <p:cNvPicPr preferRelativeResize="0"/>
          <p:nvPr/>
        </p:nvPicPr>
        <p:blipFill>
          <a:blip r:embed="rId4">
            <a:alphaModFix/>
          </a:blip>
          <a:stretch>
            <a:fillRect/>
          </a:stretch>
        </p:blipFill>
        <p:spPr>
          <a:xfrm>
            <a:off x="533400" y="2989250"/>
            <a:ext cx="6587862" cy="1762025"/>
          </a:xfrm>
          <a:prstGeom prst="rect">
            <a:avLst/>
          </a:prstGeom>
          <a:noFill/>
          <a:ln>
            <a:noFill/>
          </a:ln>
        </p:spPr>
      </p:pic>
      <p:sp>
        <p:nvSpPr>
          <p:cNvPr id="4306" name="Google Shape;4306;p172"/>
          <p:cNvSpPr txBox="1"/>
          <p:nvPr/>
        </p:nvSpPr>
        <p:spPr>
          <a:xfrm>
            <a:off x="152400" y="2667000"/>
            <a:ext cx="36918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C7007E"/>
                </a:solidFill>
              </a:rPr>
              <a:t>Neutrino-nucleus scattering</a:t>
            </a:r>
            <a:endParaRPr b="1">
              <a:solidFill>
                <a:srgbClr val="C7007E"/>
              </a:solidFill>
            </a:endParaRPr>
          </a:p>
        </p:txBody>
      </p:sp>
      <p:sp>
        <p:nvSpPr>
          <p:cNvPr id="4307" name="Google Shape;4307;p172"/>
          <p:cNvSpPr/>
          <p:nvPr/>
        </p:nvSpPr>
        <p:spPr>
          <a:xfrm>
            <a:off x="426725" y="674375"/>
            <a:ext cx="1463100" cy="20958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tino Linotype"/>
              <a:ea typeface="Palatino Linotype"/>
              <a:cs typeface="Palatino Linotype"/>
              <a:sym typeface="Palatino Linotype"/>
            </a:endParaRPr>
          </a:p>
        </p:txBody>
      </p:sp>
      <p:sp>
        <p:nvSpPr>
          <p:cNvPr id="4308" name="Google Shape;4308;p172"/>
          <p:cNvSpPr/>
          <p:nvPr/>
        </p:nvSpPr>
        <p:spPr>
          <a:xfrm>
            <a:off x="350525" y="2807975"/>
            <a:ext cx="3341400" cy="20958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tino Linotype"/>
              <a:ea typeface="Palatino Linotype"/>
              <a:cs typeface="Palatino Linotype"/>
              <a:sym typeface="Palatino Linotype"/>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2" name="Shape 4312"/>
        <p:cNvGrpSpPr/>
        <p:nvPr/>
      </p:nvGrpSpPr>
      <p:grpSpPr>
        <a:xfrm>
          <a:off x="0" y="0"/>
          <a:ext cx="0" cy="0"/>
          <a:chOff x="0" y="0"/>
          <a:chExt cx="0" cy="0"/>
        </a:xfrm>
      </p:grpSpPr>
      <p:sp>
        <p:nvSpPr>
          <p:cNvPr id="4313" name="Google Shape;4313;p173"/>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Neutrino interactions: in theory…</a:t>
            </a:r>
            <a:endParaRPr/>
          </a:p>
        </p:txBody>
      </p:sp>
      <p:sp>
        <p:nvSpPr>
          <p:cNvPr id="4314" name="Google Shape;4314;p17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315" name="Google Shape;4315;p17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316" name="Google Shape;4316;p17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317" name="Google Shape;4317;p173"/>
          <p:cNvSpPr txBox="1"/>
          <p:nvPr/>
        </p:nvSpPr>
        <p:spPr>
          <a:xfrm>
            <a:off x="0" y="4343400"/>
            <a:ext cx="36918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C7007E"/>
                </a:solidFill>
              </a:rPr>
              <a:t>Neutrino-nucleus CC Interactions</a:t>
            </a:r>
            <a:endParaRPr b="1">
              <a:solidFill>
                <a:srgbClr val="C7007E"/>
              </a:solidFill>
            </a:endParaRPr>
          </a:p>
        </p:txBody>
      </p:sp>
      <p:sp>
        <p:nvSpPr>
          <p:cNvPr id="4318" name="Google Shape;4318;p173"/>
          <p:cNvSpPr txBox="1"/>
          <p:nvPr>
            <p:ph idx="1" type="body"/>
          </p:nvPr>
        </p:nvSpPr>
        <p:spPr>
          <a:xfrm>
            <a:off x="3920400" y="728675"/>
            <a:ext cx="4980600" cy="2174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2000"/>
              </a:spcBef>
              <a:spcAft>
                <a:spcPts val="0"/>
              </a:spcAft>
              <a:buClr>
                <a:schemeClr val="dk1"/>
              </a:buClr>
              <a:buSzPts val="1100"/>
              <a:buNone/>
            </a:pPr>
            <a:r>
              <a:rPr lang="en" sz="1600">
                <a:solidFill>
                  <a:schemeClr val="dk1"/>
                </a:solidFill>
              </a:rPr>
              <a:t>At low energies, neutrinos interact with atomic</a:t>
            </a:r>
            <a:br>
              <a:rPr lang="en" sz="1600">
                <a:solidFill>
                  <a:schemeClr val="dk1"/>
                </a:solidFill>
              </a:rPr>
            </a:br>
            <a:r>
              <a:rPr lang="en" sz="1600">
                <a:solidFill>
                  <a:schemeClr val="dk1"/>
                </a:solidFill>
              </a:rPr>
              <a:t>	electrons and nuclei as a whole (</a:t>
            </a:r>
            <a:r>
              <a:rPr b="1" lang="en" sz="1600">
                <a:solidFill>
                  <a:srgbClr val="C7007E"/>
                </a:solidFill>
              </a:rPr>
              <a:t>coherent</a:t>
            </a:r>
            <a:r>
              <a:rPr lang="en" sz="1600">
                <a:solidFill>
                  <a:schemeClr val="dk1"/>
                </a:solidFill>
              </a:rPr>
              <a:t>)</a:t>
            </a:r>
            <a:br>
              <a:rPr lang="en" sz="1600">
                <a:solidFill>
                  <a:schemeClr val="dk1"/>
                </a:solidFill>
              </a:rPr>
            </a:br>
            <a:br>
              <a:rPr lang="en" sz="1600">
                <a:solidFill>
                  <a:schemeClr val="dk1"/>
                </a:solidFill>
              </a:rPr>
            </a:br>
            <a:r>
              <a:rPr lang="en" sz="1600">
                <a:solidFill>
                  <a:schemeClr val="dk1"/>
                </a:solidFill>
              </a:rPr>
              <a:t>→ At higher energies, they interact with nucleons </a:t>
            </a:r>
            <a:br>
              <a:rPr lang="en" sz="1600">
                <a:solidFill>
                  <a:schemeClr val="dk1"/>
                </a:solidFill>
              </a:rPr>
            </a:br>
            <a:r>
              <a:rPr lang="en" sz="1600">
                <a:solidFill>
                  <a:schemeClr val="dk1"/>
                </a:solidFill>
              </a:rPr>
              <a:t>	(n or p) inside a nucleus (</a:t>
            </a:r>
            <a:r>
              <a:rPr b="1" lang="en" sz="1600">
                <a:solidFill>
                  <a:srgbClr val="C7007E"/>
                </a:solidFill>
              </a:rPr>
              <a:t>CCQE&amp;RES</a:t>
            </a:r>
            <a:r>
              <a:rPr lang="en" sz="1600">
                <a:solidFill>
                  <a:schemeClr val="dk1"/>
                </a:solidFill>
              </a:rPr>
              <a:t>)</a:t>
            </a:r>
            <a:br>
              <a:rPr lang="en" sz="1600">
                <a:solidFill>
                  <a:schemeClr val="dk1"/>
                </a:solidFill>
              </a:rPr>
            </a:br>
            <a:br>
              <a:rPr lang="en" sz="1600">
                <a:solidFill>
                  <a:schemeClr val="dk1"/>
                </a:solidFill>
              </a:rPr>
            </a:br>
            <a:r>
              <a:rPr lang="en" sz="1600">
                <a:solidFill>
                  <a:schemeClr val="dk1"/>
                </a:solidFill>
              </a:rPr>
              <a:t>→ At the highest energies, the neutrino transfers</a:t>
            </a:r>
            <a:br>
              <a:rPr lang="en" sz="1600">
                <a:solidFill>
                  <a:schemeClr val="dk1"/>
                </a:solidFill>
              </a:rPr>
            </a:br>
            <a:r>
              <a:rPr lang="en" sz="1600">
                <a:solidFill>
                  <a:schemeClr val="dk1"/>
                </a:solidFill>
              </a:rPr>
              <a:t>	enough energy to break the nucleus (</a:t>
            </a:r>
            <a:r>
              <a:rPr b="1" lang="en" sz="1600">
                <a:solidFill>
                  <a:srgbClr val="C7007E"/>
                </a:solidFill>
              </a:rPr>
              <a:t>DIS</a:t>
            </a:r>
            <a:r>
              <a:rPr lang="en" sz="1600">
                <a:solidFill>
                  <a:schemeClr val="dk1"/>
                </a:solidFill>
              </a:rPr>
              <a:t>)</a:t>
            </a:r>
            <a:endParaRPr sz="1600">
              <a:solidFill>
                <a:schemeClr val="dk1"/>
              </a:solidFill>
            </a:endParaRPr>
          </a:p>
        </p:txBody>
      </p:sp>
      <p:pic>
        <p:nvPicPr>
          <p:cNvPr descr="Schermata 2016-04-29 alle 09.16.31.png" id="4319" name="Google Shape;4319;p173"/>
          <p:cNvPicPr preferRelativeResize="0"/>
          <p:nvPr/>
        </p:nvPicPr>
        <p:blipFill rotWithShape="1">
          <a:blip r:embed="rId3">
            <a:alphaModFix/>
          </a:blip>
          <a:srcRect b="8879" l="0" r="70777" t="3115"/>
          <a:stretch/>
        </p:blipFill>
        <p:spPr>
          <a:xfrm>
            <a:off x="576050" y="500075"/>
            <a:ext cx="2185374" cy="394242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3" name="Shape 4323"/>
        <p:cNvGrpSpPr/>
        <p:nvPr/>
      </p:nvGrpSpPr>
      <p:grpSpPr>
        <a:xfrm>
          <a:off x="0" y="0"/>
          <a:ext cx="0" cy="0"/>
          <a:chOff x="0" y="0"/>
          <a:chExt cx="0" cy="0"/>
        </a:xfrm>
      </p:grpSpPr>
      <p:sp>
        <p:nvSpPr>
          <p:cNvPr id="4324" name="Google Shape;4324;p174"/>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Neutrino interactions: … in the experiment!</a:t>
            </a:r>
            <a:endParaRPr sz="1950"/>
          </a:p>
        </p:txBody>
      </p:sp>
      <p:sp>
        <p:nvSpPr>
          <p:cNvPr id="4325" name="Google Shape;4325;p17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326" name="Google Shape;4326;p17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327" name="Google Shape;4327;p17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328" name="Google Shape;4328;p174"/>
          <p:cNvPicPr preferRelativeResize="0"/>
          <p:nvPr/>
        </p:nvPicPr>
        <p:blipFill>
          <a:blip r:embed="rId3">
            <a:alphaModFix/>
          </a:blip>
          <a:stretch>
            <a:fillRect/>
          </a:stretch>
        </p:blipFill>
        <p:spPr>
          <a:xfrm>
            <a:off x="521975" y="974125"/>
            <a:ext cx="2903225" cy="1795950"/>
          </a:xfrm>
          <a:prstGeom prst="rect">
            <a:avLst/>
          </a:prstGeom>
          <a:noFill/>
          <a:ln>
            <a:noFill/>
          </a:ln>
        </p:spPr>
      </p:pic>
      <p:sp>
        <p:nvSpPr>
          <p:cNvPr id="4329" name="Google Shape;4329;p174"/>
          <p:cNvSpPr txBox="1"/>
          <p:nvPr/>
        </p:nvSpPr>
        <p:spPr>
          <a:xfrm>
            <a:off x="152400" y="2667000"/>
            <a:ext cx="36918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C7007E"/>
                </a:solidFill>
              </a:rPr>
              <a:t>Neutrino-nucleus scattering</a:t>
            </a:r>
            <a:endParaRPr b="1">
              <a:solidFill>
                <a:srgbClr val="C7007E"/>
              </a:solidFill>
            </a:endParaRPr>
          </a:p>
        </p:txBody>
      </p:sp>
      <p:pic>
        <p:nvPicPr>
          <p:cNvPr descr="Screen Shot 2015-04-18 at 11.57.31 AM.png" id="4330" name="Google Shape;4330;p174"/>
          <p:cNvPicPr preferRelativeResize="0"/>
          <p:nvPr/>
        </p:nvPicPr>
        <p:blipFill rotWithShape="1">
          <a:blip r:embed="rId4">
            <a:alphaModFix/>
          </a:blip>
          <a:srcRect b="50072" l="0" r="0" t="0"/>
          <a:stretch/>
        </p:blipFill>
        <p:spPr>
          <a:xfrm>
            <a:off x="3609075" y="2770074"/>
            <a:ext cx="4341362" cy="1893375"/>
          </a:xfrm>
          <a:prstGeom prst="rect">
            <a:avLst/>
          </a:prstGeom>
          <a:noFill/>
          <a:ln>
            <a:noFill/>
          </a:ln>
        </p:spPr>
      </p:pic>
      <p:sp>
        <p:nvSpPr>
          <p:cNvPr id="4331" name="Google Shape;4331;p174"/>
          <p:cNvSpPr txBox="1"/>
          <p:nvPr>
            <p:ph idx="1" type="body"/>
          </p:nvPr>
        </p:nvSpPr>
        <p:spPr>
          <a:xfrm>
            <a:off x="7950425" y="3034475"/>
            <a:ext cx="1056300" cy="1257600"/>
          </a:xfrm>
          <a:prstGeom prst="rect">
            <a:avLst/>
          </a:prstGeom>
          <a:noFill/>
          <a:ln>
            <a:noFill/>
          </a:ln>
        </p:spPr>
        <p:txBody>
          <a:bodyPr anchorCtr="0" anchor="t" bIns="0" lIns="0" spcFirstLastPara="1" rIns="0" wrap="square" tIns="0">
            <a:normAutofit/>
          </a:bodyPr>
          <a:lstStyle/>
          <a:p>
            <a:pPr indent="0" lvl="0" marL="0" rtl="0" algn="ctr">
              <a:spcBef>
                <a:spcPts val="0"/>
              </a:spcBef>
              <a:spcAft>
                <a:spcPts val="0"/>
              </a:spcAft>
              <a:buClr>
                <a:srgbClr val="505050"/>
              </a:buClr>
              <a:buSzPts val="1600"/>
              <a:buNone/>
            </a:pPr>
            <a:r>
              <a:rPr lang="en" sz="1400"/>
              <a:t>DIS candidate</a:t>
            </a:r>
            <a:br>
              <a:rPr lang="en" sz="1400"/>
            </a:br>
            <a:r>
              <a:rPr lang="en" sz="1400"/>
              <a:t>as seen by </a:t>
            </a:r>
            <a:br>
              <a:rPr lang="en" sz="1400"/>
            </a:br>
            <a:r>
              <a:rPr lang="en" sz="1400"/>
              <a:t>the ArgoNeut experiment</a:t>
            </a:r>
            <a:endParaRPr sz="1400"/>
          </a:p>
        </p:txBody>
      </p:sp>
      <p:pic>
        <p:nvPicPr>
          <p:cNvPr id="4332" name="Google Shape;4332;p174"/>
          <p:cNvPicPr preferRelativeResize="0"/>
          <p:nvPr/>
        </p:nvPicPr>
        <p:blipFill>
          <a:blip r:embed="rId5">
            <a:alphaModFix/>
          </a:blip>
          <a:stretch>
            <a:fillRect/>
          </a:stretch>
        </p:blipFill>
        <p:spPr>
          <a:xfrm>
            <a:off x="329538" y="746223"/>
            <a:ext cx="3337517" cy="2435875"/>
          </a:xfrm>
          <a:prstGeom prst="rect">
            <a:avLst/>
          </a:prstGeom>
          <a:noFill/>
          <a:ln>
            <a:noFill/>
          </a:ln>
        </p:spPr>
      </p:pic>
      <p:sp>
        <p:nvSpPr>
          <p:cNvPr id="4333" name="Google Shape;4333;p174"/>
          <p:cNvSpPr txBox="1"/>
          <p:nvPr>
            <p:ph idx="1" type="body"/>
          </p:nvPr>
        </p:nvSpPr>
        <p:spPr>
          <a:xfrm>
            <a:off x="329550" y="3263075"/>
            <a:ext cx="3279300" cy="1257600"/>
          </a:xfrm>
          <a:prstGeom prst="rect">
            <a:avLst/>
          </a:prstGeom>
          <a:noFill/>
          <a:ln>
            <a:noFill/>
          </a:ln>
        </p:spPr>
        <p:txBody>
          <a:bodyPr anchorCtr="0" anchor="t" bIns="0" lIns="0" spcFirstLastPara="1" rIns="0" wrap="square" tIns="0">
            <a:normAutofit/>
          </a:bodyPr>
          <a:lstStyle/>
          <a:p>
            <a:pPr indent="0" lvl="0" marL="0" rtl="0" algn="ctr">
              <a:spcBef>
                <a:spcPts val="0"/>
              </a:spcBef>
              <a:spcAft>
                <a:spcPts val="0"/>
              </a:spcAft>
              <a:buClr>
                <a:srgbClr val="505050"/>
              </a:buClr>
              <a:buSzPts val="1600"/>
              <a:buNone/>
            </a:pPr>
            <a:r>
              <a:rPr lang="en" sz="1400"/>
              <a:t>CC-QE like  candidate</a:t>
            </a:r>
            <a:br>
              <a:rPr lang="en" sz="1400"/>
            </a:br>
            <a:r>
              <a:rPr lang="en" sz="1400"/>
              <a:t>as seen by </a:t>
            </a:r>
            <a:br>
              <a:rPr lang="en" sz="1400"/>
            </a:br>
            <a:r>
              <a:rPr lang="en" sz="1400"/>
              <a:t>the MicroBooNE experiment</a:t>
            </a:r>
            <a:endParaRPr sz="1400"/>
          </a:p>
        </p:txBody>
      </p:sp>
      <p:sp>
        <p:nvSpPr>
          <p:cNvPr id="4334" name="Google Shape;4334;p174"/>
          <p:cNvSpPr txBox="1"/>
          <p:nvPr>
            <p:ph idx="1" type="body"/>
          </p:nvPr>
        </p:nvSpPr>
        <p:spPr>
          <a:xfrm>
            <a:off x="3920400" y="728675"/>
            <a:ext cx="4980600" cy="2174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2000"/>
              </a:spcBef>
              <a:spcAft>
                <a:spcPts val="0"/>
              </a:spcAft>
              <a:buClr>
                <a:schemeClr val="dk1"/>
              </a:buClr>
              <a:buSzPts val="1100"/>
              <a:buNone/>
            </a:pPr>
            <a:r>
              <a:rPr lang="en" sz="1600">
                <a:solidFill>
                  <a:schemeClr val="dk1"/>
                </a:solidFill>
              </a:rPr>
              <a:t>At low energies, neutrinos interact with atomic</a:t>
            </a:r>
            <a:br>
              <a:rPr lang="en" sz="1600">
                <a:solidFill>
                  <a:schemeClr val="dk1"/>
                </a:solidFill>
              </a:rPr>
            </a:br>
            <a:r>
              <a:rPr lang="en" sz="1600">
                <a:solidFill>
                  <a:schemeClr val="dk1"/>
                </a:solidFill>
              </a:rPr>
              <a:t>	electrons and nuclei as a whole (</a:t>
            </a:r>
            <a:r>
              <a:rPr b="1" lang="en" sz="1600">
                <a:solidFill>
                  <a:srgbClr val="C7007E"/>
                </a:solidFill>
              </a:rPr>
              <a:t>coherent</a:t>
            </a:r>
            <a:r>
              <a:rPr lang="en" sz="1600">
                <a:solidFill>
                  <a:schemeClr val="dk1"/>
                </a:solidFill>
              </a:rPr>
              <a:t>)</a:t>
            </a:r>
            <a:br>
              <a:rPr lang="en" sz="1600">
                <a:solidFill>
                  <a:schemeClr val="dk1"/>
                </a:solidFill>
              </a:rPr>
            </a:br>
            <a:br>
              <a:rPr lang="en" sz="1600">
                <a:solidFill>
                  <a:schemeClr val="dk1"/>
                </a:solidFill>
              </a:rPr>
            </a:br>
            <a:r>
              <a:rPr lang="en" sz="1600">
                <a:solidFill>
                  <a:schemeClr val="dk1"/>
                </a:solidFill>
              </a:rPr>
              <a:t>→ At higher energies, they interact with nucleons </a:t>
            </a:r>
            <a:br>
              <a:rPr lang="en" sz="1600">
                <a:solidFill>
                  <a:schemeClr val="dk1"/>
                </a:solidFill>
              </a:rPr>
            </a:br>
            <a:r>
              <a:rPr lang="en" sz="1600">
                <a:solidFill>
                  <a:schemeClr val="dk1"/>
                </a:solidFill>
              </a:rPr>
              <a:t>	(n or p) inside a nucleus (</a:t>
            </a:r>
            <a:r>
              <a:rPr b="1" lang="en" sz="1600">
                <a:solidFill>
                  <a:srgbClr val="C7007E"/>
                </a:solidFill>
              </a:rPr>
              <a:t>CCQE&amp;RES</a:t>
            </a:r>
            <a:r>
              <a:rPr lang="en" sz="1600">
                <a:solidFill>
                  <a:schemeClr val="dk1"/>
                </a:solidFill>
              </a:rPr>
              <a:t>)</a:t>
            </a:r>
            <a:br>
              <a:rPr lang="en" sz="1600">
                <a:solidFill>
                  <a:schemeClr val="dk1"/>
                </a:solidFill>
              </a:rPr>
            </a:br>
            <a:br>
              <a:rPr lang="en" sz="1600">
                <a:solidFill>
                  <a:schemeClr val="dk1"/>
                </a:solidFill>
              </a:rPr>
            </a:br>
            <a:r>
              <a:rPr lang="en" sz="1600">
                <a:solidFill>
                  <a:schemeClr val="dk1"/>
                </a:solidFill>
              </a:rPr>
              <a:t>→ At the highest energies, the neutrino transfers</a:t>
            </a:r>
            <a:br>
              <a:rPr lang="en" sz="1600">
                <a:solidFill>
                  <a:schemeClr val="dk1"/>
                </a:solidFill>
              </a:rPr>
            </a:br>
            <a:r>
              <a:rPr lang="en" sz="1600">
                <a:solidFill>
                  <a:schemeClr val="dk1"/>
                </a:solidFill>
              </a:rPr>
              <a:t>	enough energy to break the nucleusc(</a:t>
            </a:r>
            <a:r>
              <a:rPr b="1" lang="en" sz="1600">
                <a:solidFill>
                  <a:srgbClr val="C7007E"/>
                </a:solidFill>
              </a:rPr>
              <a:t>DIS</a:t>
            </a:r>
            <a:r>
              <a:rPr lang="en" sz="1600">
                <a:solidFill>
                  <a:schemeClr val="dk1"/>
                </a:solidFill>
              </a:rPr>
              <a:t>)</a:t>
            </a:r>
            <a:endParaRPr sz="1600">
              <a:solidFill>
                <a:schemeClr val="dk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8" name="Shape 4338"/>
        <p:cNvGrpSpPr/>
        <p:nvPr/>
      </p:nvGrpSpPr>
      <p:grpSpPr>
        <a:xfrm>
          <a:off x="0" y="0"/>
          <a:ext cx="0" cy="0"/>
          <a:chOff x="0" y="0"/>
          <a:chExt cx="0" cy="0"/>
        </a:xfrm>
      </p:grpSpPr>
      <p:sp>
        <p:nvSpPr>
          <p:cNvPr id="4339" name="Google Shape;4339;p175"/>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The scale of the problem </a:t>
            </a:r>
            <a:endParaRPr sz="1950"/>
          </a:p>
        </p:txBody>
      </p:sp>
      <p:sp>
        <p:nvSpPr>
          <p:cNvPr id="4340" name="Google Shape;4340;p175"/>
          <p:cNvSpPr txBox="1"/>
          <p:nvPr>
            <p:ph idx="1" type="body"/>
          </p:nvPr>
        </p:nvSpPr>
        <p:spPr>
          <a:xfrm>
            <a:off x="228600" y="728670"/>
            <a:ext cx="8672400" cy="1900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a:solidFill>
                  <a:schemeClr val="dk1"/>
                </a:solidFill>
              </a:rPr>
              <a:t>Neutrinos are the most abundant </a:t>
            </a:r>
            <a:r>
              <a:rPr b="1" lang="en">
                <a:solidFill>
                  <a:srgbClr val="C7007E"/>
                </a:solidFill>
              </a:rPr>
              <a:t>massive</a:t>
            </a:r>
            <a:r>
              <a:rPr lang="en">
                <a:solidFill>
                  <a:schemeClr val="dk1"/>
                </a:solidFill>
              </a:rPr>
              <a:t> particle in the universe, </a:t>
            </a:r>
            <a:br>
              <a:rPr lang="en">
                <a:solidFill>
                  <a:schemeClr val="dk1"/>
                </a:solidFill>
              </a:rPr>
            </a:br>
            <a:r>
              <a:rPr lang="en">
                <a:solidFill>
                  <a:schemeClr val="dk1"/>
                </a:solidFill>
              </a:rPr>
              <a:t>and one of the least understood.</a:t>
            </a:r>
            <a:br>
              <a:rPr lang="en">
                <a:solidFill>
                  <a:schemeClr val="dk1"/>
                </a:solidFill>
              </a:rPr>
            </a:br>
            <a:br>
              <a:rPr lang="en">
                <a:solidFill>
                  <a:schemeClr val="dk1"/>
                </a:solidFill>
              </a:rPr>
            </a:br>
            <a:r>
              <a:rPr lang="en">
                <a:solidFill>
                  <a:schemeClr val="dk1"/>
                </a:solidFill>
              </a:rPr>
              <a:t>They are </a:t>
            </a:r>
            <a:r>
              <a:rPr b="1" lang="en">
                <a:solidFill>
                  <a:srgbClr val="C7007E"/>
                </a:solidFill>
              </a:rPr>
              <a:t>neutral</a:t>
            </a:r>
            <a:r>
              <a:rPr lang="en">
                <a:solidFill>
                  <a:schemeClr val="dk1"/>
                </a:solidFill>
              </a:rPr>
              <a:t>: we can’t directly detect them. </a:t>
            </a:r>
            <a:endParaRPr>
              <a:solidFill>
                <a:schemeClr val="dk1"/>
              </a:solidFill>
            </a:endParaRPr>
          </a:p>
          <a:p>
            <a:pPr indent="0" lvl="0" marL="0" rtl="0" algn="l">
              <a:lnSpc>
                <a:spcPct val="100000"/>
              </a:lnSpc>
              <a:spcBef>
                <a:spcPts val="0"/>
              </a:spcBef>
              <a:spcAft>
                <a:spcPts val="0"/>
              </a:spcAft>
              <a:buClr>
                <a:srgbClr val="505050"/>
              </a:buClr>
              <a:buSzPts val="1600"/>
              <a:buNone/>
            </a:pPr>
            <a:r>
              <a:rPr lang="en">
                <a:solidFill>
                  <a:schemeClr val="dk1"/>
                </a:solidFill>
              </a:rPr>
              <a:t>We can study them only if they interact, but…</a:t>
            </a:r>
            <a:br>
              <a:rPr lang="en">
                <a:solidFill>
                  <a:schemeClr val="dk1"/>
                </a:solidFill>
              </a:rPr>
            </a:br>
            <a:br>
              <a:rPr lang="en">
                <a:solidFill>
                  <a:schemeClr val="dk1"/>
                </a:solidFill>
              </a:rPr>
            </a:br>
            <a:r>
              <a:rPr b="1" lang="en">
                <a:solidFill>
                  <a:srgbClr val="C7007E"/>
                </a:solidFill>
              </a:rPr>
              <a:t>Neutrino interaction probability is extremely small!!!</a:t>
            </a:r>
            <a:r>
              <a:rPr b="1" lang="en">
                <a:solidFill>
                  <a:srgbClr val="9900FF"/>
                </a:solidFill>
              </a:rPr>
              <a:t> </a:t>
            </a:r>
            <a:endParaRPr b="1">
              <a:solidFill>
                <a:srgbClr val="9900FF"/>
              </a:solidFill>
            </a:endParaRPr>
          </a:p>
        </p:txBody>
      </p:sp>
      <p:sp>
        <p:nvSpPr>
          <p:cNvPr id="4341" name="Google Shape;4341;p17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342" name="Google Shape;4342;p17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343" name="Google Shape;4343;p17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grpSp>
        <p:nvGrpSpPr>
          <p:cNvPr id="4344" name="Google Shape;4344;p175"/>
          <p:cNvGrpSpPr/>
          <p:nvPr/>
        </p:nvGrpSpPr>
        <p:grpSpPr>
          <a:xfrm>
            <a:off x="908050" y="2903225"/>
            <a:ext cx="8384550" cy="1291800"/>
            <a:chOff x="222250" y="3131825"/>
            <a:chExt cx="8384550" cy="1291800"/>
          </a:xfrm>
        </p:grpSpPr>
        <p:pic>
          <p:nvPicPr>
            <p:cNvPr id="4345" name="Google Shape;4345;p175"/>
            <p:cNvPicPr preferRelativeResize="0"/>
            <p:nvPr/>
          </p:nvPicPr>
          <p:blipFill rotWithShape="1">
            <a:blip r:embed="rId3">
              <a:alphaModFix/>
            </a:blip>
            <a:srcRect b="0" l="20601" r="21201" t="-2965"/>
            <a:stretch/>
          </p:blipFill>
          <p:spPr>
            <a:xfrm>
              <a:off x="222250" y="3262700"/>
              <a:ext cx="1034158" cy="1046174"/>
            </a:xfrm>
            <a:prstGeom prst="rect">
              <a:avLst/>
            </a:prstGeom>
            <a:noFill/>
            <a:ln>
              <a:noFill/>
            </a:ln>
          </p:spPr>
        </p:pic>
        <p:pic>
          <p:nvPicPr>
            <p:cNvPr id="4346" name="Google Shape;4346;p175"/>
            <p:cNvPicPr preferRelativeResize="0"/>
            <p:nvPr/>
          </p:nvPicPr>
          <p:blipFill rotWithShape="1">
            <a:blip r:embed="rId3">
              <a:alphaModFix/>
            </a:blip>
            <a:srcRect b="0" l="20601" r="21201" t="-2965"/>
            <a:stretch/>
          </p:blipFill>
          <p:spPr>
            <a:xfrm>
              <a:off x="1270905" y="3262700"/>
              <a:ext cx="1034158" cy="1046174"/>
            </a:xfrm>
            <a:prstGeom prst="rect">
              <a:avLst/>
            </a:prstGeom>
            <a:noFill/>
            <a:ln>
              <a:noFill/>
            </a:ln>
          </p:spPr>
        </p:pic>
        <p:pic>
          <p:nvPicPr>
            <p:cNvPr id="4347" name="Google Shape;4347;p175"/>
            <p:cNvPicPr preferRelativeResize="0"/>
            <p:nvPr/>
          </p:nvPicPr>
          <p:blipFill rotWithShape="1">
            <a:blip r:embed="rId3">
              <a:alphaModFix/>
            </a:blip>
            <a:srcRect b="0" l="20601" r="21201" t="-2965"/>
            <a:stretch/>
          </p:blipFill>
          <p:spPr>
            <a:xfrm>
              <a:off x="2310410" y="3262700"/>
              <a:ext cx="1034158" cy="1046174"/>
            </a:xfrm>
            <a:prstGeom prst="rect">
              <a:avLst/>
            </a:prstGeom>
            <a:noFill/>
            <a:ln>
              <a:noFill/>
            </a:ln>
          </p:spPr>
        </p:pic>
        <p:pic>
          <p:nvPicPr>
            <p:cNvPr id="4348" name="Google Shape;4348;p175"/>
            <p:cNvPicPr preferRelativeResize="0"/>
            <p:nvPr/>
          </p:nvPicPr>
          <p:blipFill rotWithShape="1">
            <a:blip r:embed="rId3">
              <a:alphaModFix/>
            </a:blip>
            <a:srcRect b="0" l="20601" r="21201" t="-2965"/>
            <a:stretch/>
          </p:blipFill>
          <p:spPr>
            <a:xfrm>
              <a:off x="3359064" y="3262700"/>
              <a:ext cx="1034158" cy="1046174"/>
            </a:xfrm>
            <a:prstGeom prst="rect">
              <a:avLst/>
            </a:prstGeom>
            <a:noFill/>
            <a:ln>
              <a:noFill/>
            </a:ln>
          </p:spPr>
        </p:pic>
        <p:pic>
          <p:nvPicPr>
            <p:cNvPr id="4349" name="Google Shape;4349;p175"/>
            <p:cNvPicPr preferRelativeResize="0"/>
            <p:nvPr/>
          </p:nvPicPr>
          <p:blipFill rotWithShape="1">
            <a:blip r:embed="rId3">
              <a:alphaModFix/>
            </a:blip>
            <a:srcRect b="0" l="20601" r="21201" t="-2965"/>
            <a:stretch/>
          </p:blipFill>
          <p:spPr>
            <a:xfrm>
              <a:off x="4435828" y="3262700"/>
              <a:ext cx="1034158" cy="1046174"/>
            </a:xfrm>
            <a:prstGeom prst="rect">
              <a:avLst/>
            </a:prstGeom>
            <a:noFill/>
            <a:ln>
              <a:noFill/>
            </a:ln>
          </p:spPr>
        </p:pic>
        <p:pic>
          <p:nvPicPr>
            <p:cNvPr id="4350" name="Google Shape;4350;p175"/>
            <p:cNvPicPr preferRelativeResize="0"/>
            <p:nvPr/>
          </p:nvPicPr>
          <p:blipFill rotWithShape="1">
            <a:blip r:embed="rId3">
              <a:alphaModFix/>
            </a:blip>
            <a:srcRect b="0" l="20601" r="21201" t="-2965"/>
            <a:stretch/>
          </p:blipFill>
          <p:spPr>
            <a:xfrm>
              <a:off x="5484482" y="3262700"/>
              <a:ext cx="1034158" cy="1046174"/>
            </a:xfrm>
            <a:prstGeom prst="rect">
              <a:avLst/>
            </a:prstGeom>
            <a:noFill/>
            <a:ln>
              <a:noFill/>
            </a:ln>
          </p:spPr>
        </p:pic>
        <p:pic>
          <p:nvPicPr>
            <p:cNvPr id="4351" name="Google Shape;4351;p175"/>
            <p:cNvPicPr preferRelativeResize="0"/>
            <p:nvPr/>
          </p:nvPicPr>
          <p:blipFill rotWithShape="1">
            <a:blip r:embed="rId3">
              <a:alphaModFix/>
            </a:blip>
            <a:srcRect b="0" l="20601" r="21201" t="-2965"/>
            <a:stretch/>
          </p:blipFill>
          <p:spPr>
            <a:xfrm>
              <a:off x="6523987" y="3262700"/>
              <a:ext cx="1034158" cy="1046174"/>
            </a:xfrm>
            <a:prstGeom prst="rect">
              <a:avLst/>
            </a:prstGeom>
            <a:noFill/>
            <a:ln>
              <a:noFill/>
            </a:ln>
          </p:spPr>
        </p:pic>
        <p:pic>
          <p:nvPicPr>
            <p:cNvPr id="4352" name="Google Shape;4352;p175"/>
            <p:cNvPicPr preferRelativeResize="0"/>
            <p:nvPr/>
          </p:nvPicPr>
          <p:blipFill rotWithShape="1">
            <a:blip r:embed="rId3">
              <a:alphaModFix/>
            </a:blip>
            <a:srcRect b="0" l="20601" r="21201" t="-2965"/>
            <a:stretch/>
          </p:blipFill>
          <p:spPr>
            <a:xfrm>
              <a:off x="7572642" y="3262700"/>
              <a:ext cx="1034158" cy="1046174"/>
            </a:xfrm>
            <a:prstGeom prst="rect">
              <a:avLst/>
            </a:prstGeom>
            <a:noFill/>
            <a:ln>
              <a:noFill/>
            </a:ln>
          </p:spPr>
        </p:pic>
        <p:sp>
          <p:nvSpPr>
            <p:cNvPr id="4353" name="Google Shape;4353;p175"/>
            <p:cNvSpPr/>
            <p:nvPr/>
          </p:nvSpPr>
          <p:spPr>
            <a:xfrm>
              <a:off x="8126725" y="3131825"/>
              <a:ext cx="480000" cy="129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tino Linotype"/>
                <a:ea typeface="Palatino Linotype"/>
                <a:cs typeface="Palatino Linotype"/>
                <a:sym typeface="Palatino Linotype"/>
              </a:endParaRPr>
            </a:p>
          </p:txBody>
        </p:sp>
      </p:grpSp>
      <p:sp>
        <p:nvSpPr>
          <p:cNvPr id="4354" name="Google Shape;4354;p175"/>
          <p:cNvSpPr/>
          <p:nvPr/>
        </p:nvSpPr>
        <p:spPr>
          <a:xfrm>
            <a:off x="80000" y="3554725"/>
            <a:ext cx="620100" cy="177900"/>
          </a:xfrm>
          <a:prstGeom prst="rightArrow">
            <a:avLst>
              <a:gd fmla="val 50000" name="adj1"/>
              <a:gd fmla="val 50000" name="adj2"/>
            </a:avLst>
          </a:prstGeom>
          <a:solidFill>
            <a:srgbClr val="6D009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tino Linotype"/>
              <a:ea typeface="Palatino Linotype"/>
              <a:cs typeface="Palatino Linotype"/>
              <a:sym typeface="Palatino Linotype"/>
            </a:endParaRPr>
          </a:p>
        </p:txBody>
      </p:sp>
      <p:sp>
        <p:nvSpPr>
          <p:cNvPr id="4355" name="Google Shape;4355;p175"/>
          <p:cNvSpPr txBox="1"/>
          <p:nvPr/>
        </p:nvSpPr>
        <p:spPr>
          <a:xfrm>
            <a:off x="152400" y="3124200"/>
            <a:ext cx="4842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800">
                <a:solidFill>
                  <a:schemeClr val="dk1"/>
                </a:solidFill>
                <a:latin typeface="Palatino Linotype"/>
                <a:ea typeface="Palatino Linotype"/>
                <a:cs typeface="Palatino Linotype"/>
                <a:sym typeface="Palatino Linotype"/>
              </a:rPr>
              <a:t>ν</a:t>
            </a:r>
            <a:endParaRPr b="1"/>
          </a:p>
        </p:txBody>
      </p:sp>
      <p:sp>
        <p:nvSpPr>
          <p:cNvPr id="4356" name="Google Shape;4356;p175"/>
          <p:cNvSpPr txBox="1"/>
          <p:nvPr/>
        </p:nvSpPr>
        <p:spPr>
          <a:xfrm>
            <a:off x="3463300" y="4195025"/>
            <a:ext cx="21870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800">
                <a:solidFill>
                  <a:schemeClr val="dk1"/>
                </a:solidFill>
                <a:latin typeface="Palatino Linotype"/>
                <a:ea typeface="Palatino Linotype"/>
                <a:cs typeface="Palatino Linotype"/>
                <a:sym typeface="Palatino Linotype"/>
              </a:rPr>
              <a:t>7 ½ earths</a:t>
            </a:r>
            <a:endParaRPr b="1"/>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0" name="Shape 4360"/>
        <p:cNvGrpSpPr/>
        <p:nvPr/>
      </p:nvGrpSpPr>
      <p:grpSpPr>
        <a:xfrm>
          <a:off x="0" y="0"/>
          <a:ext cx="0" cy="0"/>
          <a:chOff x="0" y="0"/>
          <a:chExt cx="0" cy="0"/>
        </a:xfrm>
      </p:grpSpPr>
      <p:sp>
        <p:nvSpPr>
          <p:cNvPr id="4361" name="Google Shape;4361;p176"/>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Neutrino sources and their XS sections</a:t>
            </a:r>
            <a:endParaRPr sz="1950"/>
          </a:p>
        </p:txBody>
      </p:sp>
      <p:sp>
        <p:nvSpPr>
          <p:cNvPr id="4362" name="Google Shape;4362;p176"/>
          <p:cNvSpPr txBox="1"/>
          <p:nvPr>
            <p:ph idx="1" type="body"/>
          </p:nvPr>
        </p:nvSpPr>
        <p:spPr>
          <a:xfrm>
            <a:off x="228600" y="728675"/>
            <a:ext cx="2720400" cy="2220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a:solidFill>
                  <a:schemeClr val="dk1"/>
                </a:solidFill>
              </a:rPr>
              <a:t>Neutrinos are produced in any thermonuclear reaction occuring in the Universe… </a:t>
            </a:r>
            <a:br>
              <a:rPr lang="en">
                <a:solidFill>
                  <a:schemeClr val="dk1"/>
                </a:solidFill>
              </a:rPr>
            </a:br>
            <a:r>
              <a:rPr lang="en">
                <a:solidFill>
                  <a:schemeClr val="dk1"/>
                </a:solidFill>
              </a:rPr>
              <a:t>~100 trillion go through your thumb every second. Most of them come </a:t>
            </a:r>
            <a:br>
              <a:rPr lang="en">
                <a:solidFill>
                  <a:schemeClr val="dk1"/>
                </a:solidFill>
              </a:rPr>
            </a:br>
            <a:r>
              <a:rPr b="1" lang="en">
                <a:solidFill>
                  <a:srgbClr val="C7007E"/>
                </a:solidFill>
              </a:rPr>
              <a:t>from the sun</a:t>
            </a:r>
            <a:r>
              <a:rPr lang="en">
                <a:solidFill>
                  <a:schemeClr val="dk1"/>
                </a:solidFill>
              </a:rPr>
              <a:t>.</a:t>
            </a:r>
            <a:br>
              <a:rPr lang="en">
                <a:solidFill>
                  <a:schemeClr val="dk1"/>
                </a:solidFill>
              </a:rPr>
            </a:br>
            <a:br>
              <a:rPr lang="en">
                <a:solidFill>
                  <a:schemeClr val="dk1"/>
                </a:solidFill>
              </a:rPr>
            </a:br>
            <a:r>
              <a:rPr lang="en">
                <a:solidFill>
                  <a:schemeClr val="dk1"/>
                </a:solidFill>
              </a:rPr>
              <a:t>Their probability of interaction (cross section) with atomic electrons and nuclei </a:t>
            </a:r>
            <a:r>
              <a:rPr b="1" lang="en">
                <a:solidFill>
                  <a:srgbClr val="C7007E"/>
                </a:solidFill>
              </a:rPr>
              <a:t>tends to increase with energy</a:t>
            </a:r>
            <a:r>
              <a:rPr lang="en">
                <a:solidFill>
                  <a:schemeClr val="dk1"/>
                </a:solidFill>
              </a:rPr>
              <a:t>. </a:t>
            </a:r>
            <a:endParaRPr>
              <a:solidFill>
                <a:schemeClr val="dk1"/>
              </a:solidFill>
            </a:endParaRPr>
          </a:p>
        </p:txBody>
      </p:sp>
      <p:sp>
        <p:nvSpPr>
          <p:cNvPr id="4363" name="Google Shape;4363;p17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364" name="Google Shape;4364;p17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365" name="Google Shape;4365;p17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366" name="Google Shape;4366;p176"/>
          <p:cNvPicPr preferRelativeResize="0"/>
          <p:nvPr/>
        </p:nvPicPr>
        <p:blipFill>
          <a:blip r:embed="rId3">
            <a:alphaModFix/>
          </a:blip>
          <a:stretch>
            <a:fillRect/>
          </a:stretch>
        </p:blipFill>
        <p:spPr>
          <a:xfrm>
            <a:off x="3042119" y="739500"/>
            <a:ext cx="5930256" cy="3794400"/>
          </a:xfrm>
          <a:prstGeom prst="rect">
            <a:avLst/>
          </a:prstGeom>
          <a:noFill/>
          <a:ln>
            <a:noFill/>
          </a:ln>
        </p:spPr>
      </p:pic>
      <p:pic>
        <p:nvPicPr>
          <p:cNvPr id="4367" name="Google Shape;4367;p176"/>
          <p:cNvPicPr preferRelativeResize="0"/>
          <p:nvPr/>
        </p:nvPicPr>
        <p:blipFill>
          <a:blip r:embed="rId4">
            <a:alphaModFix/>
          </a:blip>
          <a:stretch>
            <a:fillRect/>
          </a:stretch>
        </p:blipFill>
        <p:spPr>
          <a:xfrm>
            <a:off x="3810000" y="952500"/>
            <a:ext cx="1706325" cy="240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51"/>
          <p:cNvPicPr preferRelativeResize="0"/>
          <p:nvPr/>
        </p:nvPicPr>
        <p:blipFill>
          <a:blip r:embed="rId3">
            <a:alphaModFix/>
          </a:blip>
          <a:stretch>
            <a:fillRect/>
          </a:stretch>
        </p:blipFill>
        <p:spPr>
          <a:xfrm>
            <a:off x="2209800" y="728775"/>
            <a:ext cx="6634675" cy="1528475"/>
          </a:xfrm>
          <a:prstGeom prst="rect">
            <a:avLst/>
          </a:prstGeom>
          <a:noFill/>
          <a:ln>
            <a:noFill/>
          </a:ln>
        </p:spPr>
      </p:pic>
      <p:sp>
        <p:nvSpPr>
          <p:cNvPr id="376" name="Google Shape;376;p51"/>
          <p:cNvSpPr txBox="1"/>
          <p:nvPr/>
        </p:nvSpPr>
        <p:spPr>
          <a:xfrm>
            <a:off x="228600" y="685800"/>
            <a:ext cx="8686800" cy="3160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Each noble has its own scintillation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wavelength (not alway compatible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with traditional photon detectors)</a:t>
            </a:r>
            <a:endParaRPr sz="1600">
              <a:solidFill>
                <a:schemeClr val="dk1"/>
              </a:solidFill>
              <a:latin typeface="Palatino Linotype"/>
              <a:ea typeface="Palatino Linotype"/>
              <a:cs typeface="Palatino Linotype"/>
              <a:sym typeface="Palatino Linotype"/>
            </a:endParaRPr>
          </a:p>
          <a:p>
            <a:pPr indent="0" lvl="0" marL="0" marR="0" rtl="0" algn="l">
              <a:lnSpc>
                <a:spcPct val="100000"/>
              </a:lnSpc>
              <a:spcBef>
                <a:spcPts val="2000"/>
              </a:spcBef>
              <a:spcAft>
                <a:spcPts val="0"/>
              </a:spcAft>
              <a:buNone/>
            </a:pP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Wavelength shifters are often needed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to detect scintillation light</a:t>
            </a:r>
            <a:endParaRPr sz="1600">
              <a:solidFill>
                <a:schemeClr val="dk1"/>
              </a:solidFill>
              <a:latin typeface="Palatino Linotype"/>
              <a:ea typeface="Palatino Linotype"/>
              <a:cs typeface="Palatino Linotype"/>
              <a:sym typeface="Palatino Linotype"/>
            </a:endParaRPr>
          </a:p>
          <a:p>
            <a:pPr indent="0" lvl="0" marL="0" marR="0" rtl="0" algn="l">
              <a:lnSpc>
                <a:spcPct val="100000"/>
              </a:lnSpc>
              <a:spcBef>
                <a:spcPts val="2000"/>
              </a:spcBef>
              <a:spcAft>
                <a:spcPts val="0"/>
              </a:spcAft>
              <a:buNone/>
            </a:pPr>
            <a:r>
              <a:t/>
            </a:r>
            <a:endParaRPr sz="1600">
              <a:solidFill>
                <a:schemeClr val="dk1"/>
              </a:solidFill>
              <a:latin typeface="Palatino Linotype"/>
              <a:ea typeface="Palatino Linotype"/>
              <a:cs typeface="Palatino Linotype"/>
              <a:sym typeface="Palatino Linotype"/>
            </a:endParaRPr>
          </a:p>
        </p:txBody>
      </p:sp>
      <p:sp>
        <p:nvSpPr>
          <p:cNvPr id="377" name="Google Shape;377;p51"/>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Scintillation light</a:t>
            </a:r>
            <a:endParaRPr sz="1950"/>
          </a:p>
        </p:txBody>
      </p:sp>
      <p:sp>
        <p:nvSpPr>
          <p:cNvPr id="378" name="Google Shape;378;p5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79" name="Google Shape;379;p5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80" name="Google Shape;380;p5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pic>
        <p:nvPicPr>
          <p:cNvPr id="381" name="Google Shape;381;p51"/>
          <p:cNvPicPr preferRelativeResize="0"/>
          <p:nvPr/>
        </p:nvPicPr>
        <p:blipFill>
          <a:blip r:embed="rId4">
            <a:alphaModFix/>
          </a:blip>
          <a:stretch>
            <a:fillRect/>
          </a:stretch>
        </p:blipFill>
        <p:spPr>
          <a:xfrm>
            <a:off x="4572000" y="2401929"/>
            <a:ext cx="3239576" cy="2208171"/>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1" name="Shape 4371"/>
        <p:cNvGrpSpPr/>
        <p:nvPr/>
      </p:nvGrpSpPr>
      <p:grpSpPr>
        <a:xfrm>
          <a:off x="0" y="0"/>
          <a:ext cx="0" cy="0"/>
          <a:chOff x="0" y="0"/>
          <a:chExt cx="0" cy="0"/>
        </a:xfrm>
      </p:grpSpPr>
      <p:sp>
        <p:nvSpPr>
          <p:cNvPr id="4372" name="Google Shape;4372;p177"/>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Building our first neutrino experiment</a:t>
            </a:r>
            <a:endParaRPr sz="1950"/>
          </a:p>
        </p:txBody>
      </p:sp>
      <p:sp>
        <p:nvSpPr>
          <p:cNvPr id="4373" name="Google Shape;4373;p17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374" name="Google Shape;4374;p17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375" name="Google Shape;4375;p17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376" name="Google Shape;4376;p177"/>
          <p:cNvPicPr preferRelativeResize="0"/>
          <p:nvPr/>
        </p:nvPicPr>
        <p:blipFill>
          <a:blip r:embed="rId3">
            <a:alphaModFix/>
          </a:blip>
          <a:stretch>
            <a:fillRect/>
          </a:stretch>
        </p:blipFill>
        <p:spPr>
          <a:xfrm>
            <a:off x="246869" y="662225"/>
            <a:ext cx="8668532" cy="2559262"/>
          </a:xfrm>
          <a:prstGeom prst="rect">
            <a:avLst/>
          </a:prstGeom>
          <a:noFill/>
          <a:ln>
            <a:noFill/>
          </a:ln>
        </p:spPr>
      </p:pic>
      <p:sp>
        <p:nvSpPr>
          <p:cNvPr id="4377" name="Google Shape;4377;p177"/>
          <p:cNvSpPr txBox="1"/>
          <p:nvPr/>
        </p:nvSpPr>
        <p:spPr>
          <a:xfrm>
            <a:off x="152400" y="3310263"/>
            <a:ext cx="8686800" cy="141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2000"/>
              </a:spcBef>
              <a:spcAft>
                <a:spcPts val="0"/>
              </a:spcAft>
              <a:buNone/>
            </a:pPr>
            <a:r>
              <a:rPr lang="en" sz="1800">
                <a:solidFill>
                  <a:schemeClr val="dk1"/>
                </a:solidFill>
                <a:latin typeface="Palatino Linotype"/>
                <a:ea typeface="Palatino Linotype"/>
                <a:cs typeface="Palatino Linotype"/>
                <a:sym typeface="Palatino Linotype"/>
              </a:rPr>
              <a:t>Since the probability for interaction is very small (~10</a:t>
            </a:r>
            <a:r>
              <a:rPr baseline="30000" lang="en" sz="1800">
                <a:solidFill>
                  <a:schemeClr val="dk1"/>
                </a:solidFill>
                <a:latin typeface="Palatino Linotype"/>
                <a:ea typeface="Palatino Linotype"/>
                <a:cs typeface="Palatino Linotype"/>
                <a:sym typeface="Palatino Linotype"/>
              </a:rPr>
              <a:t>-38</a:t>
            </a:r>
            <a:r>
              <a:rPr lang="en" sz="1800">
                <a:solidFill>
                  <a:schemeClr val="dk1"/>
                </a:solidFill>
                <a:latin typeface="Palatino Linotype"/>
                <a:ea typeface="Palatino Linotype"/>
                <a:cs typeface="Palatino Linotype"/>
                <a:sym typeface="Palatino Linotype"/>
              </a:rPr>
              <a:t> cm</a:t>
            </a:r>
            <a:r>
              <a:rPr baseline="30000" lang="en" sz="1800">
                <a:solidFill>
                  <a:schemeClr val="dk1"/>
                </a:solidFill>
                <a:latin typeface="Palatino Linotype"/>
                <a:ea typeface="Palatino Linotype"/>
                <a:cs typeface="Palatino Linotype"/>
                <a:sym typeface="Palatino Linotype"/>
              </a:rPr>
              <a:t>2</a:t>
            </a:r>
            <a:r>
              <a:rPr lang="en" sz="1800">
                <a:solidFill>
                  <a:schemeClr val="dk1"/>
                </a:solidFill>
                <a:latin typeface="Palatino Linotype"/>
                <a:ea typeface="Palatino Linotype"/>
                <a:cs typeface="Palatino Linotype"/>
                <a:sym typeface="Palatino Linotype"/>
              </a:rPr>
              <a:t>)</a:t>
            </a:r>
            <a:br>
              <a:rPr lang="en" sz="1800">
                <a:solidFill>
                  <a:schemeClr val="dk1"/>
                </a:solidFill>
                <a:latin typeface="Palatino Linotype"/>
                <a:ea typeface="Palatino Linotype"/>
                <a:cs typeface="Palatino Linotype"/>
                <a:sym typeface="Palatino Linotype"/>
              </a:rPr>
            </a:br>
            <a:r>
              <a:rPr lang="en" sz="1800">
                <a:solidFill>
                  <a:schemeClr val="dk1"/>
                </a:solidFill>
                <a:latin typeface="Palatino Linotype"/>
                <a:ea typeface="Palatino Linotype"/>
                <a:cs typeface="Palatino Linotype"/>
                <a:sym typeface="Palatino Linotype"/>
              </a:rPr>
              <a:t>how would you increase your chances of seeing a neutrino event?</a:t>
            </a:r>
            <a:endParaRPr sz="18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1" name="Shape 4381"/>
        <p:cNvGrpSpPr/>
        <p:nvPr/>
      </p:nvGrpSpPr>
      <p:grpSpPr>
        <a:xfrm>
          <a:off x="0" y="0"/>
          <a:ext cx="0" cy="0"/>
          <a:chOff x="0" y="0"/>
          <a:chExt cx="0" cy="0"/>
        </a:xfrm>
      </p:grpSpPr>
      <p:sp>
        <p:nvSpPr>
          <p:cNvPr id="4382" name="Google Shape;4382;p178"/>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Building our first neutrino experiment</a:t>
            </a:r>
            <a:endParaRPr sz="1950"/>
          </a:p>
        </p:txBody>
      </p:sp>
      <p:sp>
        <p:nvSpPr>
          <p:cNvPr id="4383" name="Google Shape;4383;p17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384" name="Google Shape;4384;p17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385" name="Google Shape;4385;p17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386" name="Google Shape;4386;p178"/>
          <p:cNvPicPr preferRelativeResize="0"/>
          <p:nvPr/>
        </p:nvPicPr>
        <p:blipFill>
          <a:blip r:embed="rId3">
            <a:alphaModFix/>
          </a:blip>
          <a:stretch>
            <a:fillRect/>
          </a:stretch>
        </p:blipFill>
        <p:spPr>
          <a:xfrm>
            <a:off x="246869" y="662225"/>
            <a:ext cx="8668532" cy="2559262"/>
          </a:xfrm>
          <a:prstGeom prst="rect">
            <a:avLst/>
          </a:prstGeom>
          <a:noFill/>
          <a:ln>
            <a:noFill/>
          </a:ln>
        </p:spPr>
      </p:pic>
      <p:sp>
        <p:nvSpPr>
          <p:cNvPr id="4387" name="Google Shape;4387;p178"/>
          <p:cNvSpPr txBox="1"/>
          <p:nvPr/>
        </p:nvSpPr>
        <p:spPr>
          <a:xfrm>
            <a:off x="152400" y="3310263"/>
            <a:ext cx="8686800" cy="141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2000"/>
              </a:spcBef>
              <a:spcAft>
                <a:spcPts val="0"/>
              </a:spcAft>
              <a:buNone/>
            </a:pPr>
            <a:r>
              <a:rPr lang="en" sz="1800">
                <a:solidFill>
                  <a:schemeClr val="dk1"/>
                </a:solidFill>
                <a:latin typeface="Palatino Linotype"/>
                <a:ea typeface="Palatino Linotype"/>
                <a:cs typeface="Palatino Linotype"/>
                <a:sym typeface="Palatino Linotype"/>
              </a:rPr>
              <a:t>Since the probability for interaction is very small (~10</a:t>
            </a:r>
            <a:r>
              <a:rPr baseline="30000" lang="en" sz="1800">
                <a:solidFill>
                  <a:schemeClr val="dk1"/>
                </a:solidFill>
                <a:latin typeface="Palatino Linotype"/>
                <a:ea typeface="Palatino Linotype"/>
                <a:cs typeface="Palatino Linotype"/>
                <a:sym typeface="Palatino Linotype"/>
              </a:rPr>
              <a:t>-38</a:t>
            </a:r>
            <a:r>
              <a:rPr lang="en" sz="1800">
                <a:solidFill>
                  <a:schemeClr val="dk1"/>
                </a:solidFill>
                <a:latin typeface="Palatino Linotype"/>
                <a:ea typeface="Palatino Linotype"/>
                <a:cs typeface="Palatino Linotype"/>
                <a:sym typeface="Palatino Linotype"/>
              </a:rPr>
              <a:t> cm</a:t>
            </a:r>
            <a:r>
              <a:rPr baseline="30000" lang="en" sz="1800">
                <a:solidFill>
                  <a:schemeClr val="dk1"/>
                </a:solidFill>
                <a:latin typeface="Palatino Linotype"/>
                <a:ea typeface="Palatino Linotype"/>
                <a:cs typeface="Palatino Linotype"/>
                <a:sym typeface="Palatino Linotype"/>
              </a:rPr>
              <a:t>2</a:t>
            </a:r>
            <a:r>
              <a:rPr lang="en" sz="1800">
                <a:solidFill>
                  <a:schemeClr val="dk1"/>
                </a:solidFill>
                <a:latin typeface="Palatino Linotype"/>
                <a:ea typeface="Palatino Linotype"/>
                <a:cs typeface="Palatino Linotype"/>
                <a:sym typeface="Palatino Linotype"/>
              </a:rPr>
              <a:t>)</a:t>
            </a:r>
            <a:br>
              <a:rPr lang="en" sz="1800">
                <a:solidFill>
                  <a:schemeClr val="dk1"/>
                </a:solidFill>
                <a:latin typeface="Palatino Linotype"/>
                <a:ea typeface="Palatino Linotype"/>
                <a:cs typeface="Palatino Linotype"/>
                <a:sym typeface="Palatino Linotype"/>
              </a:rPr>
            </a:br>
            <a:r>
              <a:rPr lang="en" sz="1800">
                <a:solidFill>
                  <a:schemeClr val="dk1"/>
                </a:solidFill>
                <a:latin typeface="Palatino Linotype"/>
                <a:ea typeface="Palatino Linotype"/>
                <a:cs typeface="Palatino Linotype"/>
                <a:sym typeface="Palatino Linotype"/>
              </a:rPr>
              <a:t>how would you increase your chances of seeing a neutrino event?</a:t>
            </a:r>
            <a:br>
              <a:rPr lang="en" sz="1800">
                <a:solidFill>
                  <a:schemeClr val="dk1"/>
                </a:solidFill>
                <a:latin typeface="Palatino Linotype"/>
                <a:ea typeface="Palatino Linotype"/>
                <a:cs typeface="Palatino Linotype"/>
                <a:sym typeface="Palatino Linotype"/>
              </a:rPr>
            </a:br>
            <a:r>
              <a:rPr lang="en" sz="1800">
                <a:solidFill>
                  <a:schemeClr val="dk1"/>
                </a:solidFill>
                <a:latin typeface="Palatino Linotype"/>
                <a:ea typeface="Palatino Linotype"/>
                <a:cs typeface="Palatino Linotype"/>
                <a:sym typeface="Palatino Linotype"/>
              </a:rPr>
              <a:t>→ Send </a:t>
            </a:r>
            <a:r>
              <a:rPr b="1" lang="en" sz="1800">
                <a:solidFill>
                  <a:srgbClr val="C7007E"/>
                </a:solidFill>
                <a:latin typeface="Palatino Linotype"/>
                <a:ea typeface="Palatino Linotype"/>
                <a:cs typeface="Palatino Linotype"/>
                <a:sym typeface="Palatino Linotype"/>
              </a:rPr>
              <a:t>a lot</a:t>
            </a:r>
            <a:r>
              <a:rPr lang="en" sz="1800">
                <a:solidFill>
                  <a:schemeClr val="dk1"/>
                </a:solidFill>
                <a:latin typeface="Palatino Linotype"/>
                <a:ea typeface="Palatino Linotype"/>
                <a:cs typeface="Palatino Linotype"/>
                <a:sym typeface="Palatino Linotype"/>
              </a:rPr>
              <a:t> of neutrinos through it! </a:t>
            </a:r>
            <a:br>
              <a:rPr lang="en" sz="1800">
                <a:solidFill>
                  <a:schemeClr val="dk1"/>
                </a:solidFill>
                <a:latin typeface="Palatino Linotype"/>
                <a:ea typeface="Palatino Linotype"/>
                <a:cs typeface="Palatino Linotype"/>
                <a:sym typeface="Palatino Linotype"/>
              </a:rPr>
            </a:br>
            <a:r>
              <a:rPr lang="en" sz="1800">
                <a:solidFill>
                  <a:schemeClr val="dk1"/>
                </a:solidFill>
                <a:latin typeface="Palatino Linotype"/>
                <a:ea typeface="Palatino Linotype"/>
                <a:cs typeface="Palatino Linotype"/>
                <a:sym typeface="Palatino Linotype"/>
              </a:rPr>
              <a:t>→ </a:t>
            </a:r>
            <a:r>
              <a:rPr b="1" lang="en" sz="1800">
                <a:solidFill>
                  <a:srgbClr val="C7007E"/>
                </a:solidFill>
                <a:latin typeface="Palatino Linotype"/>
                <a:ea typeface="Palatino Linotype"/>
                <a:cs typeface="Palatino Linotype"/>
                <a:sym typeface="Palatino Linotype"/>
              </a:rPr>
              <a:t>Large detector mass</a:t>
            </a:r>
            <a:r>
              <a:rPr lang="en" sz="1800">
                <a:solidFill>
                  <a:schemeClr val="dk1"/>
                </a:solidFill>
                <a:latin typeface="Palatino Linotype"/>
                <a:ea typeface="Palatino Linotype"/>
                <a:cs typeface="Palatino Linotype"/>
                <a:sym typeface="Palatino Linotype"/>
              </a:rPr>
              <a:t> (and high detection efficiency) and a long exposure</a:t>
            </a:r>
            <a:endParaRPr sz="18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1" name="Shape 4391"/>
        <p:cNvGrpSpPr/>
        <p:nvPr/>
      </p:nvGrpSpPr>
      <p:grpSpPr>
        <a:xfrm>
          <a:off x="0" y="0"/>
          <a:ext cx="0" cy="0"/>
          <a:chOff x="0" y="0"/>
          <a:chExt cx="0" cy="0"/>
        </a:xfrm>
      </p:grpSpPr>
      <p:sp>
        <p:nvSpPr>
          <p:cNvPr id="4392" name="Google Shape;4392;p179"/>
          <p:cNvSpPr txBox="1"/>
          <p:nvPr>
            <p:ph idx="1" type="body"/>
          </p:nvPr>
        </p:nvSpPr>
        <p:spPr>
          <a:xfrm>
            <a:off x="3326125" y="728675"/>
            <a:ext cx="5346300" cy="1008600"/>
          </a:xfrm>
          <a:prstGeom prst="rect">
            <a:avLst/>
          </a:prstGeom>
        </p:spPr>
        <p:txBody>
          <a:bodyPr anchorCtr="0" anchor="t" bIns="0" lIns="0" spcFirstLastPara="1" rIns="0" wrap="square" tIns="0">
            <a:noAutofit/>
          </a:bodyPr>
          <a:lstStyle/>
          <a:p>
            <a:pPr indent="0" lvl="0" marL="0" rtl="0" algn="l">
              <a:lnSpc>
                <a:spcPct val="100000"/>
              </a:lnSpc>
              <a:spcBef>
                <a:spcPts val="2000"/>
              </a:spcBef>
              <a:spcAft>
                <a:spcPts val="0"/>
              </a:spcAft>
              <a:buNone/>
            </a:pPr>
            <a:r>
              <a:rPr lang="en" sz="1600">
                <a:solidFill>
                  <a:schemeClr val="dk1"/>
                </a:solidFill>
              </a:rPr>
              <a:t>Run from 1970 until 1994.</a:t>
            </a:r>
            <a:br>
              <a:rPr lang="en" sz="1600">
                <a:solidFill>
                  <a:schemeClr val="dk1"/>
                </a:solidFill>
              </a:rPr>
            </a:br>
            <a:r>
              <a:rPr lang="en" sz="1600">
                <a:solidFill>
                  <a:schemeClr val="dk1"/>
                </a:solidFill>
              </a:rPr>
              <a:t>Utilized 100000 gallons of dry-cleaning fluid </a:t>
            </a:r>
            <a:br>
              <a:rPr lang="en" sz="1600">
                <a:solidFill>
                  <a:schemeClr val="dk1"/>
                </a:solidFill>
              </a:rPr>
            </a:br>
            <a:r>
              <a:rPr lang="en" sz="1600">
                <a:solidFill>
                  <a:schemeClr val="dk1"/>
                </a:solidFill>
              </a:rPr>
              <a:t>to detect </a:t>
            </a:r>
            <a:r>
              <a:rPr b="1" lang="en" sz="1600">
                <a:solidFill>
                  <a:srgbClr val="C7007E"/>
                </a:solidFill>
              </a:rPr>
              <a:t>solar neutrinos</a:t>
            </a:r>
            <a:r>
              <a:rPr lang="en" sz="1600">
                <a:solidFill>
                  <a:schemeClr val="dk1"/>
                </a:solidFill>
              </a:rPr>
              <a:t>. </a:t>
            </a:r>
            <a:br>
              <a:rPr lang="en" sz="1600">
                <a:solidFill>
                  <a:schemeClr val="dk1"/>
                </a:solidFill>
              </a:rPr>
            </a:br>
            <a:br>
              <a:rPr lang="en" sz="1600">
                <a:solidFill>
                  <a:schemeClr val="dk1"/>
                </a:solidFill>
              </a:rPr>
            </a:br>
            <a:endParaRPr sz="1600">
              <a:solidFill>
                <a:schemeClr val="dk1"/>
              </a:solidFill>
            </a:endParaRPr>
          </a:p>
        </p:txBody>
      </p:sp>
      <p:sp>
        <p:nvSpPr>
          <p:cNvPr id="4393" name="Google Shape;4393;p179"/>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An early days radiochemical experiment: Homestake</a:t>
            </a:r>
            <a:endParaRPr/>
          </a:p>
        </p:txBody>
      </p:sp>
      <p:sp>
        <p:nvSpPr>
          <p:cNvPr id="4394" name="Google Shape;4394;p17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395" name="Google Shape;4395;p17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396" name="Google Shape;4396;p17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397" name="Google Shape;4397;p179"/>
          <p:cNvSpPr txBox="1"/>
          <p:nvPr/>
        </p:nvSpPr>
        <p:spPr>
          <a:xfrm>
            <a:off x="7341850" y="201950"/>
            <a:ext cx="1177200" cy="4311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2002</a:t>
            </a:r>
            <a:endParaRPr/>
          </a:p>
        </p:txBody>
      </p:sp>
      <p:pic>
        <p:nvPicPr>
          <p:cNvPr id="4398" name="Google Shape;4398;p179"/>
          <p:cNvPicPr preferRelativeResize="0"/>
          <p:nvPr/>
        </p:nvPicPr>
        <p:blipFill>
          <a:blip r:embed="rId3">
            <a:alphaModFix/>
          </a:blip>
          <a:stretch>
            <a:fillRect/>
          </a:stretch>
        </p:blipFill>
        <p:spPr>
          <a:xfrm>
            <a:off x="199700" y="659450"/>
            <a:ext cx="3030019" cy="3912550"/>
          </a:xfrm>
          <a:prstGeom prst="rect">
            <a:avLst/>
          </a:prstGeom>
          <a:noFill/>
          <a:ln>
            <a:noFill/>
          </a:ln>
        </p:spPr>
      </p:pic>
      <p:pic>
        <p:nvPicPr>
          <p:cNvPr id="4399" name="Google Shape;4399;p179"/>
          <p:cNvPicPr preferRelativeResize="0"/>
          <p:nvPr/>
        </p:nvPicPr>
        <p:blipFill>
          <a:blip r:embed="rId4">
            <a:alphaModFix/>
          </a:blip>
          <a:stretch>
            <a:fillRect/>
          </a:stretch>
        </p:blipFill>
        <p:spPr>
          <a:xfrm>
            <a:off x="3305925" y="1530875"/>
            <a:ext cx="4169300" cy="3035325"/>
          </a:xfrm>
          <a:prstGeom prst="rect">
            <a:avLst/>
          </a:prstGeom>
          <a:noFill/>
          <a:ln>
            <a:noFill/>
          </a:ln>
        </p:spPr>
      </p:pic>
      <p:pic>
        <p:nvPicPr>
          <p:cNvPr id="4400" name="Google Shape;4400;p179"/>
          <p:cNvPicPr preferRelativeResize="0"/>
          <p:nvPr/>
        </p:nvPicPr>
        <p:blipFill>
          <a:blip r:embed="rId5">
            <a:alphaModFix/>
          </a:blip>
          <a:stretch>
            <a:fillRect/>
          </a:stretch>
        </p:blipFill>
        <p:spPr>
          <a:xfrm>
            <a:off x="7875150" y="60675"/>
            <a:ext cx="903075" cy="8880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4" name="Shape 4404"/>
        <p:cNvGrpSpPr/>
        <p:nvPr/>
      </p:nvGrpSpPr>
      <p:grpSpPr>
        <a:xfrm>
          <a:off x="0" y="0"/>
          <a:ext cx="0" cy="0"/>
          <a:chOff x="0" y="0"/>
          <a:chExt cx="0" cy="0"/>
        </a:xfrm>
      </p:grpSpPr>
      <p:sp>
        <p:nvSpPr>
          <p:cNvPr id="4405" name="Google Shape;4405;p180"/>
          <p:cNvSpPr txBox="1"/>
          <p:nvPr>
            <p:ph idx="1" type="body"/>
          </p:nvPr>
        </p:nvSpPr>
        <p:spPr>
          <a:xfrm>
            <a:off x="3326125" y="728675"/>
            <a:ext cx="5440800" cy="3843300"/>
          </a:xfrm>
          <a:prstGeom prst="rect">
            <a:avLst/>
          </a:prstGeom>
        </p:spPr>
        <p:txBody>
          <a:bodyPr anchorCtr="0" anchor="t" bIns="0" lIns="0" spcFirstLastPara="1" rIns="0" wrap="square" tIns="0">
            <a:noAutofit/>
          </a:bodyPr>
          <a:lstStyle/>
          <a:p>
            <a:pPr indent="0" lvl="0" marL="0" rtl="0" algn="l">
              <a:lnSpc>
                <a:spcPct val="100000"/>
              </a:lnSpc>
              <a:spcBef>
                <a:spcPts val="2000"/>
              </a:spcBef>
              <a:spcAft>
                <a:spcPts val="0"/>
              </a:spcAft>
              <a:buNone/>
            </a:pPr>
            <a:r>
              <a:rPr lang="en" sz="1600">
                <a:solidFill>
                  <a:schemeClr val="dk1"/>
                </a:solidFill>
              </a:rPr>
              <a:t>Run from 1970 until 1994.</a:t>
            </a:r>
            <a:br>
              <a:rPr lang="en" sz="1600">
                <a:solidFill>
                  <a:schemeClr val="dk1"/>
                </a:solidFill>
              </a:rPr>
            </a:br>
            <a:r>
              <a:rPr lang="en" sz="1600">
                <a:solidFill>
                  <a:schemeClr val="dk1"/>
                </a:solidFill>
              </a:rPr>
              <a:t>Utilized 100000 gallons of dry-cleaning fluid </a:t>
            </a:r>
            <a:br>
              <a:rPr lang="en" sz="1600">
                <a:solidFill>
                  <a:schemeClr val="dk1"/>
                </a:solidFill>
              </a:rPr>
            </a:br>
            <a:r>
              <a:rPr lang="en" sz="1600">
                <a:solidFill>
                  <a:schemeClr val="dk1"/>
                </a:solidFill>
              </a:rPr>
              <a:t>to detect </a:t>
            </a:r>
            <a:r>
              <a:rPr b="1" lang="en" sz="1600">
                <a:solidFill>
                  <a:srgbClr val="C7007E"/>
                </a:solidFill>
              </a:rPr>
              <a:t>solar neutrinos</a:t>
            </a:r>
            <a:r>
              <a:rPr lang="en" sz="1600">
                <a:solidFill>
                  <a:schemeClr val="dk1"/>
                </a:solidFill>
              </a:rPr>
              <a:t>. </a:t>
            </a:r>
            <a:br>
              <a:rPr lang="en" sz="1600">
                <a:solidFill>
                  <a:schemeClr val="dk1"/>
                </a:solidFill>
              </a:rPr>
            </a:br>
            <a:br>
              <a:rPr lang="en" sz="1600">
                <a:solidFill>
                  <a:schemeClr val="dk1"/>
                </a:solidFill>
              </a:rPr>
            </a:br>
            <a:r>
              <a:rPr lang="en" sz="1600">
                <a:solidFill>
                  <a:schemeClr val="dk1"/>
                </a:solidFill>
              </a:rPr>
              <a:t>Neutrino absorbed by nucleus, converting neutron to proton: </a:t>
            </a:r>
            <a:br>
              <a:rPr lang="en" sz="1600">
                <a:solidFill>
                  <a:schemeClr val="dk1"/>
                </a:solidFill>
              </a:rPr>
            </a:br>
            <a:r>
              <a:rPr lang="en" sz="1600">
                <a:solidFill>
                  <a:schemeClr val="dk1"/>
                </a:solidFill>
              </a:rPr>
              <a:t>→ New nucleus (</a:t>
            </a:r>
            <a:r>
              <a:rPr baseline="30000" lang="en" sz="1600">
                <a:solidFill>
                  <a:schemeClr val="dk1"/>
                </a:solidFill>
              </a:rPr>
              <a:t>37</a:t>
            </a:r>
            <a:r>
              <a:rPr lang="en" sz="1600">
                <a:solidFill>
                  <a:schemeClr val="dk1"/>
                </a:solidFill>
              </a:rPr>
              <a:t>Ar) is </a:t>
            </a:r>
            <a:r>
              <a:rPr b="1" lang="en" sz="1600">
                <a:solidFill>
                  <a:srgbClr val="C7007E"/>
                </a:solidFill>
              </a:rPr>
              <a:t>unstable</a:t>
            </a:r>
            <a:r>
              <a:rPr lang="en" sz="1600">
                <a:solidFill>
                  <a:schemeClr val="dk1"/>
                </a:solidFill>
              </a:rPr>
              <a:t> with long ½ life (35 days)</a:t>
            </a:r>
            <a:endParaRPr sz="1600">
              <a:solidFill>
                <a:schemeClr val="dk1"/>
              </a:solidFill>
            </a:endParaRPr>
          </a:p>
          <a:p>
            <a:pPr indent="0" lvl="0" marL="12700" rtl="0" algn="l">
              <a:lnSpc>
                <a:spcPct val="100000"/>
              </a:lnSpc>
              <a:spcBef>
                <a:spcPts val="600"/>
              </a:spcBef>
              <a:spcAft>
                <a:spcPts val="0"/>
              </a:spcAft>
              <a:buNone/>
            </a:pPr>
            <a:r>
              <a:rPr lang="en" sz="1600">
                <a:solidFill>
                  <a:schemeClr val="dk1"/>
                </a:solidFill>
              </a:rPr>
              <a:t>→ Every few weeks, the unstable radioactive isotope is</a:t>
            </a:r>
            <a:br>
              <a:rPr lang="en" sz="1600">
                <a:solidFill>
                  <a:schemeClr val="dk1"/>
                </a:solidFill>
              </a:rPr>
            </a:br>
            <a:r>
              <a:rPr lang="en" sz="1600">
                <a:solidFill>
                  <a:schemeClr val="dk1"/>
                </a:solidFill>
              </a:rPr>
              <a:t>	extracted via helium bubbling from the huge tank and</a:t>
            </a:r>
            <a:br>
              <a:rPr lang="en" sz="1600">
                <a:solidFill>
                  <a:schemeClr val="dk1"/>
                </a:solidFill>
              </a:rPr>
            </a:br>
            <a:r>
              <a:rPr lang="en" sz="1600">
                <a:solidFill>
                  <a:schemeClr val="dk1"/>
                </a:solidFill>
              </a:rPr>
              <a:t>	collected on a small counter and you wait for its decay: </a:t>
            </a:r>
            <a:br>
              <a:rPr lang="en" sz="1600">
                <a:solidFill>
                  <a:schemeClr val="dk1"/>
                </a:solidFill>
              </a:rPr>
            </a:br>
            <a:r>
              <a:rPr lang="en" sz="1600">
                <a:solidFill>
                  <a:schemeClr val="dk1"/>
                </a:solidFill>
              </a:rPr>
              <a:t>		       </a:t>
            </a:r>
            <a:r>
              <a:rPr b="1" lang="en" sz="1600">
                <a:solidFill>
                  <a:srgbClr val="C7007E"/>
                </a:solidFill>
              </a:rPr>
              <a:t># of decays = # neutrino interactions</a:t>
            </a:r>
            <a:r>
              <a:rPr b="1" lang="en" sz="1600">
                <a:solidFill>
                  <a:schemeClr val="dk1"/>
                </a:solidFill>
              </a:rPr>
              <a:t> </a:t>
            </a:r>
            <a:br>
              <a:rPr lang="en" sz="1600">
                <a:solidFill>
                  <a:schemeClr val="dk1"/>
                </a:solidFill>
              </a:rPr>
            </a:br>
            <a:br>
              <a:rPr lang="en" sz="1600">
                <a:solidFill>
                  <a:schemeClr val="dk1"/>
                </a:solidFill>
              </a:rPr>
            </a:br>
            <a:r>
              <a:rPr lang="en" sz="1600">
                <a:solidFill>
                  <a:schemeClr val="dk1"/>
                </a:solidFill>
              </a:rPr>
              <a:t>Davis counted ~ ⅓ of Bahcall expected neutrinos from the sun.. </a:t>
            </a:r>
            <a:r>
              <a:rPr b="1" lang="en" sz="1600">
                <a:solidFill>
                  <a:schemeClr val="dk1"/>
                </a:solidFill>
              </a:rPr>
              <a:t>birth of the SOLAR neutrino problem.</a:t>
            </a:r>
            <a:endParaRPr b="1" sz="1600">
              <a:solidFill>
                <a:schemeClr val="dk1"/>
              </a:solidFill>
            </a:endParaRPr>
          </a:p>
        </p:txBody>
      </p:sp>
      <p:sp>
        <p:nvSpPr>
          <p:cNvPr id="4406" name="Google Shape;4406;p180"/>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An early days radiochemical experiment: Homestake</a:t>
            </a:r>
            <a:endParaRPr/>
          </a:p>
        </p:txBody>
      </p:sp>
      <p:sp>
        <p:nvSpPr>
          <p:cNvPr id="4407" name="Google Shape;4407;p18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408" name="Google Shape;4408;p18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409" name="Google Shape;4409;p18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410" name="Google Shape;4410;p180"/>
          <p:cNvSpPr txBox="1"/>
          <p:nvPr/>
        </p:nvSpPr>
        <p:spPr>
          <a:xfrm>
            <a:off x="7341850" y="201950"/>
            <a:ext cx="1177200" cy="4311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2002</a:t>
            </a:r>
            <a:endParaRPr/>
          </a:p>
        </p:txBody>
      </p:sp>
      <p:pic>
        <p:nvPicPr>
          <p:cNvPr id="4411" name="Google Shape;4411;p180"/>
          <p:cNvPicPr preferRelativeResize="0"/>
          <p:nvPr/>
        </p:nvPicPr>
        <p:blipFill>
          <a:blip r:embed="rId3">
            <a:alphaModFix/>
          </a:blip>
          <a:stretch>
            <a:fillRect/>
          </a:stretch>
        </p:blipFill>
        <p:spPr>
          <a:xfrm>
            <a:off x="199700" y="659450"/>
            <a:ext cx="3030019" cy="3912550"/>
          </a:xfrm>
          <a:prstGeom prst="rect">
            <a:avLst/>
          </a:prstGeom>
          <a:noFill/>
          <a:ln>
            <a:noFill/>
          </a:ln>
        </p:spPr>
      </p:pic>
      <p:pic>
        <p:nvPicPr>
          <p:cNvPr id="4412" name="Google Shape;4412;p180"/>
          <p:cNvPicPr preferRelativeResize="0"/>
          <p:nvPr/>
        </p:nvPicPr>
        <p:blipFill>
          <a:blip r:embed="rId4">
            <a:alphaModFix/>
          </a:blip>
          <a:stretch>
            <a:fillRect/>
          </a:stretch>
        </p:blipFill>
        <p:spPr>
          <a:xfrm>
            <a:off x="390700" y="3338525"/>
            <a:ext cx="2600150" cy="799125"/>
          </a:xfrm>
          <a:prstGeom prst="rect">
            <a:avLst/>
          </a:prstGeom>
          <a:noFill/>
          <a:ln>
            <a:noFill/>
          </a:ln>
        </p:spPr>
      </p:pic>
      <p:pic>
        <p:nvPicPr>
          <p:cNvPr id="4413" name="Google Shape;4413;p180"/>
          <p:cNvPicPr preferRelativeResize="0"/>
          <p:nvPr/>
        </p:nvPicPr>
        <p:blipFill>
          <a:blip r:embed="rId5">
            <a:alphaModFix/>
          </a:blip>
          <a:stretch>
            <a:fillRect/>
          </a:stretch>
        </p:blipFill>
        <p:spPr>
          <a:xfrm>
            <a:off x="7875150" y="60675"/>
            <a:ext cx="903075" cy="88802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7" name="Shape 4417"/>
        <p:cNvGrpSpPr/>
        <p:nvPr/>
      </p:nvGrpSpPr>
      <p:grpSpPr>
        <a:xfrm>
          <a:off x="0" y="0"/>
          <a:ext cx="0" cy="0"/>
          <a:chOff x="0" y="0"/>
          <a:chExt cx="0" cy="0"/>
        </a:xfrm>
      </p:grpSpPr>
      <p:sp>
        <p:nvSpPr>
          <p:cNvPr id="4418" name="Google Shape;4418;p181"/>
          <p:cNvSpPr txBox="1"/>
          <p:nvPr>
            <p:ph idx="1" type="body"/>
          </p:nvPr>
        </p:nvSpPr>
        <p:spPr>
          <a:xfrm>
            <a:off x="3326125" y="728675"/>
            <a:ext cx="5440800" cy="3843300"/>
          </a:xfrm>
          <a:prstGeom prst="rect">
            <a:avLst/>
          </a:prstGeom>
        </p:spPr>
        <p:txBody>
          <a:bodyPr anchorCtr="0" anchor="t" bIns="0" lIns="0" spcFirstLastPara="1" rIns="0" wrap="square" tIns="0">
            <a:noAutofit/>
          </a:bodyPr>
          <a:lstStyle/>
          <a:p>
            <a:pPr indent="0" lvl="0" marL="0" rtl="0" algn="l">
              <a:lnSpc>
                <a:spcPct val="100000"/>
              </a:lnSpc>
              <a:spcBef>
                <a:spcPts val="2000"/>
              </a:spcBef>
              <a:spcAft>
                <a:spcPts val="0"/>
              </a:spcAft>
              <a:buNone/>
            </a:pPr>
            <a:r>
              <a:rPr lang="en" sz="1600">
                <a:solidFill>
                  <a:schemeClr val="dk1"/>
                </a:solidFill>
              </a:rPr>
              <a:t>Run from 1970 until 1994.</a:t>
            </a:r>
            <a:br>
              <a:rPr lang="en" sz="1600">
                <a:solidFill>
                  <a:schemeClr val="dk1"/>
                </a:solidFill>
              </a:rPr>
            </a:br>
            <a:r>
              <a:rPr lang="en" sz="1600">
                <a:solidFill>
                  <a:schemeClr val="dk1"/>
                </a:solidFill>
              </a:rPr>
              <a:t>Utilized 100000 gallons of dry-cleaning fluid </a:t>
            </a:r>
            <a:br>
              <a:rPr lang="en" sz="1600">
                <a:solidFill>
                  <a:schemeClr val="dk1"/>
                </a:solidFill>
              </a:rPr>
            </a:br>
            <a:r>
              <a:rPr lang="en" sz="1600">
                <a:solidFill>
                  <a:schemeClr val="dk1"/>
                </a:solidFill>
              </a:rPr>
              <a:t>to detect </a:t>
            </a:r>
            <a:r>
              <a:rPr b="1" lang="en" sz="1600">
                <a:solidFill>
                  <a:srgbClr val="C7007E"/>
                </a:solidFill>
              </a:rPr>
              <a:t>solar neutrinos</a:t>
            </a:r>
            <a:r>
              <a:rPr lang="en" sz="1600">
                <a:solidFill>
                  <a:schemeClr val="dk1"/>
                </a:solidFill>
              </a:rPr>
              <a:t>. </a:t>
            </a:r>
            <a:br>
              <a:rPr lang="en" sz="1600">
                <a:solidFill>
                  <a:schemeClr val="dk1"/>
                </a:solidFill>
              </a:rPr>
            </a:br>
            <a:br>
              <a:rPr lang="en" sz="1600">
                <a:solidFill>
                  <a:schemeClr val="dk1"/>
                </a:solidFill>
              </a:rPr>
            </a:br>
            <a:r>
              <a:rPr lang="en" sz="1600">
                <a:solidFill>
                  <a:schemeClr val="dk1"/>
                </a:solidFill>
              </a:rPr>
              <a:t>Neutrino absorbed by nucleus, converting neutron to proton: </a:t>
            </a:r>
            <a:br>
              <a:rPr lang="en" sz="1600">
                <a:solidFill>
                  <a:schemeClr val="dk1"/>
                </a:solidFill>
              </a:rPr>
            </a:br>
            <a:r>
              <a:rPr lang="en" sz="1600">
                <a:solidFill>
                  <a:schemeClr val="dk1"/>
                </a:solidFill>
              </a:rPr>
              <a:t>→ New nucleus (</a:t>
            </a:r>
            <a:r>
              <a:rPr baseline="30000" lang="en" sz="1600">
                <a:solidFill>
                  <a:schemeClr val="dk1"/>
                </a:solidFill>
              </a:rPr>
              <a:t>37</a:t>
            </a:r>
            <a:r>
              <a:rPr lang="en" sz="1600">
                <a:solidFill>
                  <a:schemeClr val="dk1"/>
                </a:solidFill>
              </a:rPr>
              <a:t>Ar) is </a:t>
            </a:r>
            <a:r>
              <a:rPr b="1" lang="en" sz="1600">
                <a:solidFill>
                  <a:srgbClr val="C7007E"/>
                </a:solidFill>
              </a:rPr>
              <a:t>unstable</a:t>
            </a:r>
            <a:r>
              <a:rPr lang="en" sz="1600">
                <a:solidFill>
                  <a:schemeClr val="dk1"/>
                </a:solidFill>
              </a:rPr>
              <a:t> with long ½ life (35 days)</a:t>
            </a:r>
            <a:endParaRPr sz="1600">
              <a:solidFill>
                <a:schemeClr val="dk1"/>
              </a:solidFill>
            </a:endParaRPr>
          </a:p>
          <a:p>
            <a:pPr indent="0" lvl="0" marL="12700" rtl="0" algn="l">
              <a:lnSpc>
                <a:spcPct val="100000"/>
              </a:lnSpc>
              <a:spcBef>
                <a:spcPts val="600"/>
              </a:spcBef>
              <a:spcAft>
                <a:spcPts val="0"/>
              </a:spcAft>
              <a:buNone/>
            </a:pPr>
            <a:r>
              <a:rPr lang="en" sz="1600">
                <a:solidFill>
                  <a:schemeClr val="dk1"/>
                </a:solidFill>
              </a:rPr>
              <a:t>→ Every few weeks, the unstable radioactive isotope is</a:t>
            </a:r>
            <a:br>
              <a:rPr lang="en" sz="1600">
                <a:solidFill>
                  <a:schemeClr val="dk1"/>
                </a:solidFill>
              </a:rPr>
            </a:br>
            <a:r>
              <a:rPr lang="en" sz="1600">
                <a:solidFill>
                  <a:schemeClr val="dk1"/>
                </a:solidFill>
              </a:rPr>
              <a:t>	extracted via helium bubbling from the huge tank and</a:t>
            </a:r>
            <a:br>
              <a:rPr lang="en" sz="1600">
                <a:solidFill>
                  <a:schemeClr val="dk1"/>
                </a:solidFill>
              </a:rPr>
            </a:br>
            <a:r>
              <a:rPr lang="en" sz="1600">
                <a:solidFill>
                  <a:schemeClr val="dk1"/>
                </a:solidFill>
              </a:rPr>
              <a:t>	collected on a small counter and you wait for its decay: </a:t>
            </a:r>
            <a:br>
              <a:rPr lang="en" sz="1600">
                <a:solidFill>
                  <a:schemeClr val="dk1"/>
                </a:solidFill>
              </a:rPr>
            </a:br>
            <a:r>
              <a:rPr lang="en" sz="1600">
                <a:solidFill>
                  <a:schemeClr val="dk1"/>
                </a:solidFill>
              </a:rPr>
              <a:t>		       </a:t>
            </a:r>
            <a:r>
              <a:rPr b="1" lang="en" sz="1600">
                <a:solidFill>
                  <a:srgbClr val="C7007E"/>
                </a:solidFill>
              </a:rPr>
              <a:t># of decays = # neutrino interactions</a:t>
            </a:r>
            <a:r>
              <a:rPr b="1" lang="en" sz="1600">
                <a:solidFill>
                  <a:schemeClr val="dk1"/>
                </a:solidFill>
              </a:rPr>
              <a:t> </a:t>
            </a:r>
            <a:br>
              <a:rPr lang="en" sz="1600">
                <a:solidFill>
                  <a:schemeClr val="dk1"/>
                </a:solidFill>
              </a:rPr>
            </a:br>
            <a:br>
              <a:rPr lang="en" sz="1600">
                <a:solidFill>
                  <a:schemeClr val="dk1"/>
                </a:solidFill>
              </a:rPr>
            </a:br>
            <a:r>
              <a:rPr lang="en" sz="1600">
                <a:solidFill>
                  <a:schemeClr val="dk1"/>
                </a:solidFill>
              </a:rPr>
              <a:t>Davis counted ~ ⅓ of Bahcall expected neutrinos from the sun.. </a:t>
            </a:r>
            <a:r>
              <a:rPr b="1" lang="en" sz="1600">
                <a:solidFill>
                  <a:schemeClr val="dk1"/>
                </a:solidFill>
              </a:rPr>
              <a:t>birth of the SOLAR neutrino problem.</a:t>
            </a:r>
            <a:endParaRPr b="1" sz="1600">
              <a:solidFill>
                <a:schemeClr val="dk1"/>
              </a:solidFill>
            </a:endParaRPr>
          </a:p>
        </p:txBody>
      </p:sp>
      <p:sp>
        <p:nvSpPr>
          <p:cNvPr id="4419" name="Google Shape;4419;p181"/>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An early days radiochemical experiment: Homestake</a:t>
            </a:r>
            <a:endParaRPr/>
          </a:p>
        </p:txBody>
      </p:sp>
      <p:sp>
        <p:nvSpPr>
          <p:cNvPr id="4420" name="Google Shape;4420;p18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421" name="Google Shape;4421;p18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422" name="Google Shape;4422;p18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423" name="Google Shape;4423;p181"/>
          <p:cNvSpPr txBox="1"/>
          <p:nvPr/>
        </p:nvSpPr>
        <p:spPr>
          <a:xfrm>
            <a:off x="7341850" y="201950"/>
            <a:ext cx="1177200" cy="4311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2002</a:t>
            </a:r>
            <a:endParaRPr/>
          </a:p>
        </p:txBody>
      </p:sp>
      <p:pic>
        <p:nvPicPr>
          <p:cNvPr id="4424" name="Google Shape;4424;p181"/>
          <p:cNvPicPr preferRelativeResize="0"/>
          <p:nvPr/>
        </p:nvPicPr>
        <p:blipFill>
          <a:blip r:embed="rId3">
            <a:alphaModFix/>
          </a:blip>
          <a:stretch>
            <a:fillRect/>
          </a:stretch>
        </p:blipFill>
        <p:spPr>
          <a:xfrm>
            <a:off x="199700" y="659450"/>
            <a:ext cx="3030019" cy="3912550"/>
          </a:xfrm>
          <a:prstGeom prst="rect">
            <a:avLst/>
          </a:prstGeom>
          <a:noFill/>
          <a:ln>
            <a:noFill/>
          </a:ln>
        </p:spPr>
      </p:pic>
      <p:sp>
        <p:nvSpPr>
          <p:cNvPr id="4425" name="Google Shape;4425;p181"/>
          <p:cNvSpPr/>
          <p:nvPr/>
        </p:nvSpPr>
        <p:spPr>
          <a:xfrm>
            <a:off x="3749050" y="2651750"/>
            <a:ext cx="2709000" cy="1668900"/>
          </a:xfrm>
          <a:prstGeom prst="wedgeRectCallout">
            <a:avLst>
              <a:gd fmla="val -20833" name="adj1"/>
              <a:gd fmla="val 62500" name="adj2"/>
            </a:avLst>
          </a:prstGeom>
          <a:solidFill>
            <a:srgbClr val="E36C0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alatino Linotype"/>
                <a:ea typeface="Palatino Linotype"/>
                <a:cs typeface="Palatino Linotype"/>
                <a:sym typeface="Palatino Linotype"/>
              </a:rPr>
              <a:t>Ideas on how to </a:t>
            </a:r>
            <a:r>
              <a:rPr b="1" lang="en" sz="1800">
                <a:solidFill>
                  <a:schemeClr val="lt1"/>
                </a:solidFill>
                <a:latin typeface="Palatino Linotype"/>
                <a:ea typeface="Palatino Linotype"/>
                <a:cs typeface="Palatino Linotype"/>
                <a:sym typeface="Palatino Linotype"/>
              </a:rPr>
              <a:t>experimentally fix </a:t>
            </a:r>
            <a:br>
              <a:rPr b="1" lang="en" sz="1800">
                <a:solidFill>
                  <a:schemeClr val="lt1"/>
                </a:solidFill>
                <a:latin typeface="Palatino Linotype"/>
                <a:ea typeface="Palatino Linotype"/>
                <a:cs typeface="Palatino Linotype"/>
                <a:sym typeface="Palatino Linotype"/>
              </a:rPr>
            </a:br>
            <a:r>
              <a:rPr lang="en" sz="1800">
                <a:solidFill>
                  <a:schemeClr val="lt1"/>
                </a:solidFill>
                <a:latin typeface="Palatino Linotype"/>
                <a:ea typeface="Palatino Linotype"/>
                <a:cs typeface="Palatino Linotype"/>
                <a:sym typeface="Palatino Linotype"/>
              </a:rPr>
              <a:t>this problem?</a:t>
            </a:r>
            <a:br>
              <a:rPr b="1" lang="en" sz="1800">
                <a:solidFill>
                  <a:schemeClr val="lt1"/>
                </a:solidFill>
                <a:latin typeface="Palatino Linotype"/>
                <a:ea typeface="Palatino Linotype"/>
                <a:cs typeface="Palatino Linotype"/>
                <a:sym typeface="Palatino Linotype"/>
              </a:rPr>
            </a:br>
            <a:br>
              <a:rPr b="1" lang="en" sz="1800">
                <a:solidFill>
                  <a:schemeClr val="lt1"/>
                </a:solidFill>
                <a:latin typeface="Palatino Linotype"/>
                <a:ea typeface="Palatino Linotype"/>
                <a:cs typeface="Palatino Linotype"/>
                <a:sym typeface="Palatino Linotype"/>
              </a:rPr>
            </a:br>
            <a:endParaRPr b="1" sz="1800">
              <a:solidFill>
                <a:schemeClr val="lt1"/>
              </a:solidFill>
              <a:latin typeface="Palatino Linotype"/>
              <a:ea typeface="Palatino Linotype"/>
              <a:cs typeface="Palatino Linotype"/>
              <a:sym typeface="Palatino Linotype"/>
            </a:endParaRPr>
          </a:p>
        </p:txBody>
      </p:sp>
      <p:pic>
        <p:nvPicPr>
          <p:cNvPr id="4426" name="Google Shape;4426;p181"/>
          <p:cNvPicPr preferRelativeResize="0"/>
          <p:nvPr/>
        </p:nvPicPr>
        <p:blipFill>
          <a:blip r:embed="rId4">
            <a:alphaModFix/>
          </a:blip>
          <a:stretch>
            <a:fillRect/>
          </a:stretch>
        </p:blipFill>
        <p:spPr>
          <a:xfrm>
            <a:off x="390700" y="3338525"/>
            <a:ext cx="2600150" cy="799125"/>
          </a:xfrm>
          <a:prstGeom prst="rect">
            <a:avLst/>
          </a:prstGeom>
          <a:noFill/>
          <a:ln>
            <a:noFill/>
          </a:ln>
        </p:spPr>
      </p:pic>
      <p:pic>
        <p:nvPicPr>
          <p:cNvPr id="4427" name="Google Shape;4427;p181"/>
          <p:cNvPicPr preferRelativeResize="0"/>
          <p:nvPr/>
        </p:nvPicPr>
        <p:blipFill>
          <a:blip r:embed="rId5">
            <a:alphaModFix/>
          </a:blip>
          <a:stretch>
            <a:fillRect/>
          </a:stretch>
        </p:blipFill>
        <p:spPr>
          <a:xfrm>
            <a:off x="7875150" y="60675"/>
            <a:ext cx="903075" cy="88802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1" name="Shape 4431"/>
        <p:cNvGrpSpPr/>
        <p:nvPr/>
      </p:nvGrpSpPr>
      <p:grpSpPr>
        <a:xfrm>
          <a:off x="0" y="0"/>
          <a:ext cx="0" cy="0"/>
          <a:chOff x="0" y="0"/>
          <a:chExt cx="0" cy="0"/>
        </a:xfrm>
      </p:grpSpPr>
      <p:sp>
        <p:nvSpPr>
          <p:cNvPr id="4432" name="Google Shape;4432;p182"/>
          <p:cNvSpPr txBox="1"/>
          <p:nvPr>
            <p:ph idx="1" type="body"/>
          </p:nvPr>
        </p:nvSpPr>
        <p:spPr>
          <a:xfrm>
            <a:off x="3326125" y="728675"/>
            <a:ext cx="5440800" cy="3843300"/>
          </a:xfrm>
          <a:prstGeom prst="rect">
            <a:avLst/>
          </a:prstGeom>
        </p:spPr>
        <p:txBody>
          <a:bodyPr anchorCtr="0" anchor="t" bIns="0" lIns="0" spcFirstLastPara="1" rIns="0" wrap="square" tIns="0">
            <a:noAutofit/>
          </a:bodyPr>
          <a:lstStyle/>
          <a:p>
            <a:pPr indent="0" lvl="0" marL="0" rtl="0" algn="l">
              <a:lnSpc>
                <a:spcPct val="100000"/>
              </a:lnSpc>
              <a:spcBef>
                <a:spcPts val="2000"/>
              </a:spcBef>
              <a:spcAft>
                <a:spcPts val="0"/>
              </a:spcAft>
              <a:buNone/>
            </a:pPr>
            <a:r>
              <a:rPr lang="en" sz="1600">
                <a:solidFill>
                  <a:schemeClr val="dk1"/>
                </a:solidFill>
              </a:rPr>
              <a:t>Run from 1970 until 1994.</a:t>
            </a:r>
            <a:br>
              <a:rPr lang="en" sz="1600">
                <a:solidFill>
                  <a:schemeClr val="dk1"/>
                </a:solidFill>
              </a:rPr>
            </a:br>
            <a:r>
              <a:rPr lang="en" sz="1600">
                <a:solidFill>
                  <a:schemeClr val="dk1"/>
                </a:solidFill>
              </a:rPr>
              <a:t>Utilized 100000 gallons of dry-cleaning fluid </a:t>
            </a:r>
            <a:br>
              <a:rPr lang="en" sz="1600">
                <a:solidFill>
                  <a:schemeClr val="dk1"/>
                </a:solidFill>
              </a:rPr>
            </a:br>
            <a:r>
              <a:rPr lang="en" sz="1600">
                <a:solidFill>
                  <a:schemeClr val="dk1"/>
                </a:solidFill>
              </a:rPr>
              <a:t>to detect </a:t>
            </a:r>
            <a:r>
              <a:rPr b="1" lang="en" sz="1600">
                <a:solidFill>
                  <a:srgbClr val="C7007E"/>
                </a:solidFill>
              </a:rPr>
              <a:t>solar neutrinos</a:t>
            </a:r>
            <a:r>
              <a:rPr lang="en" sz="1600">
                <a:solidFill>
                  <a:schemeClr val="dk1"/>
                </a:solidFill>
              </a:rPr>
              <a:t>. </a:t>
            </a:r>
            <a:br>
              <a:rPr lang="en" sz="1600">
                <a:solidFill>
                  <a:schemeClr val="dk1"/>
                </a:solidFill>
              </a:rPr>
            </a:br>
            <a:br>
              <a:rPr lang="en" sz="1600">
                <a:solidFill>
                  <a:schemeClr val="dk1"/>
                </a:solidFill>
              </a:rPr>
            </a:br>
            <a:r>
              <a:rPr lang="en" sz="1600">
                <a:solidFill>
                  <a:schemeClr val="dk1"/>
                </a:solidFill>
              </a:rPr>
              <a:t>Neutrino absorbed by nucleus, converting neutron to proton: </a:t>
            </a:r>
            <a:br>
              <a:rPr lang="en" sz="1600">
                <a:solidFill>
                  <a:schemeClr val="dk1"/>
                </a:solidFill>
              </a:rPr>
            </a:br>
            <a:r>
              <a:rPr lang="en" sz="1600">
                <a:solidFill>
                  <a:schemeClr val="dk1"/>
                </a:solidFill>
              </a:rPr>
              <a:t>→ New nucleus (</a:t>
            </a:r>
            <a:r>
              <a:rPr baseline="30000" lang="en" sz="1600">
                <a:solidFill>
                  <a:schemeClr val="dk1"/>
                </a:solidFill>
              </a:rPr>
              <a:t>37</a:t>
            </a:r>
            <a:r>
              <a:rPr lang="en" sz="1600">
                <a:solidFill>
                  <a:schemeClr val="dk1"/>
                </a:solidFill>
              </a:rPr>
              <a:t>Ar) is </a:t>
            </a:r>
            <a:r>
              <a:rPr b="1" lang="en" sz="1600">
                <a:solidFill>
                  <a:srgbClr val="C7007E"/>
                </a:solidFill>
              </a:rPr>
              <a:t>unstable</a:t>
            </a:r>
            <a:r>
              <a:rPr lang="en" sz="1600">
                <a:solidFill>
                  <a:schemeClr val="dk1"/>
                </a:solidFill>
              </a:rPr>
              <a:t> with long ½ life (35 days)</a:t>
            </a:r>
            <a:endParaRPr sz="1600">
              <a:solidFill>
                <a:schemeClr val="dk1"/>
              </a:solidFill>
            </a:endParaRPr>
          </a:p>
          <a:p>
            <a:pPr indent="0" lvl="0" marL="12700" rtl="0" algn="l">
              <a:lnSpc>
                <a:spcPct val="100000"/>
              </a:lnSpc>
              <a:spcBef>
                <a:spcPts val="600"/>
              </a:spcBef>
              <a:spcAft>
                <a:spcPts val="0"/>
              </a:spcAft>
              <a:buNone/>
            </a:pPr>
            <a:r>
              <a:rPr lang="en" sz="1600">
                <a:solidFill>
                  <a:schemeClr val="dk1"/>
                </a:solidFill>
              </a:rPr>
              <a:t>→ Every few weeks, the unstable radioactive isotope is</a:t>
            </a:r>
            <a:br>
              <a:rPr lang="en" sz="1600">
                <a:solidFill>
                  <a:schemeClr val="dk1"/>
                </a:solidFill>
              </a:rPr>
            </a:br>
            <a:r>
              <a:rPr lang="en" sz="1600">
                <a:solidFill>
                  <a:schemeClr val="dk1"/>
                </a:solidFill>
              </a:rPr>
              <a:t>	extracted via helium bubbling from the huge tank and</a:t>
            </a:r>
            <a:br>
              <a:rPr lang="en" sz="1600">
                <a:solidFill>
                  <a:schemeClr val="dk1"/>
                </a:solidFill>
              </a:rPr>
            </a:br>
            <a:r>
              <a:rPr lang="en" sz="1600">
                <a:solidFill>
                  <a:schemeClr val="dk1"/>
                </a:solidFill>
              </a:rPr>
              <a:t>	collected on a small counter and you wait for its decay: </a:t>
            </a:r>
            <a:br>
              <a:rPr lang="en" sz="1600">
                <a:solidFill>
                  <a:schemeClr val="dk1"/>
                </a:solidFill>
              </a:rPr>
            </a:br>
            <a:r>
              <a:rPr lang="en" sz="1600">
                <a:solidFill>
                  <a:schemeClr val="dk1"/>
                </a:solidFill>
              </a:rPr>
              <a:t>		       </a:t>
            </a:r>
            <a:r>
              <a:rPr b="1" lang="en" sz="1600">
                <a:solidFill>
                  <a:srgbClr val="C7007E"/>
                </a:solidFill>
              </a:rPr>
              <a:t># of decays = # neutrino interactions</a:t>
            </a:r>
            <a:r>
              <a:rPr b="1" lang="en" sz="1600">
                <a:solidFill>
                  <a:schemeClr val="dk1"/>
                </a:solidFill>
              </a:rPr>
              <a:t> </a:t>
            </a:r>
            <a:br>
              <a:rPr lang="en" sz="1600">
                <a:solidFill>
                  <a:schemeClr val="dk1"/>
                </a:solidFill>
              </a:rPr>
            </a:br>
            <a:br>
              <a:rPr lang="en" sz="1600">
                <a:solidFill>
                  <a:schemeClr val="dk1"/>
                </a:solidFill>
              </a:rPr>
            </a:br>
            <a:r>
              <a:rPr lang="en" sz="1600">
                <a:solidFill>
                  <a:schemeClr val="dk1"/>
                </a:solidFill>
              </a:rPr>
              <a:t>Davis counted ~ ⅓ of Bahcall expected neutrinos from the sun.. </a:t>
            </a:r>
            <a:r>
              <a:rPr b="1" lang="en" sz="1600">
                <a:solidFill>
                  <a:schemeClr val="dk1"/>
                </a:solidFill>
              </a:rPr>
              <a:t>birth of the SOLAR neutrino problem.</a:t>
            </a:r>
            <a:endParaRPr b="1" sz="1600">
              <a:solidFill>
                <a:schemeClr val="dk1"/>
              </a:solidFill>
            </a:endParaRPr>
          </a:p>
        </p:txBody>
      </p:sp>
      <p:sp>
        <p:nvSpPr>
          <p:cNvPr id="4433" name="Google Shape;4433;p182"/>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An early days experiment: Homestake</a:t>
            </a:r>
            <a:endParaRPr/>
          </a:p>
        </p:txBody>
      </p:sp>
      <p:sp>
        <p:nvSpPr>
          <p:cNvPr id="4434" name="Google Shape;4434;p18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435" name="Google Shape;4435;p18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436" name="Google Shape;4436;p18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437" name="Google Shape;4437;p182"/>
          <p:cNvSpPr txBox="1"/>
          <p:nvPr/>
        </p:nvSpPr>
        <p:spPr>
          <a:xfrm>
            <a:off x="7341850" y="201950"/>
            <a:ext cx="1177200" cy="4311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2002</a:t>
            </a:r>
            <a:endParaRPr/>
          </a:p>
        </p:txBody>
      </p:sp>
      <p:pic>
        <p:nvPicPr>
          <p:cNvPr id="4438" name="Google Shape;4438;p182"/>
          <p:cNvPicPr preferRelativeResize="0"/>
          <p:nvPr/>
        </p:nvPicPr>
        <p:blipFill>
          <a:blip r:embed="rId3">
            <a:alphaModFix/>
          </a:blip>
          <a:stretch>
            <a:fillRect/>
          </a:stretch>
        </p:blipFill>
        <p:spPr>
          <a:xfrm>
            <a:off x="199700" y="659450"/>
            <a:ext cx="3030019" cy="3912550"/>
          </a:xfrm>
          <a:prstGeom prst="rect">
            <a:avLst/>
          </a:prstGeom>
          <a:noFill/>
          <a:ln>
            <a:noFill/>
          </a:ln>
        </p:spPr>
      </p:pic>
      <p:sp>
        <p:nvSpPr>
          <p:cNvPr id="4439" name="Google Shape;4439;p182"/>
          <p:cNvSpPr/>
          <p:nvPr/>
        </p:nvSpPr>
        <p:spPr>
          <a:xfrm>
            <a:off x="3749050" y="2651750"/>
            <a:ext cx="2709000" cy="1668900"/>
          </a:xfrm>
          <a:prstGeom prst="wedgeRectCallout">
            <a:avLst>
              <a:gd fmla="val -20833" name="adj1"/>
              <a:gd fmla="val 62500" name="adj2"/>
            </a:avLst>
          </a:prstGeom>
          <a:solidFill>
            <a:srgbClr val="E36C0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alatino Linotype"/>
                <a:ea typeface="Palatino Linotype"/>
                <a:cs typeface="Palatino Linotype"/>
                <a:sym typeface="Palatino Linotype"/>
              </a:rPr>
              <a:t>Ideas on how to </a:t>
            </a:r>
            <a:r>
              <a:rPr b="1" lang="en" sz="1800">
                <a:solidFill>
                  <a:schemeClr val="lt1"/>
                </a:solidFill>
                <a:latin typeface="Palatino Linotype"/>
                <a:ea typeface="Palatino Linotype"/>
                <a:cs typeface="Palatino Linotype"/>
                <a:sym typeface="Palatino Linotype"/>
              </a:rPr>
              <a:t>experimentally fix </a:t>
            </a:r>
            <a:br>
              <a:rPr b="1" lang="en" sz="1800">
                <a:solidFill>
                  <a:schemeClr val="lt1"/>
                </a:solidFill>
                <a:latin typeface="Palatino Linotype"/>
                <a:ea typeface="Palatino Linotype"/>
                <a:cs typeface="Palatino Linotype"/>
                <a:sym typeface="Palatino Linotype"/>
              </a:rPr>
            </a:br>
            <a:r>
              <a:rPr lang="en" sz="1800">
                <a:solidFill>
                  <a:schemeClr val="lt1"/>
                </a:solidFill>
                <a:latin typeface="Palatino Linotype"/>
                <a:ea typeface="Palatino Linotype"/>
                <a:cs typeface="Palatino Linotype"/>
                <a:sym typeface="Palatino Linotype"/>
              </a:rPr>
              <a:t>this problem?</a:t>
            </a:r>
            <a:br>
              <a:rPr lang="en" sz="1800">
                <a:solidFill>
                  <a:schemeClr val="lt1"/>
                </a:solidFill>
                <a:latin typeface="Palatino Linotype"/>
                <a:ea typeface="Palatino Linotype"/>
                <a:cs typeface="Palatino Linotype"/>
                <a:sym typeface="Palatino Linotype"/>
              </a:rPr>
            </a:br>
            <a:br>
              <a:rPr b="1" lang="en" sz="1800">
                <a:solidFill>
                  <a:schemeClr val="lt1"/>
                </a:solidFill>
                <a:latin typeface="Palatino Linotype"/>
                <a:ea typeface="Palatino Linotype"/>
                <a:cs typeface="Palatino Linotype"/>
                <a:sym typeface="Palatino Linotype"/>
              </a:rPr>
            </a:br>
            <a:r>
              <a:rPr lang="en" sz="1800">
                <a:solidFill>
                  <a:schemeClr val="lt1"/>
                </a:solidFill>
                <a:latin typeface="Palatino Linotype"/>
                <a:ea typeface="Palatino Linotype"/>
                <a:cs typeface="Palatino Linotype"/>
                <a:sym typeface="Palatino Linotype"/>
              </a:rPr>
              <a:t>See </a:t>
            </a:r>
            <a:r>
              <a:rPr b="1" lang="en" sz="1800">
                <a:solidFill>
                  <a:schemeClr val="lt1"/>
                </a:solidFill>
                <a:latin typeface="Palatino Linotype"/>
                <a:ea typeface="Palatino Linotype"/>
                <a:cs typeface="Palatino Linotype"/>
                <a:sym typeface="Palatino Linotype"/>
              </a:rPr>
              <a:t>ALL</a:t>
            </a:r>
            <a:r>
              <a:rPr lang="en" sz="1800">
                <a:solidFill>
                  <a:schemeClr val="lt1"/>
                </a:solidFill>
                <a:latin typeface="Palatino Linotype"/>
                <a:ea typeface="Palatino Linotype"/>
                <a:cs typeface="Palatino Linotype"/>
                <a:sym typeface="Palatino Linotype"/>
              </a:rPr>
              <a:t> flavors (sort of)</a:t>
            </a:r>
            <a:endParaRPr b="1" sz="1800">
              <a:solidFill>
                <a:schemeClr val="lt1"/>
              </a:solidFill>
              <a:latin typeface="Palatino Linotype"/>
              <a:ea typeface="Palatino Linotype"/>
              <a:cs typeface="Palatino Linotype"/>
              <a:sym typeface="Palatino Linotype"/>
            </a:endParaRPr>
          </a:p>
        </p:txBody>
      </p:sp>
      <p:pic>
        <p:nvPicPr>
          <p:cNvPr id="4440" name="Google Shape;4440;p182"/>
          <p:cNvPicPr preferRelativeResize="0"/>
          <p:nvPr/>
        </p:nvPicPr>
        <p:blipFill>
          <a:blip r:embed="rId4">
            <a:alphaModFix/>
          </a:blip>
          <a:stretch>
            <a:fillRect/>
          </a:stretch>
        </p:blipFill>
        <p:spPr>
          <a:xfrm>
            <a:off x="390700" y="3338525"/>
            <a:ext cx="2600150" cy="799125"/>
          </a:xfrm>
          <a:prstGeom prst="rect">
            <a:avLst/>
          </a:prstGeom>
          <a:noFill/>
          <a:ln>
            <a:noFill/>
          </a:ln>
        </p:spPr>
      </p:pic>
      <p:pic>
        <p:nvPicPr>
          <p:cNvPr id="4441" name="Google Shape;4441;p182"/>
          <p:cNvPicPr preferRelativeResize="0"/>
          <p:nvPr/>
        </p:nvPicPr>
        <p:blipFill>
          <a:blip r:embed="rId5">
            <a:alphaModFix/>
          </a:blip>
          <a:stretch>
            <a:fillRect/>
          </a:stretch>
        </p:blipFill>
        <p:spPr>
          <a:xfrm>
            <a:off x="7875150" y="60675"/>
            <a:ext cx="903075" cy="88802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5" name="Shape 4445"/>
        <p:cNvGrpSpPr/>
        <p:nvPr/>
      </p:nvGrpSpPr>
      <p:grpSpPr>
        <a:xfrm>
          <a:off x="0" y="0"/>
          <a:ext cx="0" cy="0"/>
          <a:chOff x="0" y="0"/>
          <a:chExt cx="0" cy="0"/>
        </a:xfrm>
      </p:grpSpPr>
      <p:sp>
        <p:nvSpPr>
          <p:cNvPr id="4446" name="Google Shape;4446;p183"/>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Takeaways!</a:t>
            </a:r>
            <a:endParaRPr/>
          </a:p>
        </p:txBody>
      </p:sp>
      <p:sp>
        <p:nvSpPr>
          <p:cNvPr id="4447" name="Google Shape;4447;p18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448" name="Google Shape;4448;p18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449" name="Google Shape;4449;p18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450" name="Google Shape;4450;p183"/>
          <p:cNvSpPr txBox="1"/>
          <p:nvPr>
            <p:ph idx="1" type="body"/>
          </p:nvPr>
        </p:nvSpPr>
        <p:spPr>
          <a:xfrm>
            <a:off x="214150" y="652475"/>
            <a:ext cx="8686800" cy="4064100"/>
          </a:xfrm>
          <a:prstGeom prst="rect">
            <a:avLst/>
          </a:prstGeom>
        </p:spPr>
        <p:txBody>
          <a:bodyPr anchorCtr="0" anchor="t" bIns="0" lIns="0" spcFirstLastPara="1" rIns="0" wrap="square" tIns="0">
            <a:noAutofit/>
          </a:bodyPr>
          <a:lstStyle/>
          <a:p>
            <a:pPr indent="0" lvl="0" marL="0" rtl="0" algn="l">
              <a:lnSpc>
                <a:spcPct val="100000"/>
              </a:lnSpc>
              <a:spcBef>
                <a:spcPts val="2000"/>
              </a:spcBef>
              <a:spcAft>
                <a:spcPts val="0"/>
              </a:spcAft>
              <a:buClr>
                <a:schemeClr val="dk1"/>
              </a:buClr>
              <a:buSzPts val="1100"/>
              <a:buFont typeface="Arial"/>
              <a:buNone/>
            </a:pPr>
            <a:r>
              <a:rPr lang="en" sz="2000">
                <a:solidFill>
                  <a:schemeClr val="dk1"/>
                </a:solidFill>
              </a:rPr>
              <a:t>Noble detectors see particles by the </a:t>
            </a:r>
            <a:r>
              <a:rPr b="1" lang="en" sz="2000">
                <a:solidFill>
                  <a:srgbClr val="C7007E"/>
                </a:solidFill>
              </a:rPr>
              <a:t>energy they leave behind</a:t>
            </a:r>
            <a:br>
              <a:rPr b="1" lang="en" sz="2000">
                <a:solidFill>
                  <a:srgbClr val="C7007E"/>
                </a:solidFill>
              </a:rPr>
            </a:br>
            <a:r>
              <a:rPr b="1" lang="en" sz="2000">
                <a:solidFill>
                  <a:srgbClr val="C7007E"/>
                </a:solidFill>
              </a:rPr>
              <a:t>	</a:t>
            </a:r>
            <a:r>
              <a:rPr lang="en" sz="1600">
                <a:solidFill>
                  <a:schemeClr val="dk1"/>
                </a:solidFill>
              </a:rPr>
              <a:t>→ Energy loss shows up mainly in the form of </a:t>
            </a:r>
            <a:r>
              <a:rPr b="1" lang="en" sz="1600">
                <a:solidFill>
                  <a:srgbClr val="C7007E"/>
                </a:solidFill>
              </a:rPr>
              <a:t>ionization</a:t>
            </a:r>
            <a:r>
              <a:rPr lang="en" sz="1600">
                <a:solidFill>
                  <a:schemeClr val="dk1"/>
                </a:solidFill>
              </a:rPr>
              <a:t>, </a:t>
            </a:r>
            <a:r>
              <a:rPr b="1" lang="en" sz="1600">
                <a:solidFill>
                  <a:srgbClr val="C7007E"/>
                </a:solidFill>
              </a:rPr>
              <a:t>scintillation light</a:t>
            </a:r>
            <a:r>
              <a:rPr lang="en" sz="1600">
                <a:solidFill>
                  <a:schemeClr val="dk1"/>
                </a:solidFill>
              </a:rPr>
              <a:t>.</a:t>
            </a:r>
            <a:br>
              <a:rPr lang="en" sz="1600">
                <a:solidFill>
                  <a:schemeClr val="dk1"/>
                </a:solidFill>
              </a:rPr>
            </a:br>
            <a:r>
              <a:rPr b="1" lang="en" sz="1600">
                <a:solidFill>
                  <a:srgbClr val="CC0000"/>
                </a:solidFill>
              </a:rPr>
              <a:t>	→ something about energy resolution for 0nbb</a:t>
            </a:r>
            <a:br>
              <a:rPr lang="en" sz="2000">
                <a:solidFill>
                  <a:schemeClr val="dk1"/>
                </a:solidFill>
              </a:rPr>
            </a:br>
            <a:br>
              <a:rPr lang="en" sz="2000">
                <a:solidFill>
                  <a:schemeClr val="dk1"/>
                </a:solidFill>
              </a:rPr>
            </a:br>
            <a:r>
              <a:rPr lang="en" sz="2000">
                <a:solidFill>
                  <a:schemeClr val="dk1"/>
                </a:solidFill>
              </a:rPr>
              <a:t>We </a:t>
            </a:r>
            <a:r>
              <a:rPr b="1" lang="en" sz="2000">
                <a:solidFill>
                  <a:srgbClr val="C7007E"/>
                </a:solidFill>
              </a:rPr>
              <a:t>never see neutrinos or DM directly</a:t>
            </a:r>
            <a:r>
              <a:rPr lang="en" sz="2000">
                <a:solidFill>
                  <a:schemeClr val="dk1"/>
                </a:solidFill>
              </a:rPr>
              <a:t>, only the products of their interactions</a:t>
            </a:r>
            <a:endParaRPr sz="2000">
              <a:solidFill>
                <a:schemeClr val="dk1"/>
              </a:solidFill>
            </a:endParaRPr>
          </a:p>
          <a:p>
            <a:pPr indent="444500" lvl="0" marL="12700" rtl="0" algn="l">
              <a:lnSpc>
                <a:spcPct val="100000"/>
              </a:lnSpc>
              <a:spcBef>
                <a:spcPts val="600"/>
              </a:spcBef>
              <a:spcAft>
                <a:spcPts val="0"/>
              </a:spcAft>
              <a:buClr>
                <a:schemeClr val="dk1"/>
              </a:buClr>
              <a:buSzPts val="1100"/>
              <a:buFont typeface="Arial"/>
              <a:buNone/>
            </a:pPr>
            <a:r>
              <a:rPr lang="en" sz="1600">
                <a:solidFill>
                  <a:schemeClr val="dk1"/>
                </a:solidFill>
              </a:rPr>
              <a:t> → Charged particles are “easily” detectable</a:t>
            </a:r>
            <a:endParaRPr sz="1600">
              <a:solidFill>
                <a:schemeClr val="dk1"/>
              </a:solidFill>
            </a:endParaRPr>
          </a:p>
          <a:p>
            <a:pPr indent="444500" lvl="0" marL="12700" rtl="0" algn="l">
              <a:lnSpc>
                <a:spcPct val="100000"/>
              </a:lnSpc>
              <a:spcBef>
                <a:spcPts val="600"/>
              </a:spcBef>
              <a:spcAft>
                <a:spcPts val="0"/>
              </a:spcAft>
              <a:buClr>
                <a:schemeClr val="dk1"/>
              </a:buClr>
              <a:buSzPts val="1100"/>
              <a:buFont typeface="Arial"/>
              <a:buNone/>
            </a:pPr>
            <a:r>
              <a:rPr lang="en" sz="1600">
                <a:solidFill>
                  <a:schemeClr val="dk1"/>
                </a:solidFill>
              </a:rPr>
              <a:t> → Neutral particles (e.g. γ/π</a:t>
            </a:r>
            <a:r>
              <a:rPr baseline="30000" lang="en" sz="1600">
                <a:solidFill>
                  <a:schemeClr val="dk1"/>
                </a:solidFill>
              </a:rPr>
              <a:t>0</a:t>
            </a:r>
            <a:r>
              <a:rPr lang="en" sz="1600">
                <a:solidFill>
                  <a:schemeClr val="dk1"/>
                </a:solidFill>
              </a:rPr>
              <a:t>) need to produce charged particles to be detected</a:t>
            </a:r>
            <a:br>
              <a:rPr lang="en" sz="1600">
                <a:solidFill>
                  <a:schemeClr val="dk1"/>
                </a:solidFill>
              </a:rPr>
            </a:br>
            <a:r>
              <a:rPr b="1" lang="en" sz="1600">
                <a:solidFill>
                  <a:srgbClr val="CC0000"/>
                </a:solidFill>
              </a:rPr>
              <a:t>	</a:t>
            </a:r>
            <a:r>
              <a:rPr b="1" lang="en" sz="1600">
                <a:solidFill>
                  <a:srgbClr val="CC0000"/>
                </a:solidFill>
              </a:rPr>
              <a:t> → something about electron/nuclear recoil</a:t>
            </a:r>
            <a:endParaRPr b="1" sz="1600">
              <a:solidFill>
                <a:srgbClr val="FF0000"/>
              </a:solidFill>
            </a:endParaRPr>
          </a:p>
          <a:p>
            <a:pPr indent="0" lvl="0" marL="12700" rtl="0" algn="l">
              <a:lnSpc>
                <a:spcPct val="100000"/>
              </a:lnSpc>
              <a:spcBef>
                <a:spcPts val="600"/>
              </a:spcBef>
              <a:spcAft>
                <a:spcPts val="0"/>
              </a:spcAft>
              <a:buClr>
                <a:schemeClr val="dk1"/>
              </a:buClr>
              <a:buSzPts val="1100"/>
              <a:buFont typeface="Arial"/>
              <a:buNone/>
            </a:pPr>
            <a:br>
              <a:rPr lang="en">
                <a:solidFill>
                  <a:schemeClr val="dk1"/>
                </a:solidFill>
              </a:rPr>
            </a:br>
            <a:r>
              <a:rPr b="1" lang="en">
                <a:solidFill>
                  <a:srgbClr val="CC0000"/>
                </a:solidFill>
              </a:rPr>
              <a:t>Something about liquid vs gas </a:t>
            </a:r>
            <a:br>
              <a:rPr lang="en">
                <a:solidFill>
                  <a:schemeClr val="dk1"/>
                </a:solidFill>
              </a:rPr>
            </a:br>
            <a:br>
              <a:rPr lang="en">
                <a:solidFill>
                  <a:schemeClr val="dk1"/>
                </a:solidFill>
              </a:rPr>
            </a:br>
            <a:r>
              <a:rPr b="1" lang="en" u="sng">
                <a:solidFill>
                  <a:schemeClr val="dk1"/>
                </a:solidFill>
              </a:rPr>
              <a:t>The questions you can answer in neutrino, dark matter and 0νββ physics highly depend on the smart choices </a:t>
            </a:r>
            <a:r>
              <a:rPr b="1" lang="en" u="sng">
                <a:solidFill>
                  <a:schemeClr val="dk1"/>
                </a:solidFill>
              </a:rPr>
              <a:t>you</a:t>
            </a:r>
            <a:r>
              <a:rPr b="1" lang="en" u="sng">
                <a:solidFill>
                  <a:schemeClr val="dk1"/>
                </a:solidFill>
              </a:rPr>
              <a:t> make in your detector technology.</a:t>
            </a:r>
            <a:endParaRPr b="1" u="sng">
              <a:solidFill>
                <a:schemeClr val="dk1"/>
              </a:solidFill>
            </a:endParaRPr>
          </a:p>
          <a:p>
            <a:pPr indent="0" lvl="0" marL="0" rtl="0" algn="l">
              <a:lnSpc>
                <a:spcPct val="100000"/>
              </a:lnSpc>
              <a:spcBef>
                <a:spcPts val="600"/>
              </a:spcBef>
              <a:spcAft>
                <a:spcPts val="0"/>
              </a:spcAft>
              <a:buNone/>
            </a:pPr>
            <a:r>
              <a:t/>
            </a:r>
            <a:endParaRPr>
              <a:solidFill>
                <a:schemeClr val="dk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4" name="Shape 4454"/>
        <p:cNvGrpSpPr/>
        <p:nvPr/>
      </p:nvGrpSpPr>
      <p:grpSpPr>
        <a:xfrm>
          <a:off x="0" y="0"/>
          <a:ext cx="0" cy="0"/>
          <a:chOff x="0" y="0"/>
          <a:chExt cx="0" cy="0"/>
        </a:xfrm>
      </p:grpSpPr>
      <p:pic>
        <p:nvPicPr>
          <p:cNvPr id="4455" name="Google Shape;4455;p184"/>
          <p:cNvPicPr preferRelativeResize="0"/>
          <p:nvPr/>
        </p:nvPicPr>
        <p:blipFill>
          <a:blip r:embed="rId3">
            <a:alphaModFix/>
          </a:blip>
          <a:stretch>
            <a:fillRect/>
          </a:stretch>
        </p:blipFill>
        <p:spPr>
          <a:xfrm>
            <a:off x="1083006" y="-15250"/>
            <a:ext cx="8090487" cy="5143500"/>
          </a:xfrm>
          <a:prstGeom prst="rect">
            <a:avLst/>
          </a:prstGeom>
          <a:noFill/>
          <a:ln>
            <a:noFill/>
          </a:ln>
        </p:spPr>
      </p:pic>
      <p:pic>
        <p:nvPicPr>
          <p:cNvPr id="4456" name="Google Shape;4456;p184"/>
          <p:cNvPicPr preferRelativeResize="0"/>
          <p:nvPr/>
        </p:nvPicPr>
        <p:blipFill>
          <a:blip r:embed="rId3">
            <a:alphaModFix/>
          </a:blip>
          <a:stretch>
            <a:fillRect/>
          </a:stretch>
        </p:blipFill>
        <p:spPr>
          <a:xfrm>
            <a:off x="16206" y="-15250"/>
            <a:ext cx="8090487" cy="5143500"/>
          </a:xfrm>
          <a:prstGeom prst="rect">
            <a:avLst/>
          </a:prstGeom>
          <a:noFill/>
          <a:ln>
            <a:noFill/>
          </a:ln>
        </p:spPr>
      </p:pic>
      <p:sp>
        <p:nvSpPr>
          <p:cNvPr id="4457" name="Google Shape;4457;p18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p:txBody>
      </p:sp>
      <p:sp>
        <p:nvSpPr>
          <p:cNvPr id="4458" name="Google Shape;4458;p18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459" name="Google Shape;4459;p18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4460" name="Google Shape;4460;p184"/>
          <p:cNvSpPr txBox="1"/>
          <p:nvPr/>
        </p:nvSpPr>
        <p:spPr>
          <a:xfrm>
            <a:off x="2648225" y="1399550"/>
            <a:ext cx="5328600" cy="800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4000">
                <a:solidFill>
                  <a:schemeClr val="lt1"/>
                </a:solidFill>
                <a:latin typeface="Palatino Linotype"/>
                <a:ea typeface="Palatino Linotype"/>
                <a:cs typeface="Palatino Linotype"/>
                <a:sym typeface="Palatino Linotype"/>
              </a:rPr>
              <a:t>Thanks!!</a:t>
            </a:r>
            <a:endParaRPr b="1" sz="4000">
              <a:solidFill>
                <a:schemeClr val="lt1"/>
              </a:solidFill>
              <a:latin typeface="Palatino Linotype"/>
              <a:ea typeface="Palatino Linotype"/>
              <a:cs typeface="Palatino Linotype"/>
              <a:sym typeface="Palatino Linotype"/>
            </a:endParaRPr>
          </a:p>
        </p:txBody>
      </p:sp>
      <p:sp>
        <p:nvSpPr>
          <p:cNvPr id="4461" name="Google Shape;4461;p184"/>
          <p:cNvSpPr txBox="1"/>
          <p:nvPr/>
        </p:nvSpPr>
        <p:spPr>
          <a:xfrm>
            <a:off x="2648225" y="3914150"/>
            <a:ext cx="53286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200">
                <a:solidFill>
                  <a:schemeClr val="lt1"/>
                </a:solidFill>
                <a:latin typeface="Palatino Linotype"/>
                <a:ea typeface="Palatino Linotype"/>
                <a:cs typeface="Palatino Linotype"/>
                <a:sym typeface="Palatino Linotype"/>
              </a:rPr>
              <a:t>Special thanks to Jen Raaf and Roxanne Guenette for helping me gather the presented material</a:t>
            </a:r>
            <a:endParaRPr b="1" sz="1200">
              <a:solidFill>
                <a:schemeClr val="lt1"/>
              </a:solidFill>
              <a:latin typeface="Palatino Linotype"/>
              <a:ea typeface="Palatino Linotype"/>
              <a:cs typeface="Palatino Linotype"/>
              <a:sym typeface="Palatino Linotype"/>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5" name="Shape 4465"/>
        <p:cNvGrpSpPr/>
        <p:nvPr/>
      </p:nvGrpSpPr>
      <p:grpSpPr>
        <a:xfrm>
          <a:off x="0" y="0"/>
          <a:ext cx="0" cy="0"/>
          <a:chOff x="0" y="0"/>
          <a:chExt cx="0" cy="0"/>
        </a:xfrm>
      </p:grpSpPr>
      <p:sp>
        <p:nvSpPr>
          <p:cNvPr id="4466" name="Google Shape;4466;p185"/>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fontScale="90000"/>
          </a:bodyPr>
          <a:lstStyle/>
          <a:p>
            <a:pPr indent="0" lvl="0" marL="0" rtl="0" algn="l">
              <a:lnSpc>
                <a:spcPct val="100000"/>
              </a:lnSpc>
              <a:spcBef>
                <a:spcPts val="0"/>
              </a:spcBef>
              <a:spcAft>
                <a:spcPts val="0"/>
              </a:spcAft>
              <a:buNone/>
            </a:pPr>
            <a:r>
              <a:rPr lang="en"/>
              <a:t>Reference: the bible of </a:t>
            </a:r>
            <a:r>
              <a:rPr lang="en"/>
              <a:t>detectors in </a:t>
            </a:r>
            <a:r>
              <a:rPr lang="en"/>
              <a:t>particle physics</a:t>
            </a:r>
            <a:endParaRPr/>
          </a:p>
        </p:txBody>
      </p:sp>
      <p:sp>
        <p:nvSpPr>
          <p:cNvPr id="4467" name="Google Shape;4467;p18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468" name="Google Shape;4468;p18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469" name="Google Shape;4469;p18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470" name="Google Shape;4470;p185"/>
          <p:cNvSpPr txBox="1"/>
          <p:nvPr/>
        </p:nvSpPr>
        <p:spPr>
          <a:xfrm>
            <a:off x="260400" y="609600"/>
            <a:ext cx="6262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Palatino Linotype"/>
                <a:ea typeface="Palatino Linotype"/>
                <a:cs typeface="Palatino Linotype"/>
                <a:sym typeface="Palatino Linotype"/>
              </a:rPr>
              <a:t>William R. Leo </a:t>
            </a:r>
            <a:r>
              <a:rPr lang="en" sz="1600" u="sng">
                <a:solidFill>
                  <a:schemeClr val="hlink"/>
                </a:solidFill>
                <a:latin typeface="Palatino Linotype"/>
                <a:ea typeface="Palatino Linotype"/>
                <a:cs typeface="Palatino Linotype"/>
                <a:sym typeface="Palatino Linotype"/>
                <a:hlinkClick r:id="rId3"/>
              </a:rPr>
              <a:t>Techniques for Nuclear and Particle Experiments</a:t>
            </a:r>
            <a:endParaRPr sz="16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4" name="Shape 4474"/>
        <p:cNvGrpSpPr/>
        <p:nvPr/>
      </p:nvGrpSpPr>
      <p:grpSpPr>
        <a:xfrm>
          <a:off x="0" y="0"/>
          <a:ext cx="0" cy="0"/>
          <a:chOff x="0" y="0"/>
          <a:chExt cx="0" cy="0"/>
        </a:xfrm>
      </p:grpSpPr>
      <p:grpSp>
        <p:nvGrpSpPr>
          <p:cNvPr id="4475" name="Google Shape;4475;p186"/>
          <p:cNvGrpSpPr/>
          <p:nvPr/>
        </p:nvGrpSpPr>
        <p:grpSpPr>
          <a:xfrm>
            <a:off x="3790872" y="1125998"/>
            <a:ext cx="2983916" cy="2849728"/>
            <a:chOff x="609600" y="2116939"/>
            <a:chExt cx="3915900" cy="3739800"/>
          </a:xfrm>
        </p:grpSpPr>
        <p:sp>
          <p:nvSpPr>
            <p:cNvPr id="4476" name="Google Shape;4476;p186"/>
            <p:cNvSpPr/>
            <p:nvPr/>
          </p:nvSpPr>
          <p:spPr>
            <a:xfrm>
              <a:off x="609600" y="2116939"/>
              <a:ext cx="3915900" cy="3739800"/>
            </a:xfrm>
            <a:prstGeom prst="ellipse">
              <a:avLst/>
            </a:prstGeom>
            <a:solidFill>
              <a:srgbClr val="BFBFBF"/>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77" name="Google Shape;4477;p186"/>
            <p:cNvSpPr/>
            <p:nvPr/>
          </p:nvSpPr>
          <p:spPr>
            <a:xfrm>
              <a:off x="2404320" y="2437573"/>
              <a:ext cx="511500" cy="491100"/>
            </a:xfrm>
            <a:prstGeom prst="ellipse">
              <a:avLst/>
            </a:prstGeom>
            <a:solidFill>
              <a:srgbClr val="FFFF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78" name="Google Shape;4478;p186"/>
            <p:cNvSpPr txBox="1"/>
            <p:nvPr/>
          </p:nvSpPr>
          <p:spPr>
            <a:xfrm>
              <a:off x="2520152" y="2488689"/>
              <a:ext cx="3075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P</a:t>
              </a:r>
              <a:endParaRPr b="1" sz="1800">
                <a:solidFill>
                  <a:srgbClr val="000000"/>
                </a:solidFill>
                <a:latin typeface="Calibri"/>
                <a:ea typeface="Calibri"/>
                <a:cs typeface="Calibri"/>
                <a:sym typeface="Calibri"/>
              </a:endParaRPr>
            </a:p>
          </p:txBody>
        </p:sp>
        <p:sp>
          <p:nvSpPr>
            <p:cNvPr id="4479" name="Google Shape;4479;p186"/>
            <p:cNvSpPr/>
            <p:nvPr/>
          </p:nvSpPr>
          <p:spPr>
            <a:xfrm>
              <a:off x="1592500" y="2421739"/>
              <a:ext cx="511500" cy="491100"/>
            </a:xfrm>
            <a:prstGeom prst="ellipse">
              <a:avLst/>
            </a:prstGeom>
            <a:solidFill>
              <a:srgbClr val="E36C0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80" name="Google Shape;4480;p186"/>
            <p:cNvSpPr txBox="1"/>
            <p:nvPr/>
          </p:nvSpPr>
          <p:spPr>
            <a:xfrm>
              <a:off x="1673052" y="2490496"/>
              <a:ext cx="3366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N</a:t>
              </a:r>
              <a:endParaRPr/>
            </a:p>
          </p:txBody>
        </p:sp>
        <p:sp>
          <p:nvSpPr>
            <p:cNvPr id="4481" name="Google Shape;4481;p186"/>
            <p:cNvSpPr/>
            <p:nvPr/>
          </p:nvSpPr>
          <p:spPr>
            <a:xfrm>
              <a:off x="3040778" y="3829986"/>
              <a:ext cx="511500" cy="491100"/>
            </a:xfrm>
            <a:prstGeom prst="ellipse">
              <a:avLst/>
            </a:prstGeom>
            <a:solidFill>
              <a:srgbClr val="E36C0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82" name="Google Shape;4482;p186"/>
            <p:cNvSpPr txBox="1"/>
            <p:nvPr/>
          </p:nvSpPr>
          <p:spPr>
            <a:xfrm>
              <a:off x="3119844" y="3886915"/>
              <a:ext cx="3366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N</a:t>
              </a:r>
              <a:endParaRPr/>
            </a:p>
          </p:txBody>
        </p:sp>
        <p:sp>
          <p:nvSpPr>
            <p:cNvPr id="4483" name="Google Shape;4483;p186"/>
            <p:cNvSpPr/>
            <p:nvPr/>
          </p:nvSpPr>
          <p:spPr>
            <a:xfrm>
              <a:off x="3428205" y="4762775"/>
              <a:ext cx="511500" cy="491100"/>
            </a:xfrm>
            <a:prstGeom prst="ellipse">
              <a:avLst/>
            </a:prstGeom>
            <a:solidFill>
              <a:srgbClr val="E36C0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84" name="Google Shape;4484;p186"/>
            <p:cNvSpPr txBox="1"/>
            <p:nvPr/>
          </p:nvSpPr>
          <p:spPr>
            <a:xfrm>
              <a:off x="3518669" y="4817244"/>
              <a:ext cx="3366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N</a:t>
              </a:r>
              <a:endParaRPr b="1" sz="1800">
                <a:solidFill>
                  <a:srgbClr val="000000"/>
                </a:solidFill>
                <a:latin typeface="Calibri"/>
                <a:ea typeface="Calibri"/>
                <a:cs typeface="Calibri"/>
                <a:sym typeface="Calibri"/>
              </a:endParaRPr>
            </a:p>
          </p:txBody>
        </p:sp>
        <p:sp>
          <p:nvSpPr>
            <p:cNvPr id="4485" name="Google Shape;4485;p186"/>
            <p:cNvSpPr/>
            <p:nvPr/>
          </p:nvSpPr>
          <p:spPr>
            <a:xfrm>
              <a:off x="2102887" y="5253787"/>
              <a:ext cx="511500" cy="491100"/>
            </a:xfrm>
            <a:prstGeom prst="ellipse">
              <a:avLst/>
            </a:prstGeom>
            <a:solidFill>
              <a:srgbClr val="E36C0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86" name="Google Shape;4486;p186"/>
            <p:cNvSpPr txBox="1"/>
            <p:nvPr/>
          </p:nvSpPr>
          <p:spPr>
            <a:xfrm>
              <a:off x="2183439" y="5218430"/>
              <a:ext cx="3366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N</a:t>
              </a:r>
              <a:endParaRPr/>
            </a:p>
          </p:txBody>
        </p:sp>
        <p:sp>
          <p:nvSpPr>
            <p:cNvPr id="4487" name="Google Shape;4487;p186"/>
            <p:cNvSpPr/>
            <p:nvPr/>
          </p:nvSpPr>
          <p:spPr>
            <a:xfrm>
              <a:off x="792623" y="3950487"/>
              <a:ext cx="511500" cy="491100"/>
            </a:xfrm>
            <a:prstGeom prst="ellipse">
              <a:avLst/>
            </a:prstGeom>
            <a:solidFill>
              <a:srgbClr val="E36C0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88" name="Google Shape;4488;p186"/>
            <p:cNvSpPr txBox="1"/>
            <p:nvPr/>
          </p:nvSpPr>
          <p:spPr>
            <a:xfrm>
              <a:off x="873187" y="4019240"/>
              <a:ext cx="3366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N</a:t>
              </a:r>
              <a:endParaRPr/>
            </a:p>
          </p:txBody>
        </p:sp>
        <p:sp>
          <p:nvSpPr>
            <p:cNvPr id="4489" name="Google Shape;4489;p186"/>
            <p:cNvSpPr/>
            <p:nvPr/>
          </p:nvSpPr>
          <p:spPr>
            <a:xfrm>
              <a:off x="1685622" y="3345373"/>
              <a:ext cx="511500" cy="491100"/>
            </a:xfrm>
            <a:prstGeom prst="ellipse">
              <a:avLst/>
            </a:prstGeom>
            <a:solidFill>
              <a:srgbClr val="E36C0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90" name="Google Shape;4490;p186"/>
            <p:cNvSpPr txBox="1"/>
            <p:nvPr/>
          </p:nvSpPr>
          <p:spPr>
            <a:xfrm>
              <a:off x="1783814" y="3396489"/>
              <a:ext cx="3366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N</a:t>
              </a:r>
              <a:endParaRPr/>
            </a:p>
          </p:txBody>
        </p:sp>
        <p:sp>
          <p:nvSpPr>
            <p:cNvPr id="4491" name="Google Shape;4491;p186"/>
            <p:cNvSpPr/>
            <p:nvPr/>
          </p:nvSpPr>
          <p:spPr>
            <a:xfrm>
              <a:off x="2630914" y="4308591"/>
              <a:ext cx="511500" cy="491100"/>
            </a:xfrm>
            <a:prstGeom prst="ellipse">
              <a:avLst/>
            </a:prstGeom>
            <a:solidFill>
              <a:srgbClr val="E36C0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92" name="Google Shape;4492;p186"/>
            <p:cNvSpPr txBox="1"/>
            <p:nvPr/>
          </p:nvSpPr>
          <p:spPr>
            <a:xfrm>
              <a:off x="2711466" y="4377348"/>
              <a:ext cx="3366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N</a:t>
              </a:r>
              <a:endParaRPr/>
            </a:p>
          </p:txBody>
        </p:sp>
        <p:sp>
          <p:nvSpPr>
            <p:cNvPr id="4493" name="Google Shape;4493;p186"/>
            <p:cNvSpPr/>
            <p:nvPr/>
          </p:nvSpPr>
          <p:spPr>
            <a:xfrm>
              <a:off x="2727940" y="3060893"/>
              <a:ext cx="511500" cy="491100"/>
            </a:xfrm>
            <a:prstGeom prst="ellipse">
              <a:avLst/>
            </a:prstGeom>
            <a:solidFill>
              <a:srgbClr val="E36C0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94" name="Google Shape;4494;p186"/>
            <p:cNvSpPr txBox="1"/>
            <p:nvPr/>
          </p:nvSpPr>
          <p:spPr>
            <a:xfrm>
              <a:off x="2808492" y="3129650"/>
              <a:ext cx="3366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N</a:t>
              </a:r>
              <a:endParaRPr/>
            </a:p>
          </p:txBody>
        </p:sp>
        <p:sp>
          <p:nvSpPr>
            <p:cNvPr id="4495" name="Google Shape;4495;p186"/>
            <p:cNvSpPr/>
            <p:nvPr/>
          </p:nvSpPr>
          <p:spPr>
            <a:xfrm>
              <a:off x="3414389" y="3391405"/>
              <a:ext cx="511500" cy="491100"/>
            </a:xfrm>
            <a:prstGeom prst="ellipse">
              <a:avLst/>
            </a:prstGeom>
            <a:solidFill>
              <a:srgbClr val="FFFF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96" name="Google Shape;4496;p186"/>
            <p:cNvSpPr txBox="1"/>
            <p:nvPr/>
          </p:nvSpPr>
          <p:spPr>
            <a:xfrm>
              <a:off x="3530221" y="3442521"/>
              <a:ext cx="3075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P</a:t>
              </a:r>
              <a:endParaRPr b="1" sz="1800">
                <a:solidFill>
                  <a:srgbClr val="000000"/>
                </a:solidFill>
                <a:latin typeface="Calibri"/>
                <a:ea typeface="Calibri"/>
                <a:cs typeface="Calibri"/>
                <a:sym typeface="Calibri"/>
              </a:endParaRPr>
            </a:p>
          </p:txBody>
        </p:sp>
        <p:sp>
          <p:nvSpPr>
            <p:cNvPr id="4497" name="Google Shape;4497;p186"/>
            <p:cNvSpPr/>
            <p:nvPr/>
          </p:nvSpPr>
          <p:spPr>
            <a:xfrm>
              <a:off x="1416029" y="4475616"/>
              <a:ext cx="511500" cy="491100"/>
            </a:xfrm>
            <a:prstGeom prst="ellipse">
              <a:avLst/>
            </a:prstGeom>
            <a:solidFill>
              <a:srgbClr val="FFFF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98" name="Google Shape;4498;p186"/>
            <p:cNvSpPr txBox="1"/>
            <p:nvPr/>
          </p:nvSpPr>
          <p:spPr>
            <a:xfrm>
              <a:off x="1531861" y="4526732"/>
              <a:ext cx="3075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P</a:t>
              </a:r>
              <a:endParaRPr b="1" sz="1800">
                <a:solidFill>
                  <a:srgbClr val="000000"/>
                </a:solidFill>
                <a:latin typeface="Calibri"/>
                <a:ea typeface="Calibri"/>
                <a:cs typeface="Calibri"/>
                <a:sym typeface="Calibri"/>
              </a:endParaRPr>
            </a:p>
          </p:txBody>
        </p:sp>
        <p:sp>
          <p:nvSpPr>
            <p:cNvPr id="4499" name="Google Shape;4499;p186"/>
            <p:cNvSpPr/>
            <p:nvPr/>
          </p:nvSpPr>
          <p:spPr>
            <a:xfrm>
              <a:off x="2169948" y="3861499"/>
              <a:ext cx="511500" cy="491100"/>
            </a:xfrm>
            <a:prstGeom prst="ellipse">
              <a:avLst/>
            </a:prstGeom>
            <a:solidFill>
              <a:srgbClr val="FFFF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500" name="Google Shape;4500;p186"/>
            <p:cNvSpPr txBox="1"/>
            <p:nvPr/>
          </p:nvSpPr>
          <p:spPr>
            <a:xfrm>
              <a:off x="2285780" y="3912615"/>
              <a:ext cx="3075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P</a:t>
              </a:r>
              <a:endParaRPr b="1" sz="1800">
                <a:solidFill>
                  <a:srgbClr val="000000"/>
                </a:solidFill>
                <a:latin typeface="Calibri"/>
                <a:ea typeface="Calibri"/>
                <a:cs typeface="Calibri"/>
                <a:sym typeface="Calibri"/>
              </a:endParaRPr>
            </a:p>
          </p:txBody>
        </p:sp>
        <p:sp>
          <p:nvSpPr>
            <p:cNvPr id="4501" name="Google Shape;4501;p186"/>
            <p:cNvSpPr/>
            <p:nvPr/>
          </p:nvSpPr>
          <p:spPr>
            <a:xfrm>
              <a:off x="2832988" y="4933153"/>
              <a:ext cx="511500" cy="491100"/>
            </a:xfrm>
            <a:prstGeom prst="ellipse">
              <a:avLst/>
            </a:prstGeom>
            <a:solidFill>
              <a:srgbClr val="FFFF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502" name="Google Shape;4502;p186"/>
            <p:cNvSpPr txBox="1"/>
            <p:nvPr/>
          </p:nvSpPr>
          <p:spPr>
            <a:xfrm>
              <a:off x="2948820" y="4984269"/>
              <a:ext cx="1971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4503" name="Google Shape;4503;p186"/>
            <p:cNvSpPr/>
            <p:nvPr/>
          </p:nvSpPr>
          <p:spPr>
            <a:xfrm>
              <a:off x="992676" y="3009777"/>
              <a:ext cx="511500" cy="491100"/>
            </a:xfrm>
            <a:prstGeom prst="ellipse">
              <a:avLst/>
            </a:prstGeom>
            <a:solidFill>
              <a:srgbClr val="FFFF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504" name="Google Shape;4504;p186"/>
            <p:cNvSpPr txBox="1"/>
            <p:nvPr/>
          </p:nvSpPr>
          <p:spPr>
            <a:xfrm>
              <a:off x="1108508" y="3060893"/>
              <a:ext cx="3075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P</a:t>
              </a:r>
              <a:endParaRPr b="1" sz="1800">
                <a:solidFill>
                  <a:srgbClr val="000000"/>
                </a:solidFill>
                <a:latin typeface="Calibri"/>
                <a:ea typeface="Calibri"/>
                <a:cs typeface="Calibri"/>
                <a:sym typeface="Calibri"/>
              </a:endParaRPr>
            </a:p>
          </p:txBody>
        </p:sp>
        <p:sp>
          <p:nvSpPr>
            <p:cNvPr id="4505" name="Google Shape;4505;p186"/>
            <p:cNvSpPr/>
            <p:nvPr/>
          </p:nvSpPr>
          <p:spPr>
            <a:xfrm>
              <a:off x="3040778" y="2499992"/>
              <a:ext cx="511500" cy="491100"/>
            </a:xfrm>
            <a:prstGeom prst="ellipse">
              <a:avLst/>
            </a:prstGeom>
            <a:solidFill>
              <a:srgbClr val="FFFF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506" name="Google Shape;4506;p186"/>
            <p:cNvSpPr txBox="1"/>
            <p:nvPr/>
          </p:nvSpPr>
          <p:spPr>
            <a:xfrm>
              <a:off x="3142467" y="2542287"/>
              <a:ext cx="3075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P</a:t>
              </a:r>
              <a:endParaRPr b="1" sz="1800">
                <a:solidFill>
                  <a:srgbClr val="000000"/>
                </a:solidFill>
                <a:latin typeface="Calibri"/>
                <a:ea typeface="Calibri"/>
                <a:cs typeface="Calibri"/>
                <a:sym typeface="Calibri"/>
              </a:endParaRPr>
            </a:p>
          </p:txBody>
        </p:sp>
        <p:sp>
          <p:nvSpPr>
            <p:cNvPr id="4507" name="Google Shape;4507;p186"/>
            <p:cNvSpPr/>
            <p:nvPr/>
          </p:nvSpPr>
          <p:spPr>
            <a:xfrm>
              <a:off x="3599605" y="4195993"/>
              <a:ext cx="511500" cy="491100"/>
            </a:xfrm>
            <a:prstGeom prst="ellipse">
              <a:avLst/>
            </a:prstGeom>
            <a:solidFill>
              <a:srgbClr val="FFFF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508" name="Google Shape;4508;p186"/>
            <p:cNvSpPr txBox="1"/>
            <p:nvPr/>
          </p:nvSpPr>
          <p:spPr>
            <a:xfrm>
              <a:off x="3701621" y="4227602"/>
              <a:ext cx="307500" cy="4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rgbClr val="000000"/>
                  </a:solidFill>
                  <a:latin typeface="Calibri"/>
                  <a:ea typeface="Calibri"/>
                  <a:cs typeface="Calibri"/>
                  <a:sym typeface="Calibri"/>
                </a:rPr>
                <a:t>P</a:t>
              </a:r>
              <a:endParaRPr b="1" sz="1800">
                <a:solidFill>
                  <a:srgbClr val="000000"/>
                </a:solidFill>
                <a:latin typeface="Calibri"/>
                <a:ea typeface="Calibri"/>
                <a:cs typeface="Calibri"/>
                <a:sym typeface="Calibri"/>
              </a:endParaRPr>
            </a:p>
          </p:txBody>
        </p:sp>
      </p:grpSp>
      <p:cxnSp>
        <p:nvCxnSpPr>
          <p:cNvPr id="4509" name="Google Shape;4509;p186"/>
          <p:cNvCxnSpPr/>
          <p:nvPr/>
        </p:nvCxnSpPr>
        <p:spPr>
          <a:xfrm flipH="1">
            <a:off x="2304000" y="1667496"/>
            <a:ext cx="1451400" cy="16200"/>
          </a:xfrm>
          <a:prstGeom prst="straightConnector1">
            <a:avLst/>
          </a:prstGeom>
          <a:noFill/>
          <a:ln cap="flat" cmpd="sng" w="38100">
            <a:solidFill>
              <a:srgbClr val="000000"/>
            </a:solidFill>
            <a:prstDash val="solid"/>
            <a:round/>
            <a:headEnd len="med" w="med" type="triangle"/>
            <a:tailEnd len="sm" w="sm" type="none"/>
          </a:ln>
        </p:spPr>
      </p:cxnSp>
      <p:cxnSp>
        <p:nvCxnSpPr>
          <p:cNvPr id="4510" name="Google Shape;4510;p186"/>
          <p:cNvCxnSpPr/>
          <p:nvPr/>
        </p:nvCxnSpPr>
        <p:spPr>
          <a:xfrm flipH="1" rot="10800000">
            <a:off x="3755400" y="258858"/>
            <a:ext cx="2575800" cy="1422000"/>
          </a:xfrm>
          <a:prstGeom prst="straightConnector1">
            <a:avLst/>
          </a:prstGeom>
          <a:noFill/>
          <a:ln cap="flat" cmpd="sng" w="38100">
            <a:solidFill>
              <a:srgbClr val="0000FF"/>
            </a:solidFill>
            <a:prstDash val="solid"/>
            <a:round/>
            <a:headEnd len="sm" w="sm" type="none"/>
            <a:tailEnd len="med" w="med" type="stealth"/>
          </a:ln>
        </p:spPr>
      </p:cxnSp>
      <p:sp>
        <p:nvSpPr>
          <p:cNvPr id="4511" name="Google Shape;4511;p186"/>
          <p:cNvSpPr txBox="1"/>
          <p:nvPr/>
        </p:nvSpPr>
        <p:spPr>
          <a:xfrm>
            <a:off x="3171337" y="1931507"/>
            <a:ext cx="9378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a:solidFill>
                  <a:srgbClr val="FF0000"/>
                </a:solidFill>
                <a:latin typeface="Helvetica Neue"/>
                <a:ea typeface="Helvetica Neue"/>
                <a:cs typeface="Helvetica Neue"/>
                <a:sym typeface="Helvetica Neue"/>
              </a:rPr>
              <a:t>Z/W</a:t>
            </a:r>
            <a:r>
              <a:rPr b="1" baseline="30000" lang="en">
                <a:solidFill>
                  <a:srgbClr val="FF0000"/>
                </a:solidFill>
                <a:latin typeface="Helvetica Neue"/>
                <a:ea typeface="Helvetica Neue"/>
                <a:cs typeface="Helvetica Neue"/>
                <a:sym typeface="Helvetica Neue"/>
              </a:rPr>
              <a:t>+-</a:t>
            </a:r>
            <a:endParaRPr b="1" baseline="30000">
              <a:solidFill>
                <a:srgbClr val="FF0000"/>
              </a:solidFill>
              <a:latin typeface="Helvetica Neue"/>
              <a:ea typeface="Helvetica Neue"/>
              <a:cs typeface="Helvetica Neue"/>
              <a:sym typeface="Helvetica Neue"/>
            </a:endParaRPr>
          </a:p>
        </p:txBody>
      </p:sp>
      <p:sp>
        <p:nvSpPr>
          <p:cNvPr id="4512" name="Google Shape;4512;p186"/>
          <p:cNvSpPr/>
          <p:nvPr/>
        </p:nvSpPr>
        <p:spPr>
          <a:xfrm>
            <a:off x="546375" y="1163825"/>
            <a:ext cx="1845300" cy="85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rgbClr val="000000"/>
                </a:solidFill>
                <a:latin typeface="Palatino Linotype"/>
                <a:ea typeface="Palatino Linotype"/>
                <a:cs typeface="Palatino Linotype"/>
                <a:sym typeface="Palatino Linotype"/>
              </a:rPr>
              <a:t>Incoming ν:</a:t>
            </a:r>
            <a:endParaRPr b="1">
              <a:solidFill>
                <a:srgbClr val="000000"/>
              </a:solidFill>
              <a:latin typeface="Palatino Linotype"/>
              <a:ea typeface="Palatino Linotype"/>
              <a:cs typeface="Palatino Linotype"/>
              <a:sym typeface="Palatino Linotype"/>
            </a:endParaRPr>
          </a:p>
          <a:p>
            <a:pPr indent="0" lvl="0" marL="0" marR="0" rtl="0" algn="l">
              <a:spcBef>
                <a:spcPts val="400"/>
              </a:spcBef>
              <a:spcAft>
                <a:spcPts val="0"/>
              </a:spcAft>
              <a:buNone/>
            </a:pPr>
            <a:r>
              <a:rPr lang="en">
                <a:solidFill>
                  <a:srgbClr val="000000"/>
                </a:solidFill>
                <a:latin typeface="Palatino Linotype"/>
                <a:ea typeface="Palatino Linotype"/>
                <a:cs typeface="Palatino Linotype"/>
                <a:sym typeface="Palatino Linotype"/>
              </a:rPr>
              <a:t>  Flavor unknown</a:t>
            </a:r>
            <a:endParaRPr>
              <a:latin typeface="Palatino Linotype"/>
              <a:ea typeface="Palatino Linotype"/>
              <a:cs typeface="Palatino Linotype"/>
              <a:sym typeface="Palatino Linotype"/>
            </a:endParaRPr>
          </a:p>
          <a:p>
            <a:pPr indent="0" lvl="0" marL="0" marR="0" rtl="0" algn="l">
              <a:spcBef>
                <a:spcPts val="400"/>
              </a:spcBef>
              <a:spcAft>
                <a:spcPts val="0"/>
              </a:spcAft>
              <a:buNone/>
            </a:pPr>
            <a:r>
              <a:rPr lang="en">
                <a:solidFill>
                  <a:srgbClr val="000000"/>
                </a:solidFill>
                <a:latin typeface="Palatino Linotype"/>
                <a:ea typeface="Palatino Linotype"/>
                <a:cs typeface="Palatino Linotype"/>
                <a:sym typeface="Palatino Linotype"/>
              </a:rPr>
              <a:t>  Energy unknown</a:t>
            </a:r>
            <a:endParaRPr>
              <a:latin typeface="Palatino Linotype"/>
              <a:ea typeface="Palatino Linotype"/>
              <a:cs typeface="Palatino Linotype"/>
              <a:sym typeface="Palatino Linotype"/>
            </a:endParaRPr>
          </a:p>
        </p:txBody>
      </p:sp>
      <p:sp>
        <p:nvSpPr>
          <p:cNvPr id="4513" name="Google Shape;4513;p186"/>
          <p:cNvSpPr/>
          <p:nvPr/>
        </p:nvSpPr>
        <p:spPr>
          <a:xfrm>
            <a:off x="6083264" y="506523"/>
            <a:ext cx="2911800" cy="104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solidFill>
                  <a:srgbClr val="0000FF"/>
                </a:solidFill>
                <a:latin typeface="Palatino Linotype"/>
                <a:ea typeface="Palatino Linotype"/>
                <a:cs typeface="Palatino Linotype"/>
                <a:sym typeface="Palatino Linotype"/>
              </a:rPr>
              <a:t>Outgoing lepton:</a:t>
            </a:r>
            <a:endParaRPr>
              <a:solidFill>
                <a:srgbClr val="0000FF"/>
              </a:solidFill>
              <a:latin typeface="Palatino Linotype"/>
              <a:ea typeface="Palatino Linotype"/>
              <a:cs typeface="Palatino Linotype"/>
              <a:sym typeface="Palatino Linotype"/>
            </a:endParaRPr>
          </a:p>
          <a:p>
            <a:pPr indent="0" lvl="0" marL="0" marR="0" rtl="0" algn="l">
              <a:spcBef>
                <a:spcPts val="400"/>
              </a:spcBef>
              <a:spcAft>
                <a:spcPts val="0"/>
              </a:spcAft>
              <a:buNone/>
            </a:pPr>
            <a:r>
              <a:rPr lang="en">
                <a:solidFill>
                  <a:srgbClr val="0000FF"/>
                </a:solidFill>
                <a:latin typeface="Palatino Linotype"/>
                <a:ea typeface="Palatino Linotype"/>
                <a:cs typeface="Palatino Linotype"/>
                <a:sym typeface="Palatino Linotype"/>
              </a:rPr>
              <a:t>CC: charged lepton</a:t>
            </a:r>
            <a:br>
              <a:rPr lang="en">
                <a:solidFill>
                  <a:srgbClr val="0000FF"/>
                </a:solidFill>
                <a:latin typeface="Palatino Linotype"/>
                <a:ea typeface="Palatino Linotype"/>
                <a:cs typeface="Palatino Linotype"/>
                <a:sym typeface="Palatino Linotype"/>
              </a:rPr>
            </a:br>
            <a:r>
              <a:rPr lang="en">
                <a:solidFill>
                  <a:srgbClr val="0000FF"/>
                </a:solidFill>
                <a:latin typeface="Palatino Linotype"/>
                <a:ea typeface="Palatino Linotype"/>
                <a:cs typeface="Palatino Linotype"/>
                <a:sym typeface="Palatino Linotype"/>
              </a:rPr>
              <a:t>NC: neutral lepton</a:t>
            </a:r>
            <a:br>
              <a:rPr lang="en">
                <a:solidFill>
                  <a:srgbClr val="0000FF"/>
                </a:solidFill>
                <a:latin typeface="Palatino Linotype"/>
                <a:ea typeface="Palatino Linotype"/>
                <a:cs typeface="Palatino Linotype"/>
                <a:sym typeface="Palatino Linotype"/>
              </a:rPr>
            </a:br>
            <a:r>
              <a:rPr lang="en">
                <a:solidFill>
                  <a:srgbClr val="0000FF"/>
                </a:solidFill>
                <a:latin typeface="Palatino Linotype"/>
                <a:ea typeface="Palatino Linotype"/>
                <a:cs typeface="Palatino Linotype"/>
                <a:sym typeface="Palatino Linotype"/>
              </a:rPr>
              <a:t>       	Energy: measure</a:t>
            </a:r>
            <a:endParaRPr>
              <a:latin typeface="Palatino Linotype"/>
              <a:ea typeface="Palatino Linotype"/>
              <a:cs typeface="Palatino Linotype"/>
              <a:sym typeface="Palatino Linotype"/>
            </a:endParaRPr>
          </a:p>
        </p:txBody>
      </p:sp>
      <p:pic>
        <p:nvPicPr>
          <p:cNvPr descr="Schermata 2016-04-29 alle 10.04.43.png" id="4514" name="Google Shape;4514;p186"/>
          <p:cNvPicPr preferRelativeResize="0"/>
          <p:nvPr/>
        </p:nvPicPr>
        <p:blipFill rotWithShape="1">
          <a:blip r:embed="rId3">
            <a:alphaModFix/>
          </a:blip>
          <a:srcRect b="0" l="0" r="0" t="0"/>
          <a:stretch/>
        </p:blipFill>
        <p:spPr>
          <a:xfrm>
            <a:off x="4906102" y="2427154"/>
            <a:ext cx="496426" cy="469832"/>
          </a:xfrm>
          <a:prstGeom prst="rect">
            <a:avLst/>
          </a:prstGeom>
          <a:noFill/>
          <a:ln>
            <a:noFill/>
          </a:ln>
        </p:spPr>
      </p:pic>
      <p:cxnSp>
        <p:nvCxnSpPr>
          <p:cNvPr id="4515" name="Google Shape;4515;p186"/>
          <p:cNvCxnSpPr/>
          <p:nvPr/>
        </p:nvCxnSpPr>
        <p:spPr>
          <a:xfrm>
            <a:off x="3728940" y="1683684"/>
            <a:ext cx="1301100" cy="867300"/>
          </a:xfrm>
          <a:prstGeom prst="straightConnector1">
            <a:avLst/>
          </a:prstGeom>
          <a:noFill/>
          <a:ln cap="flat" cmpd="sng" w="76200">
            <a:solidFill>
              <a:srgbClr val="FF0000"/>
            </a:solidFill>
            <a:prstDash val="dot"/>
            <a:bevel/>
            <a:headEnd len="sm" w="sm" type="none"/>
            <a:tailEnd len="sm" w="sm" type="none"/>
          </a:ln>
        </p:spPr>
      </p:cxnSp>
      <p:cxnSp>
        <p:nvCxnSpPr>
          <p:cNvPr id="4516" name="Google Shape;4516;p186"/>
          <p:cNvCxnSpPr>
            <a:stCxn id="4514" idx="2"/>
            <a:endCxn id="4501" idx="2"/>
          </p:cNvCxnSpPr>
          <p:nvPr/>
        </p:nvCxnSpPr>
        <p:spPr>
          <a:xfrm>
            <a:off x="5154315" y="2896986"/>
            <a:ext cx="330900" cy="562200"/>
          </a:xfrm>
          <a:prstGeom prst="straightConnector1">
            <a:avLst/>
          </a:prstGeom>
          <a:noFill/>
          <a:ln cap="flat" cmpd="sng" w="38100">
            <a:solidFill>
              <a:srgbClr val="008000"/>
            </a:solidFill>
            <a:prstDash val="solid"/>
            <a:round/>
            <a:headEnd len="sm" w="sm" type="none"/>
            <a:tailEnd len="med" w="med" type="triangle"/>
          </a:ln>
          <a:effectLst>
            <a:outerShdw blurRad="40000" rotWithShape="0" dir="5400000" dist="20000">
              <a:srgbClr val="000000">
                <a:alpha val="37650"/>
              </a:srgbClr>
            </a:outerShdw>
          </a:effectLst>
        </p:spPr>
      </p:cxnSp>
      <p:cxnSp>
        <p:nvCxnSpPr>
          <p:cNvPr id="4517" name="Google Shape;4517;p186"/>
          <p:cNvCxnSpPr>
            <a:stCxn id="4501" idx="2"/>
          </p:cNvCxnSpPr>
          <p:nvPr/>
        </p:nvCxnSpPr>
        <p:spPr>
          <a:xfrm flipH="1">
            <a:off x="4472293" y="3459062"/>
            <a:ext cx="1012800" cy="1074600"/>
          </a:xfrm>
          <a:prstGeom prst="straightConnector1">
            <a:avLst/>
          </a:prstGeom>
          <a:noFill/>
          <a:ln cap="flat" cmpd="sng" w="38100">
            <a:solidFill>
              <a:srgbClr val="008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518" name="Google Shape;4518;p186"/>
          <p:cNvCxnSpPr>
            <a:stCxn id="4514" idx="3"/>
          </p:cNvCxnSpPr>
          <p:nvPr/>
        </p:nvCxnSpPr>
        <p:spPr>
          <a:xfrm>
            <a:off x="5402528" y="2662070"/>
            <a:ext cx="1672200" cy="1128000"/>
          </a:xfrm>
          <a:prstGeom prst="straightConnector1">
            <a:avLst/>
          </a:prstGeom>
          <a:noFill/>
          <a:ln cap="flat" cmpd="sng" w="38100">
            <a:solidFill>
              <a:srgbClr val="000000"/>
            </a:solidFill>
            <a:prstDash val="solid"/>
            <a:round/>
            <a:headEnd len="sm" w="sm" type="none"/>
            <a:tailEnd len="med" w="med" type="triangle"/>
          </a:ln>
        </p:spPr>
      </p:cxnSp>
      <p:cxnSp>
        <p:nvCxnSpPr>
          <p:cNvPr id="4519" name="Google Shape;4519;p186"/>
          <p:cNvCxnSpPr>
            <a:stCxn id="4501" idx="2"/>
          </p:cNvCxnSpPr>
          <p:nvPr/>
        </p:nvCxnSpPr>
        <p:spPr>
          <a:xfrm>
            <a:off x="5485093" y="3459062"/>
            <a:ext cx="1341600" cy="640800"/>
          </a:xfrm>
          <a:prstGeom prst="straightConnector1">
            <a:avLst/>
          </a:prstGeom>
          <a:noFill/>
          <a:ln cap="flat" cmpd="sng" w="38100">
            <a:solidFill>
              <a:srgbClr val="000000"/>
            </a:solidFill>
            <a:prstDash val="solid"/>
            <a:round/>
            <a:headEnd len="sm" w="sm" type="none"/>
            <a:tailEnd len="med" w="med" type="triangle"/>
          </a:ln>
        </p:spPr>
      </p:cxnSp>
      <p:sp>
        <p:nvSpPr>
          <p:cNvPr id="4520" name="Google Shape;4520;p186"/>
          <p:cNvSpPr/>
          <p:nvPr/>
        </p:nvSpPr>
        <p:spPr>
          <a:xfrm>
            <a:off x="6888691" y="1807596"/>
            <a:ext cx="1982700" cy="1084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solidFill>
                  <a:srgbClr val="FC0084"/>
                </a:solidFill>
                <a:latin typeface="Palatino Linotype"/>
                <a:ea typeface="Palatino Linotype"/>
                <a:cs typeface="Palatino Linotype"/>
                <a:sym typeface="Palatino Linotype"/>
              </a:rPr>
              <a:t>Mesons:</a:t>
            </a:r>
            <a:endParaRPr>
              <a:latin typeface="Palatino Linotype"/>
              <a:ea typeface="Palatino Linotype"/>
              <a:cs typeface="Palatino Linotype"/>
              <a:sym typeface="Palatino Linotype"/>
            </a:endParaRPr>
          </a:p>
          <a:p>
            <a:pPr indent="0" lvl="0" marL="0" marR="0" rtl="0" algn="l">
              <a:spcBef>
                <a:spcPts val="400"/>
              </a:spcBef>
              <a:spcAft>
                <a:spcPts val="0"/>
              </a:spcAft>
              <a:buNone/>
            </a:pPr>
            <a:r>
              <a:rPr lang="en">
                <a:solidFill>
                  <a:srgbClr val="FC0084"/>
                </a:solidFill>
                <a:latin typeface="Palatino Linotype"/>
                <a:ea typeface="Palatino Linotype"/>
                <a:cs typeface="Palatino Linotype"/>
                <a:sym typeface="Palatino Linotype"/>
              </a:rPr>
              <a:t>Final State Interactions</a:t>
            </a:r>
            <a:endParaRPr>
              <a:solidFill>
                <a:srgbClr val="FC0084"/>
              </a:solidFill>
              <a:latin typeface="Palatino Linotype"/>
              <a:ea typeface="Palatino Linotype"/>
              <a:cs typeface="Palatino Linotype"/>
              <a:sym typeface="Palatino Linotype"/>
            </a:endParaRPr>
          </a:p>
          <a:p>
            <a:pPr indent="0" lvl="0" marL="0" marR="0" rtl="0" algn="l">
              <a:spcBef>
                <a:spcPts val="400"/>
              </a:spcBef>
              <a:spcAft>
                <a:spcPts val="0"/>
              </a:spcAft>
              <a:buNone/>
            </a:pPr>
            <a:r>
              <a:rPr lang="en">
                <a:solidFill>
                  <a:srgbClr val="FC0084"/>
                </a:solidFill>
                <a:latin typeface="Palatino Linotype"/>
                <a:ea typeface="Palatino Linotype"/>
                <a:cs typeface="Palatino Linotype"/>
                <a:sym typeface="Palatino Linotype"/>
              </a:rPr>
              <a:t>     Energy? Identity?</a:t>
            </a:r>
            <a:endParaRPr>
              <a:latin typeface="Palatino Linotype"/>
              <a:ea typeface="Palatino Linotype"/>
              <a:cs typeface="Palatino Linotype"/>
              <a:sym typeface="Palatino Linotype"/>
            </a:endParaRPr>
          </a:p>
        </p:txBody>
      </p:sp>
      <p:cxnSp>
        <p:nvCxnSpPr>
          <p:cNvPr id="4521" name="Google Shape;4521;p186"/>
          <p:cNvCxnSpPr/>
          <p:nvPr/>
        </p:nvCxnSpPr>
        <p:spPr>
          <a:xfrm flipH="1" rot="10800000">
            <a:off x="5153926" y="2055310"/>
            <a:ext cx="433800" cy="433800"/>
          </a:xfrm>
          <a:prstGeom prst="straightConnector1">
            <a:avLst/>
          </a:prstGeom>
          <a:noFill/>
          <a:ln cap="flat" cmpd="sng" w="38100">
            <a:solidFill>
              <a:srgbClr val="008000"/>
            </a:solidFill>
            <a:prstDash val="solid"/>
            <a:round/>
            <a:headEnd len="sm" w="sm" type="none"/>
            <a:tailEnd len="med" w="med" type="triangle"/>
          </a:ln>
          <a:effectLst>
            <a:outerShdw blurRad="40000" rotWithShape="0" dir="5400000" dist="20000">
              <a:srgbClr val="000000">
                <a:alpha val="37650"/>
              </a:srgbClr>
            </a:outerShdw>
          </a:effectLst>
        </p:spPr>
      </p:cxnSp>
      <p:sp>
        <p:nvSpPr>
          <p:cNvPr id="4522" name="Google Shape;4522;p186"/>
          <p:cNvSpPr/>
          <p:nvPr/>
        </p:nvSpPr>
        <p:spPr>
          <a:xfrm>
            <a:off x="6861476" y="3761700"/>
            <a:ext cx="2133600" cy="784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solidFill>
                  <a:srgbClr val="000000"/>
                </a:solidFill>
                <a:latin typeface="Palatino Linotype"/>
                <a:ea typeface="Palatino Linotype"/>
                <a:cs typeface="Palatino Linotype"/>
                <a:sym typeface="Palatino Linotype"/>
              </a:rPr>
              <a:t>Outgoing nucleons:</a:t>
            </a:r>
            <a:endParaRPr>
              <a:latin typeface="Palatino Linotype"/>
              <a:ea typeface="Palatino Linotype"/>
              <a:cs typeface="Palatino Linotype"/>
              <a:sym typeface="Palatino Linotype"/>
            </a:endParaRPr>
          </a:p>
          <a:p>
            <a:pPr indent="0" lvl="0" marL="0" marR="0" rtl="0" algn="l">
              <a:spcBef>
                <a:spcPts val="400"/>
              </a:spcBef>
              <a:spcAft>
                <a:spcPts val="0"/>
              </a:spcAft>
              <a:buNone/>
            </a:pPr>
            <a:r>
              <a:rPr lang="en">
                <a:solidFill>
                  <a:srgbClr val="000000"/>
                </a:solidFill>
                <a:latin typeface="Palatino Linotype"/>
                <a:ea typeface="Palatino Linotype"/>
                <a:cs typeface="Palatino Linotype"/>
                <a:sym typeface="Palatino Linotype"/>
              </a:rPr>
              <a:t>	Visible?</a:t>
            </a:r>
            <a:endParaRPr>
              <a:latin typeface="Palatino Linotype"/>
              <a:ea typeface="Palatino Linotype"/>
              <a:cs typeface="Palatino Linotype"/>
              <a:sym typeface="Palatino Linotype"/>
            </a:endParaRPr>
          </a:p>
          <a:p>
            <a:pPr indent="0" lvl="0" marL="0" marR="0" rtl="0" algn="l">
              <a:spcBef>
                <a:spcPts val="400"/>
              </a:spcBef>
              <a:spcAft>
                <a:spcPts val="0"/>
              </a:spcAft>
              <a:buNone/>
            </a:pPr>
            <a:r>
              <a:rPr lang="en">
                <a:solidFill>
                  <a:srgbClr val="000000"/>
                </a:solidFill>
                <a:latin typeface="Palatino Linotype"/>
                <a:ea typeface="Palatino Linotype"/>
                <a:cs typeface="Palatino Linotype"/>
                <a:sym typeface="Palatino Linotype"/>
              </a:rPr>
              <a:t>	Energy?</a:t>
            </a:r>
            <a:endParaRPr>
              <a:latin typeface="Palatino Linotype"/>
              <a:ea typeface="Palatino Linotype"/>
              <a:cs typeface="Palatino Linotype"/>
              <a:sym typeface="Palatino Linotype"/>
            </a:endParaRPr>
          </a:p>
        </p:txBody>
      </p:sp>
      <p:cxnSp>
        <p:nvCxnSpPr>
          <p:cNvPr id="4523" name="Google Shape;4523;p186"/>
          <p:cNvCxnSpPr/>
          <p:nvPr/>
        </p:nvCxnSpPr>
        <p:spPr>
          <a:xfrm flipH="1" rot="10800000">
            <a:off x="5649573" y="1745663"/>
            <a:ext cx="1362900" cy="247800"/>
          </a:xfrm>
          <a:prstGeom prst="straightConnector1">
            <a:avLst/>
          </a:prstGeom>
          <a:noFill/>
          <a:ln cap="rnd" cmpd="sng" w="57150">
            <a:solidFill>
              <a:srgbClr val="C7007E"/>
            </a:solidFill>
            <a:prstDash val="dot"/>
            <a:round/>
            <a:headEnd len="sm" w="sm" type="none"/>
            <a:tailEnd len="sm" w="sm" type="none"/>
          </a:ln>
          <a:effectLst>
            <a:outerShdw blurRad="40000" rotWithShape="0" dir="5400000" dist="20000">
              <a:srgbClr val="000000">
                <a:alpha val="37650"/>
              </a:srgbClr>
            </a:outerShdw>
          </a:effectLst>
        </p:spPr>
      </p:cxnSp>
      <p:cxnSp>
        <p:nvCxnSpPr>
          <p:cNvPr id="4524" name="Google Shape;4524;p186"/>
          <p:cNvCxnSpPr>
            <a:stCxn id="4494" idx="3"/>
          </p:cNvCxnSpPr>
          <p:nvPr/>
        </p:nvCxnSpPr>
        <p:spPr>
          <a:xfrm>
            <a:off x="5722917" y="2082393"/>
            <a:ext cx="1227300" cy="636300"/>
          </a:xfrm>
          <a:prstGeom prst="straightConnector1">
            <a:avLst/>
          </a:prstGeom>
          <a:noFill/>
          <a:ln cap="rnd" cmpd="sng" w="57150">
            <a:solidFill>
              <a:srgbClr val="C7007E"/>
            </a:solidFill>
            <a:prstDash val="dot"/>
            <a:round/>
            <a:headEnd len="sm" w="sm" type="none"/>
            <a:tailEnd len="sm" w="sm" type="none"/>
          </a:ln>
          <a:effectLst>
            <a:outerShdw blurRad="40000" rotWithShape="0" dir="5400000" dist="20000">
              <a:srgbClr val="000000">
                <a:alpha val="37650"/>
              </a:srgbClr>
            </a:outerShdw>
          </a:effectLst>
        </p:spPr>
      </p:cxnSp>
      <p:sp>
        <p:nvSpPr>
          <p:cNvPr id="4525" name="Google Shape;4525;p186"/>
          <p:cNvSpPr txBox="1"/>
          <p:nvPr/>
        </p:nvSpPr>
        <p:spPr>
          <a:xfrm>
            <a:off x="371075" y="2834600"/>
            <a:ext cx="34737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Palatino Linotype"/>
                <a:ea typeface="Palatino Linotype"/>
                <a:cs typeface="Palatino Linotype"/>
                <a:sym typeface="Palatino Linotype"/>
              </a:rPr>
              <a:t>From the products of the neutrino interactions, it is the experiment’s job to understand the neutrino type (ν</a:t>
            </a:r>
            <a:r>
              <a:rPr baseline="-25000" lang="en" sz="1600">
                <a:solidFill>
                  <a:schemeClr val="dk1"/>
                </a:solidFill>
                <a:latin typeface="Palatino Linotype"/>
                <a:ea typeface="Palatino Linotype"/>
                <a:cs typeface="Palatino Linotype"/>
                <a:sym typeface="Palatino Linotype"/>
              </a:rPr>
              <a:t>e</a:t>
            </a:r>
            <a:r>
              <a:rPr lang="en" sz="1600">
                <a:solidFill>
                  <a:schemeClr val="dk1"/>
                </a:solidFill>
                <a:latin typeface="Palatino Linotype"/>
                <a:ea typeface="Palatino Linotype"/>
                <a:cs typeface="Palatino Linotype"/>
                <a:sym typeface="Palatino Linotype"/>
              </a:rPr>
              <a:t>,ν</a:t>
            </a:r>
            <a:r>
              <a:rPr baseline="-25000" lang="en" sz="1600">
                <a:solidFill>
                  <a:schemeClr val="dk1"/>
                </a:solidFill>
                <a:latin typeface="Palatino Linotype"/>
                <a:ea typeface="Palatino Linotype"/>
                <a:cs typeface="Palatino Linotype"/>
                <a:sym typeface="Palatino Linotype"/>
              </a:rPr>
              <a:t>μ</a:t>
            </a:r>
            <a:r>
              <a:rPr lang="en" sz="1600">
                <a:solidFill>
                  <a:schemeClr val="dk1"/>
                </a:solidFill>
                <a:latin typeface="Palatino Linotype"/>
                <a:ea typeface="Palatino Linotype"/>
                <a:cs typeface="Palatino Linotype"/>
                <a:sym typeface="Palatino Linotype"/>
              </a:rPr>
              <a:t>,ν</a:t>
            </a:r>
            <a:r>
              <a:rPr baseline="-25000" lang="en" sz="1600">
                <a:solidFill>
                  <a:schemeClr val="dk1"/>
                </a:solidFill>
                <a:latin typeface="Palatino Linotype"/>
                <a:ea typeface="Palatino Linotype"/>
                <a:cs typeface="Palatino Linotype"/>
                <a:sym typeface="Palatino Linotype"/>
              </a:rPr>
              <a:t>τ</a:t>
            </a:r>
            <a:r>
              <a:rPr lang="en" sz="1600">
                <a:solidFill>
                  <a:schemeClr val="dk1"/>
                </a:solidFill>
                <a:latin typeface="Palatino Linotype"/>
                <a:ea typeface="Palatino Linotype"/>
                <a:cs typeface="Palatino Linotype"/>
                <a:sym typeface="Palatino Linotype"/>
              </a:rPr>
              <a:t> ) and to measure the neutrino energy. </a:t>
            </a:r>
            <a:endParaRPr sz="1600">
              <a:solidFill>
                <a:schemeClr val="dk1"/>
              </a:solidFill>
              <a:latin typeface="Palatino Linotype"/>
              <a:ea typeface="Palatino Linotype"/>
              <a:cs typeface="Palatino Linotype"/>
              <a:sym typeface="Palatino Linotype"/>
            </a:endParaRPr>
          </a:p>
        </p:txBody>
      </p:sp>
      <p:sp>
        <p:nvSpPr>
          <p:cNvPr id="4526" name="Google Shape;4526;p186"/>
          <p:cNvSpPr txBox="1"/>
          <p:nvPr>
            <p:ph type="title"/>
          </p:nvPr>
        </p:nvSpPr>
        <p:spPr>
          <a:xfrm>
            <a:off x="462476" y="4794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b="0" lang="en" sz="1400">
                <a:solidFill>
                  <a:srgbClr val="0070C0"/>
                </a:solidFill>
              </a:rPr>
              <a:t>(and of our jobs as experimentalists)</a:t>
            </a:r>
            <a:endParaRPr b="0" sz="1400">
              <a:solidFill>
                <a:srgbClr val="0070C0"/>
              </a:solidFill>
            </a:endParaRPr>
          </a:p>
        </p:txBody>
      </p:sp>
      <p:sp>
        <p:nvSpPr>
          <p:cNvPr id="4527" name="Google Shape;4527;p186"/>
          <p:cNvSpPr txBox="1"/>
          <p:nvPr/>
        </p:nvSpPr>
        <p:spPr>
          <a:xfrm>
            <a:off x="8167658" y="47394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000000"/>
                </a:solidFill>
                <a:latin typeface="Palatino Linotype"/>
                <a:ea typeface="Palatino Linotype"/>
                <a:cs typeface="Palatino Linotype"/>
                <a:sym typeface="Palatino Linotype"/>
              </a:rPr>
              <a:t>‹#›</a:t>
            </a:fld>
            <a:endParaRPr sz="1000">
              <a:solidFill>
                <a:srgbClr val="000000"/>
              </a:solidFill>
              <a:latin typeface="Palatino Linotype"/>
              <a:ea typeface="Palatino Linotype"/>
              <a:cs typeface="Palatino Linotype"/>
              <a:sym typeface="Palatino Linotype"/>
            </a:endParaRPr>
          </a:p>
        </p:txBody>
      </p:sp>
      <p:sp>
        <p:nvSpPr>
          <p:cNvPr id="4528" name="Google Shape;4528;p18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529" name="Google Shape;4529;p18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530" name="Google Shape;4530;p18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531" name="Google Shape;4531;p186"/>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A Simplified view of ν interaction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2"/>
          <p:cNvSpPr txBox="1"/>
          <p:nvPr/>
        </p:nvSpPr>
        <p:spPr>
          <a:xfrm>
            <a:off x="228600" y="685800"/>
            <a:ext cx="8138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Some of the energy from the charged particle is transferred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in the form of atomic excitation:</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 Light output per unit length is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a:t>
            </a:r>
            <a:r>
              <a:rPr b="1" lang="en" sz="1600">
                <a:solidFill>
                  <a:srgbClr val="C7007E"/>
                </a:solidFill>
                <a:latin typeface="Palatino Linotype"/>
                <a:ea typeface="Palatino Linotype"/>
                <a:cs typeface="Palatino Linotype"/>
                <a:sym typeface="Palatino Linotype"/>
              </a:rPr>
              <a:t>proportional to the stopping power</a:t>
            </a:r>
            <a:r>
              <a:rPr lang="en" sz="1600">
                <a:solidFill>
                  <a:schemeClr val="dk1"/>
                </a:solidFill>
                <a:latin typeface="Palatino Linotype"/>
                <a:ea typeface="Palatino Linotype"/>
                <a:cs typeface="Palatino Linotype"/>
                <a:sym typeface="Palatino Linotype"/>
              </a:rPr>
              <a:t> (dE/dx)</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 Rydberg dimers decay to ground state by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emitting photons: scintillation light</a:t>
            </a:r>
            <a:endParaRPr sz="1600">
              <a:solidFill>
                <a:schemeClr val="dk1"/>
              </a:solidFill>
              <a:latin typeface="Palatino Linotype"/>
              <a:ea typeface="Palatino Linotype"/>
              <a:cs typeface="Palatino Linotype"/>
              <a:sym typeface="Palatino Linotype"/>
            </a:endParaRPr>
          </a:p>
        </p:txBody>
      </p:sp>
      <p:sp>
        <p:nvSpPr>
          <p:cNvPr id="387" name="Google Shape;387;p52"/>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Scintillation light</a:t>
            </a:r>
            <a:endParaRPr sz="1950"/>
          </a:p>
        </p:txBody>
      </p:sp>
      <p:sp>
        <p:nvSpPr>
          <p:cNvPr id="388" name="Google Shape;388;p5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9" name="Google Shape;389;p5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90" name="Google Shape;390;p5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91" name="Google Shape;391;p52"/>
          <p:cNvSpPr txBox="1"/>
          <p:nvPr/>
        </p:nvSpPr>
        <p:spPr>
          <a:xfrm>
            <a:off x="228600" y="3505200"/>
            <a:ext cx="3000000" cy="11697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sz="1600">
                <a:solidFill>
                  <a:srgbClr val="C7007E"/>
                </a:solidFill>
                <a:latin typeface="Palatino Linotype"/>
                <a:ea typeface="Palatino Linotype"/>
                <a:cs typeface="Palatino Linotype"/>
                <a:sym typeface="Palatino Linotype"/>
              </a:rPr>
              <a:t>Nobel elements are transparent</a:t>
            </a:r>
            <a:r>
              <a:rPr lang="en" sz="1600">
                <a:solidFill>
                  <a:schemeClr val="dk1"/>
                </a:solidFill>
                <a:latin typeface="Palatino Linotype"/>
                <a:ea typeface="Palatino Linotype"/>
                <a:cs typeface="Palatino Linotype"/>
                <a:sym typeface="Palatino Linotype"/>
              </a:rPr>
              <a:t> to their own light over large distances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light can be collected. </a:t>
            </a:r>
            <a:endParaRPr sz="1600">
              <a:solidFill>
                <a:schemeClr val="dk1"/>
              </a:solidFill>
              <a:latin typeface="Palatino Linotype"/>
              <a:ea typeface="Palatino Linotype"/>
              <a:cs typeface="Palatino Linotype"/>
              <a:sym typeface="Palatino Linotype"/>
            </a:endParaRPr>
          </a:p>
        </p:txBody>
      </p:sp>
      <p:pic>
        <p:nvPicPr>
          <p:cNvPr descr="Schermata 2016-04-28 alle 20.41.36.png" id="392" name="Google Shape;392;p52"/>
          <p:cNvPicPr preferRelativeResize="0"/>
          <p:nvPr/>
        </p:nvPicPr>
        <p:blipFill rotWithShape="1">
          <a:blip r:embed="rId3">
            <a:alphaModFix/>
          </a:blip>
          <a:srcRect b="0" l="0" r="0" t="0"/>
          <a:stretch/>
        </p:blipFill>
        <p:spPr>
          <a:xfrm>
            <a:off x="3370659" y="2343150"/>
            <a:ext cx="4622973" cy="2343149"/>
          </a:xfrm>
          <a:prstGeom prst="rect">
            <a:avLst/>
          </a:prstGeom>
          <a:noFill/>
          <a:ln>
            <a:noFill/>
          </a:ln>
        </p:spPr>
      </p:pic>
      <p:sp>
        <p:nvSpPr>
          <p:cNvPr id="393" name="Google Shape;393;p52"/>
          <p:cNvSpPr/>
          <p:nvPr/>
        </p:nvSpPr>
        <p:spPr>
          <a:xfrm>
            <a:off x="6971109" y="2628900"/>
            <a:ext cx="971700" cy="800100"/>
          </a:xfrm>
          <a:prstGeom prst="ellipse">
            <a:avLst/>
          </a:prstGeom>
          <a:noFill/>
          <a:ln cap="flat" cmpd="sng" w="54700">
            <a:solidFill>
              <a:srgbClr val="FF00CC"/>
            </a:solidFill>
            <a:prstDash val="dot"/>
            <a:round/>
            <a:headEnd len="sm" w="sm" type="none"/>
            <a:tailEnd len="sm" w="sm" type="none"/>
          </a:ln>
        </p:spPr>
        <p:txBody>
          <a:bodyPr anchorCtr="0" anchor="ctr" bIns="31100" lIns="62200" spcFirstLastPara="1" rIns="62200" wrap="square" tIns="3110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394" name="Google Shape;394;p52"/>
          <p:cNvCxnSpPr/>
          <p:nvPr/>
        </p:nvCxnSpPr>
        <p:spPr>
          <a:xfrm>
            <a:off x="6688931" y="1715690"/>
            <a:ext cx="2052600" cy="1200"/>
          </a:xfrm>
          <a:prstGeom prst="straightConnector1">
            <a:avLst/>
          </a:prstGeom>
          <a:noFill/>
          <a:ln cap="flat" cmpd="sng" w="36700">
            <a:solidFill>
              <a:srgbClr val="000000"/>
            </a:solidFill>
            <a:prstDash val="solid"/>
            <a:round/>
            <a:headEnd len="med" w="med" type="none"/>
            <a:tailEnd len="med" w="med" type="none"/>
          </a:ln>
        </p:spPr>
      </p:cxnSp>
      <p:sp>
        <p:nvSpPr>
          <p:cNvPr id="395" name="Google Shape;395;p52"/>
          <p:cNvSpPr txBox="1"/>
          <p:nvPr/>
        </p:nvSpPr>
        <p:spPr>
          <a:xfrm>
            <a:off x="6754416" y="1744266"/>
            <a:ext cx="1779900" cy="198900"/>
          </a:xfrm>
          <a:prstGeom prst="rect">
            <a:avLst/>
          </a:prstGeom>
          <a:noFill/>
          <a:ln>
            <a:noFill/>
          </a:ln>
        </p:spPr>
        <p:txBody>
          <a:bodyPr anchorCtr="0" anchor="t" bIns="33750" lIns="67500" spcFirstLastPara="1" rIns="67500" wrap="square" tIns="40350">
            <a:noAutofit/>
          </a:bodyPr>
          <a:lstStyle/>
          <a:p>
            <a:pPr indent="0" lvl="0" marL="0" marR="0" rtl="0" algn="l">
              <a:spcBef>
                <a:spcPts val="0"/>
              </a:spcBef>
              <a:spcAft>
                <a:spcPts val="0"/>
              </a:spcAft>
              <a:buNone/>
            </a:pPr>
            <a:r>
              <a:rPr b="1" lang="en" sz="800">
                <a:solidFill>
                  <a:srgbClr val="000000"/>
                </a:solidFill>
                <a:latin typeface="Arial"/>
                <a:ea typeface="Arial"/>
                <a:cs typeface="Arial"/>
                <a:sym typeface="Arial"/>
              </a:rPr>
              <a:t>Ground state energy of LAr</a:t>
            </a:r>
            <a:endParaRPr sz="1100"/>
          </a:p>
        </p:txBody>
      </p:sp>
      <p:cxnSp>
        <p:nvCxnSpPr>
          <p:cNvPr id="396" name="Google Shape;396;p52"/>
          <p:cNvCxnSpPr/>
          <p:nvPr/>
        </p:nvCxnSpPr>
        <p:spPr>
          <a:xfrm>
            <a:off x="7430691" y="1271588"/>
            <a:ext cx="575100" cy="1200"/>
          </a:xfrm>
          <a:prstGeom prst="straightConnector1">
            <a:avLst/>
          </a:prstGeom>
          <a:noFill/>
          <a:ln cap="flat" cmpd="sng" w="36700">
            <a:solidFill>
              <a:srgbClr val="333333"/>
            </a:solidFill>
            <a:prstDash val="solid"/>
            <a:round/>
            <a:headEnd len="med" w="med" type="none"/>
            <a:tailEnd len="med" w="med" type="none"/>
          </a:ln>
        </p:spPr>
      </p:cxnSp>
      <p:cxnSp>
        <p:nvCxnSpPr>
          <p:cNvPr id="397" name="Google Shape;397;p52"/>
          <p:cNvCxnSpPr/>
          <p:nvPr/>
        </p:nvCxnSpPr>
        <p:spPr>
          <a:xfrm flipH="1">
            <a:off x="7523475" y="1271588"/>
            <a:ext cx="10800" cy="422700"/>
          </a:xfrm>
          <a:prstGeom prst="straightConnector1">
            <a:avLst/>
          </a:prstGeom>
          <a:noFill/>
          <a:ln cap="flat" cmpd="sng" w="9525">
            <a:solidFill>
              <a:srgbClr val="000000"/>
            </a:solidFill>
            <a:prstDash val="dot"/>
            <a:round/>
            <a:headEnd len="med" w="med" type="none"/>
            <a:tailEnd len="med" w="med" type="triangle"/>
          </a:ln>
        </p:spPr>
      </p:cxnSp>
      <p:sp>
        <p:nvSpPr>
          <p:cNvPr id="398" name="Google Shape;398;p52"/>
          <p:cNvSpPr/>
          <p:nvPr/>
        </p:nvSpPr>
        <p:spPr>
          <a:xfrm rot="120007">
            <a:off x="7692629" y="1428751"/>
            <a:ext cx="336948" cy="67865"/>
          </a:xfrm>
          <a:custGeom>
            <a:rect b="b" l="l" r="r" t="t"/>
            <a:pathLst>
              <a:path extrusionOk="0" h="96" w="480">
                <a:moveTo>
                  <a:pt x="0" y="96"/>
                </a:moveTo>
                <a:cubicBezTo>
                  <a:pt x="32" y="48"/>
                  <a:pt x="64" y="0"/>
                  <a:pt x="96" y="0"/>
                </a:cubicBezTo>
                <a:cubicBezTo>
                  <a:pt x="128" y="0"/>
                  <a:pt x="160" y="96"/>
                  <a:pt x="192" y="96"/>
                </a:cubicBezTo>
                <a:cubicBezTo>
                  <a:pt x="224" y="96"/>
                  <a:pt x="256" y="0"/>
                  <a:pt x="288" y="0"/>
                </a:cubicBezTo>
                <a:cubicBezTo>
                  <a:pt x="320" y="0"/>
                  <a:pt x="352" y="96"/>
                  <a:pt x="384" y="96"/>
                </a:cubicBezTo>
                <a:cubicBezTo>
                  <a:pt x="416" y="96"/>
                  <a:pt x="464" y="16"/>
                  <a:pt x="480" y="0"/>
                </a:cubicBezTo>
              </a:path>
            </a:pathLst>
          </a:custGeom>
          <a:noFill/>
          <a:ln cap="flat" cmpd="sng" w="28425">
            <a:solidFill>
              <a:srgbClr val="0000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9" name="Google Shape;399;p52"/>
          <p:cNvSpPr txBox="1"/>
          <p:nvPr/>
        </p:nvSpPr>
        <p:spPr>
          <a:xfrm>
            <a:off x="7524751" y="1491854"/>
            <a:ext cx="853800" cy="198900"/>
          </a:xfrm>
          <a:prstGeom prst="rect">
            <a:avLst/>
          </a:prstGeom>
          <a:noFill/>
          <a:ln>
            <a:noFill/>
          </a:ln>
        </p:spPr>
        <p:txBody>
          <a:bodyPr anchorCtr="0" anchor="t" bIns="33750" lIns="67500" spcFirstLastPara="1" rIns="67500" wrap="square" tIns="40350">
            <a:noAutofit/>
          </a:bodyPr>
          <a:lstStyle/>
          <a:p>
            <a:pPr indent="0" lvl="0" marL="0" marR="0" rtl="0" algn="l">
              <a:spcBef>
                <a:spcPts val="0"/>
              </a:spcBef>
              <a:spcAft>
                <a:spcPts val="0"/>
              </a:spcAft>
              <a:buNone/>
            </a:pPr>
            <a:r>
              <a:rPr lang="en" sz="800">
                <a:solidFill>
                  <a:srgbClr val="0000FF"/>
                </a:solidFill>
                <a:latin typeface="Arial"/>
                <a:ea typeface="Arial"/>
                <a:cs typeface="Arial"/>
                <a:sym typeface="Arial"/>
              </a:rPr>
              <a:t>128nm photon</a:t>
            </a:r>
            <a:endParaRPr sz="1100"/>
          </a:p>
        </p:txBody>
      </p:sp>
      <p:cxnSp>
        <p:nvCxnSpPr>
          <p:cNvPr id="400" name="Google Shape;400;p52"/>
          <p:cNvCxnSpPr/>
          <p:nvPr/>
        </p:nvCxnSpPr>
        <p:spPr>
          <a:xfrm>
            <a:off x="8109347" y="881063"/>
            <a:ext cx="575100" cy="1200"/>
          </a:xfrm>
          <a:prstGeom prst="straightConnector1">
            <a:avLst/>
          </a:prstGeom>
          <a:noFill/>
          <a:ln cap="flat" cmpd="sng" w="36700">
            <a:solidFill>
              <a:srgbClr val="333333"/>
            </a:solidFill>
            <a:prstDash val="solid"/>
            <a:round/>
            <a:headEnd len="med" w="med" type="none"/>
            <a:tailEnd len="med" w="med" type="none"/>
          </a:ln>
        </p:spPr>
      </p:cxnSp>
      <p:sp>
        <p:nvSpPr>
          <p:cNvPr id="401" name="Google Shape;401;p52"/>
          <p:cNvSpPr txBox="1"/>
          <p:nvPr/>
        </p:nvSpPr>
        <p:spPr>
          <a:xfrm>
            <a:off x="7696200" y="645319"/>
            <a:ext cx="1320300" cy="198900"/>
          </a:xfrm>
          <a:prstGeom prst="rect">
            <a:avLst/>
          </a:prstGeom>
          <a:noFill/>
          <a:ln>
            <a:noFill/>
          </a:ln>
        </p:spPr>
        <p:txBody>
          <a:bodyPr anchorCtr="0" anchor="t" bIns="33750" lIns="67500" spcFirstLastPara="1" rIns="67500" wrap="square" tIns="40350">
            <a:noAutofit/>
          </a:bodyPr>
          <a:lstStyle/>
          <a:p>
            <a:pPr indent="0" lvl="0" marL="0" marR="0" rtl="0" algn="l">
              <a:spcBef>
                <a:spcPts val="0"/>
              </a:spcBef>
              <a:spcAft>
                <a:spcPts val="0"/>
              </a:spcAft>
              <a:buNone/>
            </a:pPr>
            <a:r>
              <a:rPr b="1" lang="en" sz="800">
                <a:solidFill>
                  <a:srgbClr val="000000"/>
                </a:solidFill>
                <a:latin typeface="Arial"/>
                <a:ea typeface="Arial"/>
                <a:cs typeface="Arial"/>
                <a:sym typeface="Arial"/>
              </a:rPr>
              <a:t>LAr first excited state</a:t>
            </a:r>
            <a:endParaRPr sz="1100"/>
          </a:p>
        </p:txBody>
      </p:sp>
      <p:cxnSp>
        <p:nvCxnSpPr>
          <p:cNvPr id="402" name="Google Shape;402;p52"/>
          <p:cNvCxnSpPr/>
          <p:nvPr/>
        </p:nvCxnSpPr>
        <p:spPr>
          <a:xfrm>
            <a:off x="8537971" y="883444"/>
            <a:ext cx="1200" cy="810900"/>
          </a:xfrm>
          <a:prstGeom prst="straightConnector1">
            <a:avLst/>
          </a:prstGeom>
          <a:noFill/>
          <a:ln cap="flat" cmpd="sng" w="36700">
            <a:solidFill>
              <a:srgbClr val="800000"/>
            </a:solidFill>
            <a:prstDash val="dot"/>
            <a:round/>
            <a:headEnd len="med" w="med" type="triangle"/>
            <a:tailEnd len="med" w="med" type="triangle"/>
          </a:ln>
        </p:spPr>
      </p:cxnSp>
      <p:sp>
        <p:nvSpPr>
          <p:cNvPr id="403" name="Google Shape;403;p52"/>
          <p:cNvSpPr txBox="1"/>
          <p:nvPr/>
        </p:nvSpPr>
        <p:spPr>
          <a:xfrm>
            <a:off x="6400801" y="660797"/>
            <a:ext cx="1078800" cy="198900"/>
          </a:xfrm>
          <a:prstGeom prst="rect">
            <a:avLst/>
          </a:prstGeom>
          <a:noFill/>
          <a:ln>
            <a:noFill/>
          </a:ln>
        </p:spPr>
        <p:txBody>
          <a:bodyPr anchorCtr="0" anchor="t" bIns="33750" lIns="67500" spcFirstLastPara="1" rIns="67500" wrap="square" tIns="40350">
            <a:noAutofit/>
          </a:bodyPr>
          <a:lstStyle/>
          <a:p>
            <a:pPr indent="0" lvl="0" marL="0" marR="0" rtl="0" algn="ctr">
              <a:spcBef>
                <a:spcPts val="0"/>
              </a:spcBef>
              <a:spcAft>
                <a:spcPts val="0"/>
              </a:spcAft>
              <a:buNone/>
            </a:pPr>
            <a:r>
              <a:rPr b="1" i="1" lang="en" sz="800" u="sng">
                <a:solidFill>
                  <a:srgbClr val="000000"/>
                </a:solidFill>
                <a:latin typeface="Arial"/>
                <a:ea typeface="Arial"/>
                <a:cs typeface="Arial"/>
                <a:sym typeface="Arial"/>
              </a:rPr>
              <a:t>Simplified model</a:t>
            </a:r>
            <a:endParaRPr sz="1100"/>
          </a:p>
        </p:txBody>
      </p:sp>
      <p:sp>
        <p:nvSpPr>
          <p:cNvPr id="404" name="Google Shape;404;p52"/>
          <p:cNvSpPr txBox="1"/>
          <p:nvPr/>
        </p:nvSpPr>
        <p:spPr>
          <a:xfrm>
            <a:off x="6324600" y="1089422"/>
            <a:ext cx="1190700" cy="441600"/>
          </a:xfrm>
          <a:prstGeom prst="rect">
            <a:avLst/>
          </a:prstGeom>
          <a:noFill/>
          <a:ln>
            <a:noFill/>
          </a:ln>
        </p:spPr>
        <p:txBody>
          <a:bodyPr anchorCtr="0" anchor="t" bIns="33750" lIns="67500" spcFirstLastPara="1" rIns="67500" wrap="square" tIns="40350">
            <a:noAutofit/>
          </a:bodyPr>
          <a:lstStyle/>
          <a:p>
            <a:pPr indent="0" lvl="0" marL="0" marR="0" rtl="0" algn="ctr">
              <a:spcBef>
                <a:spcPts val="0"/>
              </a:spcBef>
              <a:spcAft>
                <a:spcPts val="0"/>
              </a:spcAft>
              <a:buNone/>
            </a:pPr>
            <a:r>
              <a:rPr b="1" lang="en" sz="800">
                <a:solidFill>
                  <a:srgbClr val="333333"/>
                </a:solidFill>
                <a:latin typeface="Arial"/>
                <a:ea typeface="Arial"/>
                <a:cs typeface="Arial"/>
                <a:sym typeface="Arial"/>
              </a:rPr>
              <a:t>Rydberg excimer excited energy state </a:t>
            </a:r>
            <a:endParaRPr sz="1100"/>
          </a:p>
        </p:txBody>
      </p:sp>
      <p:cxnSp>
        <p:nvCxnSpPr>
          <p:cNvPr id="405" name="Google Shape;405;p52"/>
          <p:cNvCxnSpPr>
            <a:stCxn id="393" idx="0"/>
          </p:cNvCxnSpPr>
          <p:nvPr/>
        </p:nvCxnSpPr>
        <p:spPr>
          <a:xfrm flipH="1" rot="10800000">
            <a:off x="7456959" y="2000400"/>
            <a:ext cx="15900" cy="628500"/>
          </a:xfrm>
          <a:prstGeom prst="straightConnector1">
            <a:avLst/>
          </a:prstGeom>
          <a:noFill/>
          <a:ln cap="flat" cmpd="sng" w="25400">
            <a:solidFill>
              <a:srgbClr val="C7007E"/>
            </a:solidFill>
            <a:prstDash val="dash"/>
            <a:round/>
            <a:headEnd len="sm" w="sm" type="none"/>
            <a:tailEnd len="med" w="med" type="stealth"/>
          </a:ln>
          <a:effectLst>
            <a:outerShdw blurRad="40000" rotWithShape="0" dir="5400000" dist="20000">
              <a:srgbClr val="000000">
                <a:alpha val="37650"/>
              </a:srgbClr>
            </a:outerShdw>
          </a:effectLst>
        </p:spPr>
      </p:cxnSp>
      <p:sp>
        <p:nvSpPr>
          <p:cNvPr id="406" name="Google Shape;406;p52"/>
          <p:cNvSpPr/>
          <p:nvPr/>
        </p:nvSpPr>
        <p:spPr>
          <a:xfrm>
            <a:off x="8106192" y="4421401"/>
            <a:ext cx="561600" cy="207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900">
                <a:solidFill>
                  <a:schemeClr val="dk1"/>
                </a:solidFill>
                <a:latin typeface="Palatino Linotype"/>
                <a:ea typeface="Palatino Linotype"/>
                <a:cs typeface="Palatino Linotype"/>
                <a:sym typeface="Palatino Linotype"/>
              </a:rPr>
              <a:t>B. Jones</a:t>
            </a:r>
            <a:endParaRPr sz="1100"/>
          </a:p>
        </p:txBody>
      </p:sp>
      <p:sp>
        <p:nvSpPr>
          <p:cNvPr id="407" name="Google Shape;407;p52"/>
          <p:cNvSpPr/>
          <p:nvPr/>
        </p:nvSpPr>
        <p:spPr>
          <a:xfrm>
            <a:off x="8140817" y="1943101"/>
            <a:ext cx="606300" cy="207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900">
                <a:solidFill>
                  <a:schemeClr val="dk1"/>
                </a:solidFill>
                <a:latin typeface="Palatino Linotype"/>
                <a:ea typeface="Palatino Linotype"/>
                <a:cs typeface="Palatino Linotype"/>
                <a:sym typeface="Palatino Linotype"/>
              </a:rPr>
              <a:t>J. Asaadi</a:t>
            </a:r>
            <a:endParaRPr b="1" sz="900">
              <a:solidFill>
                <a:schemeClr val="dk1"/>
              </a:solidFill>
              <a:latin typeface="Palatino Linotype"/>
              <a:ea typeface="Palatino Linotype"/>
              <a:cs typeface="Palatino Linotype"/>
              <a:sym typeface="Palatino Linotype"/>
            </a:endParaRPr>
          </a:p>
        </p:txBody>
      </p:sp>
      <p:sp>
        <p:nvSpPr>
          <p:cNvPr id="408" name="Google Shape;408;p52"/>
          <p:cNvSpPr/>
          <p:nvPr/>
        </p:nvSpPr>
        <p:spPr>
          <a:xfrm>
            <a:off x="6430575" y="598401"/>
            <a:ext cx="2484900" cy="1332600"/>
          </a:xfrm>
          <a:prstGeom prst="rect">
            <a:avLst/>
          </a:prstGeom>
          <a:noFill/>
          <a:ln cap="flat" cmpd="sng" w="18350">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5" name="Shape 4535"/>
        <p:cNvGrpSpPr/>
        <p:nvPr/>
      </p:nvGrpSpPr>
      <p:grpSpPr>
        <a:xfrm>
          <a:off x="0" y="0"/>
          <a:ext cx="0" cy="0"/>
          <a:chOff x="0" y="0"/>
          <a:chExt cx="0" cy="0"/>
        </a:xfrm>
      </p:grpSpPr>
      <p:pic>
        <p:nvPicPr>
          <p:cNvPr id="4536" name="Google Shape;4536;p187"/>
          <p:cNvPicPr preferRelativeResize="0"/>
          <p:nvPr/>
        </p:nvPicPr>
        <p:blipFill>
          <a:blip r:embed="rId3">
            <a:alphaModFix/>
          </a:blip>
          <a:stretch>
            <a:fillRect/>
          </a:stretch>
        </p:blipFill>
        <p:spPr>
          <a:xfrm>
            <a:off x="790401" y="1329676"/>
            <a:ext cx="7363000" cy="3019974"/>
          </a:xfrm>
          <a:prstGeom prst="rect">
            <a:avLst/>
          </a:prstGeom>
          <a:noFill/>
          <a:ln>
            <a:noFill/>
          </a:ln>
        </p:spPr>
      </p:pic>
      <p:sp>
        <p:nvSpPr>
          <p:cNvPr id="4537" name="Google Shape;4537;p187"/>
          <p:cNvSpPr txBox="1"/>
          <p:nvPr>
            <p:ph idx="1" type="body"/>
          </p:nvPr>
        </p:nvSpPr>
        <p:spPr>
          <a:xfrm>
            <a:off x="228600" y="4427226"/>
            <a:ext cx="8672400" cy="25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600">
                <a:solidFill>
                  <a:schemeClr val="dk1"/>
                </a:solidFill>
              </a:rPr>
              <a:t>When they interact, the particles produced often have low energy (</a:t>
            </a:r>
            <a:r>
              <a:rPr b="1" lang="en" sz="1600">
                <a:solidFill>
                  <a:srgbClr val="C7007E"/>
                </a:solidFill>
              </a:rPr>
              <a:t>hundreds of MeV</a:t>
            </a:r>
            <a:r>
              <a:rPr lang="en" sz="1600">
                <a:solidFill>
                  <a:schemeClr val="dk1"/>
                </a:solidFill>
              </a:rPr>
              <a:t>).</a:t>
            </a:r>
            <a:endParaRPr sz="1400"/>
          </a:p>
          <a:p>
            <a:pPr indent="0" lvl="0" marL="0" rtl="0" algn="l">
              <a:spcBef>
                <a:spcPts val="0"/>
              </a:spcBef>
              <a:spcAft>
                <a:spcPts val="0"/>
              </a:spcAft>
              <a:buClr>
                <a:srgbClr val="505050"/>
              </a:buClr>
              <a:buSzPts val="1600"/>
              <a:buNone/>
            </a:pPr>
            <a:r>
              <a:t/>
            </a:r>
            <a:endParaRPr sz="1400"/>
          </a:p>
          <a:p>
            <a:pPr indent="0" lvl="0" marL="0" rtl="0" algn="l">
              <a:spcBef>
                <a:spcPts val="0"/>
              </a:spcBef>
              <a:spcAft>
                <a:spcPts val="0"/>
              </a:spcAft>
              <a:buClr>
                <a:srgbClr val="505050"/>
              </a:buClr>
              <a:buSzPts val="1600"/>
              <a:buNone/>
            </a:pPr>
            <a:r>
              <a:t/>
            </a:r>
            <a:endParaRPr sz="1400"/>
          </a:p>
          <a:p>
            <a:pPr indent="0" lvl="0" marL="0" rtl="0" algn="l">
              <a:spcBef>
                <a:spcPts val="0"/>
              </a:spcBef>
              <a:spcAft>
                <a:spcPts val="0"/>
              </a:spcAft>
              <a:buClr>
                <a:srgbClr val="505050"/>
              </a:buClr>
              <a:buSzPts val="1600"/>
              <a:buNone/>
            </a:pPr>
            <a:r>
              <a:t/>
            </a:r>
            <a:endParaRPr sz="1400"/>
          </a:p>
          <a:p>
            <a:pPr indent="0" lvl="0" marL="0" rtl="0" algn="l">
              <a:spcBef>
                <a:spcPts val="0"/>
              </a:spcBef>
              <a:spcAft>
                <a:spcPts val="0"/>
              </a:spcAft>
              <a:buClr>
                <a:srgbClr val="505050"/>
              </a:buClr>
              <a:buSzPts val="1600"/>
              <a:buNone/>
            </a:pPr>
            <a:r>
              <a:t/>
            </a:r>
            <a:endParaRPr sz="1400"/>
          </a:p>
          <a:p>
            <a:pPr indent="0" lvl="0" marL="0" rtl="0" algn="l">
              <a:spcBef>
                <a:spcPts val="0"/>
              </a:spcBef>
              <a:spcAft>
                <a:spcPts val="0"/>
              </a:spcAft>
              <a:buClr>
                <a:srgbClr val="505050"/>
              </a:buClr>
              <a:buSzPts val="1600"/>
              <a:buNone/>
            </a:pPr>
            <a:br>
              <a:rPr lang="en" sz="1400"/>
            </a:br>
            <a:endParaRPr sz="1400"/>
          </a:p>
        </p:txBody>
      </p:sp>
      <p:sp>
        <p:nvSpPr>
          <p:cNvPr id="4538" name="Google Shape;4538;p187"/>
          <p:cNvSpPr txBox="1"/>
          <p:nvPr/>
        </p:nvSpPr>
        <p:spPr>
          <a:xfrm>
            <a:off x="8167658" y="47394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000000"/>
                </a:solidFill>
                <a:latin typeface="Palatino Linotype"/>
                <a:ea typeface="Palatino Linotype"/>
                <a:cs typeface="Palatino Linotype"/>
                <a:sym typeface="Palatino Linotype"/>
              </a:rPr>
              <a:t>‹#›</a:t>
            </a:fld>
            <a:endParaRPr sz="1000">
              <a:solidFill>
                <a:srgbClr val="000000"/>
              </a:solidFill>
              <a:latin typeface="Palatino Linotype"/>
              <a:ea typeface="Palatino Linotype"/>
              <a:cs typeface="Palatino Linotype"/>
              <a:sym typeface="Palatino Linotype"/>
            </a:endParaRPr>
          </a:p>
        </p:txBody>
      </p:sp>
      <p:sp>
        <p:nvSpPr>
          <p:cNvPr id="4539" name="Google Shape;4539;p187"/>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Experimentally neutrinos are difficult </a:t>
            </a:r>
            <a:endParaRPr/>
          </a:p>
        </p:txBody>
      </p:sp>
      <p:sp>
        <p:nvSpPr>
          <p:cNvPr id="4540" name="Google Shape;4540;p18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541" name="Google Shape;4541;p18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542" name="Google Shape;4542;p18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4543" name="Google Shape;4543;p187"/>
          <p:cNvSpPr txBox="1"/>
          <p:nvPr/>
        </p:nvSpPr>
        <p:spPr>
          <a:xfrm>
            <a:off x="228600" y="609600"/>
            <a:ext cx="8606700" cy="62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1600">
                <a:solidFill>
                  <a:schemeClr val="dk1"/>
                </a:solidFill>
                <a:latin typeface="Palatino Linotype"/>
                <a:ea typeface="Palatino Linotype"/>
                <a:cs typeface="Palatino Linotype"/>
                <a:sym typeface="Palatino Linotype"/>
              </a:rPr>
              <a:t>They are neutral: we </a:t>
            </a:r>
            <a:r>
              <a:rPr b="1" lang="en" sz="1600">
                <a:solidFill>
                  <a:srgbClr val="C7007E"/>
                </a:solidFill>
                <a:latin typeface="Palatino Linotype"/>
                <a:ea typeface="Palatino Linotype"/>
                <a:cs typeface="Palatino Linotype"/>
                <a:sym typeface="Palatino Linotype"/>
              </a:rPr>
              <a:t>can’t directly detect</a:t>
            </a:r>
            <a:r>
              <a:rPr lang="en" sz="1600">
                <a:solidFill>
                  <a:schemeClr val="dk1"/>
                </a:solidFill>
                <a:latin typeface="Palatino Linotype"/>
                <a:ea typeface="Palatino Linotype"/>
                <a:cs typeface="Palatino Linotype"/>
                <a:sym typeface="Palatino Linotype"/>
              </a:rPr>
              <a:t> them.</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We can study them only if they interact, but they don’t like to interact. </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7" name="Shape 4547"/>
        <p:cNvGrpSpPr/>
        <p:nvPr/>
      </p:nvGrpSpPr>
      <p:grpSpPr>
        <a:xfrm>
          <a:off x="0" y="0"/>
          <a:ext cx="0" cy="0"/>
          <a:chOff x="0" y="0"/>
          <a:chExt cx="0" cy="0"/>
        </a:xfrm>
      </p:grpSpPr>
      <p:pic>
        <p:nvPicPr>
          <p:cNvPr id="4548" name="Google Shape;4548;p188"/>
          <p:cNvPicPr preferRelativeResize="0"/>
          <p:nvPr/>
        </p:nvPicPr>
        <p:blipFill rotWithShape="1">
          <a:blip r:embed="rId3">
            <a:alphaModFix/>
          </a:blip>
          <a:srcRect b="0" l="0" r="0" t="0"/>
          <a:stretch/>
        </p:blipFill>
        <p:spPr>
          <a:xfrm rot="5400000">
            <a:off x="-173700" y="173700"/>
            <a:ext cx="5197349" cy="4849950"/>
          </a:xfrm>
          <a:prstGeom prst="rect">
            <a:avLst/>
          </a:prstGeom>
          <a:noFill/>
          <a:ln>
            <a:noFill/>
          </a:ln>
        </p:spPr>
      </p:pic>
      <p:sp>
        <p:nvSpPr>
          <p:cNvPr id="4549" name="Google Shape;4549;p188"/>
          <p:cNvSpPr/>
          <p:nvPr/>
        </p:nvSpPr>
        <p:spPr>
          <a:xfrm rot="5400000">
            <a:off x="6355777" y="2453869"/>
            <a:ext cx="4595400" cy="49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3600">
                <a:solidFill>
                  <a:srgbClr val="096DB3"/>
                </a:solidFill>
                <a:latin typeface="Palatino"/>
                <a:ea typeface="Palatino"/>
                <a:cs typeface="Palatino"/>
                <a:sym typeface="Palatino"/>
              </a:rPr>
              <a:t>Neutrino Detectors Wish list</a:t>
            </a:r>
            <a:endParaRPr sz="1800">
              <a:solidFill>
                <a:srgbClr val="000000"/>
              </a:solidFill>
              <a:latin typeface="Calibri"/>
              <a:ea typeface="Calibri"/>
              <a:cs typeface="Calibri"/>
              <a:sym typeface="Calibri"/>
            </a:endParaRPr>
          </a:p>
        </p:txBody>
      </p:sp>
      <p:sp>
        <p:nvSpPr>
          <p:cNvPr id="4550" name="Google Shape;4550;p188"/>
          <p:cNvSpPr/>
          <p:nvPr/>
        </p:nvSpPr>
        <p:spPr>
          <a:xfrm>
            <a:off x="1344349" y="105200"/>
            <a:ext cx="6330600" cy="5038500"/>
          </a:xfrm>
          <a:prstGeom prst="rect">
            <a:avLst/>
          </a:prstGeom>
          <a:solidFill>
            <a:srgbClr val="FFFFFF">
              <a:alpha val="8471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000000"/>
                </a:solidFill>
                <a:latin typeface="Palatino Linotype"/>
                <a:ea typeface="Palatino Linotype"/>
                <a:cs typeface="Palatino Linotype"/>
                <a:sym typeface="Palatino Linotype"/>
              </a:rPr>
              <a:t>Dear </a:t>
            </a:r>
            <a:r>
              <a:rPr lang="en" sz="1800">
                <a:latin typeface="Palatino Linotype"/>
                <a:ea typeface="Palatino Linotype"/>
                <a:cs typeface="Palatino Linotype"/>
                <a:sym typeface="Palatino Linotype"/>
              </a:rPr>
              <a:t>Funding Agencies</a:t>
            </a:r>
            <a:r>
              <a:rPr lang="en" sz="1800">
                <a:solidFill>
                  <a:srgbClr val="000000"/>
                </a:solidFill>
                <a:latin typeface="Palatino Linotype"/>
                <a:ea typeface="Palatino Linotype"/>
                <a:cs typeface="Palatino Linotype"/>
                <a:sym typeface="Palatino Linotype"/>
              </a:rPr>
              <a:t>, </a:t>
            </a:r>
            <a:br>
              <a:rPr lang="en" sz="1800">
                <a:solidFill>
                  <a:srgbClr val="000000"/>
                </a:solidFill>
                <a:latin typeface="Palatino Linotype"/>
                <a:ea typeface="Palatino Linotype"/>
                <a:cs typeface="Palatino Linotype"/>
                <a:sym typeface="Palatino Linotype"/>
              </a:rPr>
            </a:br>
            <a:r>
              <a:rPr lang="en" sz="1800">
                <a:latin typeface="Palatino Linotype"/>
                <a:ea typeface="Palatino Linotype"/>
                <a:cs typeface="Palatino Linotype"/>
                <a:sym typeface="Palatino Linotype"/>
              </a:rPr>
              <a:t>to “see” neutrinos</a:t>
            </a:r>
            <a:r>
              <a:rPr lang="en" sz="1800">
                <a:solidFill>
                  <a:srgbClr val="000000"/>
                </a:solidFill>
                <a:latin typeface="Palatino Linotype"/>
                <a:ea typeface="Palatino Linotype"/>
                <a:cs typeface="Palatino Linotype"/>
                <a:sym typeface="Palatino Linotype"/>
              </a:rPr>
              <a:t>, we would like:</a:t>
            </a:r>
            <a:br>
              <a:rPr lang="en" sz="1800">
                <a:solidFill>
                  <a:srgbClr val="000000"/>
                </a:solidFill>
                <a:latin typeface="Palatino Linotype"/>
                <a:ea typeface="Palatino Linotype"/>
                <a:cs typeface="Palatino Linotype"/>
                <a:sym typeface="Palatino Linotype"/>
              </a:rPr>
            </a:br>
            <a:endParaRPr sz="1800">
              <a:solidFill>
                <a:srgbClr val="000000"/>
              </a:solidFill>
              <a:latin typeface="Palatino Linotype"/>
              <a:ea typeface="Palatino Linotype"/>
              <a:cs typeface="Palatino Linotype"/>
              <a:sym typeface="Palatino Linotype"/>
            </a:endParaRPr>
          </a:p>
          <a:p>
            <a:pPr indent="0" lvl="0" marL="0" marR="0" rtl="0" algn="l">
              <a:spcBef>
                <a:spcPts val="0"/>
              </a:spcBef>
              <a:spcAft>
                <a:spcPts val="0"/>
              </a:spcAft>
              <a:buNone/>
            </a:pPr>
            <a:r>
              <a:rPr lang="en" sz="1800">
                <a:solidFill>
                  <a:srgbClr val="000000"/>
                </a:solidFill>
                <a:latin typeface="Palatino Linotype"/>
                <a:ea typeface="Palatino Linotype"/>
                <a:cs typeface="Palatino Linotype"/>
                <a:sym typeface="Palatino Linotype"/>
              </a:rPr>
              <a:t>	Big and dense detectors</a:t>
            </a:r>
            <a:br>
              <a:rPr lang="en" sz="1800">
                <a:solidFill>
                  <a:srgbClr val="000000"/>
                </a:solidFill>
                <a:latin typeface="Palatino Linotype"/>
                <a:ea typeface="Palatino Linotype"/>
                <a:cs typeface="Palatino Linotype"/>
                <a:sym typeface="Palatino Linotype"/>
              </a:rPr>
            </a:br>
            <a:r>
              <a:rPr lang="en" sz="1800">
                <a:solidFill>
                  <a:srgbClr val="000000"/>
                </a:solidFill>
                <a:latin typeface="Palatino Linotype"/>
                <a:ea typeface="Palatino Linotype"/>
                <a:cs typeface="Palatino Linotype"/>
                <a:sym typeface="Palatino Linotype"/>
              </a:rPr>
              <a:t>            exposed to high neutrino flux.</a:t>
            </a:r>
            <a:br>
              <a:rPr lang="en" sz="1800">
                <a:solidFill>
                  <a:srgbClr val="000000"/>
                </a:solidFill>
                <a:latin typeface="Palatino Linotype"/>
                <a:ea typeface="Palatino Linotype"/>
                <a:cs typeface="Palatino Linotype"/>
                <a:sym typeface="Palatino Linotype"/>
              </a:rPr>
            </a:br>
            <a:endParaRPr sz="1800">
              <a:solidFill>
                <a:srgbClr val="000000"/>
              </a:solidFill>
              <a:latin typeface="Palatino Linotype"/>
              <a:ea typeface="Palatino Linotype"/>
              <a:cs typeface="Palatino Linotype"/>
              <a:sym typeface="Palatino Linotype"/>
            </a:endParaRPr>
          </a:p>
          <a:p>
            <a:pPr indent="0" lvl="0" marL="0" marR="0" rtl="0" algn="l">
              <a:spcBef>
                <a:spcPts val="496"/>
              </a:spcBef>
              <a:spcAft>
                <a:spcPts val="0"/>
              </a:spcAft>
              <a:buNone/>
            </a:pPr>
            <a:r>
              <a:rPr lang="en" sz="1800">
                <a:solidFill>
                  <a:srgbClr val="000000"/>
                </a:solidFill>
                <a:latin typeface="Palatino Linotype"/>
                <a:ea typeface="Palatino Linotype"/>
                <a:cs typeface="Palatino Linotype"/>
                <a:sym typeface="Palatino Linotype"/>
              </a:rPr>
              <a:t>	A detector technology able to</a:t>
            </a:r>
            <a:r>
              <a:rPr lang="en" sz="1800">
                <a:latin typeface="Palatino Linotype"/>
                <a:ea typeface="Palatino Linotype"/>
                <a:cs typeface="Palatino Linotype"/>
                <a:sym typeface="Palatino Linotype"/>
              </a:rPr>
              <a:t> </a:t>
            </a:r>
            <a:r>
              <a:rPr lang="en" sz="1800">
                <a:solidFill>
                  <a:srgbClr val="000000"/>
                </a:solidFill>
                <a:latin typeface="Palatino Linotype"/>
                <a:ea typeface="Palatino Linotype"/>
                <a:cs typeface="Palatino Linotype"/>
                <a:sym typeface="Palatino Linotype"/>
              </a:rPr>
              <a:t>measure the energy and</a:t>
            </a:r>
            <a:br>
              <a:rPr lang="en" sz="1800">
                <a:solidFill>
                  <a:srgbClr val="000000"/>
                </a:solidFill>
                <a:latin typeface="Palatino Linotype"/>
                <a:ea typeface="Palatino Linotype"/>
                <a:cs typeface="Palatino Linotype"/>
                <a:sym typeface="Palatino Linotype"/>
              </a:rPr>
            </a:br>
            <a:r>
              <a:rPr lang="en" sz="1800">
                <a:solidFill>
                  <a:srgbClr val="000000"/>
                </a:solidFill>
                <a:latin typeface="Palatino Linotype"/>
                <a:ea typeface="Palatino Linotype"/>
                <a:cs typeface="Palatino Linotype"/>
                <a:sym typeface="Palatino Linotype"/>
              </a:rPr>
              <a:t>	identity of many particles</a:t>
            </a:r>
            <a:r>
              <a:rPr lang="en" sz="1800">
                <a:latin typeface="Palatino Linotype"/>
                <a:ea typeface="Palatino Linotype"/>
                <a:cs typeface="Palatino Linotype"/>
                <a:sym typeface="Palatino Linotype"/>
              </a:rPr>
              <a:t> </a:t>
            </a:r>
            <a:r>
              <a:rPr lang="en" sz="1800">
                <a:solidFill>
                  <a:srgbClr val="000000"/>
                </a:solidFill>
                <a:latin typeface="Palatino Linotype"/>
                <a:ea typeface="Palatino Linotype"/>
                <a:cs typeface="Palatino Linotype"/>
                <a:sym typeface="Palatino Linotype"/>
              </a:rPr>
              <a:t>(calorimetry&amp;PID</a:t>
            </a:r>
            <a:r>
              <a:rPr lang="en" sz="1800">
                <a:latin typeface="Palatino Linotype"/>
                <a:ea typeface="Palatino Linotype"/>
                <a:cs typeface="Palatino Linotype"/>
                <a:sym typeface="Palatino Linotype"/>
              </a:rPr>
              <a:t>) </a:t>
            </a:r>
            <a:r>
              <a:rPr lang="en" sz="1800">
                <a:solidFill>
                  <a:srgbClr val="000000"/>
                </a:solidFill>
                <a:latin typeface="Palatino Linotype"/>
                <a:ea typeface="Palatino Linotype"/>
                <a:cs typeface="Palatino Linotype"/>
                <a:sym typeface="Palatino Linotype"/>
              </a:rPr>
              <a:t>even </a:t>
            </a:r>
            <a:br>
              <a:rPr lang="en" sz="1800">
                <a:solidFill>
                  <a:srgbClr val="000000"/>
                </a:solidFill>
                <a:latin typeface="Palatino Linotype"/>
                <a:ea typeface="Palatino Linotype"/>
                <a:cs typeface="Palatino Linotype"/>
                <a:sym typeface="Palatino Linotype"/>
              </a:rPr>
            </a:br>
            <a:r>
              <a:rPr lang="en" sz="1800">
                <a:solidFill>
                  <a:srgbClr val="000000"/>
                </a:solidFill>
                <a:latin typeface="Palatino Linotype"/>
                <a:ea typeface="Palatino Linotype"/>
                <a:cs typeface="Palatino Linotype"/>
                <a:sym typeface="Palatino Linotype"/>
              </a:rPr>
              <a:t>        for low energy particles.</a:t>
            </a:r>
            <a:br>
              <a:rPr lang="en" sz="1800">
                <a:solidFill>
                  <a:srgbClr val="000000"/>
                </a:solidFill>
                <a:latin typeface="Palatino Linotype"/>
                <a:ea typeface="Palatino Linotype"/>
                <a:cs typeface="Palatino Linotype"/>
                <a:sym typeface="Palatino Linotype"/>
              </a:rPr>
            </a:br>
            <a:endParaRPr sz="1800">
              <a:solidFill>
                <a:srgbClr val="000000"/>
              </a:solidFill>
              <a:latin typeface="Palatino Linotype"/>
              <a:ea typeface="Palatino Linotype"/>
              <a:cs typeface="Palatino Linotype"/>
              <a:sym typeface="Palatino Linotype"/>
            </a:endParaRPr>
          </a:p>
          <a:p>
            <a:pPr indent="0" lvl="0" marL="0" marR="0" rtl="0" algn="l">
              <a:spcBef>
                <a:spcPts val="496"/>
              </a:spcBef>
              <a:spcAft>
                <a:spcPts val="0"/>
              </a:spcAft>
              <a:buNone/>
            </a:pPr>
            <a:r>
              <a:rPr lang="en" sz="1800">
                <a:solidFill>
                  <a:srgbClr val="000000"/>
                </a:solidFill>
                <a:latin typeface="Palatino Linotype"/>
                <a:ea typeface="Palatino Linotype"/>
                <a:cs typeface="Palatino Linotype"/>
                <a:sym typeface="Palatino Linotype"/>
              </a:rPr>
              <a:t>	An excellent calibration of 	that technology</a:t>
            </a:r>
            <a:r>
              <a:rPr lang="en" sz="1800">
                <a:latin typeface="Palatino Linotype"/>
                <a:ea typeface="Palatino Linotype"/>
                <a:cs typeface="Palatino Linotype"/>
                <a:sym typeface="Palatino Linotype"/>
              </a:rPr>
              <a:t>… </a:t>
            </a:r>
            <a:br>
              <a:rPr lang="en" sz="1800">
                <a:latin typeface="Palatino Linotype"/>
                <a:ea typeface="Palatino Linotype"/>
                <a:cs typeface="Palatino Linotype"/>
                <a:sym typeface="Palatino Linotype"/>
              </a:rPr>
            </a:br>
            <a:r>
              <a:rPr lang="en" sz="1800">
                <a:latin typeface="Palatino Linotype"/>
                <a:ea typeface="Palatino Linotype"/>
                <a:cs typeface="Palatino Linotype"/>
                <a:sym typeface="Palatino Linotype"/>
              </a:rPr>
              <a:t>        including the related nuclear model</a:t>
            </a:r>
            <a:endParaRPr sz="1800">
              <a:solidFill>
                <a:srgbClr val="000000"/>
              </a:solidFill>
              <a:latin typeface="Palatino Linotype"/>
              <a:ea typeface="Palatino Linotype"/>
              <a:cs typeface="Palatino Linotype"/>
              <a:sym typeface="Palatino Linotype"/>
            </a:endParaRPr>
          </a:p>
          <a:p>
            <a:pPr indent="0" lvl="0" marL="0" marR="0" rtl="0" algn="l">
              <a:spcBef>
                <a:spcPts val="372"/>
              </a:spcBef>
              <a:spcAft>
                <a:spcPts val="0"/>
              </a:spcAft>
              <a:buNone/>
            </a:pPr>
            <a:r>
              <a:rPr lang="en" sz="1800">
                <a:solidFill>
                  <a:srgbClr val="000000"/>
                </a:solidFill>
                <a:latin typeface="Palatino Linotype"/>
                <a:ea typeface="Palatino Linotype"/>
                <a:cs typeface="Palatino Linotype"/>
                <a:sym typeface="Palatino Linotype"/>
              </a:rPr>
              <a:t>		</a:t>
            </a:r>
            <a:br>
              <a:rPr lang="en" sz="1800">
                <a:solidFill>
                  <a:srgbClr val="000000"/>
                </a:solidFill>
                <a:latin typeface="Palatino Linotype"/>
                <a:ea typeface="Palatino Linotype"/>
                <a:cs typeface="Palatino Linotype"/>
                <a:sym typeface="Palatino Linotype"/>
              </a:rPr>
            </a:br>
            <a:r>
              <a:rPr lang="en" sz="1800">
                <a:solidFill>
                  <a:srgbClr val="000000"/>
                </a:solidFill>
                <a:latin typeface="Palatino Linotype"/>
                <a:ea typeface="Palatino Linotype"/>
                <a:cs typeface="Palatino Linotype"/>
                <a:sym typeface="Palatino Linotype"/>
              </a:rPr>
              <a:t>		Love,</a:t>
            </a:r>
            <a:br>
              <a:rPr lang="en" sz="1800">
                <a:solidFill>
                  <a:srgbClr val="000000"/>
                </a:solidFill>
                <a:latin typeface="Palatino Linotype"/>
                <a:ea typeface="Palatino Linotype"/>
                <a:cs typeface="Palatino Linotype"/>
                <a:sym typeface="Palatino Linotype"/>
              </a:rPr>
            </a:br>
            <a:r>
              <a:rPr lang="en" sz="1800">
                <a:solidFill>
                  <a:srgbClr val="000000"/>
                </a:solidFill>
                <a:latin typeface="Palatino Linotype"/>
                <a:ea typeface="Palatino Linotype"/>
                <a:cs typeface="Palatino Linotype"/>
                <a:sym typeface="Palatino Linotype"/>
              </a:rPr>
              <a:t>		the </a:t>
            </a:r>
            <a:r>
              <a:rPr lang="en" sz="1800">
                <a:latin typeface="Palatino Linotype"/>
                <a:ea typeface="Palatino Linotype"/>
                <a:cs typeface="Palatino Linotype"/>
                <a:sym typeface="Palatino Linotype"/>
              </a:rPr>
              <a:t>International</a:t>
            </a:r>
            <a:r>
              <a:rPr lang="en" sz="1800">
                <a:solidFill>
                  <a:srgbClr val="000000"/>
                </a:solidFill>
                <a:latin typeface="Palatino Linotype"/>
                <a:ea typeface="Palatino Linotype"/>
                <a:cs typeface="Palatino Linotype"/>
                <a:sym typeface="Palatino Linotype"/>
              </a:rPr>
              <a:t> Neutrino Community</a:t>
            </a:r>
            <a:endParaRPr sz="1800"/>
          </a:p>
        </p:txBody>
      </p:sp>
      <p:sp>
        <p:nvSpPr>
          <p:cNvPr id="4551" name="Google Shape;4551;p188"/>
          <p:cNvSpPr txBox="1"/>
          <p:nvPr/>
        </p:nvSpPr>
        <p:spPr>
          <a:xfrm>
            <a:off x="8167658" y="47394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000000"/>
                </a:solidFill>
                <a:latin typeface="Palatino Linotype"/>
                <a:ea typeface="Palatino Linotype"/>
                <a:cs typeface="Palatino Linotype"/>
                <a:sym typeface="Palatino Linotype"/>
              </a:rPr>
              <a:t>‹#›</a:t>
            </a:fld>
            <a:endParaRPr sz="1000">
              <a:solidFill>
                <a:srgbClr val="000000"/>
              </a:solidFill>
              <a:latin typeface="Palatino Linotype"/>
              <a:ea typeface="Palatino Linotype"/>
              <a:cs typeface="Palatino Linotype"/>
              <a:sym typeface="Palatino Linotype"/>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5" name="Shape 4555"/>
        <p:cNvGrpSpPr/>
        <p:nvPr/>
      </p:nvGrpSpPr>
      <p:grpSpPr>
        <a:xfrm>
          <a:off x="0" y="0"/>
          <a:ext cx="0" cy="0"/>
          <a:chOff x="0" y="0"/>
          <a:chExt cx="0" cy="0"/>
        </a:xfrm>
      </p:grpSpPr>
      <p:sp>
        <p:nvSpPr>
          <p:cNvPr id="4556" name="Google Shape;4556;p189"/>
          <p:cNvSpPr txBox="1"/>
          <p:nvPr/>
        </p:nvSpPr>
        <p:spPr>
          <a:xfrm>
            <a:off x="5261600" y="2815575"/>
            <a:ext cx="36615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Photosensor is coupled to wavelength shifting fiber embedded in scintillator</a:t>
            </a:r>
            <a:endParaRPr>
              <a:solidFill>
                <a:schemeClr val="dk1"/>
              </a:solidFill>
              <a:latin typeface="Palatino Linotype"/>
              <a:ea typeface="Palatino Linotype"/>
              <a:cs typeface="Palatino Linotype"/>
              <a:sym typeface="Palatino Linotype"/>
            </a:endParaRPr>
          </a:p>
          <a:p>
            <a:pPr indent="0" lvl="0" marL="0" rtl="0" algn="l">
              <a:lnSpc>
                <a:spcPct val="115000"/>
              </a:lnSpc>
              <a:spcBef>
                <a:spcPts val="0"/>
              </a:spcBef>
              <a:spcAft>
                <a:spcPts val="0"/>
              </a:spcAft>
              <a:buNone/>
            </a:pPr>
            <a:r>
              <a:t/>
            </a:r>
            <a:endParaRPr>
              <a:solidFill>
                <a:schemeClr val="dk1"/>
              </a:solidFill>
              <a:latin typeface="Palatino Linotype"/>
              <a:ea typeface="Palatino Linotype"/>
              <a:cs typeface="Palatino Linotype"/>
              <a:sym typeface="Palatino Linotype"/>
            </a:endParaRPr>
          </a:p>
        </p:txBody>
      </p:sp>
      <p:sp>
        <p:nvSpPr>
          <p:cNvPr id="4557" name="Google Shape;4557;p189"/>
          <p:cNvSpPr txBox="1"/>
          <p:nvPr/>
        </p:nvSpPr>
        <p:spPr>
          <a:xfrm>
            <a:off x="228600" y="685800"/>
            <a:ext cx="8138100" cy="242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Some of the energy from the charged particle is transferred in the form of atomic excitation</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 Light output per unit length is </a:t>
            </a:r>
            <a:r>
              <a:rPr b="1" lang="en" sz="1600">
                <a:solidFill>
                  <a:srgbClr val="C7007E"/>
                </a:solidFill>
                <a:latin typeface="Palatino Linotype"/>
                <a:ea typeface="Palatino Linotype"/>
                <a:cs typeface="Palatino Linotype"/>
                <a:sym typeface="Palatino Linotype"/>
              </a:rPr>
              <a:t>proportional to the stopping power</a:t>
            </a:r>
            <a:r>
              <a:rPr lang="en" sz="1600">
                <a:solidFill>
                  <a:schemeClr val="dk1"/>
                </a:solidFill>
                <a:latin typeface="Palatino Linotype"/>
                <a:ea typeface="Palatino Linotype"/>
                <a:cs typeface="Palatino Linotype"/>
                <a:sym typeface="Palatino Linotype"/>
              </a:rPr>
              <a:t> (dE/dx)</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 Rydgber dimers decay to ground state by emitting photons: scintillation light</a:t>
            </a:r>
            <a:endParaRPr sz="1600">
              <a:solidFill>
                <a:schemeClr val="dk1"/>
              </a:solidFill>
              <a:latin typeface="Palatino Linotype"/>
              <a:ea typeface="Palatino Linotype"/>
              <a:cs typeface="Palatino Linotype"/>
              <a:sym typeface="Palatino Linotype"/>
            </a:endParaRPr>
          </a:p>
          <a:p>
            <a:pPr indent="0" lvl="0" marL="0" marR="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The </a:t>
            </a:r>
            <a:r>
              <a:rPr b="1" lang="en" sz="1600">
                <a:solidFill>
                  <a:srgbClr val="C7007E"/>
                </a:solidFill>
                <a:latin typeface="Palatino Linotype"/>
                <a:ea typeface="Palatino Linotype"/>
                <a:cs typeface="Palatino Linotype"/>
                <a:sym typeface="Palatino Linotype"/>
              </a:rPr>
              <a:t>medium must be transparent</a:t>
            </a:r>
            <a:r>
              <a:rPr lang="en" sz="1600">
                <a:solidFill>
                  <a:schemeClr val="dk1"/>
                </a:solidFill>
                <a:latin typeface="Palatino Linotype"/>
                <a:ea typeface="Palatino Linotype"/>
                <a:cs typeface="Palatino Linotype"/>
                <a:sym typeface="Palatino Linotype"/>
              </a:rPr>
              <a:t> to its own light over large enough distance for the light to be collected. Light can be collected in two ways:</a:t>
            </a:r>
            <a:endParaRPr sz="1600">
              <a:solidFill>
                <a:schemeClr val="dk1"/>
              </a:solidFill>
              <a:latin typeface="Palatino Linotype"/>
              <a:ea typeface="Palatino Linotype"/>
              <a:cs typeface="Palatino Linotype"/>
              <a:sym typeface="Palatino Linotype"/>
            </a:endParaRPr>
          </a:p>
          <a:p>
            <a:pPr indent="0" lvl="0" marL="0" rtl="0" algn="l">
              <a:lnSpc>
                <a:spcPct val="100000"/>
              </a:lnSpc>
              <a:spcBef>
                <a:spcPts val="2000"/>
              </a:spcBef>
              <a:spcAft>
                <a:spcPts val="0"/>
              </a:spcAft>
              <a:buNone/>
            </a:pPr>
            <a:r>
              <a:t/>
            </a:r>
            <a:endParaRPr sz="1600">
              <a:solidFill>
                <a:schemeClr val="dk1"/>
              </a:solidFill>
              <a:latin typeface="Palatino Linotype"/>
              <a:ea typeface="Palatino Linotype"/>
              <a:cs typeface="Palatino Linotype"/>
              <a:sym typeface="Palatino Linotype"/>
            </a:endParaRPr>
          </a:p>
        </p:txBody>
      </p:sp>
      <p:sp>
        <p:nvSpPr>
          <p:cNvPr id="4558" name="Google Shape;4558;p189"/>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Energy loss by atomic excitation (scintillation)</a:t>
            </a:r>
            <a:endParaRPr sz="1950"/>
          </a:p>
        </p:txBody>
      </p:sp>
      <p:sp>
        <p:nvSpPr>
          <p:cNvPr id="4559" name="Google Shape;4559;p18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560" name="Google Shape;4560;p18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561" name="Google Shape;4561;p18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562" name="Google Shape;4562;p189"/>
          <p:cNvPicPr preferRelativeResize="0"/>
          <p:nvPr/>
        </p:nvPicPr>
        <p:blipFill>
          <a:blip r:embed="rId3">
            <a:alphaModFix/>
          </a:blip>
          <a:stretch>
            <a:fillRect/>
          </a:stretch>
        </p:blipFill>
        <p:spPr>
          <a:xfrm>
            <a:off x="2133600" y="2800350"/>
            <a:ext cx="2562225" cy="1752600"/>
          </a:xfrm>
          <a:prstGeom prst="rect">
            <a:avLst/>
          </a:prstGeom>
          <a:noFill/>
          <a:ln>
            <a:noFill/>
          </a:ln>
        </p:spPr>
      </p:pic>
      <p:pic>
        <p:nvPicPr>
          <p:cNvPr id="4563" name="Google Shape;4563;p189"/>
          <p:cNvPicPr preferRelativeResize="0"/>
          <p:nvPr/>
        </p:nvPicPr>
        <p:blipFill>
          <a:blip r:embed="rId4">
            <a:alphaModFix/>
          </a:blip>
          <a:stretch>
            <a:fillRect/>
          </a:stretch>
        </p:blipFill>
        <p:spPr>
          <a:xfrm>
            <a:off x="5357655" y="3437729"/>
            <a:ext cx="3252945" cy="754675"/>
          </a:xfrm>
          <a:prstGeom prst="rect">
            <a:avLst/>
          </a:prstGeom>
          <a:noFill/>
          <a:ln>
            <a:noFill/>
          </a:ln>
        </p:spPr>
      </p:pic>
      <p:sp>
        <p:nvSpPr>
          <p:cNvPr id="4564" name="Google Shape;4564;p189"/>
          <p:cNvSpPr txBox="1"/>
          <p:nvPr/>
        </p:nvSpPr>
        <p:spPr>
          <a:xfrm>
            <a:off x="308600" y="2815575"/>
            <a:ext cx="2171700" cy="188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Photosensors view scintillator volume directly.</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E.g. Borexino, KamLAND, Double Chooz, RENO, Daya Bay</a:t>
            </a:r>
            <a:endParaRPr>
              <a:solidFill>
                <a:schemeClr val="dk1"/>
              </a:solidFill>
              <a:latin typeface="Palatino Linotype"/>
              <a:ea typeface="Palatino Linotype"/>
              <a:cs typeface="Palatino Linotype"/>
              <a:sym typeface="Palatino Linotype"/>
            </a:endParaRPr>
          </a:p>
        </p:txBody>
      </p:sp>
      <p:sp>
        <p:nvSpPr>
          <p:cNvPr id="4565" name="Google Shape;4565;p189"/>
          <p:cNvSpPr txBox="1"/>
          <p:nvPr/>
        </p:nvSpPr>
        <p:spPr>
          <a:xfrm>
            <a:off x="5357650" y="43023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E.g. Minerva, NOνA, MINOS</a:t>
            </a:r>
            <a:endParaRPr/>
          </a:p>
        </p:txBody>
      </p:sp>
      <p:cxnSp>
        <p:nvCxnSpPr>
          <p:cNvPr id="4566" name="Google Shape;4566;p189"/>
          <p:cNvCxnSpPr/>
          <p:nvPr/>
        </p:nvCxnSpPr>
        <p:spPr>
          <a:xfrm rot="10800000">
            <a:off x="3851800" y="3852050"/>
            <a:ext cx="68700" cy="285600"/>
          </a:xfrm>
          <a:prstGeom prst="straightConnector1">
            <a:avLst/>
          </a:prstGeom>
          <a:noFill/>
          <a:ln cap="flat" cmpd="sng" w="9525">
            <a:solidFill>
              <a:schemeClr val="dk2"/>
            </a:solidFill>
            <a:prstDash val="solid"/>
            <a:round/>
            <a:headEnd len="med" w="med" type="none"/>
            <a:tailEnd len="med" w="med" type="triangle"/>
          </a:ln>
        </p:spPr>
      </p:cxnSp>
      <p:cxnSp>
        <p:nvCxnSpPr>
          <p:cNvPr id="4567" name="Google Shape;4567;p189"/>
          <p:cNvCxnSpPr/>
          <p:nvPr/>
        </p:nvCxnSpPr>
        <p:spPr>
          <a:xfrm flipH="1">
            <a:off x="3703300" y="4137650"/>
            <a:ext cx="217200" cy="22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1" name="Shape 4571"/>
        <p:cNvGrpSpPr/>
        <p:nvPr/>
      </p:nvGrpSpPr>
      <p:grpSpPr>
        <a:xfrm>
          <a:off x="0" y="0"/>
          <a:ext cx="0" cy="0"/>
          <a:chOff x="0" y="0"/>
          <a:chExt cx="0" cy="0"/>
        </a:xfrm>
      </p:grpSpPr>
      <p:sp>
        <p:nvSpPr>
          <p:cNvPr id="4572" name="Google Shape;4572;p190"/>
          <p:cNvSpPr txBox="1"/>
          <p:nvPr>
            <p:ph idx="1" type="body"/>
          </p:nvPr>
        </p:nvSpPr>
        <p:spPr>
          <a:xfrm>
            <a:off x="462475" y="790650"/>
            <a:ext cx="8344500" cy="3794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a:t>Now that we are a bit more familiar with “single particle” events, let’s try to piece together what we know and see if we can identify some features of neutrino interactions. </a:t>
            </a:r>
            <a:endParaRPr/>
          </a:p>
        </p:txBody>
      </p:sp>
      <p:sp>
        <p:nvSpPr>
          <p:cNvPr id="4573" name="Google Shape;4573;p190"/>
          <p:cNvSpPr txBox="1"/>
          <p:nvPr>
            <p:ph type="title"/>
          </p:nvPr>
        </p:nvSpPr>
        <p:spPr>
          <a:xfrm>
            <a:off x="462476" y="2508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Break: the event display game</a:t>
            </a:r>
            <a:endParaRPr sz="1950"/>
          </a:p>
        </p:txBody>
      </p:sp>
      <p:sp>
        <p:nvSpPr>
          <p:cNvPr id="4574" name="Google Shape;4574;p19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575" name="Google Shape;4575;p19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576" name="Google Shape;4576;p19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0" name="Shape 4580"/>
        <p:cNvGrpSpPr/>
        <p:nvPr/>
      </p:nvGrpSpPr>
      <p:grpSpPr>
        <a:xfrm>
          <a:off x="0" y="0"/>
          <a:ext cx="0" cy="0"/>
          <a:chOff x="0" y="0"/>
          <a:chExt cx="0" cy="0"/>
        </a:xfrm>
      </p:grpSpPr>
      <p:sp>
        <p:nvSpPr>
          <p:cNvPr id="4581" name="Google Shape;4581;p19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582" name="Google Shape;4582;p19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583" name="Google Shape;4583;p19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4584" name="Google Shape;4584;p191"/>
          <p:cNvPicPr preferRelativeResize="0"/>
          <p:nvPr/>
        </p:nvPicPr>
        <p:blipFill>
          <a:blip r:embed="rId3">
            <a:alphaModFix/>
          </a:blip>
          <a:stretch>
            <a:fillRect/>
          </a:stretch>
        </p:blipFill>
        <p:spPr>
          <a:xfrm>
            <a:off x="304800" y="76200"/>
            <a:ext cx="6333299" cy="4523774"/>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8" name="Shape 4588"/>
        <p:cNvGrpSpPr/>
        <p:nvPr/>
      </p:nvGrpSpPr>
      <p:grpSpPr>
        <a:xfrm>
          <a:off x="0" y="0"/>
          <a:ext cx="0" cy="0"/>
          <a:chOff x="0" y="0"/>
          <a:chExt cx="0" cy="0"/>
        </a:xfrm>
      </p:grpSpPr>
      <p:sp>
        <p:nvSpPr>
          <p:cNvPr id="4589" name="Google Shape;4589;p19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590" name="Google Shape;4590;p19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591" name="Google Shape;4591;p19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4592" name="Google Shape;4592;p192"/>
          <p:cNvPicPr preferRelativeResize="0"/>
          <p:nvPr/>
        </p:nvPicPr>
        <p:blipFill>
          <a:blip r:embed="rId3">
            <a:alphaModFix/>
          </a:blip>
          <a:stretch>
            <a:fillRect/>
          </a:stretch>
        </p:blipFill>
        <p:spPr>
          <a:xfrm>
            <a:off x="304800" y="76200"/>
            <a:ext cx="6333299" cy="4523774"/>
          </a:xfrm>
          <a:prstGeom prst="rect">
            <a:avLst/>
          </a:prstGeom>
          <a:noFill/>
          <a:ln>
            <a:noFill/>
          </a:ln>
        </p:spPr>
      </p:pic>
      <p:sp>
        <p:nvSpPr>
          <p:cNvPr id="4593" name="Google Shape;4593;p192"/>
          <p:cNvSpPr txBox="1"/>
          <p:nvPr>
            <p:ph idx="1" type="body"/>
          </p:nvPr>
        </p:nvSpPr>
        <p:spPr>
          <a:xfrm>
            <a:off x="6833950" y="134000"/>
            <a:ext cx="1973100" cy="44511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200"/>
              <a:t>1 long MIP (likely a muon)</a:t>
            </a:r>
            <a:br>
              <a:rPr lang="en" sz="1200"/>
            </a:br>
            <a:br>
              <a:rPr lang="en" sz="1200"/>
            </a:br>
            <a:r>
              <a:rPr lang="en" sz="1200"/>
              <a:t>2 short highly ionizing tracks (likely protons)</a:t>
            </a:r>
            <a:br>
              <a:rPr lang="en" sz="1200"/>
            </a:br>
            <a:br>
              <a:rPr lang="en" sz="1200"/>
            </a:br>
            <a:br>
              <a:rPr lang="en" sz="1200"/>
            </a:br>
            <a:r>
              <a:rPr lang="en" sz="1200"/>
              <a:t>Muon neutrino CC interaction.</a:t>
            </a:r>
            <a:endParaRPr sz="1200"/>
          </a:p>
        </p:txBody>
      </p:sp>
      <p:sp>
        <p:nvSpPr>
          <p:cNvPr id="4594" name="Google Shape;4594;p192"/>
          <p:cNvSpPr txBox="1"/>
          <p:nvPr/>
        </p:nvSpPr>
        <p:spPr>
          <a:xfrm>
            <a:off x="1947200" y="1100700"/>
            <a:ext cx="12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proton</a:t>
            </a:r>
            <a:endParaRPr>
              <a:solidFill>
                <a:schemeClr val="lt1"/>
              </a:solidFill>
            </a:endParaRPr>
          </a:p>
        </p:txBody>
      </p:sp>
      <p:sp>
        <p:nvSpPr>
          <p:cNvPr id="4595" name="Google Shape;4595;p192"/>
          <p:cNvSpPr txBox="1"/>
          <p:nvPr/>
        </p:nvSpPr>
        <p:spPr>
          <a:xfrm>
            <a:off x="728000" y="1710300"/>
            <a:ext cx="12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proton</a:t>
            </a:r>
            <a:endParaRPr>
              <a:solidFill>
                <a:schemeClr val="lt1"/>
              </a:solidFill>
            </a:endParaRPr>
          </a:p>
        </p:txBody>
      </p:sp>
      <p:sp>
        <p:nvSpPr>
          <p:cNvPr id="4596" name="Google Shape;4596;p192"/>
          <p:cNvSpPr txBox="1"/>
          <p:nvPr/>
        </p:nvSpPr>
        <p:spPr>
          <a:xfrm>
            <a:off x="2480600" y="1862700"/>
            <a:ext cx="12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muon</a:t>
            </a:r>
            <a:endParaRPr>
              <a:solidFill>
                <a:schemeClr val="lt1"/>
              </a:solidFill>
            </a:endParaRPr>
          </a:p>
        </p:txBody>
      </p:sp>
      <p:sp>
        <p:nvSpPr>
          <p:cNvPr id="4597" name="Google Shape;4597;p192"/>
          <p:cNvSpPr txBox="1"/>
          <p:nvPr/>
        </p:nvSpPr>
        <p:spPr>
          <a:xfrm>
            <a:off x="5300000" y="872100"/>
            <a:ext cx="12075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Cosmic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Ray muon</a:t>
            </a:r>
            <a:endParaRPr>
              <a:solidFill>
                <a:schemeClr val="lt1"/>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1" name="Shape 4601"/>
        <p:cNvGrpSpPr/>
        <p:nvPr/>
      </p:nvGrpSpPr>
      <p:grpSpPr>
        <a:xfrm>
          <a:off x="0" y="0"/>
          <a:ext cx="0" cy="0"/>
          <a:chOff x="0" y="0"/>
          <a:chExt cx="0" cy="0"/>
        </a:xfrm>
      </p:grpSpPr>
      <p:sp>
        <p:nvSpPr>
          <p:cNvPr id="4602" name="Google Shape;4602;p19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603" name="Google Shape;4603;p19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604" name="Google Shape;4604;p19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4605" name="Google Shape;4605;p193"/>
          <p:cNvPicPr preferRelativeResize="0"/>
          <p:nvPr/>
        </p:nvPicPr>
        <p:blipFill>
          <a:blip r:embed="rId3">
            <a:alphaModFix/>
          </a:blip>
          <a:stretch>
            <a:fillRect/>
          </a:stretch>
        </p:blipFill>
        <p:spPr>
          <a:xfrm>
            <a:off x="304800" y="76200"/>
            <a:ext cx="7012487" cy="4573361"/>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9" name="Shape 4609"/>
        <p:cNvGrpSpPr/>
        <p:nvPr/>
      </p:nvGrpSpPr>
      <p:grpSpPr>
        <a:xfrm>
          <a:off x="0" y="0"/>
          <a:ext cx="0" cy="0"/>
          <a:chOff x="0" y="0"/>
          <a:chExt cx="0" cy="0"/>
        </a:xfrm>
      </p:grpSpPr>
      <p:sp>
        <p:nvSpPr>
          <p:cNvPr id="4610" name="Google Shape;4610;p19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611" name="Google Shape;4611;p19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612" name="Google Shape;4612;p19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4613" name="Google Shape;4613;p194"/>
          <p:cNvPicPr preferRelativeResize="0"/>
          <p:nvPr/>
        </p:nvPicPr>
        <p:blipFill>
          <a:blip r:embed="rId3">
            <a:alphaModFix/>
          </a:blip>
          <a:stretch>
            <a:fillRect/>
          </a:stretch>
        </p:blipFill>
        <p:spPr>
          <a:xfrm>
            <a:off x="304800" y="76200"/>
            <a:ext cx="7012487" cy="4573361"/>
          </a:xfrm>
          <a:prstGeom prst="rect">
            <a:avLst/>
          </a:prstGeom>
          <a:noFill/>
          <a:ln>
            <a:noFill/>
          </a:ln>
        </p:spPr>
      </p:pic>
      <p:sp>
        <p:nvSpPr>
          <p:cNvPr id="4614" name="Google Shape;4614;p194"/>
          <p:cNvSpPr txBox="1"/>
          <p:nvPr>
            <p:ph idx="1" type="body"/>
          </p:nvPr>
        </p:nvSpPr>
        <p:spPr>
          <a:xfrm>
            <a:off x="7367350" y="134000"/>
            <a:ext cx="1973100" cy="44511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200"/>
              <a:t>1 long MIP (likely a muon)</a:t>
            </a:r>
            <a:br>
              <a:rPr lang="en" sz="1200"/>
            </a:br>
            <a:br>
              <a:rPr lang="en" sz="1200"/>
            </a:br>
            <a:r>
              <a:rPr lang="en" sz="1200"/>
              <a:t>1 short highly ionizing </a:t>
            </a:r>
            <a:br>
              <a:rPr lang="en" sz="1200"/>
            </a:br>
            <a:r>
              <a:rPr lang="en" sz="1200"/>
              <a:t>tracks (likely protons)</a:t>
            </a:r>
            <a:br>
              <a:rPr lang="en" sz="1200"/>
            </a:br>
            <a:br>
              <a:rPr lang="en" sz="1200"/>
            </a:br>
            <a:r>
              <a:rPr lang="en" sz="1200"/>
              <a:t>2 showers pointing at the vertex, one with a </a:t>
            </a:r>
            <a:br>
              <a:rPr lang="en" sz="1200"/>
            </a:br>
            <a:r>
              <a:rPr lang="en" sz="1200"/>
              <a:t>detached start (likely a neutral pion)</a:t>
            </a:r>
            <a:br>
              <a:rPr lang="en" sz="1200"/>
            </a:br>
            <a:br>
              <a:rPr lang="en" sz="1200"/>
            </a:br>
            <a:br>
              <a:rPr lang="en" sz="1200"/>
            </a:br>
            <a:r>
              <a:rPr lang="en" sz="1200"/>
              <a:t>Muon neutrino CC interaction with pi0 production</a:t>
            </a:r>
            <a:endParaRPr sz="1200"/>
          </a:p>
        </p:txBody>
      </p:sp>
      <p:sp>
        <p:nvSpPr>
          <p:cNvPr id="4615" name="Google Shape;4615;p194"/>
          <p:cNvSpPr txBox="1"/>
          <p:nvPr/>
        </p:nvSpPr>
        <p:spPr>
          <a:xfrm>
            <a:off x="1566200" y="3539100"/>
            <a:ext cx="12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proton</a:t>
            </a:r>
            <a:endParaRPr>
              <a:solidFill>
                <a:schemeClr val="lt1"/>
              </a:solidFill>
            </a:endParaRPr>
          </a:p>
        </p:txBody>
      </p:sp>
      <p:sp>
        <p:nvSpPr>
          <p:cNvPr id="4616" name="Google Shape;4616;p194"/>
          <p:cNvSpPr txBox="1"/>
          <p:nvPr/>
        </p:nvSpPr>
        <p:spPr>
          <a:xfrm>
            <a:off x="4233200" y="2548500"/>
            <a:ext cx="12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muon</a:t>
            </a:r>
            <a:endParaRPr>
              <a:solidFill>
                <a:schemeClr val="lt1"/>
              </a:solidFill>
            </a:endParaRPr>
          </a:p>
        </p:txBody>
      </p:sp>
      <p:sp>
        <p:nvSpPr>
          <p:cNvPr id="4617" name="Google Shape;4617;p194"/>
          <p:cNvSpPr txBox="1"/>
          <p:nvPr/>
        </p:nvSpPr>
        <p:spPr>
          <a:xfrm>
            <a:off x="956600" y="1938900"/>
            <a:ext cx="12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photon</a:t>
            </a:r>
            <a:endParaRPr>
              <a:solidFill>
                <a:schemeClr val="lt1"/>
              </a:solidFill>
            </a:endParaRPr>
          </a:p>
        </p:txBody>
      </p:sp>
      <p:sp>
        <p:nvSpPr>
          <p:cNvPr id="4618" name="Google Shape;4618;p194"/>
          <p:cNvSpPr txBox="1"/>
          <p:nvPr/>
        </p:nvSpPr>
        <p:spPr>
          <a:xfrm>
            <a:off x="3014000" y="3539100"/>
            <a:ext cx="12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photon?</a:t>
            </a:r>
            <a:endParaRPr>
              <a:solidFill>
                <a:schemeClr val="lt1"/>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2" name="Shape 4622"/>
        <p:cNvGrpSpPr/>
        <p:nvPr/>
      </p:nvGrpSpPr>
      <p:grpSpPr>
        <a:xfrm>
          <a:off x="0" y="0"/>
          <a:ext cx="0" cy="0"/>
          <a:chOff x="0" y="0"/>
          <a:chExt cx="0" cy="0"/>
        </a:xfrm>
      </p:grpSpPr>
      <p:sp>
        <p:nvSpPr>
          <p:cNvPr id="4623" name="Google Shape;4623;p19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624" name="Google Shape;4624;p19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625" name="Google Shape;4625;p19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4626" name="Google Shape;4626;p195"/>
          <p:cNvPicPr preferRelativeResize="0"/>
          <p:nvPr/>
        </p:nvPicPr>
        <p:blipFill>
          <a:blip r:embed="rId3">
            <a:alphaModFix/>
          </a:blip>
          <a:stretch>
            <a:fillRect/>
          </a:stretch>
        </p:blipFill>
        <p:spPr>
          <a:xfrm>
            <a:off x="228600" y="98297"/>
            <a:ext cx="6262201" cy="4551251"/>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0" name="Shape 4630"/>
        <p:cNvGrpSpPr/>
        <p:nvPr/>
      </p:nvGrpSpPr>
      <p:grpSpPr>
        <a:xfrm>
          <a:off x="0" y="0"/>
          <a:ext cx="0" cy="0"/>
          <a:chOff x="0" y="0"/>
          <a:chExt cx="0" cy="0"/>
        </a:xfrm>
      </p:grpSpPr>
      <p:sp>
        <p:nvSpPr>
          <p:cNvPr id="4631" name="Google Shape;4631;p19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632" name="Google Shape;4632;p19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633" name="Google Shape;4633;p19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4634" name="Google Shape;4634;p196"/>
          <p:cNvPicPr preferRelativeResize="0"/>
          <p:nvPr/>
        </p:nvPicPr>
        <p:blipFill>
          <a:blip r:embed="rId3">
            <a:alphaModFix/>
          </a:blip>
          <a:stretch>
            <a:fillRect/>
          </a:stretch>
        </p:blipFill>
        <p:spPr>
          <a:xfrm>
            <a:off x="228600" y="98297"/>
            <a:ext cx="6262201" cy="4551251"/>
          </a:xfrm>
          <a:prstGeom prst="rect">
            <a:avLst/>
          </a:prstGeom>
          <a:noFill/>
          <a:ln>
            <a:noFill/>
          </a:ln>
        </p:spPr>
      </p:pic>
      <p:sp>
        <p:nvSpPr>
          <p:cNvPr id="4635" name="Google Shape;4635;p196"/>
          <p:cNvSpPr txBox="1"/>
          <p:nvPr>
            <p:ph idx="1" type="body"/>
          </p:nvPr>
        </p:nvSpPr>
        <p:spPr>
          <a:xfrm>
            <a:off x="6757750" y="134000"/>
            <a:ext cx="1973100" cy="44511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200"/>
              <a:t>Several short highly ionizing tracks (likely protons)</a:t>
            </a:r>
            <a:br>
              <a:rPr lang="en" sz="1200"/>
            </a:br>
            <a:br>
              <a:rPr lang="en" sz="1200"/>
            </a:br>
            <a:r>
              <a:rPr lang="en" sz="1200"/>
              <a:t>1 shower attached to the  vertex (likely an electron)</a:t>
            </a:r>
            <a:br>
              <a:rPr lang="en" sz="1200"/>
            </a:br>
            <a:br>
              <a:rPr lang="en" sz="1200"/>
            </a:br>
            <a:br>
              <a:rPr lang="en" sz="1200"/>
            </a:br>
            <a:r>
              <a:rPr lang="en" sz="1200"/>
              <a:t>Electron neutrino CC interaction </a:t>
            </a:r>
            <a:br>
              <a:rPr lang="en" sz="1200"/>
            </a:br>
            <a:br>
              <a:rPr lang="en" sz="1200"/>
            </a:br>
            <a:br>
              <a:rPr lang="en" sz="1200"/>
            </a:br>
            <a:r>
              <a:rPr lang="en" sz="1200"/>
              <a:t>Note. As it will be clearer in a second, you are looking at the measured uncalibrated charge in these event displays: you cannot perform calorimetry by eye.</a:t>
            </a:r>
            <a:endParaRPr sz="1200"/>
          </a:p>
        </p:txBody>
      </p:sp>
      <p:sp>
        <p:nvSpPr>
          <p:cNvPr id="4636" name="Google Shape;4636;p196"/>
          <p:cNvSpPr txBox="1"/>
          <p:nvPr/>
        </p:nvSpPr>
        <p:spPr>
          <a:xfrm>
            <a:off x="423200" y="1405500"/>
            <a:ext cx="12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protons</a:t>
            </a:r>
            <a:endParaRPr>
              <a:solidFill>
                <a:schemeClr val="lt1"/>
              </a:solidFill>
            </a:endParaRPr>
          </a:p>
        </p:txBody>
      </p:sp>
      <p:sp>
        <p:nvSpPr>
          <p:cNvPr id="4637" name="Google Shape;4637;p196"/>
          <p:cNvSpPr txBox="1"/>
          <p:nvPr/>
        </p:nvSpPr>
        <p:spPr>
          <a:xfrm>
            <a:off x="1109000" y="2700900"/>
            <a:ext cx="12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Helvetica Neue"/>
                <a:ea typeface="Helvetica Neue"/>
                <a:cs typeface="Helvetica Neue"/>
                <a:sym typeface="Helvetica Neue"/>
              </a:rPr>
              <a:t>electron</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3"/>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Scintillation light: time components</a:t>
            </a:r>
            <a:endParaRPr sz="1950"/>
          </a:p>
        </p:txBody>
      </p:sp>
      <p:sp>
        <p:nvSpPr>
          <p:cNvPr id="414" name="Google Shape;414;p5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415" name="Google Shape;415;p5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416" name="Google Shape;416;p5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417" name="Google Shape;417;p53"/>
          <p:cNvPicPr preferRelativeResize="0"/>
          <p:nvPr/>
        </p:nvPicPr>
        <p:blipFill>
          <a:blip r:embed="rId3">
            <a:alphaModFix/>
          </a:blip>
          <a:stretch>
            <a:fillRect/>
          </a:stretch>
        </p:blipFill>
        <p:spPr>
          <a:xfrm>
            <a:off x="228600" y="749800"/>
            <a:ext cx="6374984" cy="3898824"/>
          </a:xfrm>
          <a:prstGeom prst="rect">
            <a:avLst/>
          </a:prstGeom>
          <a:noFill/>
          <a:ln>
            <a:noFill/>
          </a:ln>
        </p:spPr>
      </p:pic>
      <p:sp>
        <p:nvSpPr>
          <p:cNvPr id="418" name="Google Shape;418;p53"/>
          <p:cNvSpPr/>
          <p:nvPr/>
        </p:nvSpPr>
        <p:spPr>
          <a:xfrm>
            <a:off x="4296192" y="4421401"/>
            <a:ext cx="561600" cy="207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900" u="sng">
                <a:solidFill>
                  <a:schemeClr val="hlink"/>
                </a:solidFill>
                <a:latin typeface="Palatino Linotype"/>
                <a:ea typeface="Palatino Linotype"/>
                <a:cs typeface="Palatino Linotype"/>
                <a:sym typeface="Palatino Linotype"/>
                <a:hlinkClick r:id="rId4"/>
              </a:rPr>
              <a:t>B. Jones</a:t>
            </a:r>
            <a:endParaRPr sz="1100"/>
          </a:p>
        </p:txBody>
      </p:sp>
      <p:sp>
        <p:nvSpPr>
          <p:cNvPr id="419" name="Google Shape;419;p53"/>
          <p:cNvSpPr txBox="1"/>
          <p:nvPr/>
        </p:nvSpPr>
        <p:spPr>
          <a:xfrm>
            <a:off x="6390775" y="2133600"/>
            <a:ext cx="2458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2000"/>
              </a:spcBef>
              <a:spcAft>
                <a:spcPts val="0"/>
              </a:spcAft>
              <a:buNone/>
            </a:pPr>
            <a:r>
              <a:rPr lang="en" sz="1600">
                <a:solidFill>
                  <a:schemeClr val="dk1"/>
                </a:solidFill>
                <a:latin typeface="Palatino Linotype"/>
                <a:ea typeface="Palatino Linotype"/>
                <a:cs typeface="Palatino Linotype"/>
                <a:sym typeface="Palatino Linotype"/>
              </a:rPr>
              <a:t>Rydberg dimers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Fast component from singlets: o(ns)</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Slow</a:t>
            </a:r>
            <a:r>
              <a:rPr lang="en" sz="1600">
                <a:solidFill>
                  <a:schemeClr val="dk1"/>
                </a:solidFill>
                <a:latin typeface="Palatino Linotype"/>
                <a:ea typeface="Palatino Linotype"/>
                <a:cs typeface="Palatino Linotype"/>
                <a:sym typeface="Palatino Linotype"/>
              </a:rPr>
              <a:t> component from triples: o(μs) </a:t>
            </a:r>
            <a:endParaRPr sz="16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1" name="Shape 4641"/>
        <p:cNvGrpSpPr/>
        <p:nvPr/>
      </p:nvGrpSpPr>
      <p:grpSpPr>
        <a:xfrm>
          <a:off x="0" y="0"/>
          <a:ext cx="0" cy="0"/>
          <a:chOff x="0" y="0"/>
          <a:chExt cx="0" cy="0"/>
        </a:xfrm>
      </p:grpSpPr>
      <p:sp>
        <p:nvSpPr>
          <p:cNvPr id="4642" name="Google Shape;4642;p19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643" name="Google Shape;4643;p19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644" name="Google Shape;4644;p19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4645" name="Google Shape;4645;p197"/>
          <p:cNvPicPr preferRelativeResize="0"/>
          <p:nvPr/>
        </p:nvPicPr>
        <p:blipFill>
          <a:blip r:embed="rId3">
            <a:alphaModFix/>
          </a:blip>
          <a:stretch>
            <a:fillRect/>
          </a:stretch>
        </p:blipFill>
        <p:spPr>
          <a:xfrm>
            <a:off x="381000" y="76200"/>
            <a:ext cx="7622269" cy="4573361"/>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9" name="Shape 4649"/>
        <p:cNvGrpSpPr/>
        <p:nvPr/>
      </p:nvGrpSpPr>
      <p:grpSpPr>
        <a:xfrm>
          <a:off x="0" y="0"/>
          <a:ext cx="0" cy="0"/>
          <a:chOff x="0" y="0"/>
          <a:chExt cx="0" cy="0"/>
        </a:xfrm>
      </p:grpSpPr>
      <p:sp>
        <p:nvSpPr>
          <p:cNvPr id="4650" name="Google Shape;4650;p19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651" name="Google Shape;4651;p19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652" name="Google Shape;4652;p19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4653" name="Google Shape;4653;p198"/>
          <p:cNvPicPr preferRelativeResize="0"/>
          <p:nvPr/>
        </p:nvPicPr>
        <p:blipFill>
          <a:blip r:embed="rId3">
            <a:alphaModFix/>
          </a:blip>
          <a:stretch>
            <a:fillRect/>
          </a:stretch>
        </p:blipFill>
        <p:spPr>
          <a:xfrm>
            <a:off x="381000" y="76200"/>
            <a:ext cx="7622269" cy="4573361"/>
          </a:xfrm>
          <a:prstGeom prst="rect">
            <a:avLst/>
          </a:prstGeom>
          <a:noFill/>
          <a:ln>
            <a:noFill/>
          </a:ln>
        </p:spPr>
      </p:pic>
      <p:sp>
        <p:nvSpPr>
          <p:cNvPr id="4654" name="Google Shape;4654;p198"/>
          <p:cNvSpPr txBox="1"/>
          <p:nvPr>
            <p:ph idx="1" type="body"/>
          </p:nvPr>
        </p:nvSpPr>
        <p:spPr>
          <a:xfrm>
            <a:off x="661750" y="1164750"/>
            <a:ext cx="1973100" cy="34203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200">
                <a:solidFill>
                  <a:schemeClr val="lt1"/>
                </a:solidFill>
              </a:rPr>
              <a:t>Several short highly ionizing tracks (likely protons or pions)</a:t>
            </a:r>
            <a:br>
              <a:rPr lang="en" sz="1200">
                <a:solidFill>
                  <a:schemeClr val="lt1"/>
                </a:solidFill>
              </a:rPr>
            </a:br>
            <a:br>
              <a:rPr lang="en" sz="1200">
                <a:solidFill>
                  <a:schemeClr val="lt1"/>
                </a:solidFill>
              </a:rPr>
            </a:br>
            <a:r>
              <a:rPr lang="en" sz="1200">
                <a:solidFill>
                  <a:schemeClr val="lt1"/>
                </a:solidFill>
              </a:rPr>
              <a:t>2 showers detached from the  vertex (likely pi0)</a:t>
            </a:r>
            <a:br>
              <a:rPr lang="en" sz="1200">
                <a:solidFill>
                  <a:schemeClr val="lt1"/>
                </a:solidFill>
              </a:rPr>
            </a:br>
            <a:br>
              <a:rPr lang="en" sz="1200">
                <a:solidFill>
                  <a:schemeClr val="lt1"/>
                </a:solidFill>
              </a:rPr>
            </a:br>
            <a:br>
              <a:rPr lang="en" sz="1200">
                <a:solidFill>
                  <a:schemeClr val="lt1"/>
                </a:solidFill>
              </a:rPr>
            </a:br>
            <a:r>
              <a:rPr lang="en" sz="1200">
                <a:solidFill>
                  <a:schemeClr val="lt1"/>
                </a:solidFill>
              </a:rPr>
              <a:t>NC interaction </a:t>
            </a:r>
            <a:br>
              <a:rPr lang="en" sz="1200">
                <a:solidFill>
                  <a:schemeClr val="lt1"/>
                </a:solidFill>
              </a:rPr>
            </a:br>
            <a:endParaRPr sz="12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25" name="Google Shape;425;p5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26" name="Google Shape;426;p5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427" name="Google Shape;427;p54"/>
          <p:cNvPicPr preferRelativeResize="0"/>
          <p:nvPr/>
        </p:nvPicPr>
        <p:blipFill>
          <a:blip r:embed="rId3">
            <a:alphaModFix/>
          </a:blip>
          <a:stretch>
            <a:fillRect/>
          </a:stretch>
        </p:blipFill>
        <p:spPr>
          <a:xfrm>
            <a:off x="4513637" y="1192177"/>
            <a:ext cx="2668290" cy="2494497"/>
          </a:xfrm>
          <a:prstGeom prst="rect">
            <a:avLst/>
          </a:prstGeom>
          <a:noFill/>
          <a:ln>
            <a:noFill/>
          </a:ln>
        </p:spPr>
      </p:pic>
      <p:sp>
        <p:nvSpPr>
          <p:cNvPr id="428" name="Google Shape;428;p54"/>
          <p:cNvSpPr txBox="1"/>
          <p:nvPr>
            <p:ph idx="1" type="body"/>
          </p:nvPr>
        </p:nvSpPr>
        <p:spPr>
          <a:xfrm>
            <a:off x="462475" y="790650"/>
            <a:ext cx="3867000" cy="281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400">
                <a:solidFill>
                  <a:schemeClr val="dk1"/>
                </a:solidFill>
              </a:rPr>
              <a:t>→ A block of noble elements (Ar, Xe), </a:t>
            </a:r>
            <a:br>
              <a:rPr lang="en" sz="1400">
                <a:solidFill>
                  <a:schemeClr val="dk1"/>
                </a:solidFill>
              </a:rPr>
            </a:br>
            <a:r>
              <a:rPr lang="en" sz="1400">
                <a:solidFill>
                  <a:schemeClr val="dk1"/>
                </a:solidFill>
              </a:rPr>
              <a:t>Size varies 0.24 ton (ArgoNeuT) to 10kTon (DUNE)</a:t>
            </a:r>
            <a:br>
              <a:rPr lang="en" sz="1400">
                <a:solidFill>
                  <a:schemeClr val="dk1"/>
                </a:solidFill>
              </a:rPr>
            </a:br>
            <a:endParaRPr sz="1400">
              <a:solidFill>
                <a:schemeClr val="dk1"/>
              </a:solidFill>
            </a:endParaRPr>
          </a:p>
          <a:p>
            <a:pPr indent="0" lvl="0" marL="0" rtl="0" algn="l">
              <a:spcBef>
                <a:spcPts val="0"/>
              </a:spcBef>
              <a:spcAft>
                <a:spcPts val="0"/>
              </a:spcAft>
              <a:buClr>
                <a:srgbClr val="505050"/>
              </a:buClr>
              <a:buSzPts val="1600"/>
              <a:buNone/>
            </a:pPr>
            <a:br>
              <a:rPr lang="en" sz="1400">
                <a:solidFill>
                  <a:schemeClr val="dk1"/>
                </a:solidFill>
              </a:rPr>
            </a:br>
            <a:endParaRPr sz="1400">
              <a:solidFill>
                <a:schemeClr val="dk1"/>
              </a:solidFill>
            </a:endParaRPr>
          </a:p>
        </p:txBody>
      </p:sp>
      <p:sp>
        <p:nvSpPr>
          <p:cNvPr id="429" name="Google Shape;429;p54"/>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Time Projection Chambers 101</a:t>
            </a:r>
            <a:endParaRPr sz="195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35" name="Google Shape;435;p5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36" name="Google Shape;436;p5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437" name="Google Shape;437;p55"/>
          <p:cNvSpPr txBox="1"/>
          <p:nvPr/>
        </p:nvSpPr>
        <p:spPr>
          <a:xfrm>
            <a:off x="3395175" y="4023075"/>
            <a:ext cx="1034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Cathode</a:t>
            </a:r>
            <a:endParaRPr sz="1800">
              <a:latin typeface="Times New Roman"/>
              <a:ea typeface="Times New Roman"/>
              <a:cs typeface="Times New Roman"/>
              <a:sym typeface="Times New Roman"/>
            </a:endParaRPr>
          </a:p>
        </p:txBody>
      </p:sp>
      <p:sp>
        <p:nvSpPr>
          <p:cNvPr id="438" name="Google Shape;438;p55"/>
          <p:cNvSpPr txBox="1"/>
          <p:nvPr/>
        </p:nvSpPr>
        <p:spPr>
          <a:xfrm>
            <a:off x="5300175" y="4099275"/>
            <a:ext cx="1034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Anode</a:t>
            </a:r>
            <a:endParaRPr sz="1800">
              <a:latin typeface="Times New Roman"/>
              <a:ea typeface="Times New Roman"/>
              <a:cs typeface="Times New Roman"/>
              <a:sym typeface="Times New Roman"/>
            </a:endParaRPr>
          </a:p>
        </p:txBody>
      </p:sp>
      <p:grpSp>
        <p:nvGrpSpPr>
          <p:cNvPr id="439" name="Google Shape;439;p55"/>
          <p:cNvGrpSpPr/>
          <p:nvPr/>
        </p:nvGrpSpPr>
        <p:grpSpPr>
          <a:xfrm>
            <a:off x="4172340" y="731484"/>
            <a:ext cx="3335771" cy="3364203"/>
            <a:chOff x="1896525" y="1036275"/>
            <a:chExt cx="3806655" cy="3839100"/>
          </a:xfrm>
        </p:grpSpPr>
        <p:sp>
          <p:nvSpPr>
            <p:cNvPr id="440" name="Google Shape;440;p55"/>
            <p:cNvSpPr/>
            <p:nvPr/>
          </p:nvSpPr>
          <p:spPr>
            <a:xfrm flipH="1" rot="5400000">
              <a:off x="917475" y="2015325"/>
              <a:ext cx="3839100" cy="1881000"/>
            </a:xfrm>
            <a:prstGeom prst="parallelogram">
              <a:avLst>
                <a:gd fmla="val 100531" name="adj"/>
              </a:avLst>
            </a:prstGeom>
            <a:solidFill>
              <a:srgbClr val="CCCCC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1" name="Google Shape;441;p55"/>
            <p:cNvPicPr preferRelativeResize="0"/>
            <p:nvPr/>
          </p:nvPicPr>
          <p:blipFill>
            <a:blip r:embed="rId3">
              <a:alphaModFix/>
            </a:blip>
            <a:stretch>
              <a:fillRect/>
            </a:stretch>
          </p:blipFill>
          <p:spPr>
            <a:xfrm>
              <a:off x="2286000" y="1562000"/>
              <a:ext cx="3044950" cy="2846625"/>
            </a:xfrm>
            <a:prstGeom prst="rect">
              <a:avLst/>
            </a:prstGeom>
            <a:noFill/>
            <a:ln>
              <a:noFill/>
            </a:ln>
          </p:spPr>
        </p:pic>
        <p:grpSp>
          <p:nvGrpSpPr>
            <p:cNvPr id="442" name="Google Shape;442;p55"/>
            <p:cNvGrpSpPr/>
            <p:nvPr/>
          </p:nvGrpSpPr>
          <p:grpSpPr>
            <a:xfrm>
              <a:off x="3801525" y="1036275"/>
              <a:ext cx="1901655" cy="3839100"/>
              <a:chOff x="2277525" y="579075"/>
              <a:chExt cx="1901655" cy="3839100"/>
            </a:xfrm>
          </p:grpSpPr>
          <p:sp>
            <p:nvSpPr>
              <p:cNvPr id="443" name="Google Shape;443;p55"/>
              <p:cNvSpPr/>
              <p:nvPr/>
            </p:nvSpPr>
            <p:spPr>
              <a:xfrm flipH="1" rot="5400000">
                <a:off x="1298475" y="1558125"/>
                <a:ext cx="3839100" cy="1881000"/>
              </a:xfrm>
              <a:prstGeom prst="parallelogram">
                <a:avLst>
                  <a:gd fmla="val 100531"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4" name="Google Shape;444;p55"/>
              <p:cNvCxnSpPr/>
              <p:nvPr/>
            </p:nvCxnSpPr>
            <p:spPr>
              <a:xfrm flipH="1" rot="10800000">
                <a:off x="2290561" y="2355859"/>
                <a:ext cx="1874100" cy="2035200"/>
              </a:xfrm>
              <a:prstGeom prst="straightConnector1">
                <a:avLst/>
              </a:prstGeom>
              <a:noFill/>
              <a:ln cap="flat" cmpd="sng" w="9525">
                <a:solidFill>
                  <a:srgbClr val="0000FF"/>
                </a:solidFill>
                <a:prstDash val="solid"/>
                <a:round/>
                <a:headEnd len="med" w="med" type="none"/>
                <a:tailEnd len="med" w="med" type="none"/>
              </a:ln>
            </p:spPr>
          </p:cxnSp>
          <p:cxnSp>
            <p:nvCxnSpPr>
              <p:cNvPr id="445" name="Google Shape;445;p55"/>
              <p:cNvCxnSpPr/>
              <p:nvPr/>
            </p:nvCxnSpPr>
            <p:spPr>
              <a:xfrm flipH="1" rot="10800000">
                <a:off x="2306718" y="2163825"/>
                <a:ext cx="1848300" cy="2014800"/>
              </a:xfrm>
              <a:prstGeom prst="straightConnector1">
                <a:avLst/>
              </a:prstGeom>
              <a:noFill/>
              <a:ln cap="flat" cmpd="sng" w="9525">
                <a:solidFill>
                  <a:srgbClr val="0000FF"/>
                </a:solidFill>
                <a:prstDash val="solid"/>
                <a:round/>
                <a:headEnd len="med" w="med" type="none"/>
                <a:tailEnd len="med" w="med" type="none"/>
              </a:ln>
            </p:spPr>
          </p:cxnSp>
          <p:cxnSp>
            <p:nvCxnSpPr>
              <p:cNvPr id="446" name="Google Shape;446;p55"/>
              <p:cNvCxnSpPr/>
              <p:nvPr/>
            </p:nvCxnSpPr>
            <p:spPr>
              <a:xfrm flipH="1" rot="10800000">
                <a:off x="2302657" y="1957626"/>
                <a:ext cx="1852500" cy="2022000"/>
              </a:xfrm>
              <a:prstGeom prst="straightConnector1">
                <a:avLst/>
              </a:prstGeom>
              <a:noFill/>
              <a:ln cap="flat" cmpd="sng" w="9525">
                <a:solidFill>
                  <a:srgbClr val="0000FF"/>
                </a:solidFill>
                <a:prstDash val="solid"/>
                <a:round/>
                <a:headEnd len="med" w="med" type="none"/>
                <a:tailEnd len="med" w="med" type="none"/>
              </a:ln>
            </p:spPr>
          </p:cxnSp>
          <p:cxnSp>
            <p:nvCxnSpPr>
              <p:cNvPr id="447" name="Google Shape;447;p55"/>
              <p:cNvCxnSpPr/>
              <p:nvPr/>
            </p:nvCxnSpPr>
            <p:spPr>
              <a:xfrm flipH="1" rot="10800000">
                <a:off x="2300638" y="1727185"/>
                <a:ext cx="1859400" cy="2059500"/>
              </a:xfrm>
              <a:prstGeom prst="straightConnector1">
                <a:avLst/>
              </a:prstGeom>
              <a:noFill/>
              <a:ln cap="flat" cmpd="sng" w="9525">
                <a:solidFill>
                  <a:srgbClr val="0000FF"/>
                </a:solidFill>
                <a:prstDash val="solid"/>
                <a:round/>
                <a:headEnd len="med" w="med" type="none"/>
                <a:tailEnd len="med" w="med" type="none"/>
              </a:ln>
            </p:spPr>
          </p:cxnSp>
          <p:cxnSp>
            <p:nvCxnSpPr>
              <p:cNvPr id="448" name="Google Shape;448;p55"/>
              <p:cNvCxnSpPr>
                <a:endCxn id="443" idx="1"/>
              </p:cNvCxnSpPr>
              <p:nvPr/>
            </p:nvCxnSpPr>
            <p:spPr>
              <a:xfrm flipH="1" rot="10800000">
                <a:off x="2302725" y="1553131"/>
                <a:ext cx="1855800" cy="2003100"/>
              </a:xfrm>
              <a:prstGeom prst="straightConnector1">
                <a:avLst/>
              </a:prstGeom>
              <a:noFill/>
              <a:ln cap="flat" cmpd="sng" w="9525">
                <a:solidFill>
                  <a:srgbClr val="0000FF"/>
                </a:solidFill>
                <a:prstDash val="solid"/>
                <a:round/>
                <a:headEnd len="med" w="med" type="none"/>
                <a:tailEnd len="med" w="med" type="none"/>
              </a:ln>
            </p:spPr>
          </p:cxnSp>
          <p:cxnSp>
            <p:nvCxnSpPr>
              <p:cNvPr id="449" name="Google Shape;449;p55"/>
              <p:cNvCxnSpPr/>
              <p:nvPr/>
            </p:nvCxnSpPr>
            <p:spPr>
              <a:xfrm flipH="1" rot="10800000">
                <a:off x="2294381" y="1333743"/>
                <a:ext cx="1851000" cy="2045100"/>
              </a:xfrm>
              <a:prstGeom prst="straightConnector1">
                <a:avLst/>
              </a:prstGeom>
              <a:noFill/>
              <a:ln cap="flat" cmpd="sng" w="9525">
                <a:solidFill>
                  <a:srgbClr val="0000FF"/>
                </a:solidFill>
                <a:prstDash val="solid"/>
                <a:round/>
                <a:headEnd len="med" w="med" type="none"/>
                <a:tailEnd len="med" w="med" type="none"/>
              </a:ln>
            </p:spPr>
          </p:cxnSp>
          <p:cxnSp>
            <p:nvCxnSpPr>
              <p:cNvPr id="450" name="Google Shape;450;p55"/>
              <p:cNvCxnSpPr/>
              <p:nvPr/>
            </p:nvCxnSpPr>
            <p:spPr>
              <a:xfrm flipH="1" rot="10800000">
                <a:off x="2294491" y="695857"/>
                <a:ext cx="1875000" cy="2063100"/>
              </a:xfrm>
              <a:prstGeom prst="straightConnector1">
                <a:avLst/>
              </a:prstGeom>
              <a:noFill/>
              <a:ln cap="flat" cmpd="sng" w="9525">
                <a:solidFill>
                  <a:srgbClr val="0000FF"/>
                </a:solidFill>
                <a:prstDash val="solid"/>
                <a:round/>
                <a:headEnd len="med" w="med" type="none"/>
                <a:tailEnd len="med" w="med" type="none"/>
              </a:ln>
            </p:spPr>
          </p:cxnSp>
          <p:cxnSp>
            <p:nvCxnSpPr>
              <p:cNvPr id="451" name="Google Shape;451;p55"/>
              <p:cNvCxnSpPr/>
              <p:nvPr/>
            </p:nvCxnSpPr>
            <p:spPr>
              <a:xfrm flipH="1" rot="10800000">
                <a:off x="2310780" y="1255877"/>
                <a:ext cx="1161600" cy="1263600"/>
              </a:xfrm>
              <a:prstGeom prst="straightConnector1">
                <a:avLst/>
              </a:prstGeom>
              <a:noFill/>
              <a:ln cap="flat" cmpd="sng" w="9525">
                <a:solidFill>
                  <a:srgbClr val="0000FF"/>
                </a:solidFill>
                <a:prstDash val="solid"/>
                <a:round/>
                <a:headEnd len="med" w="med" type="none"/>
                <a:tailEnd len="med" w="med" type="none"/>
              </a:ln>
            </p:spPr>
          </p:cxnSp>
          <p:cxnSp>
            <p:nvCxnSpPr>
              <p:cNvPr id="452" name="Google Shape;452;p55"/>
              <p:cNvCxnSpPr/>
              <p:nvPr/>
            </p:nvCxnSpPr>
            <p:spPr>
              <a:xfrm flipH="1" rot="10800000">
                <a:off x="2310780" y="878165"/>
                <a:ext cx="1868400" cy="2063700"/>
              </a:xfrm>
              <a:prstGeom prst="straightConnector1">
                <a:avLst/>
              </a:prstGeom>
              <a:noFill/>
              <a:ln cap="flat" cmpd="sng" w="9525">
                <a:solidFill>
                  <a:srgbClr val="0000FF"/>
                </a:solidFill>
                <a:prstDash val="solid"/>
                <a:round/>
                <a:headEnd len="med" w="med" type="none"/>
                <a:tailEnd len="med" w="med" type="none"/>
              </a:ln>
            </p:spPr>
          </p:cxnSp>
          <p:cxnSp>
            <p:nvCxnSpPr>
              <p:cNvPr id="453" name="Google Shape;453;p55"/>
              <p:cNvCxnSpPr/>
              <p:nvPr/>
            </p:nvCxnSpPr>
            <p:spPr>
              <a:xfrm flipH="1" rot="10800000">
                <a:off x="2306718" y="1093848"/>
                <a:ext cx="1867500" cy="2051100"/>
              </a:xfrm>
              <a:prstGeom prst="straightConnector1">
                <a:avLst/>
              </a:prstGeom>
              <a:noFill/>
              <a:ln cap="flat" cmpd="sng" w="9525">
                <a:solidFill>
                  <a:srgbClr val="0000FF"/>
                </a:solidFill>
                <a:prstDash val="solid"/>
                <a:round/>
                <a:headEnd len="med" w="med" type="none"/>
                <a:tailEnd len="med" w="med" type="none"/>
              </a:ln>
            </p:spPr>
          </p:cxnSp>
          <p:cxnSp>
            <p:nvCxnSpPr>
              <p:cNvPr id="454" name="Google Shape;454;p55"/>
              <p:cNvCxnSpPr/>
              <p:nvPr/>
            </p:nvCxnSpPr>
            <p:spPr>
              <a:xfrm>
                <a:off x="2346250" y="2408625"/>
                <a:ext cx="993300" cy="906900"/>
              </a:xfrm>
              <a:prstGeom prst="straightConnector1">
                <a:avLst/>
              </a:prstGeom>
              <a:noFill/>
              <a:ln cap="flat" cmpd="sng" w="9525">
                <a:solidFill>
                  <a:srgbClr val="FF0000"/>
                </a:solidFill>
                <a:prstDash val="solid"/>
                <a:round/>
                <a:headEnd len="med" w="med" type="none"/>
                <a:tailEnd len="med" w="med" type="none"/>
              </a:ln>
            </p:spPr>
          </p:cxnSp>
          <p:cxnSp>
            <p:nvCxnSpPr>
              <p:cNvPr id="455" name="Google Shape;455;p55"/>
              <p:cNvCxnSpPr/>
              <p:nvPr/>
            </p:nvCxnSpPr>
            <p:spPr>
              <a:xfrm>
                <a:off x="2451800" y="2303050"/>
                <a:ext cx="988200" cy="921300"/>
              </a:xfrm>
              <a:prstGeom prst="straightConnector1">
                <a:avLst/>
              </a:prstGeom>
              <a:noFill/>
              <a:ln cap="flat" cmpd="sng" w="9525">
                <a:solidFill>
                  <a:srgbClr val="FF0000"/>
                </a:solidFill>
                <a:prstDash val="solid"/>
                <a:round/>
                <a:headEnd len="med" w="med" type="none"/>
                <a:tailEnd len="med" w="med" type="none"/>
              </a:ln>
            </p:spPr>
          </p:cxnSp>
          <p:cxnSp>
            <p:nvCxnSpPr>
              <p:cNvPr id="456" name="Google Shape;456;p55"/>
              <p:cNvCxnSpPr/>
              <p:nvPr/>
            </p:nvCxnSpPr>
            <p:spPr>
              <a:xfrm>
                <a:off x="2542950" y="2197500"/>
                <a:ext cx="998100" cy="916500"/>
              </a:xfrm>
              <a:prstGeom prst="straightConnector1">
                <a:avLst/>
              </a:prstGeom>
              <a:noFill/>
              <a:ln cap="flat" cmpd="sng" w="9525">
                <a:solidFill>
                  <a:srgbClr val="FF0000"/>
                </a:solidFill>
                <a:prstDash val="solid"/>
                <a:round/>
                <a:headEnd len="med" w="med" type="none"/>
                <a:tailEnd len="med" w="med" type="none"/>
              </a:ln>
            </p:spPr>
          </p:cxnSp>
          <p:cxnSp>
            <p:nvCxnSpPr>
              <p:cNvPr id="457" name="Google Shape;457;p55"/>
              <p:cNvCxnSpPr/>
              <p:nvPr/>
            </p:nvCxnSpPr>
            <p:spPr>
              <a:xfrm>
                <a:off x="2629325" y="2125525"/>
                <a:ext cx="1007400" cy="921600"/>
              </a:xfrm>
              <a:prstGeom prst="straightConnector1">
                <a:avLst/>
              </a:prstGeom>
              <a:noFill/>
              <a:ln cap="flat" cmpd="sng" w="9525">
                <a:solidFill>
                  <a:srgbClr val="FF0000"/>
                </a:solidFill>
                <a:prstDash val="solid"/>
                <a:round/>
                <a:headEnd len="med" w="med" type="none"/>
                <a:tailEnd len="med" w="med" type="none"/>
              </a:ln>
            </p:spPr>
          </p:cxnSp>
          <p:cxnSp>
            <p:nvCxnSpPr>
              <p:cNvPr id="458" name="Google Shape;458;p55"/>
              <p:cNvCxnSpPr/>
              <p:nvPr/>
            </p:nvCxnSpPr>
            <p:spPr>
              <a:xfrm>
                <a:off x="2730075" y="2029575"/>
                <a:ext cx="995700" cy="921300"/>
              </a:xfrm>
              <a:prstGeom prst="straightConnector1">
                <a:avLst/>
              </a:prstGeom>
              <a:noFill/>
              <a:ln cap="flat" cmpd="sng" w="9525">
                <a:solidFill>
                  <a:srgbClr val="FF0000"/>
                </a:solidFill>
                <a:prstDash val="solid"/>
                <a:round/>
                <a:headEnd len="med" w="med" type="none"/>
                <a:tailEnd len="med" w="med" type="none"/>
              </a:ln>
            </p:spPr>
          </p:cxnSp>
          <p:cxnSp>
            <p:nvCxnSpPr>
              <p:cNvPr id="459" name="Google Shape;459;p55"/>
              <p:cNvCxnSpPr/>
              <p:nvPr/>
            </p:nvCxnSpPr>
            <p:spPr>
              <a:xfrm>
                <a:off x="2840450" y="1924025"/>
                <a:ext cx="990900" cy="923700"/>
              </a:xfrm>
              <a:prstGeom prst="straightConnector1">
                <a:avLst/>
              </a:prstGeom>
              <a:noFill/>
              <a:ln cap="flat" cmpd="sng" w="9525">
                <a:solidFill>
                  <a:srgbClr val="FF0000"/>
                </a:solidFill>
                <a:prstDash val="solid"/>
                <a:round/>
                <a:headEnd len="med" w="med" type="none"/>
                <a:tailEnd len="med" w="med" type="none"/>
              </a:ln>
            </p:spPr>
          </p:cxnSp>
          <p:cxnSp>
            <p:nvCxnSpPr>
              <p:cNvPr id="460" name="Google Shape;460;p55"/>
              <p:cNvCxnSpPr/>
              <p:nvPr/>
            </p:nvCxnSpPr>
            <p:spPr>
              <a:xfrm>
                <a:off x="2941200" y="1837650"/>
                <a:ext cx="993300" cy="918900"/>
              </a:xfrm>
              <a:prstGeom prst="straightConnector1">
                <a:avLst/>
              </a:prstGeom>
              <a:noFill/>
              <a:ln cap="flat" cmpd="sng" w="9525">
                <a:solidFill>
                  <a:srgbClr val="FF0000"/>
                </a:solidFill>
                <a:prstDash val="solid"/>
                <a:round/>
                <a:headEnd len="med" w="med" type="none"/>
                <a:tailEnd len="med" w="med" type="none"/>
              </a:ln>
            </p:spPr>
          </p:cxnSp>
          <p:cxnSp>
            <p:nvCxnSpPr>
              <p:cNvPr id="461" name="Google Shape;461;p55"/>
              <p:cNvCxnSpPr/>
              <p:nvPr/>
            </p:nvCxnSpPr>
            <p:spPr>
              <a:xfrm>
                <a:off x="3037150" y="1732100"/>
                <a:ext cx="998100" cy="923700"/>
              </a:xfrm>
              <a:prstGeom prst="straightConnector1">
                <a:avLst/>
              </a:prstGeom>
              <a:noFill/>
              <a:ln cap="flat" cmpd="sng" w="9525">
                <a:solidFill>
                  <a:srgbClr val="FF0000"/>
                </a:solidFill>
                <a:prstDash val="solid"/>
                <a:round/>
                <a:headEnd len="med" w="med" type="none"/>
                <a:tailEnd len="med" w="med" type="none"/>
              </a:ln>
            </p:spPr>
          </p:cxnSp>
          <p:cxnSp>
            <p:nvCxnSpPr>
              <p:cNvPr id="462" name="Google Shape;462;p55"/>
              <p:cNvCxnSpPr/>
              <p:nvPr/>
            </p:nvCxnSpPr>
            <p:spPr>
              <a:xfrm>
                <a:off x="3137925" y="1645725"/>
                <a:ext cx="995700" cy="909300"/>
              </a:xfrm>
              <a:prstGeom prst="straightConnector1">
                <a:avLst/>
              </a:prstGeom>
              <a:noFill/>
              <a:ln cap="flat" cmpd="sng" w="9525">
                <a:solidFill>
                  <a:srgbClr val="FF0000"/>
                </a:solidFill>
                <a:prstDash val="solid"/>
                <a:round/>
                <a:headEnd len="med" w="med" type="none"/>
                <a:tailEnd len="med" w="med" type="none"/>
              </a:ln>
            </p:spPr>
          </p:cxnSp>
          <p:cxnSp>
            <p:nvCxnSpPr>
              <p:cNvPr id="463" name="Google Shape;463;p55"/>
              <p:cNvCxnSpPr>
                <a:stCxn id="443" idx="2"/>
              </p:cNvCxnSpPr>
              <p:nvPr/>
            </p:nvCxnSpPr>
            <p:spPr>
              <a:xfrm>
                <a:off x="3218025" y="1524569"/>
                <a:ext cx="939600" cy="860100"/>
              </a:xfrm>
              <a:prstGeom prst="straightConnector1">
                <a:avLst/>
              </a:prstGeom>
              <a:noFill/>
              <a:ln cap="flat" cmpd="sng" w="9525">
                <a:solidFill>
                  <a:srgbClr val="FF0000"/>
                </a:solidFill>
                <a:prstDash val="solid"/>
                <a:round/>
                <a:headEnd len="med" w="med" type="none"/>
                <a:tailEnd len="med" w="med" type="none"/>
              </a:ln>
            </p:spPr>
          </p:cxnSp>
          <p:cxnSp>
            <p:nvCxnSpPr>
              <p:cNvPr id="464" name="Google Shape;464;p55"/>
              <p:cNvCxnSpPr/>
              <p:nvPr/>
            </p:nvCxnSpPr>
            <p:spPr>
              <a:xfrm>
                <a:off x="3325050" y="1439400"/>
                <a:ext cx="842100" cy="767700"/>
              </a:xfrm>
              <a:prstGeom prst="straightConnector1">
                <a:avLst/>
              </a:prstGeom>
              <a:noFill/>
              <a:ln cap="flat" cmpd="sng" w="9525">
                <a:solidFill>
                  <a:srgbClr val="FF0000"/>
                </a:solidFill>
                <a:prstDash val="solid"/>
                <a:round/>
                <a:headEnd len="med" w="med" type="none"/>
                <a:tailEnd len="med" w="med" type="none"/>
              </a:ln>
            </p:spPr>
          </p:cxnSp>
          <p:cxnSp>
            <p:nvCxnSpPr>
              <p:cNvPr id="465" name="Google Shape;465;p55"/>
              <p:cNvCxnSpPr/>
              <p:nvPr/>
            </p:nvCxnSpPr>
            <p:spPr>
              <a:xfrm>
                <a:off x="3425278" y="1333752"/>
                <a:ext cx="744300" cy="676500"/>
              </a:xfrm>
              <a:prstGeom prst="straightConnector1">
                <a:avLst/>
              </a:prstGeom>
              <a:noFill/>
              <a:ln cap="flat" cmpd="sng" w="9525">
                <a:solidFill>
                  <a:srgbClr val="FF0000"/>
                </a:solidFill>
                <a:prstDash val="solid"/>
                <a:round/>
                <a:headEnd len="med" w="med" type="none"/>
                <a:tailEnd len="med" w="med" type="none"/>
              </a:ln>
            </p:spPr>
          </p:cxnSp>
          <p:cxnSp>
            <p:nvCxnSpPr>
              <p:cNvPr id="466" name="Google Shape;466;p55"/>
              <p:cNvCxnSpPr/>
              <p:nvPr/>
            </p:nvCxnSpPr>
            <p:spPr>
              <a:xfrm>
                <a:off x="3526550" y="1242700"/>
                <a:ext cx="642900" cy="594900"/>
              </a:xfrm>
              <a:prstGeom prst="straightConnector1">
                <a:avLst/>
              </a:prstGeom>
              <a:noFill/>
              <a:ln cap="flat" cmpd="sng" w="9525">
                <a:solidFill>
                  <a:srgbClr val="FF0000"/>
                </a:solidFill>
                <a:prstDash val="solid"/>
                <a:round/>
                <a:headEnd len="med" w="med" type="none"/>
                <a:tailEnd len="med" w="med" type="none"/>
              </a:ln>
            </p:spPr>
          </p:cxnSp>
          <p:cxnSp>
            <p:nvCxnSpPr>
              <p:cNvPr id="467" name="Google Shape;467;p55"/>
              <p:cNvCxnSpPr/>
              <p:nvPr/>
            </p:nvCxnSpPr>
            <p:spPr>
              <a:xfrm>
                <a:off x="3617725" y="1132350"/>
                <a:ext cx="551700" cy="522900"/>
              </a:xfrm>
              <a:prstGeom prst="straightConnector1">
                <a:avLst/>
              </a:prstGeom>
              <a:noFill/>
              <a:ln cap="flat" cmpd="sng" w="9525">
                <a:solidFill>
                  <a:srgbClr val="FF0000"/>
                </a:solidFill>
                <a:prstDash val="solid"/>
                <a:round/>
                <a:headEnd len="med" w="med" type="none"/>
                <a:tailEnd len="med" w="med" type="none"/>
              </a:ln>
            </p:spPr>
          </p:cxnSp>
          <p:cxnSp>
            <p:nvCxnSpPr>
              <p:cNvPr id="468" name="Google Shape;468;p55"/>
              <p:cNvCxnSpPr/>
              <p:nvPr/>
            </p:nvCxnSpPr>
            <p:spPr>
              <a:xfrm>
                <a:off x="3724445" y="1034793"/>
                <a:ext cx="435600" cy="390300"/>
              </a:xfrm>
              <a:prstGeom prst="straightConnector1">
                <a:avLst/>
              </a:prstGeom>
              <a:noFill/>
              <a:ln cap="flat" cmpd="sng" w="9525">
                <a:solidFill>
                  <a:srgbClr val="FF0000"/>
                </a:solidFill>
                <a:prstDash val="solid"/>
                <a:round/>
                <a:headEnd len="med" w="med" type="none"/>
                <a:tailEnd len="med" w="med" type="none"/>
              </a:ln>
            </p:spPr>
          </p:cxnSp>
          <p:cxnSp>
            <p:nvCxnSpPr>
              <p:cNvPr id="469" name="Google Shape;469;p55"/>
              <p:cNvCxnSpPr/>
              <p:nvPr/>
            </p:nvCxnSpPr>
            <p:spPr>
              <a:xfrm>
                <a:off x="2300638" y="4261891"/>
                <a:ext cx="79200" cy="70800"/>
              </a:xfrm>
              <a:prstGeom prst="straightConnector1">
                <a:avLst/>
              </a:prstGeom>
              <a:noFill/>
              <a:ln cap="flat" cmpd="sng" w="9525">
                <a:solidFill>
                  <a:srgbClr val="FF0000"/>
                </a:solidFill>
                <a:prstDash val="solid"/>
                <a:round/>
                <a:headEnd len="med" w="med" type="none"/>
                <a:tailEnd len="med" w="med" type="none"/>
              </a:ln>
            </p:spPr>
          </p:cxnSp>
          <p:cxnSp>
            <p:nvCxnSpPr>
              <p:cNvPr id="470" name="Google Shape;470;p55"/>
              <p:cNvCxnSpPr/>
              <p:nvPr/>
            </p:nvCxnSpPr>
            <p:spPr>
              <a:xfrm>
                <a:off x="2300638" y="4066931"/>
                <a:ext cx="184800" cy="160200"/>
              </a:xfrm>
              <a:prstGeom prst="straightConnector1">
                <a:avLst/>
              </a:prstGeom>
              <a:noFill/>
              <a:ln cap="flat" cmpd="sng" w="9525">
                <a:solidFill>
                  <a:srgbClr val="FF0000"/>
                </a:solidFill>
                <a:prstDash val="solid"/>
                <a:round/>
                <a:headEnd len="med" w="med" type="none"/>
                <a:tailEnd len="med" w="med" type="none"/>
              </a:ln>
            </p:spPr>
          </p:cxnSp>
          <p:cxnSp>
            <p:nvCxnSpPr>
              <p:cNvPr id="471" name="Google Shape;471;p55"/>
              <p:cNvCxnSpPr/>
              <p:nvPr/>
            </p:nvCxnSpPr>
            <p:spPr>
              <a:xfrm>
                <a:off x="2294535" y="3865890"/>
                <a:ext cx="277200" cy="260400"/>
              </a:xfrm>
              <a:prstGeom prst="straightConnector1">
                <a:avLst/>
              </a:prstGeom>
              <a:noFill/>
              <a:ln cap="flat" cmpd="sng" w="9525">
                <a:solidFill>
                  <a:srgbClr val="FF0000"/>
                </a:solidFill>
                <a:prstDash val="solid"/>
                <a:round/>
                <a:headEnd len="med" w="med" type="none"/>
                <a:tailEnd len="med" w="med" type="none"/>
              </a:ln>
            </p:spPr>
          </p:cxnSp>
          <p:cxnSp>
            <p:nvCxnSpPr>
              <p:cNvPr id="472" name="Google Shape;472;p55"/>
              <p:cNvCxnSpPr/>
              <p:nvPr/>
            </p:nvCxnSpPr>
            <p:spPr>
              <a:xfrm>
                <a:off x="2318902" y="3693277"/>
                <a:ext cx="363300" cy="337200"/>
              </a:xfrm>
              <a:prstGeom prst="straightConnector1">
                <a:avLst/>
              </a:prstGeom>
              <a:noFill/>
              <a:ln cap="flat" cmpd="sng" w="9525">
                <a:solidFill>
                  <a:srgbClr val="FF0000"/>
                </a:solidFill>
                <a:prstDash val="solid"/>
                <a:round/>
                <a:headEnd len="med" w="med" type="none"/>
                <a:tailEnd len="med" w="med" type="none"/>
              </a:ln>
            </p:spPr>
          </p:cxnSp>
          <p:cxnSp>
            <p:nvCxnSpPr>
              <p:cNvPr id="473" name="Google Shape;473;p55"/>
              <p:cNvCxnSpPr/>
              <p:nvPr/>
            </p:nvCxnSpPr>
            <p:spPr>
              <a:xfrm>
                <a:off x="2294535" y="3494256"/>
                <a:ext cx="478800" cy="435300"/>
              </a:xfrm>
              <a:prstGeom prst="straightConnector1">
                <a:avLst/>
              </a:prstGeom>
              <a:noFill/>
              <a:ln cap="flat" cmpd="sng" w="9525">
                <a:solidFill>
                  <a:srgbClr val="FF0000"/>
                </a:solidFill>
                <a:prstDash val="solid"/>
                <a:round/>
                <a:headEnd len="med" w="med" type="none"/>
                <a:tailEnd len="med" w="med" type="none"/>
              </a:ln>
            </p:spPr>
          </p:cxnSp>
          <p:cxnSp>
            <p:nvCxnSpPr>
              <p:cNvPr id="474" name="Google Shape;474;p55"/>
              <p:cNvCxnSpPr/>
              <p:nvPr/>
            </p:nvCxnSpPr>
            <p:spPr>
              <a:xfrm>
                <a:off x="2296576" y="3301337"/>
                <a:ext cx="577500" cy="529800"/>
              </a:xfrm>
              <a:prstGeom prst="straightConnector1">
                <a:avLst/>
              </a:prstGeom>
              <a:noFill/>
              <a:ln cap="flat" cmpd="sng" w="9525">
                <a:solidFill>
                  <a:srgbClr val="FF0000"/>
                </a:solidFill>
                <a:prstDash val="solid"/>
                <a:round/>
                <a:headEnd len="med" w="med" type="none"/>
                <a:tailEnd len="med" w="med" type="none"/>
              </a:ln>
            </p:spPr>
          </p:cxnSp>
          <p:cxnSp>
            <p:nvCxnSpPr>
              <p:cNvPr id="475" name="Google Shape;475;p55"/>
              <p:cNvCxnSpPr/>
              <p:nvPr/>
            </p:nvCxnSpPr>
            <p:spPr>
              <a:xfrm>
                <a:off x="2310780" y="3128703"/>
                <a:ext cx="656700" cy="601800"/>
              </a:xfrm>
              <a:prstGeom prst="straightConnector1">
                <a:avLst/>
              </a:prstGeom>
              <a:noFill/>
              <a:ln cap="flat" cmpd="sng" w="9525">
                <a:solidFill>
                  <a:srgbClr val="FF0000"/>
                </a:solidFill>
                <a:prstDash val="solid"/>
                <a:round/>
                <a:headEnd len="med" w="med" type="none"/>
                <a:tailEnd len="med" w="med" type="none"/>
              </a:ln>
            </p:spPr>
          </p:cxnSp>
          <p:cxnSp>
            <p:nvCxnSpPr>
              <p:cNvPr id="476" name="Google Shape;476;p55"/>
              <p:cNvCxnSpPr/>
              <p:nvPr/>
            </p:nvCxnSpPr>
            <p:spPr>
              <a:xfrm>
                <a:off x="2318902" y="2941865"/>
                <a:ext cx="751800" cy="685500"/>
              </a:xfrm>
              <a:prstGeom prst="straightConnector1">
                <a:avLst/>
              </a:prstGeom>
              <a:noFill/>
              <a:ln cap="flat" cmpd="sng" w="9525">
                <a:solidFill>
                  <a:srgbClr val="FF0000"/>
                </a:solidFill>
                <a:prstDash val="solid"/>
                <a:round/>
                <a:headEnd len="med" w="med" type="none"/>
                <a:tailEnd len="med" w="med" type="none"/>
              </a:ln>
            </p:spPr>
          </p:cxnSp>
          <p:cxnSp>
            <p:nvCxnSpPr>
              <p:cNvPr id="477" name="Google Shape;477;p55"/>
              <p:cNvCxnSpPr/>
              <p:nvPr/>
            </p:nvCxnSpPr>
            <p:spPr>
              <a:xfrm>
                <a:off x="2306718" y="2742866"/>
                <a:ext cx="857700" cy="786000"/>
              </a:xfrm>
              <a:prstGeom prst="straightConnector1">
                <a:avLst/>
              </a:prstGeom>
              <a:noFill/>
              <a:ln cap="flat" cmpd="sng" w="9525">
                <a:solidFill>
                  <a:srgbClr val="FF0000"/>
                </a:solidFill>
                <a:prstDash val="solid"/>
                <a:round/>
                <a:headEnd len="med" w="med" type="none"/>
                <a:tailEnd len="med" w="med" type="none"/>
              </a:ln>
            </p:spPr>
          </p:cxnSp>
          <p:cxnSp>
            <p:nvCxnSpPr>
              <p:cNvPr id="478" name="Google Shape;478;p55"/>
              <p:cNvCxnSpPr/>
              <p:nvPr/>
            </p:nvCxnSpPr>
            <p:spPr>
              <a:xfrm>
                <a:off x="2310780" y="2556028"/>
                <a:ext cx="963900" cy="876900"/>
              </a:xfrm>
              <a:prstGeom prst="straightConnector1">
                <a:avLst/>
              </a:prstGeom>
              <a:noFill/>
              <a:ln cap="flat" cmpd="sng" w="9525">
                <a:solidFill>
                  <a:srgbClr val="FF0000"/>
                </a:solidFill>
                <a:prstDash val="solid"/>
                <a:round/>
                <a:headEnd len="med" w="med" type="none"/>
                <a:tailEnd len="med" w="med" type="none"/>
              </a:ln>
            </p:spPr>
          </p:cxnSp>
          <p:cxnSp>
            <p:nvCxnSpPr>
              <p:cNvPr id="479" name="Google Shape;479;p55"/>
              <p:cNvCxnSpPr/>
              <p:nvPr/>
            </p:nvCxnSpPr>
            <p:spPr>
              <a:xfrm>
                <a:off x="3809650" y="930825"/>
                <a:ext cx="364500" cy="331200"/>
              </a:xfrm>
              <a:prstGeom prst="straightConnector1">
                <a:avLst/>
              </a:prstGeom>
              <a:noFill/>
              <a:ln cap="flat" cmpd="sng" w="9525">
                <a:solidFill>
                  <a:srgbClr val="FF0000"/>
                </a:solidFill>
                <a:prstDash val="solid"/>
                <a:round/>
                <a:headEnd len="med" w="med" type="none"/>
                <a:tailEnd len="med" w="med" type="none"/>
              </a:ln>
            </p:spPr>
          </p:cxnSp>
          <p:cxnSp>
            <p:nvCxnSpPr>
              <p:cNvPr id="480" name="Google Shape;480;p55"/>
              <p:cNvCxnSpPr/>
              <p:nvPr/>
            </p:nvCxnSpPr>
            <p:spPr>
              <a:xfrm>
                <a:off x="3902140" y="827471"/>
                <a:ext cx="272100" cy="252000"/>
              </a:xfrm>
              <a:prstGeom prst="straightConnector1">
                <a:avLst/>
              </a:prstGeom>
              <a:noFill/>
              <a:ln cap="flat" cmpd="sng" w="9525">
                <a:solidFill>
                  <a:srgbClr val="FF0000"/>
                </a:solidFill>
                <a:prstDash val="solid"/>
                <a:round/>
                <a:headEnd len="med" w="med" type="none"/>
                <a:tailEnd len="med" w="med" type="none"/>
              </a:ln>
            </p:spPr>
          </p:cxnSp>
          <p:cxnSp>
            <p:nvCxnSpPr>
              <p:cNvPr id="481" name="Google Shape;481;p55"/>
              <p:cNvCxnSpPr/>
              <p:nvPr/>
            </p:nvCxnSpPr>
            <p:spPr>
              <a:xfrm>
                <a:off x="4001575" y="758100"/>
                <a:ext cx="172800" cy="168900"/>
              </a:xfrm>
              <a:prstGeom prst="straightConnector1">
                <a:avLst/>
              </a:prstGeom>
              <a:noFill/>
              <a:ln cap="flat" cmpd="sng" w="9525">
                <a:solidFill>
                  <a:srgbClr val="FF0000"/>
                </a:solidFill>
                <a:prstDash val="solid"/>
                <a:round/>
                <a:headEnd len="med" w="med" type="none"/>
                <a:tailEnd len="med" w="med" type="none"/>
              </a:ln>
            </p:spPr>
          </p:cxnSp>
        </p:grpSp>
      </p:grpSp>
      <p:sp>
        <p:nvSpPr>
          <p:cNvPr id="482" name="Google Shape;482;p55"/>
          <p:cNvSpPr txBox="1"/>
          <p:nvPr/>
        </p:nvSpPr>
        <p:spPr>
          <a:xfrm>
            <a:off x="7118150" y="3069825"/>
            <a:ext cx="18165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Palatino Linotype"/>
                <a:ea typeface="Palatino Linotype"/>
                <a:cs typeface="Palatino Linotype"/>
                <a:sym typeface="Palatino Linotype"/>
              </a:rPr>
              <a:t>Traditionally, 2 or more planes of parallel wires a few millimeters apart</a:t>
            </a:r>
            <a:endParaRPr>
              <a:solidFill>
                <a:schemeClr val="dk1"/>
              </a:solidFill>
              <a:latin typeface="Palatino Linotype"/>
              <a:ea typeface="Palatino Linotype"/>
              <a:cs typeface="Palatino Linotype"/>
              <a:sym typeface="Palatino Linotype"/>
            </a:endParaRPr>
          </a:p>
        </p:txBody>
      </p:sp>
      <p:sp>
        <p:nvSpPr>
          <p:cNvPr id="483" name="Google Shape;483;p55"/>
          <p:cNvSpPr txBox="1"/>
          <p:nvPr>
            <p:ph idx="1" type="body"/>
          </p:nvPr>
        </p:nvSpPr>
        <p:spPr>
          <a:xfrm>
            <a:off x="462475" y="790650"/>
            <a:ext cx="3867000" cy="281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400">
                <a:solidFill>
                  <a:schemeClr val="dk1"/>
                </a:solidFill>
              </a:rPr>
              <a:t>→ A block of noble elements (Ar, Xe), </a:t>
            </a:r>
            <a:br>
              <a:rPr lang="en" sz="1400">
                <a:solidFill>
                  <a:schemeClr val="dk1"/>
                </a:solidFill>
              </a:rPr>
            </a:br>
            <a:r>
              <a:rPr lang="en" sz="1400">
                <a:solidFill>
                  <a:schemeClr val="dk1"/>
                </a:solidFill>
              </a:rPr>
              <a:t>Size varies 0.24 ton (ArgoNeuT) to 10kTon (DUNE)</a:t>
            </a:r>
            <a:br>
              <a:rPr lang="en" sz="1400">
                <a:solidFill>
                  <a:schemeClr val="dk1"/>
                </a:solidFill>
              </a:rPr>
            </a:br>
            <a:br>
              <a:rPr lang="en" sz="1400">
                <a:solidFill>
                  <a:schemeClr val="dk1"/>
                </a:solidFill>
              </a:rPr>
            </a:br>
            <a:r>
              <a:rPr lang="en" sz="1400">
                <a:solidFill>
                  <a:schemeClr val="dk1"/>
                </a:solidFill>
              </a:rPr>
              <a:t>→ Sandwich it in a parallel planes capacitor:</a:t>
            </a:r>
            <a:endParaRPr sz="1400">
              <a:solidFill>
                <a:schemeClr val="dk1"/>
              </a:solidFill>
            </a:endParaRPr>
          </a:p>
          <a:p>
            <a:pPr indent="0" lvl="0" marL="457200" rtl="0" algn="l">
              <a:spcBef>
                <a:spcPts val="0"/>
              </a:spcBef>
              <a:spcAft>
                <a:spcPts val="0"/>
              </a:spcAft>
              <a:buClr>
                <a:srgbClr val="505050"/>
              </a:buClr>
              <a:buSzPts val="1600"/>
              <a:buNone/>
            </a:pPr>
            <a:r>
              <a:rPr lang="en" sz="1400">
                <a:solidFill>
                  <a:schemeClr val="dk1"/>
                </a:solidFill>
              </a:rPr>
              <a:t>- Cathode at negative HV</a:t>
            </a:r>
            <a:br>
              <a:rPr lang="en" sz="1400">
                <a:solidFill>
                  <a:schemeClr val="dk1"/>
                </a:solidFill>
              </a:rPr>
            </a:br>
            <a:r>
              <a:rPr lang="en" sz="1400">
                <a:solidFill>
                  <a:schemeClr val="dk1"/>
                </a:solidFill>
              </a:rPr>
              <a:t>- Segmented anode to see the charge signal</a:t>
            </a:r>
            <a:endParaRPr sz="1400">
              <a:solidFill>
                <a:schemeClr val="dk1"/>
              </a:solidFill>
            </a:endParaRPr>
          </a:p>
          <a:p>
            <a:pPr indent="0" lvl="0" marL="457200" rtl="0" algn="l">
              <a:spcBef>
                <a:spcPts val="0"/>
              </a:spcBef>
              <a:spcAft>
                <a:spcPts val="0"/>
              </a:spcAft>
              <a:buClr>
                <a:srgbClr val="505050"/>
              </a:buClr>
              <a:buSzPts val="1600"/>
              <a:buNone/>
            </a:pPr>
            <a:r>
              <a:t/>
            </a:r>
            <a:endParaRPr sz="1400">
              <a:solidFill>
                <a:schemeClr val="dk1"/>
              </a:solidFill>
            </a:endParaRPr>
          </a:p>
          <a:p>
            <a:pPr indent="0" lvl="0" marL="0" rtl="0" algn="l">
              <a:spcBef>
                <a:spcPts val="0"/>
              </a:spcBef>
              <a:spcAft>
                <a:spcPts val="0"/>
              </a:spcAft>
              <a:buClr>
                <a:srgbClr val="505050"/>
              </a:buClr>
              <a:buSzPts val="1600"/>
              <a:buNone/>
            </a:pPr>
            <a:br>
              <a:rPr lang="en" sz="1400">
                <a:solidFill>
                  <a:schemeClr val="dk1"/>
                </a:solidFill>
              </a:rPr>
            </a:br>
            <a:endParaRPr sz="1400">
              <a:solidFill>
                <a:schemeClr val="dk1"/>
              </a:solidFill>
            </a:endParaRPr>
          </a:p>
        </p:txBody>
      </p:sp>
      <p:sp>
        <p:nvSpPr>
          <p:cNvPr id="484" name="Google Shape;484;p55"/>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Time Projection Chambers 101</a:t>
            </a:r>
            <a:endParaRPr sz="195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6"/>
          <p:cNvSpPr txBox="1"/>
          <p:nvPr>
            <p:ph idx="1" type="body"/>
          </p:nvPr>
        </p:nvSpPr>
        <p:spPr>
          <a:xfrm>
            <a:off x="462475" y="790650"/>
            <a:ext cx="3867000" cy="281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400">
                <a:solidFill>
                  <a:schemeClr val="dk1"/>
                </a:solidFill>
              </a:rPr>
              <a:t>→ A block of noble elements (Ar, Xe), </a:t>
            </a:r>
            <a:br>
              <a:rPr lang="en" sz="1400">
                <a:solidFill>
                  <a:schemeClr val="dk1"/>
                </a:solidFill>
              </a:rPr>
            </a:br>
            <a:r>
              <a:rPr lang="en" sz="1400">
                <a:solidFill>
                  <a:schemeClr val="dk1"/>
                </a:solidFill>
              </a:rPr>
              <a:t>Size varies 0.24 ton (ArgoNeuT) to 10kTon (DUNE)</a:t>
            </a:r>
            <a:br>
              <a:rPr lang="en" sz="1400">
                <a:solidFill>
                  <a:schemeClr val="dk1"/>
                </a:solidFill>
              </a:rPr>
            </a:br>
            <a:br>
              <a:rPr lang="en" sz="1400">
                <a:solidFill>
                  <a:schemeClr val="dk1"/>
                </a:solidFill>
              </a:rPr>
            </a:br>
            <a:r>
              <a:rPr lang="en" sz="1400">
                <a:solidFill>
                  <a:schemeClr val="dk1"/>
                </a:solidFill>
              </a:rPr>
              <a:t>→ Sandwich it in a parallel planes capacitor:</a:t>
            </a:r>
            <a:endParaRPr sz="1400">
              <a:solidFill>
                <a:schemeClr val="dk1"/>
              </a:solidFill>
            </a:endParaRPr>
          </a:p>
          <a:p>
            <a:pPr indent="0" lvl="0" marL="457200" rtl="0" algn="l">
              <a:spcBef>
                <a:spcPts val="0"/>
              </a:spcBef>
              <a:spcAft>
                <a:spcPts val="0"/>
              </a:spcAft>
              <a:buClr>
                <a:srgbClr val="505050"/>
              </a:buClr>
              <a:buSzPts val="1600"/>
              <a:buNone/>
            </a:pPr>
            <a:r>
              <a:rPr lang="en" sz="1400">
                <a:solidFill>
                  <a:schemeClr val="dk1"/>
                </a:solidFill>
              </a:rPr>
              <a:t>- Cathode at negative HV</a:t>
            </a:r>
            <a:br>
              <a:rPr lang="en" sz="1400">
                <a:solidFill>
                  <a:schemeClr val="dk1"/>
                </a:solidFill>
              </a:rPr>
            </a:br>
            <a:r>
              <a:rPr lang="en" sz="1400">
                <a:solidFill>
                  <a:schemeClr val="dk1"/>
                </a:solidFill>
              </a:rPr>
              <a:t>- Segmented anode to see the charge signal</a:t>
            </a:r>
            <a:endParaRPr sz="1400">
              <a:solidFill>
                <a:schemeClr val="dk1"/>
              </a:solidFill>
            </a:endParaRPr>
          </a:p>
          <a:p>
            <a:pPr indent="0" lvl="0" marL="457200" rtl="0" algn="l">
              <a:spcBef>
                <a:spcPts val="0"/>
              </a:spcBef>
              <a:spcAft>
                <a:spcPts val="0"/>
              </a:spcAft>
              <a:buClr>
                <a:srgbClr val="505050"/>
              </a:buClr>
              <a:buSzPts val="1600"/>
              <a:buNone/>
            </a:pPr>
            <a:r>
              <a:t/>
            </a:r>
            <a:endParaRPr sz="1400">
              <a:solidFill>
                <a:schemeClr val="dk1"/>
              </a:solidFill>
            </a:endParaRPr>
          </a:p>
          <a:p>
            <a:pPr indent="0" lvl="0" marL="0" rtl="0" algn="l">
              <a:spcBef>
                <a:spcPts val="0"/>
              </a:spcBef>
              <a:spcAft>
                <a:spcPts val="0"/>
              </a:spcAft>
              <a:buClr>
                <a:srgbClr val="505050"/>
              </a:buClr>
              <a:buSzPts val="1600"/>
              <a:buNone/>
            </a:pPr>
            <a:r>
              <a:rPr lang="en" sz="1400">
                <a:solidFill>
                  <a:schemeClr val="dk1"/>
                </a:solidFill>
              </a:rPr>
              <a:t>→ Create an electric field as uniform and </a:t>
            </a:r>
            <a:br>
              <a:rPr lang="en" sz="1400">
                <a:solidFill>
                  <a:schemeClr val="dk1"/>
                </a:solidFill>
              </a:rPr>
            </a:br>
            <a:r>
              <a:rPr lang="en" sz="1400">
                <a:solidFill>
                  <a:schemeClr val="dk1"/>
                </a:solidFill>
              </a:rPr>
              <a:t>     as constant as possible</a:t>
            </a:r>
            <a:br>
              <a:rPr lang="en" sz="1400">
                <a:solidFill>
                  <a:schemeClr val="dk1"/>
                </a:solidFill>
              </a:rPr>
            </a:br>
            <a:br>
              <a:rPr lang="en" sz="1400">
                <a:solidFill>
                  <a:schemeClr val="dk1"/>
                </a:solidFill>
              </a:rPr>
            </a:br>
            <a:endParaRPr sz="1400">
              <a:solidFill>
                <a:schemeClr val="dk1"/>
              </a:solidFill>
            </a:endParaRPr>
          </a:p>
        </p:txBody>
      </p:sp>
      <p:sp>
        <p:nvSpPr>
          <p:cNvPr id="490" name="Google Shape;490;p5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491" name="Google Shape;491;p5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492" name="Google Shape;492;p5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493" name="Google Shape;493;p56"/>
          <p:cNvSpPr txBox="1"/>
          <p:nvPr/>
        </p:nvSpPr>
        <p:spPr>
          <a:xfrm>
            <a:off x="3395175" y="4023075"/>
            <a:ext cx="1034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Cathode</a:t>
            </a:r>
            <a:endParaRPr sz="1800">
              <a:latin typeface="Times New Roman"/>
              <a:ea typeface="Times New Roman"/>
              <a:cs typeface="Times New Roman"/>
              <a:sym typeface="Times New Roman"/>
            </a:endParaRPr>
          </a:p>
        </p:txBody>
      </p:sp>
      <p:sp>
        <p:nvSpPr>
          <p:cNvPr id="494" name="Google Shape;494;p56"/>
          <p:cNvSpPr txBox="1"/>
          <p:nvPr/>
        </p:nvSpPr>
        <p:spPr>
          <a:xfrm>
            <a:off x="5300175" y="4099275"/>
            <a:ext cx="1034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Anode</a:t>
            </a:r>
            <a:endParaRPr sz="1800">
              <a:latin typeface="Times New Roman"/>
              <a:ea typeface="Times New Roman"/>
              <a:cs typeface="Times New Roman"/>
              <a:sym typeface="Times New Roman"/>
            </a:endParaRPr>
          </a:p>
        </p:txBody>
      </p:sp>
      <p:grpSp>
        <p:nvGrpSpPr>
          <p:cNvPr id="495" name="Google Shape;495;p56"/>
          <p:cNvGrpSpPr/>
          <p:nvPr/>
        </p:nvGrpSpPr>
        <p:grpSpPr>
          <a:xfrm>
            <a:off x="4172340" y="731484"/>
            <a:ext cx="3335771" cy="3364203"/>
            <a:chOff x="1896525" y="1036275"/>
            <a:chExt cx="3806655" cy="3839100"/>
          </a:xfrm>
        </p:grpSpPr>
        <p:sp>
          <p:nvSpPr>
            <p:cNvPr id="496" name="Google Shape;496;p56"/>
            <p:cNvSpPr/>
            <p:nvPr/>
          </p:nvSpPr>
          <p:spPr>
            <a:xfrm flipH="1" rot="5400000">
              <a:off x="917475" y="2015325"/>
              <a:ext cx="3839100" cy="1881000"/>
            </a:xfrm>
            <a:prstGeom prst="parallelogram">
              <a:avLst>
                <a:gd fmla="val 100531" name="adj"/>
              </a:avLst>
            </a:prstGeom>
            <a:solidFill>
              <a:srgbClr val="CCCCC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7" name="Google Shape;497;p56"/>
            <p:cNvPicPr preferRelativeResize="0"/>
            <p:nvPr/>
          </p:nvPicPr>
          <p:blipFill>
            <a:blip r:embed="rId3">
              <a:alphaModFix/>
            </a:blip>
            <a:stretch>
              <a:fillRect/>
            </a:stretch>
          </p:blipFill>
          <p:spPr>
            <a:xfrm>
              <a:off x="2286000" y="1562000"/>
              <a:ext cx="3044950" cy="2846625"/>
            </a:xfrm>
            <a:prstGeom prst="rect">
              <a:avLst/>
            </a:prstGeom>
            <a:noFill/>
            <a:ln>
              <a:noFill/>
            </a:ln>
          </p:spPr>
        </p:pic>
        <p:grpSp>
          <p:nvGrpSpPr>
            <p:cNvPr id="498" name="Google Shape;498;p56"/>
            <p:cNvGrpSpPr/>
            <p:nvPr/>
          </p:nvGrpSpPr>
          <p:grpSpPr>
            <a:xfrm>
              <a:off x="3801525" y="1036275"/>
              <a:ext cx="1901655" cy="3839100"/>
              <a:chOff x="2277525" y="579075"/>
              <a:chExt cx="1901655" cy="3839100"/>
            </a:xfrm>
          </p:grpSpPr>
          <p:sp>
            <p:nvSpPr>
              <p:cNvPr id="499" name="Google Shape;499;p56"/>
              <p:cNvSpPr/>
              <p:nvPr/>
            </p:nvSpPr>
            <p:spPr>
              <a:xfrm flipH="1" rot="5400000">
                <a:off x="1298475" y="1558125"/>
                <a:ext cx="3839100" cy="1881000"/>
              </a:xfrm>
              <a:prstGeom prst="parallelogram">
                <a:avLst>
                  <a:gd fmla="val 100531"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0" name="Google Shape;500;p56"/>
              <p:cNvCxnSpPr/>
              <p:nvPr/>
            </p:nvCxnSpPr>
            <p:spPr>
              <a:xfrm flipH="1" rot="10800000">
                <a:off x="2290561" y="2355859"/>
                <a:ext cx="1874100" cy="2035200"/>
              </a:xfrm>
              <a:prstGeom prst="straightConnector1">
                <a:avLst/>
              </a:prstGeom>
              <a:noFill/>
              <a:ln cap="flat" cmpd="sng" w="9525">
                <a:solidFill>
                  <a:srgbClr val="0000FF"/>
                </a:solidFill>
                <a:prstDash val="solid"/>
                <a:round/>
                <a:headEnd len="med" w="med" type="none"/>
                <a:tailEnd len="med" w="med" type="none"/>
              </a:ln>
            </p:spPr>
          </p:cxnSp>
          <p:cxnSp>
            <p:nvCxnSpPr>
              <p:cNvPr id="501" name="Google Shape;501;p56"/>
              <p:cNvCxnSpPr/>
              <p:nvPr/>
            </p:nvCxnSpPr>
            <p:spPr>
              <a:xfrm flipH="1" rot="10800000">
                <a:off x="2306718" y="2163825"/>
                <a:ext cx="1848300" cy="2014800"/>
              </a:xfrm>
              <a:prstGeom prst="straightConnector1">
                <a:avLst/>
              </a:prstGeom>
              <a:noFill/>
              <a:ln cap="flat" cmpd="sng" w="9525">
                <a:solidFill>
                  <a:srgbClr val="0000FF"/>
                </a:solidFill>
                <a:prstDash val="solid"/>
                <a:round/>
                <a:headEnd len="med" w="med" type="none"/>
                <a:tailEnd len="med" w="med" type="none"/>
              </a:ln>
            </p:spPr>
          </p:cxnSp>
          <p:cxnSp>
            <p:nvCxnSpPr>
              <p:cNvPr id="502" name="Google Shape;502;p56"/>
              <p:cNvCxnSpPr/>
              <p:nvPr/>
            </p:nvCxnSpPr>
            <p:spPr>
              <a:xfrm flipH="1" rot="10800000">
                <a:off x="2302657" y="1957626"/>
                <a:ext cx="1852500" cy="2022000"/>
              </a:xfrm>
              <a:prstGeom prst="straightConnector1">
                <a:avLst/>
              </a:prstGeom>
              <a:noFill/>
              <a:ln cap="flat" cmpd="sng" w="9525">
                <a:solidFill>
                  <a:srgbClr val="0000FF"/>
                </a:solidFill>
                <a:prstDash val="solid"/>
                <a:round/>
                <a:headEnd len="med" w="med" type="none"/>
                <a:tailEnd len="med" w="med" type="none"/>
              </a:ln>
            </p:spPr>
          </p:cxnSp>
          <p:cxnSp>
            <p:nvCxnSpPr>
              <p:cNvPr id="503" name="Google Shape;503;p56"/>
              <p:cNvCxnSpPr/>
              <p:nvPr/>
            </p:nvCxnSpPr>
            <p:spPr>
              <a:xfrm flipH="1" rot="10800000">
                <a:off x="2300638" y="1727185"/>
                <a:ext cx="1859400" cy="2059500"/>
              </a:xfrm>
              <a:prstGeom prst="straightConnector1">
                <a:avLst/>
              </a:prstGeom>
              <a:noFill/>
              <a:ln cap="flat" cmpd="sng" w="9525">
                <a:solidFill>
                  <a:srgbClr val="0000FF"/>
                </a:solidFill>
                <a:prstDash val="solid"/>
                <a:round/>
                <a:headEnd len="med" w="med" type="none"/>
                <a:tailEnd len="med" w="med" type="none"/>
              </a:ln>
            </p:spPr>
          </p:cxnSp>
          <p:cxnSp>
            <p:nvCxnSpPr>
              <p:cNvPr id="504" name="Google Shape;504;p56"/>
              <p:cNvCxnSpPr>
                <a:endCxn id="499" idx="1"/>
              </p:cNvCxnSpPr>
              <p:nvPr/>
            </p:nvCxnSpPr>
            <p:spPr>
              <a:xfrm flipH="1" rot="10800000">
                <a:off x="2302725" y="1553131"/>
                <a:ext cx="1855800" cy="2003100"/>
              </a:xfrm>
              <a:prstGeom prst="straightConnector1">
                <a:avLst/>
              </a:prstGeom>
              <a:noFill/>
              <a:ln cap="flat" cmpd="sng" w="9525">
                <a:solidFill>
                  <a:srgbClr val="0000FF"/>
                </a:solidFill>
                <a:prstDash val="solid"/>
                <a:round/>
                <a:headEnd len="med" w="med" type="none"/>
                <a:tailEnd len="med" w="med" type="none"/>
              </a:ln>
            </p:spPr>
          </p:cxnSp>
          <p:cxnSp>
            <p:nvCxnSpPr>
              <p:cNvPr id="505" name="Google Shape;505;p56"/>
              <p:cNvCxnSpPr/>
              <p:nvPr/>
            </p:nvCxnSpPr>
            <p:spPr>
              <a:xfrm flipH="1" rot="10800000">
                <a:off x="2294381" y="1333743"/>
                <a:ext cx="1851000" cy="2045100"/>
              </a:xfrm>
              <a:prstGeom prst="straightConnector1">
                <a:avLst/>
              </a:prstGeom>
              <a:noFill/>
              <a:ln cap="flat" cmpd="sng" w="9525">
                <a:solidFill>
                  <a:srgbClr val="0000FF"/>
                </a:solidFill>
                <a:prstDash val="solid"/>
                <a:round/>
                <a:headEnd len="med" w="med" type="none"/>
                <a:tailEnd len="med" w="med" type="none"/>
              </a:ln>
            </p:spPr>
          </p:cxnSp>
          <p:cxnSp>
            <p:nvCxnSpPr>
              <p:cNvPr id="506" name="Google Shape;506;p56"/>
              <p:cNvCxnSpPr/>
              <p:nvPr/>
            </p:nvCxnSpPr>
            <p:spPr>
              <a:xfrm flipH="1" rot="10800000">
                <a:off x="2294491" y="695857"/>
                <a:ext cx="1875000" cy="2063100"/>
              </a:xfrm>
              <a:prstGeom prst="straightConnector1">
                <a:avLst/>
              </a:prstGeom>
              <a:noFill/>
              <a:ln cap="flat" cmpd="sng" w="9525">
                <a:solidFill>
                  <a:srgbClr val="0000FF"/>
                </a:solidFill>
                <a:prstDash val="solid"/>
                <a:round/>
                <a:headEnd len="med" w="med" type="none"/>
                <a:tailEnd len="med" w="med" type="none"/>
              </a:ln>
            </p:spPr>
          </p:cxnSp>
          <p:cxnSp>
            <p:nvCxnSpPr>
              <p:cNvPr id="507" name="Google Shape;507;p56"/>
              <p:cNvCxnSpPr/>
              <p:nvPr/>
            </p:nvCxnSpPr>
            <p:spPr>
              <a:xfrm flipH="1" rot="10800000">
                <a:off x="2310780" y="1255877"/>
                <a:ext cx="1161600" cy="1263600"/>
              </a:xfrm>
              <a:prstGeom prst="straightConnector1">
                <a:avLst/>
              </a:prstGeom>
              <a:noFill/>
              <a:ln cap="flat" cmpd="sng" w="9525">
                <a:solidFill>
                  <a:srgbClr val="0000FF"/>
                </a:solidFill>
                <a:prstDash val="solid"/>
                <a:round/>
                <a:headEnd len="med" w="med" type="none"/>
                <a:tailEnd len="med" w="med" type="none"/>
              </a:ln>
            </p:spPr>
          </p:cxnSp>
          <p:cxnSp>
            <p:nvCxnSpPr>
              <p:cNvPr id="508" name="Google Shape;508;p56"/>
              <p:cNvCxnSpPr/>
              <p:nvPr/>
            </p:nvCxnSpPr>
            <p:spPr>
              <a:xfrm flipH="1" rot="10800000">
                <a:off x="2310780" y="878165"/>
                <a:ext cx="1868400" cy="2063700"/>
              </a:xfrm>
              <a:prstGeom prst="straightConnector1">
                <a:avLst/>
              </a:prstGeom>
              <a:noFill/>
              <a:ln cap="flat" cmpd="sng" w="9525">
                <a:solidFill>
                  <a:srgbClr val="0000FF"/>
                </a:solidFill>
                <a:prstDash val="solid"/>
                <a:round/>
                <a:headEnd len="med" w="med" type="none"/>
                <a:tailEnd len="med" w="med" type="none"/>
              </a:ln>
            </p:spPr>
          </p:cxnSp>
          <p:cxnSp>
            <p:nvCxnSpPr>
              <p:cNvPr id="509" name="Google Shape;509;p56"/>
              <p:cNvCxnSpPr/>
              <p:nvPr/>
            </p:nvCxnSpPr>
            <p:spPr>
              <a:xfrm flipH="1" rot="10800000">
                <a:off x="2306718" y="1093848"/>
                <a:ext cx="1867500" cy="2051100"/>
              </a:xfrm>
              <a:prstGeom prst="straightConnector1">
                <a:avLst/>
              </a:prstGeom>
              <a:noFill/>
              <a:ln cap="flat" cmpd="sng" w="9525">
                <a:solidFill>
                  <a:srgbClr val="0000FF"/>
                </a:solidFill>
                <a:prstDash val="solid"/>
                <a:round/>
                <a:headEnd len="med" w="med" type="none"/>
                <a:tailEnd len="med" w="med" type="none"/>
              </a:ln>
            </p:spPr>
          </p:cxnSp>
          <p:cxnSp>
            <p:nvCxnSpPr>
              <p:cNvPr id="510" name="Google Shape;510;p56"/>
              <p:cNvCxnSpPr/>
              <p:nvPr/>
            </p:nvCxnSpPr>
            <p:spPr>
              <a:xfrm>
                <a:off x="2346250" y="2408625"/>
                <a:ext cx="993300" cy="906900"/>
              </a:xfrm>
              <a:prstGeom prst="straightConnector1">
                <a:avLst/>
              </a:prstGeom>
              <a:noFill/>
              <a:ln cap="flat" cmpd="sng" w="9525">
                <a:solidFill>
                  <a:srgbClr val="FF0000"/>
                </a:solidFill>
                <a:prstDash val="solid"/>
                <a:round/>
                <a:headEnd len="med" w="med" type="none"/>
                <a:tailEnd len="med" w="med" type="none"/>
              </a:ln>
            </p:spPr>
          </p:cxnSp>
          <p:cxnSp>
            <p:nvCxnSpPr>
              <p:cNvPr id="511" name="Google Shape;511;p56"/>
              <p:cNvCxnSpPr/>
              <p:nvPr/>
            </p:nvCxnSpPr>
            <p:spPr>
              <a:xfrm>
                <a:off x="2451800" y="2303050"/>
                <a:ext cx="988200" cy="921300"/>
              </a:xfrm>
              <a:prstGeom prst="straightConnector1">
                <a:avLst/>
              </a:prstGeom>
              <a:noFill/>
              <a:ln cap="flat" cmpd="sng" w="9525">
                <a:solidFill>
                  <a:srgbClr val="FF0000"/>
                </a:solidFill>
                <a:prstDash val="solid"/>
                <a:round/>
                <a:headEnd len="med" w="med" type="none"/>
                <a:tailEnd len="med" w="med" type="none"/>
              </a:ln>
            </p:spPr>
          </p:cxnSp>
          <p:cxnSp>
            <p:nvCxnSpPr>
              <p:cNvPr id="512" name="Google Shape;512;p56"/>
              <p:cNvCxnSpPr/>
              <p:nvPr/>
            </p:nvCxnSpPr>
            <p:spPr>
              <a:xfrm>
                <a:off x="2542950" y="2197500"/>
                <a:ext cx="998100" cy="916500"/>
              </a:xfrm>
              <a:prstGeom prst="straightConnector1">
                <a:avLst/>
              </a:prstGeom>
              <a:noFill/>
              <a:ln cap="flat" cmpd="sng" w="9525">
                <a:solidFill>
                  <a:srgbClr val="FF0000"/>
                </a:solidFill>
                <a:prstDash val="solid"/>
                <a:round/>
                <a:headEnd len="med" w="med" type="none"/>
                <a:tailEnd len="med" w="med" type="none"/>
              </a:ln>
            </p:spPr>
          </p:cxnSp>
          <p:cxnSp>
            <p:nvCxnSpPr>
              <p:cNvPr id="513" name="Google Shape;513;p56"/>
              <p:cNvCxnSpPr/>
              <p:nvPr/>
            </p:nvCxnSpPr>
            <p:spPr>
              <a:xfrm>
                <a:off x="2629325" y="2125525"/>
                <a:ext cx="1007400" cy="921600"/>
              </a:xfrm>
              <a:prstGeom prst="straightConnector1">
                <a:avLst/>
              </a:prstGeom>
              <a:noFill/>
              <a:ln cap="flat" cmpd="sng" w="9525">
                <a:solidFill>
                  <a:srgbClr val="FF0000"/>
                </a:solidFill>
                <a:prstDash val="solid"/>
                <a:round/>
                <a:headEnd len="med" w="med" type="none"/>
                <a:tailEnd len="med" w="med" type="none"/>
              </a:ln>
            </p:spPr>
          </p:cxnSp>
          <p:cxnSp>
            <p:nvCxnSpPr>
              <p:cNvPr id="514" name="Google Shape;514;p56"/>
              <p:cNvCxnSpPr/>
              <p:nvPr/>
            </p:nvCxnSpPr>
            <p:spPr>
              <a:xfrm>
                <a:off x="2730075" y="2029575"/>
                <a:ext cx="995700" cy="921300"/>
              </a:xfrm>
              <a:prstGeom prst="straightConnector1">
                <a:avLst/>
              </a:prstGeom>
              <a:noFill/>
              <a:ln cap="flat" cmpd="sng" w="9525">
                <a:solidFill>
                  <a:srgbClr val="FF0000"/>
                </a:solidFill>
                <a:prstDash val="solid"/>
                <a:round/>
                <a:headEnd len="med" w="med" type="none"/>
                <a:tailEnd len="med" w="med" type="none"/>
              </a:ln>
            </p:spPr>
          </p:cxnSp>
          <p:cxnSp>
            <p:nvCxnSpPr>
              <p:cNvPr id="515" name="Google Shape;515;p56"/>
              <p:cNvCxnSpPr/>
              <p:nvPr/>
            </p:nvCxnSpPr>
            <p:spPr>
              <a:xfrm>
                <a:off x="2840450" y="1924025"/>
                <a:ext cx="990900" cy="923700"/>
              </a:xfrm>
              <a:prstGeom prst="straightConnector1">
                <a:avLst/>
              </a:prstGeom>
              <a:noFill/>
              <a:ln cap="flat" cmpd="sng" w="9525">
                <a:solidFill>
                  <a:srgbClr val="FF0000"/>
                </a:solidFill>
                <a:prstDash val="solid"/>
                <a:round/>
                <a:headEnd len="med" w="med" type="none"/>
                <a:tailEnd len="med" w="med" type="none"/>
              </a:ln>
            </p:spPr>
          </p:cxnSp>
          <p:cxnSp>
            <p:nvCxnSpPr>
              <p:cNvPr id="516" name="Google Shape;516;p56"/>
              <p:cNvCxnSpPr/>
              <p:nvPr/>
            </p:nvCxnSpPr>
            <p:spPr>
              <a:xfrm>
                <a:off x="2941200" y="1837650"/>
                <a:ext cx="993300" cy="918900"/>
              </a:xfrm>
              <a:prstGeom prst="straightConnector1">
                <a:avLst/>
              </a:prstGeom>
              <a:noFill/>
              <a:ln cap="flat" cmpd="sng" w="9525">
                <a:solidFill>
                  <a:srgbClr val="FF0000"/>
                </a:solidFill>
                <a:prstDash val="solid"/>
                <a:round/>
                <a:headEnd len="med" w="med" type="none"/>
                <a:tailEnd len="med" w="med" type="none"/>
              </a:ln>
            </p:spPr>
          </p:cxnSp>
          <p:cxnSp>
            <p:nvCxnSpPr>
              <p:cNvPr id="517" name="Google Shape;517;p56"/>
              <p:cNvCxnSpPr/>
              <p:nvPr/>
            </p:nvCxnSpPr>
            <p:spPr>
              <a:xfrm>
                <a:off x="3037150" y="1732100"/>
                <a:ext cx="998100" cy="923700"/>
              </a:xfrm>
              <a:prstGeom prst="straightConnector1">
                <a:avLst/>
              </a:prstGeom>
              <a:noFill/>
              <a:ln cap="flat" cmpd="sng" w="9525">
                <a:solidFill>
                  <a:srgbClr val="FF0000"/>
                </a:solidFill>
                <a:prstDash val="solid"/>
                <a:round/>
                <a:headEnd len="med" w="med" type="none"/>
                <a:tailEnd len="med" w="med" type="none"/>
              </a:ln>
            </p:spPr>
          </p:cxnSp>
          <p:cxnSp>
            <p:nvCxnSpPr>
              <p:cNvPr id="518" name="Google Shape;518;p56"/>
              <p:cNvCxnSpPr/>
              <p:nvPr/>
            </p:nvCxnSpPr>
            <p:spPr>
              <a:xfrm>
                <a:off x="3137925" y="1645725"/>
                <a:ext cx="995700" cy="909300"/>
              </a:xfrm>
              <a:prstGeom prst="straightConnector1">
                <a:avLst/>
              </a:prstGeom>
              <a:noFill/>
              <a:ln cap="flat" cmpd="sng" w="9525">
                <a:solidFill>
                  <a:srgbClr val="FF0000"/>
                </a:solidFill>
                <a:prstDash val="solid"/>
                <a:round/>
                <a:headEnd len="med" w="med" type="none"/>
                <a:tailEnd len="med" w="med" type="none"/>
              </a:ln>
            </p:spPr>
          </p:cxnSp>
          <p:cxnSp>
            <p:nvCxnSpPr>
              <p:cNvPr id="519" name="Google Shape;519;p56"/>
              <p:cNvCxnSpPr>
                <a:stCxn id="499" idx="2"/>
              </p:cNvCxnSpPr>
              <p:nvPr/>
            </p:nvCxnSpPr>
            <p:spPr>
              <a:xfrm>
                <a:off x="3218025" y="1524569"/>
                <a:ext cx="939600" cy="860100"/>
              </a:xfrm>
              <a:prstGeom prst="straightConnector1">
                <a:avLst/>
              </a:prstGeom>
              <a:noFill/>
              <a:ln cap="flat" cmpd="sng" w="9525">
                <a:solidFill>
                  <a:srgbClr val="FF0000"/>
                </a:solidFill>
                <a:prstDash val="solid"/>
                <a:round/>
                <a:headEnd len="med" w="med" type="none"/>
                <a:tailEnd len="med" w="med" type="none"/>
              </a:ln>
            </p:spPr>
          </p:cxnSp>
          <p:cxnSp>
            <p:nvCxnSpPr>
              <p:cNvPr id="520" name="Google Shape;520;p56"/>
              <p:cNvCxnSpPr/>
              <p:nvPr/>
            </p:nvCxnSpPr>
            <p:spPr>
              <a:xfrm>
                <a:off x="3325050" y="1439400"/>
                <a:ext cx="842100" cy="767700"/>
              </a:xfrm>
              <a:prstGeom prst="straightConnector1">
                <a:avLst/>
              </a:prstGeom>
              <a:noFill/>
              <a:ln cap="flat" cmpd="sng" w="9525">
                <a:solidFill>
                  <a:srgbClr val="FF0000"/>
                </a:solidFill>
                <a:prstDash val="solid"/>
                <a:round/>
                <a:headEnd len="med" w="med" type="none"/>
                <a:tailEnd len="med" w="med" type="none"/>
              </a:ln>
            </p:spPr>
          </p:cxnSp>
          <p:cxnSp>
            <p:nvCxnSpPr>
              <p:cNvPr id="521" name="Google Shape;521;p56"/>
              <p:cNvCxnSpPr/>
              <p:nvPr/>
            </p:nvCxnSpPr>
            <p:spPr>
              <a:xfrm>
                <a:off x="3425278" y="1333752"/>
                <a:ext cx="744300" cy="676500"/>
              </a:xfrm>
              <a:prstGeom prst="straightConnector1">
                <a:avLst/>
              </a:prstGeom>
              <a:noFill/>
              <a:ln cap="flat" cmpd="sng" w="9525">
                <a:solidFill>
                  <a:srgbClr val="FF0000"/>
                </a:solidFill>
                <a:prstDash val="solid"/>
                <a:round/>
                <a:headEnd len="med" w="med" type="none"/>
                <a:tailEnd len="med" w="med" type="none"/>
              </a:ln>
            </p:spPr>
          </p:cxnSp>
          <p:cxnSp>
            <p:nvCxnSpPr>
              <p:cNvPr id="522" name="Google Shape;522;p56"/>
              <p:cNvCxnSpPr/>
              <p:nvPr/>
            </p:nvCxnSpPr>
            <p:spPr>
              <a:xfrm>
                <a:off x="3526550" y="1242700"/>
                <a:ext cx="642900" cy="594900"/>
              </a:xfrm>
              <a:prstGeom prst="straightConnector1">
                <a:avLst/>
              </a:prstGeom>
              <a:noFill/>
              <a:ln cap="flat" cmpd="sng" w="9525">
                <a:solidFill>
                  <a:srgbClr val="FF0000"/>
                </a:solidFill>
                <a:prstDash val="solid"/>
                <a:round/>
                <a:headEnd len="med" w="med" type="none"/>
                <a:tailEnd len="med" w="med" type="none"/>
              </a:ln>
            </p:spPr>
          </p:cxnSp>
          <p:cxnSp>
            <p:nvCxnSpPr>
              <p:cNvPr id="523" name="Google Shape;523;p56"/>
              <p:cNvCxnSpPr/>
              <p:nvPr/>
            </p:nvCxnSpPr>
            <p:spPr>
              <a:xfrm>
                <a:off x="3617725" y="1132350"/>
                <a:ext cx="551700" cy="522900"/>
              </a:xfrm>
              <a:prstGeom prst="straightConnector1">
                <a:avLst/>
              </a:prstGeom>
              <a:noFill/>
              <a:ln cap="flat" cmpd="sng" w="9525">
                <a:solidFill>
                  <a:srgbClr val="FF0000"/>
                </a:solidFill>
                <a:prstDash val="solid"/>
                <a:round/>
                <a:headEnd len="med" w="med" type="none"/>
                <a:tailEnd len="med" w="med" type="none"/>
              </a:ln>
            </p:spPr>
          </p:cxnSp>
          <p:cxnSp>
            <p:nvCxnSpPr>
              <p:cNvPr id="524" name="Google Shape;524;p56"/>
              <p:cNvCxnSpPr/>
              <p:nvPr/>
            </p:nvCxnSpPr>
            <p:spPr>
              <a:xfrm>
                <a:off x="3724445" y="1034793"/>
                <a:ext cx="435600" cy="390300"/>
              </a:xfrm>
              <a:prstGeom prst="straightConnector1">
                <a:avLst/>
              </a:prstGeom>
              <a:noFill/>
              <a:ln cap="flat" cmpd="sng" w="9525">
                <a:solidFill>
                  <a:srgbClr val="FF0000"/>
                </a:solidFill>
                <a:prstDash val="solid"/>
                <a:round/>
                <a:headEnd len="med" w="med" type="none"/>
                <a:tailEnd len="med" w="med" type="none"/>
              </a:ln>
            </p:spPr>
          </p:cxnSp>
          <p:cxnSp>
            <p:nvCxnSpPr>
              <p:cNvPr id="525" name="Google Shape;525;p56"/>
              <p:cNvCxnSpPr/>
              <p:nvPr/>
            </p:nvCxnSpPr>
            <p:spPr>
              <a:xfrm>
                <a:off x="2300638" y="4261891"/>
                <a:ext cx="79200" cy="70800"/>
              </a:xfrm>
              <a:prstGeom prst="straightConnector1">
                <a:avLst/>
              </a:prstGeom>
              <a:noFill/>
              <a:ln cap="flat" cmpd="sng" w="9525">
                <a:solidFill>
                  <a:srgbClr val="FF0000"/>
                </a:solidFill>
                <a:prstDash val="solid"/>
                <a:round/>
                <a:headEnd len="med" w="med" type="none"/>
                <a:tailEnd len="med" w="med" type="none"/>
              </a:ln>
            </p:spPr>
          </p:cxnSp>
          <p:cxnSp>
            <p:nvCxnSpPr>
              <p:cNvPr id="526" name="Google Shape;526;p56"/>
              <p:cNvCxnSpPr/>
              <p:nvPr/>
            </p:nvCxnSpPr>
            <p:spPr>
              <a:xfrm>
                <a:off x="2300638" y="4066931"/>
                <a:ext cx="184800" cy="160200"/>
              </a:xfrm>
              <a:prstGeom prst="straightConnector1">
                <a:avLst/>
              </a:prstGeom>
              <a:noFill/>
              <a:ln cap="flat" cmpd="sng" w="9525">
                <a:solidFill>
                  <a:srgbClr val="FF0000"/>
                </a:solidFill>
                <a:prstDash val="solid"/>
                <a:round/>
                <a:headEnd len="med" w="med" type="none"/>
                <a:tailEnd len="med" w="med" type="none"/>
              </a:ln>
            </p:spPr>
          </p:cxnSp>
          <p:cxnSp>
            <p:nvCxnSpPr>
              <p:cNvPr id="527" name="Google Shape;527;p56"/>
              <p:cNvCxnSpPr/>
              <p:nvPr/>
            </p:nvCxnSpPr>
            <p:spPr>
              <a:xfrm>
                <a:off x="2294535" y="3865890"/>
                <a:ext cx="277200" cy="260400"/>
              </a:xfrm>
              <a:prstGeom prst="straightConnector1">
                <a:avLst/>
              </a:prstGeom>
              <a:noFill/>
              <a:ln cap="flat" cmpd="sng" w="9525">
                <a:solidFill>
                  <a:srgbClr val="FF0000"/>
                </a:solidFill>
                <a:prstDash val="solid"/>
                <a:round/>
                <a:headEnd len="med" w="med" type="none"/>
                <a:tailEnd len="med" w="med" type="none"/>
              </a:ln>
            </p:spPr>
          </p:cxnSp>
          <p:cxnSp>
            <p:nvCxnSpPr>
              <p:cNvPr id="528" name="Google Shape;528;p56"/>
              <p:cNvCxnSpPr/>
              <p:nvPr/>
            </p:nvCxnSpPr>
            <p:spPr>
              <a:xfrm>
                <a:off x="2318902" y="3693277"/>
                <a:ext cx="363300" cy="337200"/>
              </a:xfrm>
              <a:prstGeom prst="straightConnector1">
                <a:avLst/>
              </a:prstGeom>
              <a:noFill/>
              <a:ln cap="flat" cmpd="sng" w="9525">
                <a:solidFill>
                  <a:srgbClr val="FF0000"/>
                </a:solidFill>
                <a:prstDash val="solid"/>
                <a:round/>
                <a:headEnd len="med" w="med" type="none"/>
                <a:tailEnd len="med" w="med" type="none"/>
              </a:ln>
            </p:spPr>
          </p:cxnSp>
          <p:cxnSp>
            <p:nvCxnSpPr>
              <p:cNvPr id="529" name="Google Shape;529;p56"/>
              <p:cNvCxnSpPr/>
              <p:nvPr/>
            </p:nvCxnSpPr>
            <p:spPr>
              <a:xfrm>
                <a:off x="2294535" y="3494256"/>
                <a:ext cx="478800" cy="435300"/>
              </a:xfrm>
              <a:prstGeom prst="straightConnector1">
                <a:avLst/>
              </a:prstGeom>
              <a:noFill/>
              <a:ln cap="flat" cmpd="sng" w="9525">
                <a:solidFill>
                  <a:srgbClr val="FF0000"/>
                </a:solidFill>
                <a:prstDash val="solid"/>
                <a:round/>
                <a:headEnd len="med" w="med" type="none"/>
                <a:tailEnd len="med" w="med" type="none"/>
              </a:ln>
            </p:spPr>
          </p:cxnSp>
          <p:cxnSp>
            <p:nvCxnSpPr>
              <p:cNvPr id="530" name="Google Shape;530;p56"/>
              <p:cNvCxnSpPr/>
              <p:nvPr/>
            </p:nvCxnSpPr>
            <p:spPr>
              <a:xfrm>
                <a:off x="2296576" y="3301337"/>
                <a:ext cx="577500" cy="529800"/>
              </a:xfrm>
              <a:prstGeom prst="straightConnector1">
                <a:avLst/>
              </a:prstGeom>
              <a:noFill/>
              <a:ln cap="flat" cmpd="sng" w="9525">
                <a:solidFill>
                  <a:srgbClr val="FF0000"/>
                </a:solidFill>
                <a:prstDash val="solid"/>
                <a:round/>
                <a:headEnd len="med" w="med" type="none"/>
                <a:tailEnd len="med" w="med" type="none"/>
              </a:ln>
            </p:spPr>
          </p:cxnSp>
          <p:cxnSp>
            <p:nvCxnSpPr>
              <p:cNvPr id="531" name="Google Shape;531;p56"/>
              <p:cNvCxnSpPr/>
              <p:nvPr/>
            </p:nvCxnSpPr>
            <p:spPr>
              <a:xfrm>
                <a:off x="2310780" y="3128703"/>
                <a:ext cx="656700" cy="601800"/>
              </a:xfrm>
              <a:prstGeom prst="straightConnector1">
                <a:avLst/>
              </a:prstGeom>
              <a:noFill/>
              <a:ln cap="flat" cmpd="sng" w="9525">
                <a:solidFill>
                  <a:srgbClr val="FF0000"/>
                </a:solidFill>
                <a:prstDash val="solid"/>
                <a:round/>
                <a:headEnd len="med" w="med" type="none"/>
                <a:tailEnd len="med" w="med" type="none"/>
              </a:ln>
            </p:spPr>
          </p:cxnSp>
          <p:cxnSp>
            <p:nvCxnSpPr>
              <p:cNvPr id="532" name="Google Shape;532;p56"/>
              <p:cNvCxnSpPr/>
              <p:nvPr/>
            </p:nvCxnSpPr>
            <p:spPr>
              <a:xfrm>
                <a:off x="2318902" y="2941865"/>
                <a:ext cx="751800" cy="685500"/>
              </a:xfrm>
              <a:prstGeom prst="straightConnector1">
                <a:avLst/>
              </a:prstGeom>
              <a:noFill/>
              <a:ln cap="flat" cmpd="sng" w="9525">
                <a:solidFill>
                  <a:srgbClr val="FF0000"/>
                </a:solidFill>
                <a:prstDash val="solid"/>
                <a:round/>
                <a:headEnd len="med" w="med" type="none"/>
                <a:tailEnd len="med" w="med" type="none"/>
              </a:ln>
            </p:spPr>
          </p:cxnSp>
          <p:cxnSp>
            <p:nvCxnSpPr>
              <p:cNvPr id="533" name="Google Shape;533;p56"/>
              <p:cNvCxnSpPr/>
              <p:nvPr/>
            </p:nvCxnSpPr>
            <p:spPr>
              <a:xfrm>
                <a:off x="2306718" y="2742866"/>
                <a:ext cx="857700" cy="786000"/>
              </a:xfrm>
              <a:prstGeom prst="straightConnector1">
                <a:avLst/>
              </a:prstGeom>
              <a:noFill/>
              <a:ln cap="flat" cmpd="sng" w="9525">
                <a:solidFill>
                  <a:srgbClr val="FF0000"/>
                </a:solidFill>
                <a:prstDash val="solid"/>
                <a:round/>
                <a:headEnd len="med" w="med" type="none"/>
                <a:tailEnd len="med" w="med" type="none"/>
              </a:ln>
            </p:spPr>
          </p:cxnSp>
          <p:cxnSp>
            <p:nvCxnSpPr>
              <p:cNvPr id="534" name="Google Shape;534;p56"/>
              <p:cNvCxnSpPr/>
              <p:nvPr/>
            </p:nvCxnSpPr>
            <p:spPr>
              <a:xfrm>
                <a:off x="2310780" y="2556028"/>
                <a:ext cx="963900" cy="876900"/>
              </a:xfrm>
              <a:prstGeom prst="straightConnector1">
                <a:avLst/>
              </a:prstGeom>
              <a:noFill/>
              <a:ln cap="flat" cmpd="sng" w="9525">
                <a:solidFill>
                  <a:srgbClr val="FF0000"/>
                </a:solidFill>
                <a:prstDash val="solid"/>
                <a:round/>
                <a:headEnd len="med" w="med" type="none"/>
                <a:tailEnd len="med" w="med" type="none"/>
              </a:ln>
            </p:spPr>
          </p:cxnSp>
          <p:cxnSp>
            <p:nvCxnSpPr>
              <p:cNvPr id="535" name="Google Shape;535;p56"/>
              <p:cNvCxnSpPr/>
              <p:nvPr/>
            </p:nvCxnSpPr>
            <p:spPr>
              <a:xfrm>
                <a:off x="3809650" y="930825"/>
                <a:ext cx="364500" cy="331200"/>
              </a:xfrm>
              <a:prstGeom prst="straightConnector1">
                <a:avLst/>
              </a:prstGeom>
              <a:noFill/>
              <a:ln cap="flat" cmpd="sng" w="9525">
                <a:solidFill>
                  <a:srgbClr val="FF0000"/>
                </a:solidFill>
                <a:prstDash val="solid"/>
                <a:round/>
                <a:headEnd len="med" w="med" type="none"/>
                <a:tailEnd len="med" w="med" type="none"/>
              </a:ln>
            </p:spPr>
          </p:cxnSp>
          <p:cxnSp>
            <p:nvCxnSpPr>
              <p:cNvPr id="536" name="Google Shape;536;p56"/>
              <p:cNvCxnSpPr/>
              <p:nvPr/>
            </p:nvCxnSpPr>
            <p:spPr>
              <a:xfrm>
                <a:off x="3902140" y="827471"/>
                <a:ext cx="272100" cy="252000"/>
              </a:xfrm>
              <a:prstGeom prst="straightConnector1">
                <a:avLst/>
              </a:prstGeom>
              <a:noFill/>
              <a:ln cap="flat" cmpd="sng" w="9525">
                <a:solidFill>
                  <a:srgbClr val="FF0000"/>
                </a:solidFill>
                <a:prstDash val="solid"/>
                <a:round/>
                <a:headEnd len="med" w="med" type="none"/>
                <a:tailEnd len="med" w="med" type="none"/>
              </a:ln>
            </p:spPr>
          </p:cxnSp>
          <p:cxnSp>
            <p:nvCxnSpPr>
              <p:cNvPr id="537" name="Google Shape;537;p56"/>
              <p:cNvCxnSpPr/>
              <p:nvPr/>
            </p:nvCxnSpPr>
            <p:spPr>
              <a:xfrm>
                <a:off x="4001575" y="758100"/>
                <a:ext cx="172800" cy="168900"/>
              </a:xfrm>
              <a:prstGeom prst="straightConnector1">
                <a:avLst/>
              </a:prstGeom>
              <a:noFill/>
              <a:ln cap="flat" cmpd="sng" w="9525">
                <a:solidFill>
                  <a:srgbClr val="FF0000"/>
                </a:solidFill>
                <a:prstDash val="solid"/>
                <a:round/>
                <a:headEnd len="med" w="med" type="none"/>
                <a:tailEnd len="med" w="med" type="none"/>
              </a:ln>
            </p:spPr>
          </p:cxnSp>
        </p:grpSp>
        <p:pic>
          <p:nvPicPr>
            <p:cNvPr id="538" name="Google Shape;538;p56"/>
            <p:cNvPicPr preferRelativeResize="0"/>
            <p:nvPr/>
          </p:nvPicPr>
          <p:blipFill>
            <a:blip r:embed="rId4">
              <a:alphaModFix/>
            </a:blip>
            <a:stretch>
              <a:fillRect/>
            </a:stretch>
          </p:blipFill>
          <p:spPr>
            <a:xfrm>
              <a:off x="2257425" y="1566863"/>
              <a:ext cx="2647950" cy="1095375"/>
            </a:xfrm>
            <a:prstGeom prst="rect">
              <a:avLst/>
            </a:prstGeom>
            <a:noFill/>
            <a:ln>
              <a:noFill/>
            </a:ln>
          </p:spPr>
        </p:pic>
      </p:grpSp>
      <p:sp>
        <p:nvSpPr>
          <p:cNvPr id="539" name="Google Shape;539;p56"/>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Time Projection Chambers 101</a:t>
            </a:r>
            <a:endParaRPr sz="195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9"/>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Setting expectations</a:t>
            </a:r>
            <a:endParaRPr sz="1950"/>
          </a:p>
        </p:txBody>
      </p:sp>
      <p:sp>
        <p:nvSpPr>
          <p:cNvPr id="242" name="Google Shape;242;p39"/>
          <p:cNvSpPr txBox="1"/>
          <p:nvPr>
            <p:ph idx="1" type="body"/>
          </p:nvPr>
        </p:nvSpPr>
        <p:spPr>
          <a:xfrm>
            <a:off x="228603" y="728664"/>
            <a:ext cx="8672400" cy="3794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2000"/>
              </a:spcBef>
              <a:spcAft>
                <a:spcPts val="0"/>
              </a:spcAft>
              <a:buClr>
                <a:schemeClr val="dk1"/>
              </a:buClr>
              <a:buSzPts val="1100"/>
              <a:buNone/>
            </a:pPr>
            <a:r>
              <a:rPr b="1" lang="en">
                <a:solidFill>
                  <a:srgbClr val="6B2D91"/>
                </a:solidFill>
              </a:rPr>
              <a:t>What you will get</a:t>
            </a:r>
            <a:br>
              <a:rPr b="1" lang="en">
                <a:solidFill>
                  <a:srgbClr val="6B2D91"/>
                </a:solidFill>
              </a:rPr>
            </a:br>
            <a:r>
              <a:rPr b="1" lang="en">
                <a:solidFill>
                  <a:srgbClr val="6B2D91"/>
                </a:solidFill>
              </a:rPr>
              <a:t>	→ </a:t>
            </a:r>
            <a:r>
              <a:rPr lang="en">
                <a:solidFill>
                  <a:schemeClr val="dk1"/>
                </a:solidFill>
              </a:rPr>
              <a:t>an overview of general techniques applied </a:t>
            </a:r>
            <a:br>
              <a:rPr lang="en">
                <a:solidFill>
                  <a:schemeClr val="dk1"/>
                </a:solidFill>
              </a:rPr>
            </a:br>
            <a:r>
              <a:rPr lang="en">
                <a:solidFill>
                  <a:schemeClr val="dk1"/>
                </a:solidFill>
              </a:rPr>
              <a:t>			in noble element detectors</a:t>
            </a:r>
            <a:br>
              <a:rPr lang="en">
                <a:solidFill>
                  <a:schemeClr val="dk1"/>
                </a:solidFill>
              </a:rPr>
            </a:br>
            <a:br>
              <a:rPr b="1" lang="en">
                <a:solidFill>
                  <a:srgbClr val="6B2D91"/>
                </a:solidFill>
              </a:rPr>
            </a:br>
            <a:r>
              <a:rPr b="1" lang="en">
                <a:solidFill>
                  <a:srgbClr val="6B2D91"/>
                </a:solidFill>
              </a:rPr>
              <a:t>… and not get:</a:t>
            </a:r>
            <a:br>
              <a:rPr lang="en" sz="2000">
                <a:solidFill>
                  <a:schemeClr val="dk1"/>
                </a:solidFill>
              </a:rPr>
            </a:br>
            <a:r>
              <a:rPr lang="en" sz="2000">
                <a:solidFill>
                  <a:schemeClr val="dk1"/>
                </a:solidFill>
              </a:rPr>
              <a:t>	→ </a:t>
            </a:r>
            <a:r>
              <a:rPr lang="en">
                <a:solidFill>
                  <a:schemeClr val="dk1"/>
                </a:solidFill>
              </a:rPr>
              <a:t>a list of every experiment using noble elements </a:t>
            </a:r>
            <a:br>
              <a:rPr lang="en">
                <a:solidFill>
                  <a:schemeClr val="dk1"/>
                </a:solidFill>
              </a:rPr>
            </a:br>
            <a:r>
              <a:rPr lang="en">
                <a:solidFill>
                  <a:schemeClr val="dk1"/>
                </a:solidFill>
              </a:rPr>
              <a:t>		ever (sorry if I missed your favorite)</a:t>
            </a:r>
            <a:br>
              <a:rPr lang="en">
                <a:solidFill>
                  <a:schemeClr val="dk1"/>
                </a:solidFill>
              </a:rPr>
            </a:br>
            <a:r>
              <a:rPr lang="en">
                <a:solidFill>
                  <a:schemeClr val="dk1"/>
                </a:solidFill>
              </a:rPr>
              <a:t>	→ every detail of detection techniques</a:t>
            </a:r>
            <a:br>
              <a:rPr lang="en">
                <a:solidFill>
                  <a:schemeClr val="dk1"/>
                </a:solidFill>
              </a:rPr>
            </a:br>
            <a:br>
              <a:rPr lang="en">
                <a:solidFill>
                  <a:schemeClr val="dk1"/>
                </a:solidFill>
              </a:rPr>
            </a:br>
            <a:br>
              <a:rPr lang="en">
                <a:solidFill>
                  <a:schemeClr val="dk1"/>
                </a:solidFill>
              </a:rPr>
            </a:br>
            <a:br>
              <a:rPr lang="en">
                <a:solidFill>
                  <a:schemeClr val="dk1"/>
                </a:solidFill>
              </a:rPr>
            </a:br>
            <a:r>
              <a:rPr b="1" lang="en">
                <a:solidFill>
                  <a:srgbClr val="6B2D91"/>
                </a:solidFill>
              </a:rPr>
              <a:t>A huge thank your to Jen Raaf &amp; Roxanne Guenette whose slides this talk is heavily based on.</a:t>
            </a:r>
            <a:endParaRPr>
              <a:solidFill>
                <a:schemeClr val="dk1"/>
              </a:solidFill>
            </a:endParaRPr>
          </a:p>
          <a:p>
            <a:pPr indent="0" lvl="0" marL="0" rtl="0" algn="l">
              <a:lnSpc>
                <a:spcPct val="100000"/>
              </a:lnSpc>
              <a:spcBef>
                <a:spcPts val="0"/>
              </a:spcBef>
              <a:spcAft>
                <a:spcPts val="0"/>
              </a:spcAft>
              <a:buClr>
                <a:srgbClr val="505050"/>
              </a:buClr>
              <a:buSzPts val="1600"/>
              <a:buNone/>
            </a:pPr>
            <a:r>
              <a:t/>
            </a:r>
            <a:endParaRPr sz="1400">
              <a:solidFill>
                <a:schemeClr val="dk1"/>
              </a:solidFill>
            </a:endParaRPr>
          </a:p>
        </p:txBody>
      </p:sp>
      <p:sp>
        <p:nvSpPr>
          <p:cNvPr id="243" name="Google Shape;243;p3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244" name="Google Shape;244;p3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245" name="Google Shape;245;p3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545" name="Google Shape;545;p5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546" name="Google Shape;546;p5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547" name="Google Shape;547;p57"/>
          <p:cNvPicPr preferRelativeResize="0"/>
          <p:nvPr/>
        </p:nvPicPr>
        <p:blipFill>
          <a:blip r:embed="rId3">
            <a:alphaModFix/>
          </a:blip>
          <a:stretch>
            <a:fillRect/>
          </a:stretch>
        </p:blipFill>
        <p:spPr>
          <a:xfrm>
            <a:off x="7515225" y="2276475"/>
            <a:ext cx="1428750" cy="895350"/>
          </a:xfrm>
          <a:prstGeom prst="rect">
            <a:avLst/>
          </a:prstGeom>
          <a:noFill/>
          <a:ln>
            <a:noFill/>
          </a:ln>
        </p:spPr>
      </p:pic>
      <p:sp>
        <p:nvSpPr>
          <p:cNvPr id="548" name="Google Shape;548;p57"/>
          <p:cNvSpPr txBox="1"/>
          <p:nvPr/>
        </p:nvSpPr>
        <p:spPr>
          <a:xfrm>
            <a:off x="3395175" y="4023075"/>
            <a:ext cx="1034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Cathode</a:t>
            </a:r>
            <a:endParaRPr sz="1800">
              <a:latin typeface="Times New Roman"/>
              <a:ea typeface="Times New Roman"/>
              <a:cs typeface="Times New Roman"/>
              <a:sym typeface="Times New Roman"/>
            </a:endParaRPr>
          </a:p>
        </p:txBody>
      </p:sp>
      <p:sp>
        <p:nvSpPr>
          <p:cNvPr id="549" name="Google Shape;549;p57"/>
          <p:cNvSpPr txBox="1"/>
          <p:nvPr/>
        </p:nvSpPr>
        <p:spPr>
          <a:xfrm>
            <a:off x="5300175" y="4099275"/>
            <a:ext cx="1034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Anode</a:t>
            </a:r>
            <a:endParaRPr sz="1800">
              <a:latin typeface="Times New Roman"/>
              <a:ea typeface="Times New Roman"/>
              <a:cs typeface="Times New Roman"/>
              <a:sym typeface="Times New Roman"/>
            </a:endParaRPr>
          </a:p>
        </p:txBody>
      </p:sp>
      <p:grpSp>
        <p:nvGrpSpPr>
          <p:cNvPr id="550" name="Google Shape;550;p57"/>
          <p:cNvGrpSpPr/>
          <p:nvPr/>
        </p:nvGrpSpPr>
        <p:grpSpPr>
          <a:xfrm>
            <a:off x="4172340" y="731484"/>
            <a:ext cx="3335771" cy="3364203"/>
            <a:chOff x="1896525" y="1036275"/>
            <a:chExt cx="3806655" cy="3839100"/>
          </a:xfrm>
        </p:grpSpPr>
        <p:sp>
          <p:nvSpPr>
            <p:cNvPr id="551" name="Google Shape;551;p57"/>
            <p:cNvSpPr/>
            <p:nvPr/>
          </p:nvSpPr>
          <p:spPr>
            <a:xfrm flipH="1" rot="5400000">
              <a:off x="917475" y="2015325"/>
              <a:ext cx="3839100" cy="1881000"/>
            </a:xfrm>
            <a:prstGeom prst="parallelogram">
              <a:avLst>
                <a:gd fmla="val 100531" name="adj"/>
              </a:avLst>
            </a:prstGeom>
            <a:solidFill>
              <a:srgbClr val="CCCCC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2" name="Google Shape;552;p57"/>
            <p:cNvPicPr preferRelativeResize="0"/>
            <p:nvPr/>
          </p:nvPicPr>
          <p:blipFill>
            <a:blip r:embed="rId4">
              <a:alphaModFix/>
            </a:blip>
            <a:stretch>
              <a:fillRect/>
            </a:stretch>
          </p:blipFill>
          <p:spPr>
            <a:xfrm>
              <a:off x="2286000" y="1562000"/>
              <a:ext cx="3044950" cy="2846625"/>
            </a:xfrm>
            <a:prstGeom prst="rect">
              <a:avLst/>
            </a:prstGeom>
            <a:noFill/>
            <a:ln>
              <a:noFill/>
            </a:ln>
          </p:spPr>
        </p:pic>
        <p:grpSp>
          <p:nvGrpSpPr>
            <p:cNvPr id="553" name="Google Shape;553;p57"/>
            <p:cNvGrpSpPr/>
            <p:nvPr/>
          </p:nvGrpSpPr>
          <p:grpSpPr>
            <a:xfrm>
              <a:off x="3801525" y="1036275"/>
              <a:ext cx="1901655" cy="3839100"/>
              <a:chOff x="2277525" y="579075"/>
              <a:chExt cx="1901655" cy="3839100"/>
            </a:xfrm>
          </p:grpSpPr>
          <p:sp>
            <p:nvSpPr>
              <p:cNvPr id="554" name="Google Shape;554;p57"/>
              <p:cNvSpPr/>
              <p:nvPr/>
            </p:nvSpPr>
            <p:spPr>
              <a:xfrm flipH="1" rot="5400000">
                <a:off x="1298475" y="1558125"/>
                <a:ext cx="3839100" cy="1881000"/>
              </a:xfrm>
              <a:prstGeom prst="parallelogram">
                <a:avLst>
                  <a:gd fmla="val 100531"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5" name="Google Shape;555;p57"/>
              <p:cNvCxnSpPr/>
              <p:nvPr/>
            </p:nvCxnSpPr>
            <p:spPr>
              <a:xfrm flipH="1" rot="10800000">
                <a:off x="2290561" y="2355859"/>
                <a:ext cx="1874100" cy="2035200"/>
              </a:xfrm>
              <a:prstGeom prst="straightConnector1">
                <a:avLst/>
              </a:prstGeom>
              <a:noFill/>
              <a:ln cap="flat" cmpd="sng" w="9525">
                <a:solidFill>
                  <a:srgbClr val="0000FF"/>
                </a:solidFill>
                <a:prstDash val="solid"/>
                <a:round/>
                <a:headEnd len="med" w="med" type="none"/>
                <a:tailEnd len="med" w="med" type="none"/>
              </a:ln>
            </p:spPr>
          </p:cxnSp>
          <p:cxnSp>
            <p:nvCxnSpPr>
              <p:cNvPr id="556" name="Google Shape;556;p57"/>
              <p:cNvCxnSpPr/>
              <p:nvPr/>
            </p:nvCxnSpPr>
            <p:spPr>
              <a:xfrm flipH="1" rot="10800000">
                <a:off x="2306718" y="2163825"/>
                <a:ext cx="1848300" cy="2014800"/>
              </a:xfrm>
              <a:prstGeom prst="straightConnector1">
                <a:avLst/>
              </a:prstGeom>
              <a:noFill/>
              <a:ln cap="flat" cmpd="sng" w="9525">
                <a:solidFill>
                  <a:srgbClr val="0000FF"/>
                </a:solidFill>
                <a:prstDash val="solid"/>
                <a:round/>
                <a:headEnd len="med" w="med" type="none"/>
                <a:tailEnd len="med" w="med" type="none"/>
              </a:ln>
            </p:spPr>
          </p:cxnSp>
          <p:cxnSp>
            <p:nvCxnSpPr>
              <p:cNvPr id="557" name="Google Shape;557;p57"/>
              <p:cNvCxnSpPr/>
              <p:nvPr/>
            </p:nvCxnSpPr>
            <p:spPr>
              <a:xfrm flipH="1" rot="10800000">
                <a:off x="2302657" y="1957626"/>
                <a:ext cx="1852500" cy="2022000"/>
              </a:xfrm>
              <a:prstGeom prst="straightConnector1">
                <a:avLst/>
              </a:prstGeom>
              <a:noFill/>
              <a:ln cap="flat" cmpd="sng" w="9525">
                <a:solidFill>
                  <a:srgbClr val="0000FF"/>
                </a:solidFill>
                <a:prstDash val="solid"/>
                <a:round/>
                <a:headEnd len="med" w="med" type="none"/>
                <a:tailEnd len="med" w="med" type="none"/>
              </a:ln>
            </p:spPr>
          </p:cxnSp>
          <p:cxnSp>
            <p:nvCxnSpPr>
              <p:cNvPr id="558" name="Google Shape;558;p57"/>
              <p:cNvCxnSpPr/>
              <p:nvPr/>
            </p:nvCxnSpPr>
            <p:spPr>
              <a:xfrm flipH="1" rot="10800000">
                <a:off x="2300638" y="1727185"/>
                <a:ext cx="1859400" cy="2059500"/>
              </a:xfrm>
              <a:prstGeom prst="straightConnector1">
                <a:avLst/>
              </a:prstGeom>
              <a:noFill/>
              <a:ln cap="flat" cmpd="sng" w="9525">
                <a:solidFill>
                  <a:srgbClr val="0000FF"/>
                </a:solidFill>
                <a:prstDash val="solid"/>
                <a:round/>
                <a:headEnd len="med" w="med" type="none"/>
                <a:tailEnd len="med" w="med" type="none"/>
              </a:ln>
            </p:spPr>
          </p:cxnSp>
          <p:cxnSp>
            <p:nvCxnSpPr>
              <p:cNvPr id="559" name="Google Shape;559;p57"/>
              <p:cNvCxnSpPr>
                <a:endCxn id="554" idx="1"/>
              </p:cNvCxnSpPr>
              <p:nvPr/>
            </p:nvCxnSpPr>
            <p:spPr>
              <a:xfrm flipH="1" rot="10800000">
                <a:off x="2302725" y="1553131"/>
                <a:ext cx="1855800" cy="2003100"/>
              </a:xfrm>
              <a:prstGeom prst="straightConnector1">
                <a:avLst/>
              </a:prstGeom>
              <a:noFill/>
              <a:ln cap="flat" cmpd="sng" w="9525">
                <a:solidFill>
                  <a:srgbClr val="0000FF"/>
                </a:solidFill>
                <a:prstDash val="solid"/>
                <a:round/>
                <a:headEnd len="med" w="med" type="none"/>
                <a:tailEnd len="med" w="med" type="none"/>
              </a:ln>
            </p:spPr>
          </p:cxnSp>
          <p:cxnSp>
            <p:nvCxnSpPr>
              <p:cNvPr id="560" name="Google Shape;560;p57"/>
              <p:cNvCxnSpPr/>
              <p:nvPr/>
            </p:nvCxnSpPr>
            <p:spPr>
              <a:xfrm flipH="1" rot="10800000">
                <a:off x="2294381" y="1333743"/>
                <a:ext cx="1851000" cy="2045100"/>
              </a:xfrm>
              <a:prstGeom prst="straightConnector1">
                <a:avLst/>
              </a:prstGeom>
              <a:noFill/>
              <a:ln cap="flat" cmpd="sng" w="9525">
                <a:solidFill>
                  <a:srgbClr val="0000FF"/>
                </a:solidFill>
                <a:prstDash val="solid"/>
                <a:round/>
                <a:headEnd len="med" w="med" type="none"/>
                <a:tailEnd len="med" w="med" type="none"/>
              </a:ln>
            </p:spPr>
          </p:cxnSp>
          <p:cxnSp>
            <p:nvCxnSpPr>
              <p:cNvPr id="561" name="Google Shape;561;p57"/>
              <p:cNvCxnSpPr/>
              <p:nvPr/>
            </p:nvCxnSpPr>
            <p:spPr>
              <a:xfrm flipH="1" rot="10800000">
                <a:off x="2294491" y="695857"/>
                <a:ext cx="1875000" cy="2063100"/>
              </a:xfrm>
              <a:prstGeom prst="straightConnector1">
                <a:avLst/>
              </a:prstGeom>
              <a:noFill/>
              <a:ln cap="flat" cmpd="sng" w="9525">
                <a:solidFill>
                  <a:srgbClr val="0000FF"/>
                </a:solidFill>
                <a:prstDash val="solid"/>
                <a:round/>
                <a:headEnd len="med" w="med" type="none"/>
                <a:tailEnd len="med" w="med" type="none"/>
              </a:ln>
            </p:spPr>
          </p:cxnSp>
          <p:cxnSp>
            <p:nvCxnSpPr>
              <p:cNvPr id="562" name="Google Shape;562;p57"/>
              <p:cNvCxnSpPr/>
              <p:nvPr/>
            </p:nvCxnSpPr>
            <p:spPr>
              <a:xfrm flipH="1" rot="10800000">
                <a:off x="2310780" y="1255877"/>
                <a:ext cx="1161600" cy="1263600"/>
              </a:xfrm>
              <a:prstGeom prst="straightConnector1">
                <a:avLst/>
              </a:prstGeom>
              <a:noFill/>
              <a:ln cap="flat" cmpd="sng" w="9525">
                <a:solidFill>
                  <a:srgbClr val="0000FF"/>
                </a:solidFill>
                <a:prstDash val="solid"/>
                <a:round/>
                <a:headEnd len="med" w="med" type="none"/>
                <a:tailEnd len="med" w="med" type="none"/>
              </a:ln>
            </p:spPr>
          </p:cxnSp>
          <p:cxnSp>
            <p:nvCxnSpPr>
              <p:cNvPr id="563" name="Google Shape;563;p57"/>
              <p:cNvCxnSpPr/>
              <p:nvPr/>
            </p:nvCxnSpPr>
            <p:spPr>
              <a:xfrm flipH="1" rot="10800000">
                <a:off x="2310780" y="878165"/>
                <a:ext cx="1868400" cy="2063700"/>
              </a:xfrm>
              <a:prstGeom prst="straightConnector1">
                <a:avLst/>
              </a:prstGeom>
              <a:noFill/>
              <a:ln cap="flat" cmpd="sng" w="9525">
                <a:solidFill>
                  <a:srgbClr val="0000FF"/>
                </a:solidFill>
                <a:prstDash val="solid"/>
                <a:round/>
                <a:headEnd len="med" w="med" type="none"/>
                <a:tailEnd len="med" w="med" type="none"/>
              </a:ln>
            </p:spPr>
          </p:cxnSp>
          <p:cxnSp>
            <p:nvCxnSpPr>
              <p:cNvPr id="564" name="Google Shape;564;p57"/>
              <p:cNvCxnSpPr/>
              <p:nvPr/>
            </p:nvCxnSpPr>
            <p:spPr>
              <a:xfrm flipH="1" rot="10800000">
                <a:off x="2306718" y="1093848"/>
                <a:ext cx="1867500" cy="2051100"/>
              </a:xfrm>
              <a:prstGeom prst="straightConnector1">
                <a:avLst/>
              </a:prstGeom>
              <a:noFill/>
              <a:ln cap="flat" cmpd="sng" w="9525">
                <a:solidFill>
                  <a:srgbClr val="0000FF"/>
                </a:solidFill>
                <a:prstDash val="solid"/>
                <a:round/>
                <a:headEnd len="med" w="med" type="none"/>
                <a:tailEnd len="med" w="med" type="none"/>
              </a:ln>
            </p:spPr>
          </p:cxnSp>
          <p:cxnSp>
            <p:nvCxnSpPr>
              <p:cNvPr id="565" name="Google Shape;565;p57"/>
              <p:cNvCxnSpPr/>
              <p:nvPr/>
            </p:nvCxnSpPr>
            <p:spPr>
              <a:xfrm>
                <a:off x="2346250" y="2408625"/>
                <a:ext cx="993300" cy="906900"/>
              </a:xfrm>
              <a:prstGeom prst="straightConnector1">
                <a:avLst/>
              </a:prstGeom>
              <a:noFill/>
              <a:ln cap="flat" cmpd="sng" w="9525">
                <a:solidFill>
                  <a:srgbClr val="FF0000"/>
                </a:solidFill>
                <a:prstDash val="solid"/>
                <a:round/>
                <a:headEnd len="med" w="med" type="none"/>
                <a:tailEnd len="med" w="med" type="none"/>
              </a:ln>
            </p:spPr>
          </p:cxnSp>
          <p:cxnSp>
            <p:nvCxnSpPr>
              <p:cNvPr id="566" name="Google Shape;566;p57"/>
              <p:cNvCxnSpPr/>
              <p:nvPr/>
            </p:nvCxnSpPr>
            <p:spPr>
              <a:xfrm>
                <a:off x="2451800" y="2303050"/>
                <a:ext cx="988200" cy="921300"/>
              </a:xfrm>
              <a:prstGeom prst="straightConnector1">
                <a:avLst/>
              </a:prstGeom>
              <a:noFill/>
              <a:ln cap="flat" cmpd="sng" w="9525">
                <a:solidFill>
                  <a:srgbClr val="FF0000"/>
                </a:solidFill>
                <a:prstDash val="solid"/>
                <a:round/>
                <a:headEnd len="med" w="med" type="none"/>
                <a:tailEnd len="med" w="med" type="none"/>
              </a:ln>
            </p:spPr>
          </p:cxnSp>
          <p:cxnSp>
            <p:nvCxnSpPr>
              <p:cNvPr id="567" name="Google Shape;567;p57"/>
              <p:cNvCxnSpPr/>
              <p:nvPr/>
            </p:nvCxnSpPr>
            <p:spPr>
              <a:xfrm>
                <a:off x="2542950" y="2197500"/>
                <a:ext cx="998100" cy="916500"/>
              </a:xfrm>
              <a:prstGeom prst="straightConnector1">
                <a:avLst/>
              </a:prstGeom>
              <a:noFill/>
              <a:ln cap="flat" cmpd="sng" w="9525">
                <a:solidFill>
                  <a:srgbClr val="FF0000"/>
                </a:solidFill>
                <a:prstDash val="solid"/>
                <a:round/>
                <a:headEnd len="med" w="med" type="none"/>
                <a:tailEnd len="med" w="med" type="none"/>
              </a:ln>
            </p:spPr>
          </p:cxnSp>
          <p:cxnSp>
            <p:nvCxnSpPr>
              <p:cNvPr id="568" name="Google Shape;568;p57"/>
              <p:cNvCxnSpPr/>
              <p:nvPr/>
            </p:nvCxnSpPr>
            <p:spPr>
              <a:xfrm>
                <a:off x="2629325" y="2125525"/>
                <a:ext cx="1007400" cy="921600"/>
              </a:xfrm>
              <a:prstGeom prst="straightConnector1">
                <a:avLst/>
              </a:prstGeom>
              <a:noFill/>
              <a:ln cap="flat" cmpd="sng" w="9525">
                <a:solidFill>
                  <a:srgbClr val="FF0000"/>
                </a:solidFill>
                <a:prstDash val="solid"/>
                <a:round/>
                <a:headEnd len="med" w="med" type="none"/>
                <a:tailEnd len="med" w="med" type="none"/>
              </a:ln>
            </p:spPr>
          </p:cxnSp>
          <p:cxnSp>
            <p:nvCxnSpPr>
              <p:cNvPr id="569" name="Google Shape;569;p57"/>
              <p:cNvCxnSpPr/>
              <p:nvPr/>
            </p:nvCxnSpPr>
            <p:spPr>
              <a:xfrm>
                <a:off x="2730075" y="2029575"/>
                <a:ext cx="995700" cy="921300"/>
              </a:xfrm>
              <a:prstGeom prst="straightConnector1">
                <a:avLst/>
              </a:prstGeom>
              <a:noFill/>
              <a:ln cap="flat" cmpd="sng" w="9525">
                <a:solidFill>
                  <a:srgbClr val="FF0000"/>
                </a:solidFill>
                <a:prstDash val="solid"/>
                <a:round/>
                <a:headEnd len="med" w="med" type="none"/>
                <a:tailEnd len="med" w="med" type="none"/>
              </a:ln>
            </p:spPr>
          </p:cxnSp>
          <p:cxnSp>
            <p:nvCxnSpPr>
              <p:cNvPr id="570" name="Google Shape;570;p57"/>
              <p:cNvCxnSpPr/>
              <p:nvPr/>
            </p:nvCxnSpPr>
            <p:spPr>
              <a:xfrm>
                <a:off x="2840450" y="1924025"/>
                <a:ext cx="990900" cy="923700"/>
              </a:xfrm>
              <a:prstGeom prst="straightConnector1">
                <a:avLst/>
              </a:prstGeom>
              <a:noFill/>
              <a:ln cap="flat" cmpd="sng" w="9525">
                <a:solidFill>
                  <a:srgbClr val="FF0000"/>
                </a:solidFill>
                <a:prstDash val="solid"/>
                <a:round/>
                <a:headEnd len="med" w="med" type="none"/>
                <a:tailEnd len="med" w="med" type="none"/>
              </a:ln>
            </p:spPr>
          </p:cxnSp>
          <p:cxnSp>
            <p:nvCxnSpPr>
              <p:cNvPr id="571" name="Google Shape;571;p57"/>
              <p:cNvCxnSpPr/>
              <p:nvPr/>
            </p:nvCxnSpPr>
            <p:spPr>
              <a:xfrm>
                <a:off x="2941200" y="1837650"/>
                <a:ext cx="993300" cy="918900"/>
              </a:xfrm>
              <a:prstGeom prst="straightConnector1">
                <a:avLst/>
              </a:prstGeom>
              <a:noFill/>
              <a:ln cap="flat" cmpd="sng" w="9525">
                <a:solidFill>
                  <a:srgbClr val="FF0000"/>
                </a:solidFill>
                <a:prstDash val="solid"/>
                <a:round/>
                <a:headEnd len="med" w="med" type="none"/>
                <a:tailEnd len="med" w="med" type="none"/>
              </a:ln>
            </p:spPr>
          </p:cxnSp>
          <p:cxnSp>
            <p:nvCxnSpPr>
              <p:cNvPr id="572" name="Google Shape;572;p57"/>
              <p:cNvCxnSpPr/>
              <p:nvPr/>
            </p:nvCxnSpPr>
            <p:spPr>
              <a:xfrm>
                <a:off x="3037150" y="1732100"/>
                <a:ext cx="998100" cy="923700"/>
              </a:xfrm>
              <a:prstGeom prst="straightConnector1">
                <a:avLst/>
              </a:prstGeom>
              <a:noFill/>
              <a:ln cap="flat" cmpd="sng" w="9525">
                <a:solidFill>
                  <a:srgbClr val="FF0000"/>
                </a:solidFill>
                <a:prstDash val="solid"/>
                <a:round/>
                <a:headEnd len="med" w="med" type="none"/>
                <a:tailEnd len="med" w="med" type="none"/>
              </a:ln>
            </p:spPr>
          </p:cxnSp>
          <p:cxnSp>
            <p:nvCxnSpPr>
              <p:cNvPr id="573" name="Google Shape;573;p57"/>
              <p:cNvCxnSpPr/>
              <p:nvPr/>
            </p:nvCxnSpPr>
            <p:spPr>
              <a:xfrm>
                <a:off x="3137925" y="1645725"/>
                <a:ext cx="995700" cy="909300"/>
              </a:xfrm>
              <a:prstGeom prst="straightConnector1">
                <a:avLst/>
              </a:prstGeom>
              <a:noFill/>
              <a:ln cap="flat" cmpd="sng" w="9525">
                <a:solidFill>
                  <a:srgbClr val="FF0000"/>
                </a:solidFill>
                <a:prstDash val="solid"/>
                <a:round/>
                <a:headEnd len="med" w="med" type="none"/>
                <a:tailEnd len="med" w="med" type="none"/>
              </a:ln>
            </p:spPr>
          </p:cxnSp>
          <p:cxnSp>
            <p:nvCxnSpPr>
              <p:cNvPr id="574" name="Google Shape;574;p57"/>
              <p:cNvCxnSpPr>
                <a:stCxn id="554" idx="2"/>
              </p:cNvCxnSpPr>
              <p:nvPr/>
            </p:nvCxnSpPr>
            <p:spPr>
              <a:xfrm>
                <a:off x="3218025" y="1524569"/>
                <a:ext cx="939600" cy="860100"/>
              </a:xfrm>
              <a:prstGeom prst="straightConnector1">
                <a:avLst/>
              </a:prstGeom>
              <a:noFill/>
              <a:ln cap="flat" cmpd="sng" w="9525">
                <a:solidFill>
                  <a:srgbClr val="FF0000"/>
                </a:solidFill>
                <a:prstDash val="solid"/>
                <a:round/>
                <a:headEnd len="med" w="med" type="none"/>
                <a:tailEnd len="med" w="med" type="none"/>
              </a:ln>
            </p:spPr>
          </p:cxnSp>
          <p:cxnSp>
            <p:nvCxnSpPr>
              <p:cNvPr id="575" name="Google Shape;575;p57"/>
              <p:cNvCxnSpPr/>
              <p:nvPr/>
            </p:nvCxnSpPr>
            <p:spPr>
              <a:xfrm>
                <a:off x="3325050" y="1439400"/>
                <a:ext cx="842100" cy="767700"/>
              </a:xfrm>
              <a:prstGeom prst="straightConnector1">
                <a:avLst/>
              </a:prstGeom>
              <a:noFill/>
              <a:ln cap="flat" cmpd="sng" w="9525">
                <a:solidFill>
                  <a:srgbClr val="FF0000"/>
                </a:solidFill>
                <a:prstDash val="solid"/>
                <a:round/>
                <a:headEnd len="med" w="med" type="none"/>
                <a:tailEnd len="med" w="med" type="none"/>
              </a:ln>
            </p:spPr>
          </p:cxnSp>
          <p:cxnSp>
            <p:nvCxnSpPr>
              <p:cNvPr id="576" name="Google Shape;576;p57"/>
              <p:cNvCxnSpPr/>
              <p:nvPr/>
            </p:nvCxnSpPr>
            <p:spPr>
              <a:xfrm>
                <a:off x="3425278" y="1333752"/>
                <a:ext cx="744300" cy="676500"/>
              </a:xfrm>
              <a:prstGeom prst="straightConnector1">
                <a:avLst/>
              </a:prstGeom>
              <a:noFill/>
              <a:ln cap="flat" cmpd="sng" w="9525">
                <a:solidFill>
                  <a:srgbClr val="FF0000"/>
                </a:solidFill>
                <a:prstDash val="solid"/>
                <a:round/>
                <a:headEnd len="med" w="med" type="none"/>
                <a:tailEnd len="med" w="med" type="none"/>
              </a:ln>
            </p:spPr>
          </p:cxnSp>
          <p:cxnSp>
            <p:nvCxnSpPr>
              <p:cNvPr id="577" name="Google Shape;577;p57"/>
              <p:cNvCxnSpPr/>
              <p:nvPr/>
            </p:nvCxnSpPr>
            <p:spPr>
              <a:xfrm>
                <a:off x="3526550" y="1242700"/>
                <a:ext cx="642900" cy="594900"/>
              </a:xfrm>
              <a:prstGeom prst="straightConnector1">
                <a:avLst/>
              </a:prstGeom>
              <a:noFill/>
              <a:ln cap="flat" cmpd="sng" w="9525">
                <a:solidFill>
                  <a:srgbClr val="FF0000"/>
                </a:solidFill>
                <a:prstDash val="solid"/>
                <a:round/>
                <a:headEnd len="med" w="med" type="none"/>
                <a:tailEnd len="med" w="med" type="none"/>
              </a:ln>
            </p:spPr>
          </p:cxnSp>
          <p:cxnSp>
            <p:nvCxnSpPr>
              <p:cNvPr id="578" name="Google Shape;578;p57"/>
              <p:cNvCxnSpPr/>
              <p:nvPr/>
            </p:nvCxnSpPr>
            <p:spPr>
              <a:xfrm>
                <a:off x="3617725" y="1132350"/>
                <a:ext cx="551700" cy="522900"/>
              </a:xfrm>
              <a:prstGeom prst="straightConnector1">
                <a:avLst/>
              </a:prstGeom>
              <a:noFill/>
              <a:ln cap="flat" cmpd="sng" w="9525">
                <a:solidFill>
                  <a:srgbClr val="FF0000"/>
                </a:solidFill>
                <a:prstDash val="solid"/>
                <a:round/>
                <a:headEnd len="med" w="med" type="none"/>
                <a:tailEnd len="med" w="med" type="none"/>
              </a:ln>
            </p:spPr>
          </p:cxnSp>
          <p:cxnSp>
            <p:nvCxnSpPr>
              <p:cNvPr id="579" name="Google Shape;579;p57"/>
              <p:cNvCxnSpPr/>
              <p:nvPr/>
            </p:nvCxnSpPr>
            <p:spPr>
              <a:xfrm>
                <a:off x="3724445" y="1034793"/>
                <a:ext cx="435600" cy="390300"/>
              </a:xfrm>
              <a:prstGeom prst="straightConnector1">
                <a:avLst/>
              </a:prstGeom>
              <a:noFill/>
              <a:ln cap="flat" cmpd="sng" w="9525">
                <a:solidFill>
                  <a:srgbClr val="FF0000"/>
                </a:solidFill>
                <a:prstDash val="solid"/>
                <a:round/>
                <a:headEnd len="med" w="med" type="none"/>
                <a:tailEnd len="med" w="med" type="none"/>
              </a:ln>
            </p:spPr>
          </p:cxnSp>
          <p:cxnSp>
            <p:nvCxnSpPr>
              <p:cNvPr id="580" name="Google Shape;580;p57"/>
              <p:cNvCxnSpPr/>
              <p:nvPr/>
            </p:nvCxnSpPr>
            <p:spPr>
              <a:xfrm>
                <a:off x="2300638" y="4261891"/>
                <a:ext cx="79200" cy="70800"/>
              </a:xfrm>
              <a:prstGeom prst="straightConnector1">
                <a:avLst/>
              </a:prstGeom>
              <a:noFill/>
              <a:ln cap="flat" cmpd="sng" w="9525">
                <a:solidFill>
                  <a:srgbClr val="FF0000"/>
                </a:solidFill>
                <a:prstDash val="solid"/>
                <a:round/>
                <a:headEnd len="med" w="med" type="none"/>
                <a:tailEnd len="med" w="med" type="none"/>
              </a:ln>
            </p:spPr>
          </p:cxnSp>
          <p:cxnSp>
            <p:nvCxnSpPr>
              <p:cNvPr id="581" name="Google Shape;581;p57"/>
              <p:cNvCxnSpPr/>
              <p:nvPr/>
            </p:nvCxnSpPr>
            <p:spPr>
              <a:xfrm>
                <a:off x="2300638" y="4066931"/>
                <a:ext cx="184800" cy="160200"/>
              </a:xfrm>
              <a:prstGeom prst="straightConnector1">
                <a:avLst/>
              </a:prstGeom>
              <a:noFill/>
              <a:ln cap="flat" cmpd="sng" w="9525">
                <a:solidFill>
                  <a:srgbClr val="FF0000"/>
                </a:solidFill>
                <a:prstDash val="solid"/>
                <a:round/>
                <a:headEnd len="med" w="med" type="none"/>
                <a:tailEnd len="med" w="med" type="none"/>
              </a:ln>
            </p:spPr>
          </p:cxnSp>
          <p:cxnSp>
            <p:nvCxnSpPr>
              <p:cNvPr id="582" name="Google Shape;582;p57"/>
              <p:cNvCxnSpPr/>
              <p:nvPr/>
            </p:nvCxnSpPr>
            <p:spPr>
              <a:xfrm>
                <a:off x="2294535" y="3865890"/>
                <a:ext cx="277200" cy="260400"/>
              </a:xfrm>
              <a:prstGeom prst="straightConnector1">
                <a:avLst/>
              </a:prstGeom>
              <a:noFill/>
              <a:ln cap="flat" cmpd="sng" w="9525">
                <a:solidFill>
                  <a:srgbClr val="FF0000"/>
                </a:solidFill>
                <a:prstDash val="solid"/>
                <a:round/>
                <a:headEnd len="med" w="med" type="none"/>
                <a:tailEnd len="med" w="med" type="none"/>
              </a:ln>
            </p:spPr>
          </p:cxnSp>
          <p:cxnSp>
            <p:nvCxnSpPr>
              <p:cNvPr id="583" name="Google Shape;583;p57"/>
              <p:cNvCxnSpPr/>
              <p:nvPr/>
            </p:nvCxnSpPr>
            <p:spPr>
              <a:xfrm>
                <a:off x="2318902" y="3693277"/>
                <a:ext cx="363300" cy="337200"/>
              </a:xfrm>
              <a:prstGeom prst="straightConnector1">
                <a:avLst/>
              </a:prstGeom>
              <a:noFill/>
              <a:ln cap="flat" cmpd="sng" w="9525">
                <a:solidFill>
                  <a:srgbClr val="FF0000"/>
                </a:solidFill>
                <a:prstDash val="solid"/>
                <a:round/>
                <a:headEnd len="med" w="med" type="none"/>
                <a:tailEnd len="med" w="med" type="none"/>
              </a:ln>
            </p:spPr>
          </p:cxnSp>
          <p:cxnSp>
            <p:nvCxnSpPr>
              <p:cNvPr id="584" name="Google Shape;584;p57"/>
              <p:cNvCxnSpPr/>
              <p:nvPr/>
            </p:nvCxnSpPr>
            <p:spPr>
              <a:xfrm>
                <a:off x="2294535" y="3494256"/>
                <a:ext cx="478800" cy="435300"/>
              </a:xfrm>
              <a:prstGeom prst="straightConnector1">
                <a:avLst/>
              </a:prstGeom>
              <a:noFill/>
              <a:ln cap="flat" cmpd="sng" w="9525">
                <a:solidFill>
                  <a:srgbClr val="FF0000"/>
                </a:solidFill>
                <a:prstDash val="solid"/>
                <a:round/>
                <a:headEnd len="med" w="med" type="none"/>
                <a:tailEnd len="med" w="med" type="none"/>
              </a:ln>
            </p:spPr>
          </p:cxnSp>
          <p:cxnSp>
            <p:nvCxnSpPr>
              <p:cNvPr id="585" name="Google Shape;585;p57"/>
              <p:cNvCxnSpPr/>
              <p:nvPr/>
            </p:nvCxnSpPr>
            <p:spPr>
              <a:xfrm>
                <a:off x="2296576" y="3301337"/>
                <a:ext cx="577500" cy="529800"/>
              </a:xfrm>
              <a:prstGeom prst="straightConnector1">
                <a:avLst/>
              </a:prstGeom>
              <a:noFill/>
              <a:ln cap="flat" cmpd="sng" w="9525">
                <a:solidFill>
                  <a:srgbClr val="FF0000"/>
                </a:solidFill>
                <a:prstDash val="solid"/>
                <a:round/>
                <a:headEnd len="med" w="med" type="none"/>
                <a:tailEnd len="med" w="med" type="none"/>
              </a:ln>
            </p:spPr>
          </p:cxnSp>
          <p:cxnSp>
            <p:nvCxnSpPr>
              <p:cNvPr id="586" name="Google Shape;586;p57"/>
              <p:cNvCxnSpPr/>
              <p:nvPr/>
            </p:nvCxnSpPr>
            <p:spPr>
              <a:xfrm>
                <a:off x="2310780" y="3128703"/>
                <a:ext cx="656700" cy="601800"/>
              </a:xfrm>
              <a:prstGeom prst="straightConnector1">
                <a:avLst/>
              </a:prstGeom>
              <a:noFill/>
              <a:ln cap="flat" cmpd="sng" w="9525">
                <a:solidFill>
                  <a:srgbClr val="FF0000"/>
                </a:solidFill>
                <a:prstDash val="solid"/>
                <a:round/>
                <a:headEnd len="med" w="med" type="none"/>
                <a:tailEnd len="med" w="med" type="none"/>
              </a:ln>
            </p:spPr>
          </p:cxnSp>
          <p:cxnSp>
            <p:nvCxnSpPr>
              <p:cNvPr id="587" name="Google Shape;587;p57"/>
              <p:cNvCxnSpPr/>
              <p:nvPr/>
            </p:nvCxnSpPr>
            <p:spPr>
              <a:xfrm>
                <a:off x="2318902" y="2941865"/>
                <a:ext cx="751800" cy="685500"/>
              </a:xfrm>
              <a:prstGeom prst="straightConnector1">
                <a:avLst/>
              </a:prstGeom>
              <a:noFill/>
              <a:ln cap="flat" cmpd="sng" w="9525">
                <a:solidFill>
                  <a:srgbClr val="FF0000"/>
                </a:solidFill>
                <a:prstDash val="solid"/>
                <a:round/>
                <a:headEnd len="med" w="med" type="none"/>
                <a:tailEnd len="med" w="med" type="none"/>
              </a:ln>
            </p:spPr>
          </p:cxnSp>
          <p:cxnSp>
            <p:nvCxnSpPr>
              <p:cNvPr id="588" name="Google Shape;588;p57"/>
              <p:cNvCxnSpPr/>
              <p:nvPr/>
            </p:nvCxnSpPr>
            <p:spPr>
              <a:xfrm>
                <a:off x="2306718" y="2742866"/>
                <a:ext cx="857700" cy="786000"/>
              </a:xfrm>
              <a:prstGeom prst="straightConnector1">
                <a:avLst/>
              </a:prstGeom>
              <a:noFill/>
              <a:ln cap="flat" cmpd="sng" w="9525">
                <a:solidFill>
                  <a:srgbClr val="FF0000"/>
                </a:solidFill>
                <a:prstDash val="solid"/>
                <a:round/>
                <a:headEnd len="med" w="med" type="none"/>
                <a:tailEnd len="med" w="med" type="none"/>
              </a:ln>
            </p:spPr>
          </p:cxnSp>
          <p:cxnSp>
            <p:nvCxnSpPr>
              <p:cNvPr id="589" name="Google Shape;589;p57"/>
              <p:cNvCxnSpPr/>
              <p:nvPr/>
            </p:nvCxnSpPr>
            <p:spPr>
              <a:xfrm>
                <a:off x="2310780" y="2556028"/>
                <a:ext cx="963900" cy="876900"/>
              </a:xfrm>
              <a:prstGeom prst="straightConnector1">
                <a:avLst/>
              </a:prstGeom>
              <a:noFill/>
              <a:ln cap="flat" cmpd="sng" w="9525">
                <a:solidFill>
                  <a:srgbClr val="FF0000"/>
                </a:solidFill>
                <a:prstDash val="solid"/>
                <a:round/>
                <a:headEnd len="med" w="med" type="none"/>
                <a:tailEnd len="med" w="med" type="none"/>
              </a:ln>
            </p:spPr>
          </p:cxnSp>
          <p:cxnSp>
            <p:nvCxnSpPr>
              <p:cNvPr id="590" name="Google Shape;590;p57"/>
              <p:cNvCxnSpPr/>
              <p:nvPr/>
            </p:nvCxnSpPr>
            <p:spPr>
              <a:xfrm>
                <a:off x="3809650" y="930825"/>
                <a:ext cx="364500" cy="331200"/>
              </a:xfrm>
              <a:prstGeom prst="straightConnector1">
                <a:avLst/>
              </a:prstGeom>
              <a:noFill/>
              <a:ln cap="flat" cmpd="sng" w="9525">
                <a:solidFill>
                  <a:srgbClr val="FF0000"/>
                </a:solidFill>
                <a:prstDash val="solid"/>
                <a:round/>
                <a:headEnd len="med" w="med" type="none"/>
                <a:tailEnd len="med" w="med" type="none"/>
              </a:ln>
            </p:spPr>
          </p:cxnSp>
          <p:cxnSp>
            <p:nvCxnSpPr>
              <p:cNvPr id="591" name="Google Shape;591;p57"/>
              <p:cNvCxnSpPr/>
              <p:nvPr/>
            </p:nvCxnSpPr>
            <p:spPr>
              <a:xfrm>
                <a:off x="3902140" y="827471"/>
                <a:ext cx="272100" cy="252000"/>
              </a:xfrm>
              <a:prstGeom prst="straightConnector1">
                <a:avLst/>
              </a:prstGeom>
              <a:noFill/>
              <a:ln cap="flat" cmpd="sng" w="9525">
                <a:solidFill>
                  <a:srgbClr val="FF0000"/>
                </a:solidFill>
                <a:prstDash val="solid"/>
                <a:round/>
                <a:headEnd len="med" w="med" type="none"/>
                <a:tailEnd len="med" w="med" type="none"/>
              </a:ln>
            </p:spPr>
          </p:cxnSp>
          <p:cxnSp>
            <p:nvCxnSpPr>
              <p:cNvPr id="592" name="Google Shape;592;p57"/>
              <p:cNvCxnSpPr/>
              <p:nvPr/>
            </p:nvCxnSpPr>
            <p:spPr>
              <a:xfrm>
                <a:off x="4001575" y="758100"/>
                <a:ext cx="172800" cy="168900"/>
              </a:xfrm>
              <a:prstGeom prst="straightConnector1">
                <a:avLst/>
              </a:prstGeom>
              <a:noFill/>
              <a:ln cap="flat" cmpd="sng" w="9525">
                <a:solidFill>
                  <a:srgbClr val="FF0000"/>
                </a:solidFill>
                <a:prstDash val="solid"/>
                <a:round/>
                <a:headEnd len="med" w="med" type="none"/>
                <a:tailEnd len="med" w="med" type="none"/>
              </a:ln>
            </p:spPr>
          </p:cxnSp>
        </p:grpSp>
        <p:pic>
          <p:nvPicPr>
            <p:cNvPr id="593" name="Google Shape;593;p57"/>
            <p:cNvPicPr preferRelativeResize="0"/>
            <p:nvPr/>
          </p:nvPicPr>
          <p:blipFill>
            <a:blip r:embed="rId5">
              <a:alphaModFix/>
            </a:blip>
            <a:stretch>
              <a:fillRect/>
            </a:stretch>
          </p:blipFill>
          <p:spPr>
            <a:xfrm>
              <a:off x="2257425" y="1566863"/>
              <a:ext cx="2647950" cy="1095375"/>
            </a:xfrm>
            <a:prstGeom prst="rect">
              <a:avLst/>
            </a:prstGeom>
            <a:noFill/>
            <a:ln>
              <a:noFill/>
            </a:ln>
          </p:spPr>
        </p:pic>
      </p:grpSp>
      <p:sp>
        <p:nvSpPr>
          <p:cNvPr id="594" name="Google Shape;594;p57"/>
          <p:cNvSpPr txBox="1"/>
          <p:nvPr>
            <p:ph idx="1" type="body"/>
          </p:nvPr>
        </p:nvSpPr>
        <p:spPr>
          <a:xfrm>
            <a:off x="462475" y="790650"/>
            <a:ext cx="3867000" cy="281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400">
                <a:solidFill>
                  <a:schemeClr val="dk1"/>
                </a:solidFill>
              </a:rPr>
              <a:t>→ A block of noble elements (Ar, Xe), </a:t>
            </a:r>
            <a:br>
              <a:rPr lang="en" sz="1400">
                <a:solidFill>
                  <a:schemeClr val="dk1"/>
                </a:solidFill>
              </a:rPr>
            </a:br>
            <a:r>
              <a:rPr lang="en" sz="1400">
                <a:solidFill>
                  <a:schemeClr val="dk1"/>
                </a:solidFill>
              </a:rPr>
              <a:t>Size varies 0.24 ton (ArgoNeuT) to 10kTon (DUNE)</a:t>
            </a:r>
            <a:br>
              <a:rPr lang="en" sz="1400">
                <a:solidFill>
                  <a:schemeClr val="dk1"/>
                </a:solidFill>
              </a:rPr>
            </a:br>
            <a:br>
              <a:rPr lang="en" sz="1400">
                <a:solidFill>
                  <a:schemeClr val="dk1"/>
                </a:solidFill>
              </a:rPr>
            </a:br>
            <a:r>
              <a:rPr lang="en" sz="1400">
                <a:solidFill>
                  <a:schemeClr val="dk1"/>
                </a:solidFill>
              </a:rPr>
              <a:t>→ Sandwich it in a parallel planes capacitor:</a:t>
            </a:r>
            <a:endParaRPr sz="1400">
              <a:solidFill>
                <a:schemeClr val="dk1"/>
              </a:solidFill>
            </a:endParaRPr>
          </a:p>
          <a:p>
            <a:pPr indent="0" lvl="0" marL="457200" rtl="0" algn="l">
              <a:spcBef>
                <a:spcPts val="0"/>
              </a:spcBef>
              <a:spcAft>
                <a:spcPts val="0"/>
              </a:spcAft>
              <a:buClr>
                <a:srgbClr val="505050"/>
              </a:buClr>
              <a:buSzPts val="1600"/>
              <a:buNone/>
            </a:pPr>
            <a:r>
              <a:rPr lang="en" sz="1400">
                <a:solidFill>
                  <a:schemeClr val="dk1"/>
                </a:solidFill>
              </a:rPr>
              <a:t>- Cathode at negative HV</a:t>
            </a:r>
            <a:br>
              <a:rPr lang="en" sz="1400">
                <a:solidFill>
                  <a:schemeClr val="dk1"/>
                </a:solidFill>
              </a:rPr>
            </a:br>
            <a:r>
              <a:rPr lang="en" sz="1400">
                <a:solidFill>
                  <a:schemeClr val="dk1"/>
                </a:solidFill>
              </a:rPr>
              <a:t>- Segmented anode to see the charge signal</a:t>
            </a:r>
            <a:endParaRPr sz="1400">
              <a:solidFill>
                <a:schemeClr val="dk1"/>
              </a:solidFill>
            </a:endParaRPr>
          </a:p>
          <a:p>
            <a:pPr indent="0" lvl="0" marL="457200" rtl="0" algn="l">
              <a:spcBef>
                <a:spcPts val="0"/>
              </a:spcBef>
              <a:spcAft>
                <a:spcPts val="0"/>
              </a:spcAft>
              <a:buClr>
                <a:srgbClr val="505050"/>
              </a:buClr>
              <a:buSzPts val="1600"/>
              <a:buNone/>
            </a:pPr>
            <a:r>
              <a:t/>
            </a:r>
            <a:endParaRPr sz="1400">
              <a:solidFill>
                <a:schemeClr val="dk1"/>
              </a:solidFill>
            </a:endParaRPr>
          </a:p>
          <a:p>
            <a:pPr indent="0" lvl="0" marL="0" rtl="0" algn="l">
              <a:spcBef>
                <a:spcPts val="0"/>
              </a:spcBef>
              <a:spcAft>
                <a:spcPts val="0"/>
              </a:spcAft>
              <a:buClr>
                <a:srgbClr val="505050"/>
              </a:buClr>
              <a:buSzPts val="1600"/>
              <a:buNone/>
            </a:pPr>
            <a:r>
              <a:rPr lang="en" sz="1400">
                <a:solidFill>
                  <a:schemeClr val="dk1"/>
                </a:solidFill>
              </a:rPr>
              <a:t>→ Create an electric field as uniform and </a:t>
            </a:r>
            <a:br>
              <a:rPr lang="en" sz="1400">
                <a:solidFill>
                  <a:schemeClr val="dk1"/>
                </a:solidFill>
              </a:rPr>
            </a:br>
            <a:r>
              <a:rPr lang="en" sz="1400">
                <a:solidFill>
                  <a:schemeClr val="dk1"/>
                </a:solidFill>
              </a:rPr>
              <a:t>     as constant as possible</a:t>
            </a:r>
            <a:br>
              <a:rPr lang="en" sz="1400">
                <a:solidFill>
                  <a:schemeClr val="dk1"/>
                </a:solidFill>
              </a:rPr>
            </a:br>
            <a:br>
              <a:rPr lang="en" sz="1400">
                <a:solidFill>
                  <a:schemeClr val="dk1"/>
                </a:solidFill>
              </a:rPr>
            </a:br>
            <a:br>
              <a:rPr lang="en" sz="1400">
                <a:solidFill>
                  <a:schemeClr val="dk1"/>
                </a:solidFill>
              </a:rPr>
            </a:br>
            <a:r>
              <a:rPr lang="en" sz="1400">
                <a:solidFill>
                  <a:schemeClr val="dk1"/>
                </a:solidFill>
              </a:rPr>
              <a:t>→ Equip with a light collection system </a:t>
            </a:r>
            <a:br>
              <a:rPr lang="en" sz="1400">
                <a:solidFill>
                  <a:schemeClr val="dk1"/>
                </a:solidFill>
              </a:rPr>
            </a:br>
            <a:r>
              <a:rPr lang="en" sz="1400">
                <a:solidFill>
                  <a:schemeClr val="dk1"/>
                </a:solidFill>
              </a:rPr>
              <a:t>    (usually mounted behind the anode)</a:t>
            </a:r>
            <a:br>
              <a:rPr lang="en" sz="1400">
                <a:solidFill>
                  <a:schemeClr val="dk1"/>
                </a:solidFill>
              </a:rPr>
            </a:br>
            <a:endParaRPr sz="1400">
              <a:solidFill>
                <a:schemeClr val="dk1"/>
              </a:solidFill>
            </a:endParaRPr>
          </a:p>
        </p:txBody>
      </p:sp>
      <p:sp>
        <p:nvSpPr>
          <p:cNvPr id="595" name="Google Shape;595;p57"/>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Time Projection Chambers 101</a:t>
            </a:r>
            <a:endParaRPr sz="195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58"/>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Light &amp; Charge in a TPC</a:t>
            </a:r>
            <a:endParaRPr sz="1950"/>
          </a:p>
        </p:txBody>
      </p:sp>
      <p:sp>
        <p:nvSpPr>
          <p:cNvPr id="601" name="Google Shape;601;p5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602" name="Google Shape;602;p5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603" name="Google Shape;603;p5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604" name="Google Shape;604;p58"/>
          <p:cNvPicPr preferRelativeResize="0"/>
          <p:nvPr/>
        </p:nvPicPr>
        <p:blipFill>
          <a:blip r:embed="rId3">
            <a:alphaModFix/>
          </a:blip>
          <a:stretch>
            <a:fillRect/>
          </a:stretch>
        </p:blipFill>
        <p:spPr>
          <a:xfrm>
            <a:off x="2475091" y="661862"/>
            <a:ext cx="6442459" cy="4024437"/>
          </a:xfrm>
          <a:prstGeom prst="rect">
            <a:avLst/>
          </a:prstGeom>
          <a:noFill/>
          <a:ln>
            <a:noFill/>
          </a:ln>
        </p:spPr>
      </p:pic>
      <p:sp>
        <p:nvSpPr>
          <p:cNvPr id="605" name="Google Shape;605;p58"/>
          <p:cNvSpPr txBox="1"/>
          <p:nvPr>
            <p:ph idx="1" type="body"/>
          </p:nvPr>
        </p:nvSpPr>
        <p:spPr>
          <a:xfrm>
            <a:off x="228600" y="728675"/>
            <a:ext cx="2246400" cy="3794400"/>
          </a:xfrm>
          <a:prstGeom prst="rect">
            <a:avLst/>
          </a:prstGeom>
        </p:spPr>
        <p:txBody>
          <a:bodyPr anchorCtr="0" anchor="t" bIns="0" lIns="0" spcFirstLastPara="1" rIns="0" wrap="square" tIns="0">
            <a:normAutofit/>
          </a:bodyPr>
          <a:lstStyle/>
          <a:p>
            <a:pPr indent="0" lvl="0" marL="0" marR="0" rtl="0" algn="l">
              <a:lnSpc>
                <a:spcPct val="90000"/>
              </a:lnSpc>
              <a:spcBef>
                <a:spcPts val="984"/>
              </a:spcBef>
              <a:spcAft>
                <a:spcPts val="0"/>
              </a:spcAft>
              <a:buNone/>
            </a:pPr>
            <a:r>
              <a:rPr lang="en" sz="1600">
                <a:solidFill>
                  <a:schemeClr val="dk1"/>
                </a:solidFill>
              </a:rPr>
              <a:t>Time Projection Chamber uses both ionization and scintillation</a:t>
            </a:r>
            <a:endParaRPr sz="1600">
              <a:solidFill>
                <a:schemeClr val="dk1"/>
              </a:solidFill>
            </a:endParaRPr>
          </a:p>
          <a:p>
            <a:pPr indent="0" lvl="0" marL="0" marR="0" rtl="0" algn="l">
              <a:lnSpc>
                <a:spcPct val="90000"/>
              </a:lnSpc>
              <a:spcBef>
                <a:spcPts val="984"/>
              </a:spcBef>
              <a:spcAft>
                <a:spcPts val="0"/>
              </a:spcAft>
              <a:buNone/>
            </a:pPr>
            <a:r>
              <a:rPr lang="en" sz="1600">
                <a:solidFill>
                  <a:schemeClr val="dk1"/>
                </a:solidFill>
              </a:rPr>
              <a:t>Charge and light are complementary &amp; interconnected!!</a:t>
            </a:r>
            <a:endParaRPr sz="1600">
              <a:solidFill>
                <a:schemeClr val="dk1"/>
              </a:solidFill>
            </a:endParaRPr>
          </a:p>
          <a:p>
            <a:pPr indent="0" lvl="0" marL="0" rtl="0" algn="l">
              <a:spcBef>
                <a:spcPts val="984"/>
              </a:spcBef>
              <a:spcAft>
                <a:spcPts val="0"/>
              </a:spcAft>
              <a:buNone/>
            </a:pPr>
            <a:r>
              <a:t/>
            </a:r>
            <a:endParaRPr sz="16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59"/>
          <p:cNvPicPr preferRelativeResize="0"/>
          <p:nvPr/>
        </p:nvPicPr>
        <p:blipFill>
          <a:blip r:embed="rId3">
            <a:alphaModFix/>
          </a:blip>
          <a:stretch>
            <a:fillRect/>
          </a:stretch>
        </p:blipFill>
        <p:spPr>
          <a:xfrm>
            <a:off x="491800" y="2318497"/>
            <a:ext cx="2314975" cy="2388153"/>
          </a:xfrm>
          <a:prstGeom prst="rect">
            <a:avLst/>
          </a:prstGeom>
          <a:noFill/>
          <a:ln>
            <a:noFill/>
          </a:ln>
        </p:spPr>
      </p:pic>
      <p:sp>
        <p:nvSpPr>
          <p:cNvPr id="611" name="Google Shape;611;p59"/>
          <p:cNvSpPr txBox="1"/>
          <p:nvPr>
            <p:ph idx="1" type="body"/>
          </p:nvPr>
        </p:nvSpPr>
        <p:spPr>
          <a:xfrm>
            <a:off x="152400" y="652475"/>
            <a:ext cx="2741700" cy="3523800"/>
          </a:xfrm>
          <a:prstGeom prst="rect">
            <a:avLst/>
          </a:prstGeom>
        </p:spPr>
        <p:txBody>
          <a:bodyPr anchorCtr="0" anchor="t" bIns="0" lIns="0" spcFirstLastPara="1" rIns="0" wrap="square" tIns="0">
            <a:noAutofit/>
          </a:bodyPr>
          <a:lstStyle/>
          <a:p>
            <a:pPr indent="0" lvl="0" marL="0" rtl="0" algn="ctr">
              <a:lnSpc>
                <a:spcPct val="100000"/>
              </a:lnSpc>
              <a:spcBef>
                <a:spcPts val="4200"/>
              </a:spcBef>
              <a:spcAft>
                <a:spcPts val="0"/>
              </a:spcAft>
              <a:buNone/>
            </a:pPr>
            <a:r>
              <a:rPr b="1" lang="en" u="sng">
                <a:solidFill>
                  <a:srgbClr val="C7007E"/>
                </a:solidFill>
              </a:rPr>
              <a:t>Neutrinos</a:t>
            </a:r>
            <a:br>
              <a:rPr b="1" lang="en" u="sng">
                <a:solidFill>
                  <a:srgbClr val="C7007E"/>
                </a:solidFill>
              </a:rPr>
            </a:br>
            <a:br>
              <a:rPr b="1" lang="en" u="sng">
                <a:solidFill>
                  <a:srgbClr val="C7007E"/>
                </a:solidFill>
              </a:rPr>
            </a:br>
            <a:r>
              <a:rPr lang="en" sz="1600">
                <a:solidFill>
                  <a:schemeClr val="dk1"/>
                </a:solidFill>
              </a:rPr>
              <a:t>Neutrino oscillation physics needs the study of thousand of interactions of GeV AND 10s MeV neutrinos</a:t>
            </a:r>
            <a:endParaRPr sz="1600">
              <a:solidFill>
                <a:schemeClr val="dk1"/>
              </a:solidFill>
            </a:endParaRPr>
          </a:p>
          <a:p>
            <a:pPr indent="0" lvl="0" marL="0" rtl="0" algn="ctr">
              <a:lnSpc>
                <a:spcPct val="100000"/>
              </a:lnSpc>
              <a:spcBef>
                <a:spcPts val="4200"/>
              </a:spcBef>
              <a:spcAft>
                <a:spcPts val="0"/>
              </a:spcAft>
              <a:buNone/>
            </a:pPr>
            <a:r>
              <a:t/>
            </a:r>
            <a:endParaRPr sz="1600">
              <a:solidFill>
                <a:schemeClr val="dk1"/>
              </a:solidFill>
            </a:endParaRPr>
          </a:p>
        </p:txBody>
      </p:sp>
      <p:sp>
        <p:nvSpPr>
          <p:cNvPr id="612" name="Google Shape;612;p59"/>
          <p:cNvSpPr txBox="1"/>
          <p:nvPr>
            <p:ph idx="1" type="body"/>
          </p:nvPr>
        </p:nvSpPr>
        <p:spPr>
          <a:xfrm>
            <a:off x="3276600" y="652475"/>
            <a:ext cx="2634300" cy="3523800"/>
          </a:xfrm>
          <a:prstGeom prst="rect">
            <a:avLst/>
          </a:prstGeom>
        </p:spPr>
        <p:txBody>
          <a:bodyPr anchorCtr="0" anchor="t" bIns="0" lIns="0" spcFirstLastPara="1" rIns="0" wrap="square" tIns="0">
            <a:noAutofit/>
          </a:bodyPr>
          <a:lstStyle/>
          <a:p>
            <a:pPr indent="0" lvl="0" marL="0" rtl="0" algn="ctr">
              <a:lnSpc>
                <a:spcPct val="100000"/>
              </a:lnSpc>
              <a:spcBef>
                <a:spcPts val="4200"/>
              </a:spcBef>
              <a:spcAft>
                <a:spcPts val="0"/>
              </a:spcAft>
              <a:buNone/>
            </a:pPr>
            <a:r>
              <a:rPr b="1" lang="en" u="sng">
                <a:solidFill>
                  <a:srgbClr val="C7007E"/>
                </a:solidFill>
              </a:rPr>
              <a:t>Dark Matter</a:t>
            </a:r>
            <a:br>
              <a:rPr b="1" lang="en" u="sng">
                <a:solidFill>
                  <a:srgbClr val="C7007E"/>
                </a:solidFill>
              </a:rPr>
            </a:br>
            <a:br>
              <a:rPr b="1" lang="en" u="sng">
                <a:solidFill>
                  <a:srgbClr val="C7007E"/>
                </a:solidFill>
              </a:rPr>
            </a:br>
            <a:r>
              <a:rPr lang="en" sz="1600">
                <a:solidFill>
                  <a:schemeClr val="dk1"/>
                </a:solidFill>
              </a:rPr>
              <a:t>Dark matter detection requires detection thresholds as low as keV</a:t>
            </a:r>
            <a:endParaRPr sz="1600">
              <a:solidFill>
                <a:schemeClr val="dk1"/>
              </a:solidFill>
            </a:endParaRPr>
          </a:p>
          <a:p>
            <a:pPr indent="0" lvl="0" marL="0" rtl="0" algn="ctr">
              <a:lnSpc>
                <a:spcPct val="100000"/>
              </a:lnSpc>
              <a:spcBef>
                <a:spcPts val="2600"/>
              </a:spcBef>
              <a:spcAft>
                <a:spcPts val="0"/>
              </a:spcAft>
              <a:buNone/>
            </a:pPr>
            <a:r>
              <a:t/>
            </a:r>
            <a:endParaRPr sz="1600">
              <a:solidFill>
                <a:schemeClr val="dk1"/>
              </a:solidFill>
            </a:endParaRPr>
          </a:p>
        </p:txBody>
      </p:sp>
      <p:sp>
        <p:nvSpPr>
          <p:cNvPr id="613" name="Google Shape;613;p59"/>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A flexible tool for fundamental physics</a:t>
            </a:r>
            <a:r>
              <a:rPr lang="en"/>
              <a:t>… but not one-size-fits-all!</a:t>
            </a:r>
            <a:endParaRPr/>
          </a:p>
        </p:txBody>
      </p:sp>
      <p:sp>
        <p:nvSpPr>
          <p:cNvPr id="614" name="Google Shape;614;p59"/>
          <p:cNvSpPr txBox="1"/>
          <p:nvPr>
            <p:ph idx="1" type="body"/>
          </p:nvPr>
        </p:nvSpPr>
        <p:spPr>
          <a:xfrm>
            <a:off x="6248400" y="652475"/>
            <a:ext cx="2634300" cy="3523800"/>
          </a:xfrm>
          <a:prstGeom prst="rect">
            <a:avLst/>
          </a:prstGeom>
        </p:spPr>
        <p:txBody>
          <a:bodyPr anchorCtr="0" anchor="t" bIns="0" lIns="0" spcFirstLastPara="1" rIns="0" wrap="square" tIns="0">
            <a:noAutofit/>
          </a:bodyPr>
          <a:lstStyle/>
          <a:p>
            <a:pPr indent="0" lvl="0" marL="0" rtl="0" algn="ctr">
              <a:lnSpc>
                <a:spcPct val="100000"/>
              </a:lnSpc>
              <a:spcBef>
                <a:spcPts val="4200"/>
              </a:spcBef>
              <a:spcAft>
                <a:spcPts val="0"/>
              </a:spcAft>
              <a:buNone/>
            </a:pPr>
            <a:r>
              <a:rPr b="1" lang="en" u="sng">
                <a:solidFill>
                  <a:srgbClr val="C7007E"/>
                </a:solidFill>
              </a:rPr>
              <a:t>0νββ</a:t>
            </a:r>
            <a:br>
              <a:rPr b="1" lang="en" u="sng">
                <a:solidFill>
                  <a:srgbClr val="C7007E"/>
                </a:solidFill>
              </a:rPr>
            </a:br>
            <a:br>
              <a:rPr b="1" lang="en" u="sng">
                <a:solidFill>
                  <a:srgbClr val="C7007E"/>
                </a:solidFill>
              </a:rPr>
            </a:br>
            <a:r>
              <a:rPr lang="en" sz="1600">
                <a:solidFill>
                  <a:schemeClr val="dk1"/>
                </a:solidFill>
              </a:rPr>
              <a:t>Extremely low background and need extraordinary good energy resolution</a:t>
            </a:r>
            <a:endParaRPr sz="1600">
              <a:solidFill>
                <a:schemeClr val="dk1"/>
              </a:solidFill>
            </a:endParaRPr>
          </a:p>
        </p:txBody>
      </p:sp>
      <p:sp>
        <p:nvSpPr>
          <p:cNvPr id="615" name="Google Shape;615;p5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616" name="Google Shape;616;p5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617" name="Google Shape;617;p5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cxnSp>
        <p:nvCxnSpPr>
          <p:cNvPr id="618" name="Google Shape;618;p59"/>
          <p:cNvCxnSpPr/>
          <p:nvPr/>
        </p:nvCxnSpPr>
        <p:spPr>
          <a:xfrm>
            <a:off x="3066750" y="926550"/>
            <a:ext cx="0" cy="3648300"/>
          </a:xfrm>
          <a:prstGeom prst="straightConnector1">
            <a:avLst/>
          </a:prstGeom>
          <a:noFill/>
          <a:ln cap="flat" cmpd="sng" w="9525">
            <a:solidFill>
              <a:srgbClr val="C7007E"/>
            </a:solidFill>
            <a:prstDash val="dot"/>
            <a:round/>
            <a:headEnd len="med" w="med" type="none"/>
            <a:tailEnd len="med" w="med" type="none"/>
          </a:ln>
        </p:spPr>
      </p:cxnSp>
      <p:cxnSp>
        <p:nvCxnSpPr>
          <p:cNvPr id="619" name="Google Shape;619;p59"/>
          <p:cNvCxnSpPr/>
          <p:nvPr/>
        </p:nvCxnSpPr>
        <p:spPr>
          <a:xfrm>
            <a:off x="6038550" y="926550"/>
            <a:ext cx="0" cy="3648300"/>
          </a:xfrm>
          <a:prstGeom prst="straightConnector1">
            <a:avLst/>
          </a:prstGeom>
          <a:noFill/>
          <a:ln cap="flat" cmpd="sng" w="9525">
            <a:solidFill>
              <a:srgbClr val="C7007E"/>
            </a:solidFill>
            <a:prstDash val="dot"/>
            <a:round/>
            <a:headEnd len="med" w="med" type="none"/>
            <a:tailEnd len="med" w="med" type="none"/>
          </a:ln>
        </p:spPr>
      </p:cxnSp>
      <p:pic>
        <p:nvPicPr>
          <p:cNvPr id="620" name="Google Shape;620;p59"/>
          <p:cNvPicPr preferRelativeResize="0"/>
          <p:nvPr/>
        </p:nvPicPr>
        <p:blipFill>
          <a:blip r:embed="rId4">
            <a:alphaModFix/>
          </a:blip>
          <a:stretch>
            <a:fillRect/>
          </a:stretch>
        </p:blipFill>
        <p:spPr>
          <a:xfrm>
            <a:off x="6436149" y="2317725"/>
            <a:ext cx="2314976" cy="2505051"/>
          </a:xfrm>
          <a:prstGeom prst="rect">
            <a:avLst/>
          </a:prstGeom>
          <a:noFill/>
          <a:ln>
            <a:noFill/>
          </a:ln>
        </p:spPr>
      </p:pic>
      <p:pic>
        <p:nvPicPr>
          <p:cNvPr id="621" name="Google Shape;621;p59"/>
          <p:cNvPicPr preferRelativeResize="0"/>
          <p:nvPr/>
        </p:nvPicPr>
        <p:blipFill>
          <a:blip r:embed="rId5">
            <a:alphaModFix/>
          </a:blip>
          <a:stretch>
            <a:fillRect/>
          </a:stretch>
        </p:blipFill>
        <p:spPr>
          <a:xfrm>
            <a:off x="3381375" y="2272128"/>
            <a:ext cx="2266500" cy="24026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60"/>
          <p:cNvSpPr txBox="1"/>
          <p:nvPr>
            <p:ph type="title"/>
          </p:nvPr>
        </p:nvSpPr>
        <p:spPr>
          <a:xfrm>
            <a:off x="228600" y="42274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Noble element detectors for neutrino physics</a:t>
            </a:r>
            <a:endParaRPr sz="1950"/>
          </a:p>
        </p:txBody>
      </p:sp>
      <p:sp>
        <p:nvSpPr>
          <p:cNvPr id="627" name="Google Shape;627;p6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628" name="Google Shape;628;p6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629" name="Google Shape;629;p6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61"/>
          <p:cNvPicPr preferRelativeResize="0"/>
          <p:nvPr/>
        </p:nvPicPr>
        <p:blipFill rotWithShape="1">
          <a:blip r:embed="rId3">
            <a:alphaModFix/>
          </a:blip>
          <a:srcRect b="0" l="0" r="0" t="0"/>
          <a:stretch/>
        </p:blipFill>
        <p:spPr>
          <a:xfrm>
            <a:off x="0" y="778789"/>
            <a:ext cx="9144003" cy="4364712"/>
          </a:xfrm>
          <a:prstGeom prst="rect">
            <a:avLst/>
          </a:prstGeom>
          <a:noFill/>
          <a:ln>
            <a:noFill/>
          </a:ln>
        </p:spPr>
      </p:pic>
      <p:sp>
        <p:nvSpPr>
          <p:cNvPr id="637" name="Google Shape;637;p61"/>
          <p:cNvSpPr/>
          <p:nvPr/>
        </p:nvSpPr>
        <p:spPr>
          <a:xfrm>
            <a:off x="0" y="1"/>
            <a:ext cx="9144000" cy="8550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orbel"/>
              <a:ea typeface="Corbel"/>
              <a:cs typeface="Corbel"/>
              <a:sym typeface="Corbel"/>
            </a:endParaRPr>
          </a:p>
        </p:txBody>
      </p:sp>
      <p:sp>
        <p:nvSpPr>
          <p:cNvPr id="638" name="Google Shape;638;p61"/>
          <p:cNvSpPr/>
          <p:nvPr/>
        </p:nvSpPr>
        <p:spPr>
          <a:xfrm>
            <a:off x="8298997" y="500650"/>
            <a:ext cx="845100" cy="6864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orbel"/>
              <a:ea typeface="Corbel"/>
              <a:cs typeface="Corbel"/>
              <a:sym typeface="Corbel"/>
            </a:endParaRPr>
          </a:p>
        </p:txBody>
      </p:sp>
      <p:sp>
        <p:nvSpPr>
          <p:cNvPr id="639" name="Google Shape;639;p61"/>
          <p:cNvSpPr txBox="1"/>
          <p:nvPr/>
        </p:nvSpPr>
        <p:spPr>
          <a:xfrm rot="1410796">
            <a:off x="4075532" y="2849182"/>
            <a:ext cx="1958084" cy="39258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a:solidFill>
                  <a:srgbClr val="BF9000"/>
                </a:solidFill>
                <a:latin typeface="Palatino Linotype"/>
                <a:ea typeface="Palatino Linotype"/>
                <a:cs typeface="Palatino Linotype"/>
                <a:sym typeface="Palatino Linotype"/>
              </a:rPr>
              <a:t>L = 1300 km</a:t>
            </a:r>
            <a:endParaRPr b="1" sz="2100">
              <a:solidFill>
                <a:srgbClr val="BF9000"/>
              </a:solidFill>
              <a:latin typeface="Palatino Linotype"/>
              <a:ea typeface="Palatino Linotype"/>
              <a:cs typeface="Palatino Linotype"/>
              <a:sym typeface="Palatino Linotype"/>
            </a:endParaRPr>
          </a:p>
        </p:txBody>
      </p:sp>
      <p:sp>
        <p:nvSpPr>
          <p:cNvPr id="640" name="Google Shape;640;p61"/>
          <p:cNvSpPr/>
          <p:nvPr/>
        </p:nvSpPr>
        <p:spPr>
          <a:xfrm>
            <a:off x="6639097" y="4095793"/>
            <a:ext cx="360900" cy="294000"/>
          </a:xfrm>
          <a:prstGeom prst="rect">
            <a:avLst/>
          </a:prstGeom>
          <a:blipFill rotWithShape="1">
            <a:blip r:embed="rId4">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41" name="Google Shape;641;p61"/>
          <p:cNvSpPr/>
          <p:nvPr/>
        </p:nvSpPr>
        <p:spPr>
          <a:xfrm>
            <a:off x="6357107" y="3936630"/>
            <a:ext cx="360900" cy="294000"/>
          </a:xfrm>
          <a:prstGeom prst="rect">
            <a:avLst/>
          </a:prstGeom>
          <a:blipFill rotWithShape="1">
            <a:blip r:embed="rId5">
              <a:alphaModFix/>
            </a:blip>
            <a:stretch>
              <a:fillRect b="-468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42" name="Google Shape;642;p61"/>
          <p:cNvSpPr/>
          <p:nvPr/>
        </p:nvSpPr>
        <p:spPr>
          <a:xfrm>
            <a:off x="6086456" y="3807546"/>
            <a:ext cx="360900" cy="294000"/>
          </a:xfrm>
          <a:prstGeom prst="rect">
            <a:avLst/>
          </a:prstGeom>
          <a:blipFill rotWithShape="1">
            <a:blip r:embed="rId4">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43" name="Google Shape;643;p61"/>
          <p:cNvSpPr/>
          <p:nvPr/>
        </p:nvSpPr>
        <p:spPr>
          <a:xfrm>
            <a:off x="6328666" y="3642751"/>
            <a:ext cx="360900" cy="294000"/>
          </a:xfrm>
          <a:prstGeom prst="rect">
            <a:avLst/>
          </a:prstGeom>
          <a:blipFill rotWithShape="1">
            <a:blip r:embed="rId4">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44" name="Google Shape;644;p61"/>
          <p:cNvSpPr/>
          <p:nvPr/>
        </p:nvSpPr>
        <p:spPr>
          <a:xfrm>
            <a:off x="6606477" y="3791828"/>
            <a:ext cx="360900" cy="294000"/>
          </a:xfrm>
          <a:prstGeom prst="rect">
            <a:avLst/>
          </a:prstGeom>
          <a:blipFill rotWithShape="1">
            <a:blip r:embed="rId6">
              <a:alphaModFix/>
            </a:blip>
            <a:stretch>
              <a:fillRect b="-3078"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45" name="Google Shape;645;p61"/>
          <p:cNvSpPr/>
          <p:nvPr/>
        </p:nvSpPr>
        <p:spPr>
          <a:xfrm>
            <a:off x="2373919" y="1928507"/>
            <a:ext cx="360900" cy="294000"/>
          </a:xfrm>
          <a:prstGeom prst="rect">
            <a:avLst/>
          </a:prstGeom>
          <a:blipFill rotWithShape="1">
            <a:blip r:embed="rId4">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46" name="Google Shape;646;p61"/>
          <p:cNvSpPr/>
          <p:nvPr/>
        </p:nvSpPr>
        <p:spPr>
          <a:xfrm>
            <a:off x="2671314" y="2060456"/>
            <a:ext cx="345300" cy="276900"/>
          </a:xfrm>
          <a:prstGeom prst="rect">
            <a:avLst/>
          </a:prstGeom>
          <a:blipFill rotWithShape="1">
            <a:blip r:embed="rId7">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47" name="Google Shape;647;p61"/>
          <p:cNvSpPr/>
          <p:nvPr/>
        </p:nvSpPr>
        <p:spPr>
          <a:xfrm>
            <a:off x="2578561" y="2273381"/>
            <a:ext cx="345300" cy="276900"/>
          </a:xfrm>
          <a:prstGeom prst="rect">
            <a:avLst/>
          </a:prstGeom>
          <a:blipFill rotWithShape="1">
            <a:blip r:embed="rId8">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48" name="Google Shape;648;p61"/>
          <p:cNvSpPr/>
          <p:nvPr/>
        </p:nvSpPr>
        <p:spPr>
          <a:xfrm>
            <a:off x="2300779" y="2176636"/>
            <a:ext cx="350100" cy="276900"/>
          </a:xfrm>
          <a:prstGeom prst="rect">
            <a:avLst/>
          </a:prstGeom>
          <a:blipFill rotWithShape="1">
            <a:blip r:embed="rId9">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49" name="Google Shape;649;p61"/>
          <p:cNvSpPr txBox="1"/>
          <p:nvPr/>
        </p:nvSpPr>
        <p:spPr>
          <a:xfrm>
            <a:off x="5427769" y="4496933"/>
            <a:ext cx="20754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500">
                <a:solidFill>
                  <a:srgbClr val="FFFFFF"/>
                </a:solidFill>
                <a:latin typeface="Palatino Linotype"/>
                <a:ea typeface="Palatino Linotype"/>
                <a:cs typeface="Palatino Linotype"/>
                <a:sym typeface="Palatino Linotype"/>
              </a:rPr>
              <a:t>An intense &amp; pure muon neutrino beam</a:t>
            </a:r>
            <a:endParaRPr b="1" sz="1500">
              <a:solidFill>
                <a:srgbClr val="FFFFFF"/>
              </a:solidFill>
              <a:latin typeface="Palatino Linotype"/>
              <a:ea typeface="Palatino Linotype"/>
              <a:cs typeface="Palatino Linotype"/>
              <a:sym typeface="Palatino Linotype"/>
            </a:endParaRPr>
          </a:p>
        </p:txBody>
      </p:sp>
      <p:sp>
        <p:nvSpPr>
          <p:cNvPr id="650" name="Google Shape;650;p61"/>
          <p:cNvSpPr txBox="1"/>
          <p:nvPr/>
        </p:nvSpPr>
        <p:spPr>
          <a:xfrm>
            <a:off x="5901500" y="93000"/>
            <a:ext cx="3142200" cy="300000"/>
          </a:xfrm>
          <a:prstGeom prst="rect">
            <a:avLst/>
          </a:prstGeom>
          <a:solidFill>
            <a:srgbClr val="FFFFFF">
              <a:alpha val="69800"/>
            </a:srgbClr>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 sz="1500">
                <a:solidFill>
                  <a:schemeClr val="dk1"/>
                </a:solidFill>
                <a:latin typeface="Corbel"/>
                <a:ea typeface="Corbel"/>
                <a:cs typeface="Corbel"/>
                <a:sym typeface="Corbel"/>
              </a:rPr>
              <a:t>STEP 1</a:t>
            </a:r>
            <a:r>
              <a:rPr i="1" lang="en" sz="1500">
                <a:solidFill>
                  <a:schemeClr val="dk1"/>
                </a:solidFill>
                <a:latin typeface="Corbel"/>
                <a:ea typeface="Corbel"/>
                <a:cs typeface="Corbel"/>
                <a:sym typeface="Corbel"/>
              </a:rPr>
              <a:t>:</a:t>
            </a:r>
            <a:r>
              <a:rPr b="1" i="1" lang="en" sz="1500">
                <a:solidFill>
                  <a:schemeClr val="dk1"/>
                </a:solidFill>
                <a:latin typeface="Corbel"/>
                <a:ea typeface="Corbel"/>
                <a:cs typeface="Corbel"/>
                <a:sym typeface="Corbel"/>
              </a:rPr>
              <a:t> </a:t>
            </a:r>
            <a:r>
              <a:rPr i="1" lang="en" sz="1500">
                <a:solidFill>
                  <a:schemeClr val="dk1"/>
                </a:solidFill>
                <a:latin typeface="Corbel"/>
                <a:ea typeface="Corbel"/>
                <a:cs typeface="Corbel"/>
                <a:sym typeface="Corbel"/>
              </a:rPr>
              <a:t>Making a beam</a:t>
            </a:r>
            <a:endParaRPr sz="1100">
              <a:solidFill>
                <a:schemeClr val="dk1"/>
              </a:solidFill>
            </a:endParaRPr>
          </a:p>
        </p:txBody>
      </p:sp>
      <p:sp>
        <p:nvSpPr>
          <p:cNvPr id="651" name="Google Shape;651;p61"/>
          <p:cNvSpPr txBox="1"/>
          <p:nvPr/>
        </p:nvSpPr>
        <p:spPr>
          <a:xfrm>
            <a:off x="10600" y="-1475"/>
            <a:ext cx="8229600" cy="5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700">
                <a:solidFill>
                  <a:schemeClr val="lt1"/>
                </a:solidFill>
                <a:latin typeface="Palatino"/>
                <a:ea typeface="Palatino"/>
                <a:cs typeface="Palatino"/>
                <a:sym typeface="Palatino"/>
              </a:rPr>
              <a:t>ν-oscillations experiment 101</a:t>
            </a:r>
            <a:endParaRPr sz="2000">
              <a:solidFill>
                <a:schemeClr val="lt1"/>
              </a:solidFill>
              <a:latin typeface="Palatino"/>
              <a:ea typeface="Palatino"/>
              <a:cs typeface="Palatino"/>
              <a:sym typeface="Palatino"/>
            </a:endParaRPr>
          </a:p>
        </p:txBody>
      </p:sp>
      <p:pic>
        <p:nvPicPr>
          <p:cNvPr id="652" name="Google Shape;652;p61"/>
          <p:cNvPicPr preferRelativeResize="0"/>
          <p:nvPr/>
        </p:nvPicPr>
        <p:blipFill rotWithShape="1">
          <a:blip r:embed="rId10">
            <a:alphaModFix/>
          </a:blip>
          <a:srcRect b="0" l="0" r="0" t="0"/>
          <a:stretch/>
        </p:blipFill>
        <p:spPr>
          <a:xfrm>
            <a:off x="7227434" y="4204854"/>
            <a:ext cx="1034820" cy="229961"/>
          </a:xfrm>
          <a:prstGeom prst="rect">
            <a:avLst/>
          </a:prstGeom>
          <a:noFill/>
          <a:ln>
            <a:noFill/>
          </a:ln>
        </p:spPr>
      </p:pic>
      <p:pic>
        <p:nvPicPr>
          <p:cNvPr id="653" name="Google Shape;653;p61"/>
          <p:cNvPicPr preferRelativeResize="0"/>
          <p:nvPr/>
        </p:nvPicPr>
        <p:blipFill rotWithShape="1">
          <a:blip r:embed="rId11">
            <a:alphaModFix/>
          </a:blip>
          <a:srcRect b="0" l="0" r="0" t="0"/>
          <a:stretch/>
        </p:blipFill>
        <p:spPr>
          <a:xfrm>
            <a:off x="1556977" y="2285745"/>
            <a:ext cx="737555" cy="303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62"/>
          <p:cNvPicPr preferRelativeResize="0"/>
          <p:nvPr/>
        </p:nvPicPr>
        <p:blipFill rotWithShape="1">
          <a:blip r:embed="rId3">
            <a:alphaModFix/>
          </a:blip>
          <a:srcRect b="0" l="0" r="0" t="0"/>
          <a:stretch/>
        </p:blipFill>
        <p:spPr>
          <a:xfrm>
            <a:off x="0" y="778789"/>
            <a:ext cx="9144003" cy="4364712"/>
          </a:xfrm>
          <a:prstGeom prst="rect">
            <a:avLst/>
          </a:prstGeom>
          <a:noFill/>
          <a:ln>
            <a:noFill/>
          </a:ln>
        </p:spPr>
      </p:pic>
      <p:sp>
        <p:nvSpPr>
          <p:cNvPr id="661" name="Google Shape;661;p62"/>
          <p:cNvSpPr/>
          <p:nvPr/>
        </p:nvSpPr>
        <p:spPr>
          <a:xfrm>
            <a:off x="0" y="1"/>
            <a:ext cx="9144000" cy="8550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orbel"/>
              <a:ea typeface="Corbel"/>
              <a:cs typeface="Corbel"/>
              <a:sym typeface="Corbel"/>
            </a:endParaRPr>
          </a:p>
        </p:txBody>
      </p:sp>
      <p:sp>
        <p:nvSpPr>
          <p:cNvPr id="662" name="Google Shape;662;p62"/>
          <p:cNvSpPr/>
          <p:nvPr/>
        </p:nvSpPr>
        <p:spPr>
          <a:xfrm>
            <a:off x="8298997" y="500650"/>
            <a:ext cx="845100" cy="6864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orbel"/>
              <a:ea typeface="Corbel"/>
              <a:cs typeface="Corbel"/>
              <a:sym typeface="Corbel"/>
            </a:endParaRPr>
          </a:p>
        </p:txBody>
      </p:sp>
      <p:pic>
        <p:nvPicPr>
          <p:cNvPr id="663" name="Google Shape;663;p62"/>
          <p:cNvPicPr preferRelativeResize="0"/>
          <p:nvPr/>
        </p:nvPicPr>
        <p:blipFill>
          <a:blip r:embed="rId4">
            <a:alphaModFix/>
          </a:blip>
          <a:stretch>
            <a:fillRect/>
          </a:stretch>
        </p:blipFill>
        <p:spPr>
          <a:xfrm>
            <a:off x="6482207" y="3731350"/>
            <a:ext cx="710378" cy="779350"/>
          </a:xfrm>
          <a:prstGeom prst="rect">
            <a:avLst/>
          </a:prstGeom>
          <a:noFill/>
          <a:ln>
            <a:noFill/>
          </a:ln>
        </p:spPr>
      </p:pic>
      <p:sp>
        <p:nvSpPr>
          <p:cNvPr id="664" name="Google Shape;664;p62"/>
          <p:cNvSpPr/>
          <p:nvPr/>
        </p:nvSpPr>
        <p:spPr>
          <a:xfrm>
            <a:off x="6639097" y="4095793"/>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65" name="Google Shape;665;p62"/>
          <p:cNvSpPr/>
          <p:nvPr/>
        </p:nvSpPr>
        <p:spPr>
          <a:xfrm>
            <a:off x="6357107" y="3936630"/>
            <a:ext cx="360900" cy="294000"/>
          </a:xfrm>
          <a:prstGeom prst="rect">
            <a:avLst/>
          </a:prstGeom>
          <a:blipFill rotWithShape="1">
            <a:blip r:embed="rId6">
              <a:alphaModFix/>
            </a:blip>
            <a:stretch>
              <a:fillRect b="-468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66" name="Google Shape;666;p62"/>
          <p:cNvSpPr/>
          <p:nvPr/>
        </p:nvSpPr>
        <p:spPr>
          <a:xfrm>
            <a:off x="6086456" y="3807546"/>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67" name="Google Shape;667;p62"/>
          <p:cNvSpPr/>
          <p:nvPr/>
        </p:nvSpPr>
        <p:spPr>
          <a:xfrm>
            <a:off x="6328666" y="3642751"/>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68" name="Google Shape;668;p62"/>
          <p:cNvSpPr/>
          <p:nvPr/>
        </p:nvSpPr>
        <p:spPr>
          <a:xfrm>
            <a:off x="6606477" y="3791828"/>
            <a:ext cx="360900" cy="294000"/>
          </a:xfrm>
          <a:prstGeom prst="rect">
            <a:avLst/>
          </a:prstGeom>
          <a:blipFill rotWithShape="1">
            <a:blip r:embed="rId7">
              <a:alphaModFix/>
            </a:blip>
            <a:stretch>
              <a:fillRect b="-3078"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69" name="Google Shape;669;p62"/>
          <p:cNvSpPr/>
          <p:nvPr/>
        </p:nvSpPr>
        <p:spPr>
          <a:xfrm>
            <a:off x="2373919" y="1928507"/>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70" name="Google Shape;670;p62"/>
          <p:cNvSpPr/>
          <p:nvPr/>
        </p:nvSpPr>
        <p:spPr>
          <a:xfrm>
            <a:off x="2671314" y="2060456"/>
            <a:ext cx="345300" cy="276900"/>
          </a:xfrm>
          <a:prstGeom prst="rect">
            <a:avLst/>
          </a:prstGeom>
          <a:blipFill rotWithShape="1">
            <a:blip r:embed="rId8">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71" name="Google Shape;671;p62"/>
          <p:cNvSpPr/>
          <p:nvPr/>
        </p:nvSpPr>
        <p:spPr>
          <a:xfrm>
            <a:off x="2578561" y="2273381"/>
            <a:ext cx="345300" cy="276900"/>
          </a:xfrm>
          <a:prstGeom prst="rect">
            <a:avLst/>
          </a:prstGeom>
          <a:blipFill rotWithShape="1">
            <a:blip r:embed="rId9">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72" name="Google Shape;672;p62"/>
          <p:cNvSpPr/>
          <p:nvPr/>
        </p:nvSpPr>
        <p:spPr>
          <a:xfrm>
            <a:off x="2300779" y="2176636"/>
            <a:ext cx="350100" cy="276900"/>
          </a:xfrm>
          <a:prstGeom prst="rect">
            <a:avLst/>
          </a:prstGeom>
          <a:blipFill rotWithShape="1">
            <a:blip r:embed="rId10">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73" name="Google Shape;673;p62"/>
          <p:cNvSpPr txBox="1"/>
          <p:nvPr/>
        </p:nvSpPr>
        <p:spPr>
          <a:xfrm>
            <a:off x="5901500" y="93000"/>
            <a:ext cx="3142200" cy="531000"/>
          </a:xfrm>
          <a:prstGeom prst="rect">
            <a:avLst/>
          </a:prstGeom>
          <a:solidFill>
            <a:srgbClr val="FFFFFF">
              <a:alpha val="69800"/>
            </a:srgbClr>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 sz="1500">
                <a:solidFill>
                  <a:schemeClr val="dk1"/>
                </a:solidFill>
                <a:latin typeface="Corbel"/>
                <a:ea typeface="Corbel"/>
                <a:cs typeface="Corbel"/>
                <a:sym typeface="Corbel"/>
              </a:rPr>
              <a:t>STEP 1</a:t>
            </a:r>
            <a:r>
              <a:rPr i="1" lang="en" sz="1500">
                <a:solidFill>
                  <a:schemeClr val="dk1"/>
                </a:solidFill>
                <a:latin typeface="Corbel"/>
                <a:ea typeface="Corbel"/>
                <a:cs typeface="Corbel"/>
                <a:sym typeface="Corbel"/>
              </a:rPr>
              <a:t>:</a:t>
            </a:r>
            <a:r>
              <a:rPr b="1" i="1" lang="en" sz="1500">
                <a:solidFill>
                  <a:schemeClr val="dk1"/>
                </a:solidFill>
                <a:latin typeface="Corbel"/>
                <a:ea typeface="Corbel"/>
                <a:cs typeface="Corbel"/>
                <a:sym typeface="Corbel"/>
              </a:rPr>
              <a:t> </a:t>
            </a:r>
            <a:r>
              <a:rPr i="1" lang="en" sz="1500">
                <a:solidFill>
                  <a:schemeClr val="dk1"/>
                </a:solidFill>
                <a:latin typeface="Corbel"/>
                <a:ea typeface="Corbel"/>
                <a:cs typeface="Corbel"/>
                <a:sym typeface="Corbel"/>
              </a:rPr>
              <a:t>Making a beam</a:t>
            </a:r>
            <a:br>
              <a:rPr i="1" lang="en" sz="1500">
                <a:solidFill>
                  <a:schemeClr val="dk1"/>
                </a:solidFill>
                <a:latin typeface="Corbel"/>
                <a:ea typeface="Corbel"/>
                <a:cs typeface="Corbel"/>
                <a:sym typeface="Corbel"/>
              </a:rPr>
            </a:br>
            <a:r>
              <a:rPr b="1" i="1" lang="en" sz="1500">
                <a:solidFill>
                  <a:schemeClr val="dk1"/>
                </a:solidFill>
                <a:latin typeface="Corbel"/>
                <a:ea typeface="Corbel"/>
                <a:cs typeface="Corbel"/>
                <a:sym typeface="Corbel"/>
              </a:rPr>
              <a:t>STEP 2</a:t>
            </a:r>
            <a:r>
              <a:rPr i="1" lang="en" sz="1500">
                <a:solidFill>
                  <a:schemeClr val="dk1"/>
                </a:solidFill>
                <a:latin typeface="Corbel"/>
                <a:ea typeface="Corbel"/>
                <a:cs typeface="Corbel"/>
                <a:sym typeface="Corbel"/>
              </a:rPr>
              <a:t>:</a:t>
            </a:r>
            <a:r>
              <a:rPr b="1" i="1" lang="en" sz="1500">
                <a:solidFill>
                  <a:schemeClr val="dk1"/>
                </a:solidFill>
                <a:latin typeface="Corbel"/>
                <a:ea typeface="Corbel"/>
                <a:cs typeface="Corbel"/>
                <a:sym typeface="Corbel"/>
              </a:rPr>
              <a:t> </a:t>
            </a:r>
            <a:r>
              <a:rPr i="1" lang="en" sz="1500">
                <a:solidFill>
                  <a:schemeClr val="dk1"/>
                </a:solidFill>
                <a:latin typeface="Corbel"/>
                <a:ea typeface="Corbel"/>
                <a:cs typeface="Corbel"/>
                <a:sym typeface="Corbel"/>
              </a:rPr>
              <a:t>Checking twice</a:t>
            </a:r>
            <a:endParaRPr sz="1100">
              <a:solidFill>
                <a:schemeClr val="dk1"/>
              </a:solidFill>
            </a:endParaRPr>
          </a:p>
        </p:txBody>
      </p:sp>
      <p:pic>
        <p:nvPicPr>
          <p:cNvPr id="674" name="Google Shape;674;p62"/>
          <p:cNvPicPr preferRelativeResize="0"/>
          <p:nvPr/>
        </p:nvPicPr>
        <p:blipFill rotWithShape="1">
          <a:blip r:embed="rId11">
            <a:alphaModFix/>
          </a:blip>
          <a:srcRect b="0" l="0" r="0" t="0"/>
          <a:stretch/>
        </p:blipFill>
        <p:spPr>
          <a:xfrm>
            <a:off x="1556977" y="2285745"/>
            <a:ext cx="737555" cy="303699"/>
          </a:xfrm>
          <a:prstGeom prst="rect">
            <a:avLst/>
          </a:prstGeom>
          <a:noFill/>
          <a:ln>
            <a:noFill/>
          </a:ln>
        </p:spPr>
      </p:pic>
      <p:pic>
        <p:nvPicPr>
          <p:cNvPr id="675" name="Google Shape;675;p62"/>
          <p:cNvPicPr preferRelativeResize="0"/>
          <p:nvPr/>
        </p:nvPicPr>
        <p:blipFill rotWithShape="1">
          <a:blip r:embed="rId12">
            <a:alphaModFix/>
          </a:blip>
          <a:srcRect b="0" l="0" r="0" t="0"/>
          <a:stretch/>
        </p:blipFill>
        <p:spPr>
          <a:xfrm>
            <a:off x="7227434" y="4204854"/>
            <a:ext cx="1034820" cy="229961"/>
          </a:xfrm>
          <a:prstGeom prst="rect">
            <a:avLst/>
          </a:prstGeom>
          <a:noFill/>
          <a:ln>
            <a:noFill/>
          </a:ln>
        </p:spPr>
      </p:pic>
      <p:sp>
        <p:nvSpPr>
          <p:cNvPr id="676" name="Google Shape;676;p62"/>
          <p:cNvSpPr txBox="1"/>
          <p:nvPr/>
        </p:nvSpPr>
        <p:spPr>
          <a:xfrm>
            <a:off x="10600" y="-1475"/>
            <a:ext cx="8229600" cy="5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lt1"/>
                </a:solidFill>
                <a:latin typeface="Palatino"/>
                <a:ea typeface="Palatino"/>
                <a:cs typeface="Palatino"/>
                <a:sym typeface="Palatino"/>
              </a:rPr>
              <a:t>ν-oscillations experiment 101</a:t>
            </a:r>
            <a:endParaRPr sz="2000">
              <a:solidFill>
                <a:schemeClr val="lt1"/>
              </a:solidFill>
              <a:latin typeface="Palatino"/>
              <a:ea typeface="Palatino"/>
              <a:cs typeface="Palatino"/>
              <a:sym typeface="Palatino"/>
            </a:endParaRPr>
          </a:p>
        </p:txBody>
      </p:sp>
      <p:sp>
        <p:nvSpPr>
          <p:cNvPr id="677" name="Google Shape;677;p62"/>
          <p:cNvSpPr txBox="1"/>
          <p:nvPr/>
        </p:nvSpPr>
        <p:spPr>
          <a:xfrm rot="1410796">
            <a:off x="4075532" y="2849182"/>
            <a:ext cx="1958084" cy="39258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a:solidFill>
                  <a:srgbClr val="BF9000"/>
                </a:solidFill>
                <a:latin typeface="Palatino Linotype"/>
                <a:ea typeface="Palatino Linotype"/>
                <a:cs typeface="Palatino Linotype"/>
                <a:sym typeface="Palatino Linotype"/>
              </a:rPr>
              <a:t>L = 1300 km</a:t>
            </a:r>
            <a:endParaRPr b="1" sz="2100">
              <a:solidFill>
                <a:srgbClr val="BF9000"/>
              </a:solidFill>
              <a:latin typeface="Palatino Linotype"/>
              <a:ea typeface="Palatino Linotype"/>
              <a:cs typeface="Palatino Linotype"/>
              <a:sym typeface="Palatino Linotype"/>
            </a:endParaRPr>
          </a:p>
        </p:txBody>
      </p:sp>
      <p:pic>
        <p:nvPicPr>
          <p:cNvPr id="678" name="Google Shape;678;p62"/>
          <p:cNvPicPr preferRelativeResize="0"/>
          <p:nvPr/>
        </p:nvPicPr>
        <p:blipFill rotWithShape="1">
          <a:blip r:embed="rId13">
            <a:alphaModFix/>
          </a:blip>
          <a:srcRect b="0" l="0" r="0" t="0"/>
          <a:stretch/>
        </p:blipFill>
        <p:spPr>
          <a:xfrm flipH="1">
            <a:off x="712206" y="1473473"/>
            <a:ext cx="1665100" cy="779350"/>
          </a:xfrm>
          <a:prstGeom prst="rect">
            <a:avLst/>
          </a:prstGeom>
          <a:noFill/>
          <a:ln>
            <a:noFill/>
          </a:ln>
        </p:spPr>
      </p:pic>
      <p:sp>
        <p:nvSpPr>
          <p:cNvPr id="679" name="Google Shape;679;p62"/>
          <p:cNvSpPr txBox="1"/>
          <p:nvPr/>
        </p:nvSpPr>
        <p:spPr>
          <a:xfrm>
            <a:off x="6142050" y="2735700"/>
            <a:ext cx="2043900" cy="779400"/>
          </a:xfrm>
          <a:prstGeom prst="rect">
            <a:avLst/>
          </a:prstGeom>
          <a:noFill/>
          <a:ln>
            <a:noFill/>
          </a:ln>
        </p:spPr>
        <p:txBody>
          <a:bodyPr anchorCtr="0" anchor="t" bIns="34275" lIns="68575" spcFirstLastPara="1" rIns="68575" wrap="square" tIns="34275">
            <a:noAutofit/>
          </a:bodyPr>
          <a:lstStyle/>
          <a:p>
            <a:pPr indent="0" lvl="0" marL="0" rtl="0" algn="l">
              <a:spcBef>
                <a:spcPts val="500"/>
              </a:spcBef>
              <a:spcAft>
                <a:spcPts val="0"/>
              </a:spcAft>
              <a:buNone/>
            </a:pPr>
            <a:r>
              <a:rPr lang="en">
                <a:solidFill>
                  <a:schemeClr val="lt1"/>
                </a:solidFill>
                <a:latin typeface="Palatino Linotype"/>
                <a:ea typeface="Palatino Linotype"/>
                <a:cs typeface="Palatino Linotype"/>
                <a:sym typeface="Palatino Linotype"/>
              </a:rPr>
              <a:t>N</a:t>
            </a:r>
            <a:r>
              <a:rPr baseline="30000" lang="en">
                <a:solidFill>
                  <a:schemeClr val="lt1"/>
                </a:solidFill>
                <a:latin typeface="Palatino Linotype"/>
                <a:ea typeface="Palatino Linotype"/>
                <a:cs typeface="Palatino Linotype"/>
                <a:sym typeface="Palatino Linotype"/>
              </a:rPr>
              <a:t>μ</a:t>
            </a:r>
            <a:r>
              <a:rPr baseline="-25000" lang="en">
                <a:solidFill>
                  <a:schemeClr val="lt1"/>
                </a:solidFill>
                <a:latin typeface="Palatino Linotype"/>
                <a:ea typeface="Palatino Linotype"/>
                <a:cs typeface="Palatino Linotype"/>
                <a:sym typeface="Palatino Linotype"/>
              </a:rPr>
              <a:t>ND</a:t>
            </a:r>
            <a:r>
              <a:rPr lang="en">
                <a:solidFill>
                  <a:schemeClr val="lt1"/>
                </a:solidFill>
                <a:latin typeface="Palatino Linotype"/>
                <a:ea typeface="Palatino Linotype"/>
                <a:cs typeface="Palatino Linotype"/>
                <a:sym typeface="Palatino Linotype"/>
              </a:rPr>
              <a:t>(Er): </a:t>
            </a: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Number of ν</a:t>
            </a:r>
            <a:r>
              <a:rPr baseline="-25000" lang="en">
                <a:solidFill>
                  <a:schemeClr val="lt1"/>
                </a:solidFill>
                <a:latin typeface="Palatino Linotype"/>
                <a:ea typeface="Palatino Linotype"/>
                <a:cs typeface="Palatino Linotype"/>
                <a:sym typeface="Palatino Linotype"/>
              </a:rPr>
              <a:t>μ </a:t>
            </a:r>
            <a:br>
              <a:rPr baseline="-25000"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in reco energy</a:t>
            </a:r>
            <a:endParaRPr>
              <a:solidFill>
                <a:schemeClr val="lt1"/>
              </a:solidFill>
              <a:latin typeface="Palatino Linotype"/>
              <a:ea typeface="Palatino Linotype"/>
              <a:cs typeface="Palatino Linotype"/>
              <a:sym typeface="Palatino Linotype"/>
            </a:endParaRPr>
          </a:p>
        </p:txBody>
      </p:sp>
      <p:sp>
        <p:nvSpPr>
          <p:cNvPr id="680" name="Google Shape;680;p62"/>
          <p:cNvSpPr txBox="1"/>
          <p:nvPr/>
        </p:nvSpPr>
        <p:spPr>
          <a:xfrm>
            <a:off x="2789250" y="1211700"/>
            <a:ext cx="2043900" cy="779400"/>
          </a:xfrm>
          <a:prstGeom prst="rect">
            <a:avLst/>
          </a:prstGeom>
          <a:noFill/>
          <a:ln>
            <a:noFill/>
          </a:ln>
        </p:spPr>
        <p:txBody>
          <a:bodyPr anchorCtr="0" anchor="t" bIns="34275" lIns="68575" spcFirstLastPara="1" rIns="68575" wrap="square" tIns="34275">
            <a:noAutofit/>
          </a:bodyPr>
          <a:lstStyle/>
          <a:p>
            <a:pPr indent="0" lvl="0" marL="0" rtl="0" algn="l">
              <a:spcBef>
                <a:spcPts val="500"/>
              </a:spcBef>
              <a:spcAft>
                <a:spcPts val="0"/>
              </a:spcAft>
              <a:buNone/>
            </a:pPr>
            <a:r>
              <a:rPr lang="en">
                <a:solidFill>
                  <a:schemeClr val="lt1"/>
                </a:solidFill>
                <a:latin typeface="Palatino Linotype"/>
                <a:ea typeface="Palatino Linotype"/>
                <a:cs typeface="Palatino Linotype"/>
                <a:sym typeface="Palatino Linotype"/>
              </a:rPr>
              <a:t>N</a:t>
            </a:r>
            <a:r>
              <a:rPr baseline="30000" lang="en">
                <a:solidFill>
                  <a:schemeClr val="lt1"/>
                </a:solidFill>
                <a:latin typeface="Palatino Linotype"/>
                <a:ea typeface="Palatino Linotype"/>
                <a:cs typeface="Palatino Linotype"/>
                <a:sym typeface="Palatino Linotype"/>
              </a:rPr>
              <a:t>μ→ e</a:t>
            </a:r>
            <a:r>
              <a:rPr baseline="-25000" lang="en">
                <a:solidFill>
                  <a:schemeClr val="lt1"/>
                </a:solidFill>
                <a:latin typeface="Palatino Linotype"/>
                <a:ea typeface="Palatino Linotype"/>
                <a:cs typeface="Palatino Linotype"/>
                <a:sym typeface="Palatino Linotype"/>
              </a:rPr>
              <a:t>FD</a:t>
            </a:r>
            <a:r>
              <a:rPr lang="en">
                <a:solidFill>
                  <a:schemeClr val="lt1"/>
                </a:solidFill>
                <a:latin typeface="Palatino Linotype"/>
                <a:ea typeface="Palatino Linotype"/>
                <a:cs typeface="Palatino Linotype"/>
                <a:sym typeface="Palatino Linotype"/>
              </a:rPr>
              <a:t>(Er): </a:t>
            </a: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Number of ν</a:t>
            </a:r>
            <a:r>
              <a:rPr baseline="-25000" lang="en">
                <a:solidFill>
                  <a:schemeClr val="lt1"/>
                </a:solidFill>
                <a:latin typeface="Palatino Linotype"/>
                <a:ea typeface="Palatino Linotype"/>
                <a:cs typeface="Palatino Linotype"/>
                <a:sym typeface="Palatino Linotype"/>
              </a:rPr>
              <a:t>e </a:t>
            </a:r>
            <a:br>
              <a:rPr baseline="-25000"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in reco energy</a:t>
            </a:r>
            <a:endParaRPr>
              <a:solidFill>
                <a:schemeClr val="lt1"/>
              </a:solidFill>
              <a:latin typeface="Palatino Linotype"/>
              <a:ea typeface="Palatino Linotype"/>
              <a:cs typeface="Palatino Linotype"/>
              <a:sym typeface="Palatino Linotype"/>
            </a:endParaRPr>
          </a:p>
        </p:txBody>
      </p:sp>
      <p:sp>
        <p:nvSpPr>
          <p:cNvPr id="681" name="Google Shape;681;p62"/>
          <p:cNvSpPr txBox="1"/>
          <p:nvPr/>
        </p:nvSpPr>
        <p:spPr>
          <a:xfrm>
            <a:off x="5427769" y="4496933"/>
            <a:ext cx="20754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500">
                <a:solidFill>
                  <a:srgbClr val="FFFFFF"/>
                </a:solidFill>
                <a:latin typeface="Palatino Linotype"/>
                <a:ea typeface="Palatino Linotype"/>
                <a:cs typeface="Palatino Linotype"/>
                <a:sym typeface="Palatino Linotype"/>
              </a:rPr>
              <a:t>An intense &amp; pure muon neutrino beam</a:t>
            </a:r>
            <a:endParaRPr b="1" sz="1500">
              <a:solidFill>
                <a:srgbClr val="FFFFFF"/>
              </a:solidFill>
              <a:latin typeface="Palatino Linotype"/>
              <a:ea typeface="Palatino Linotype"/>
              <a:cs typeface="Palatino Linotype"/>
              <a:sym typeface="Palatino Linotyp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63"/>
          <p:cNvPicPr preferRelativeResize="0"/>
          <p:nvPr/>
        </p:nvPicPr>
        <p:blipFill rotWithShape="1">
          <a:blip r:embed="rId3">
            <a:alphaModFix/>
          </a:blip>
          <a:srcRect b="0" l="0" r="0" t="0"/>
          <a:stretch/>
        </p:blipFill>
        <p:spPr>
          <a:xfrm>
            <a:off x="0" y="778789"/>
            <a:ext cx="9144003" cy="4364712"/>
          </a:xfrm>
          <a:prstGeom prst="rect">
            <a:avLst/>
          </a:prstGeom>
          <a:noFill/>
          <a:ln>
            <a:noFill/>
          </a:ln>
        </p:spPr>
      </p:pic>
      <p:sp>
        <p:nvSpPr>
          <p:cNvPr id="689" name="Google Shape;689;p63"/>
          <p:cNvSpPr/>
          <p:nvPr/>
        </p:nvSpPr>
        <p:spPr>
          <a:xfrm>
            <a:off x="0" y="1"/>
            <a:ext cx="9144000" cy="8550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orbel"/>
              <a:ea typeface="Corbel"/>
              <a:cs typeface="Corbel"/>
              <a:sym typeface="Corbel"/>
            </a:endParaRPr>
          </a:p>
        </p:txBody>
      </p:sp>
      <p:sp>
        <p:nvSpPr>
          <p:cNvPr id="690" name="Google Shape;690;p63"/>
          <p:cNvSpPr/>
          <p:nvPr/>
        </p:nvSpPr>
        <p:spPr>
          <a:xfrm>
            <a:off x="8298997" y="500650"/>
            <a:ext cx="845100" cy="6864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orbel"/>
              <a:ea typeface="Corbel"/>
              <a:cs typeface="Corbel"/>
              <a:sym typeface="Corbel"/>
            </a:endParaRPr>
          </a:p>
        </p:txBody>
      </p:sp>
      <p:pic>
        <p:nvPicPr>
          <p:cNvPr id="691" name="Google Shape;691;p63"/>
          <p:cNvPicPr preferRelativeResize="0"/>
          <p:nvPr/>
        </p:nvPicPr>
        <p:blipFill>
          <a:blip r:embed="rId4">
            <a:alphaModFix/>
          </a:blip>
          <a:stretch>
            <a:fillRect/>
          </a:stretch>
        </p:blipFill>
        <p:spPr>
          <a:xfrm>
            <a:off x="6482207" y="3731350"/>
            <a:ext cx="710378" cy="779350"/>
          </a:xfrm>
          <a:prstGeom prst="rect">
            <a:avLst/>
          </a:prstGeom>
          <a:noFill/>
          <a:ln>
            <a:noFill/>
          </a:ln>
        </p:spPr>
      </p:pic>
      <p:sp>
        <p:nvSpPr>
          <p:cNvPr id="692" name="Google Shape;692;p63"/>
          <p:cNvSpPr/>
          <p:nvPr/>
        </p:nvSpPr>
        <p:spPr>
          <a:xfrm>
            <a:off x="6639097" y="4095793"/>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93" name="Google Shape;693;p63"/>
          <p:cNvSpPr/>
          <p:nvPr/>
        </p:nvSpPr>
        <p:spPr>
          <a:xfrm>
            <a:off x="6357107" y="3936630"/>
            <a:ext cx="360900" cy="294000"/>
          </a:xfrm>
          <a:prstGeom prst="rect">
            <a:avLst/>
          </a:prstGeom>
          <a:blipFill rotWithShape="1">
            <a:blip r:embed="rId6">
              <a:alphaModFix/>
            </a:blip>
            <a:stretch>
              <a:fillRect b="-468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94" name="Google Shape;694;p63"/>
          <p:cNvSpPr/>
          <p:nvPr/>
        </p:nvSpPr>
        <p:spPr>
          <a:xfrm>
            <a:off x="6086456" y="3807546"/>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95" name="Google Shape;695;p63"/>
          <p:cNvSpPr/>
          <p:nvPr/>
        </p:nvSpPr>
        <p:spPr>
          <a:xfrm>
            <a:off x="6328666" y="3642751"/>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96" name="Google Shape;696;p63"/>
          <p:cNvSpPr/>
          <p:nvPr/>
        </p:nvSpPr>
        <p:spPr>
          <a:xfrm>
            <a:off x="6606477" y="3791828"/>
            <a:ext cx="360900" cy="294000"/>
          </a:xfrm>
          <a:prstGeom prst="rect">
            <a:avLst/>
          </a:prstGeom>
          <a:blipFill rotWithShape="1">
            <a:blip r:embed="rId7">
              <a:alphaModFix/>
            </a:blip>
            <a:stretch>
              <a:fillRect b="-3078"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97" name="Google Shape;697;p63"/>
          <p:cNvSpPr/>
          <p:nvPr/>
        </p:nvSpPr>
        <p:spPr>
          <a:xfrm>
            <a:off x="2373919" y="1928507"/>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98" name="Google Shape;698;p63"/>
          <p:cNvSpPr/>
          <p:nvPr/>
        </p:nvSpPr>
        <p:spPr>
          <a:xfrm>
            <a:off x="2671314" y="2060456"/>
            <a:ext cx="345300" cy="276900"/>
          </a:xfrm>
          <a:prstGeom prst="rect">
            <a:avLst/>
          </a:prstGeom>
          <a:blipFill rotWithShape="1">
            <a:blip r:embed="rId8">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699" name="Google Shape;699;p63"/>
          <p:cNvSpPr/>
          <p:nvPr/>
        </p:nvSpPr>
        <p:spPr>
          <a:xfrm>
            <a:off x="2578561" y="2273381"/>
            <a:ext cx="345300" cy="276900"/>
          </a:xfrm>
          <a:prstGeom prst="rect">
            <a:avLst/>
          </a:prstGeom>
          <a:blipFill rotWithShape="1">
            <a:blip r:embed="rId9">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00" name="Google Shape;700;p63"/>
          <p:cNvSpPr/>
          <p:nvPr/>
        </p:nvSpPr>
        <p:spPr>
          <a:xfrm>
            <a:off x="2300779" y="2176636"/>
            <a:ext cx="350100" cy="276900"/>
          </a:xfrm>
          <a:prstGeom prst="rect">
            <a:avLst/>
          </a:prstGeom>
          <a:blipFill rotWithShape="1">
            <a:blip r:embed="rId10">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01" name="Google Shape;701;p63"/>
          <p:cNvSpPr txBox="1"/>
          <p:nvPr/>
        </p:nvSpPr>
        <p:spPr>
          <a:xfrm>
            <a:off x="5901500" y="93000"/>
            <a:ext cx="3142200" cy="992700"/>
          </a:xfrm>
          <a:prstGeom prst="rect">
            <a:avLst/>
          </a:prstGeom>
          <a:solidFill>
            <a:srgbClr val="FFFFFF">
              <a:alpha val="69800"/>
            </a:srgbClr>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 sz="1500">
                <a:solidFill>
                  <a:schemeClr val="dk1"/>
                </a:solidFill>
                <a:latin typeface="Corbel"/>
                <a:ea typeface="Corbel"/>
                <a:cs typeface="Corbel"/>
                <a:sym typeface="Corbel"/>
              </a:rPr>
              <a:t>STEP 1</a:t>
            </a:r>
            <a:r>
              <a:rPr i="1" lang="en" sz="1500">
                <a:solidFill>
                  <a:schemeClr val="dk1"/>
                </a:solidFill>
                <a:latin typeface="Corbel"/>
                <a:ea typeface="Corbel"/>
                <a:cs typeface="Corbel"/>
                <a:sym typeface="Corbel"/>
              </a:rPr>
              <a:t>:</a:t>
            </a:r>
            <a:r>
              <a:rPr b="1" i="1" lang="en" sz="1500">
                <a:solidFill>
                  <a:schemeClr val="dk1"/>
                </a:solidFill>
                <a:latin typeface="Corbel"/>
                <a:ea typeface="Corbel"/>
                <a:cs typeface="Corbel"/>
                <a:sym typeface="Corbel"/>
              </a:rPr>
              <a:t> </a:t>
            </a:r>
            <a:r>
              <a:rPr i="1" lang="en" sz="1500">
                <a:solidFill>
                  <a:schemeClr val="dk1"/>
                </a:solidFill>
                <a:latin typeface="Corbel"/>
                <a:ea typeface="Corbel"/>
                <a:cs typeface="Corbel"/>
                <a:sym typeface="Corbel"/>
              </a:rPr>
              <a:t>Making a beam</a:t>
            </a:r>
            <a:br>
              <a:rPr i="1" lang="en" sz="1500">
                <a:solidFill>
                  <a:schemeClr val="dk1"/>
                </a:solidFill>
                <a:latin typeface="Corbel"/>
                <a:ea typeface="Corbel"/>
                <a:cs typeface="Corbel"/>
                <a:sym typeface="Corbel"/>
              </a:rPr>
            </a:br>
            <a:r>
              <a:rPr b="1" i="1" lang="en" sz="1500">
                <a:solidFill>
                  <a:schemeClr val="dk1"/>
                </a:solidFill>
                <a:latin typeface="Corbel"/>
                <a:ea typeface="Corbel"/>
                <a:cs typeface="Corbel"/>
                <a:sym typeface="Corbel"/>
              </a:rPr>
              <a:t>STEP 2</a:t>
            </a:r>
            <a:r>
              <a:rPr i="1" lang="en" sz="1500">
                <a:solidFill>
                  <a:schemeClr val="dk1"/>
                </a:solidFill>
                <a:latin typeface="Corbel"/>
                <a:ea typeface="Corbel"/>
                <a:cs typeface="Corbel"/>
                <a:sym typeface="Corbel"/>
              </a:rPr>
              <a:t>:</a:t>
            </a:r>
            <a:r>
              <a:rPr b="1" i="1" lang="en" sz="1500">
                <a:solidFill>
                  <a:schemeClr val="dk1"/>
                </a:solidFill>
                <a:latin typeface="Corbel"/>
                <a:ea typeface="Corbel"/>
                <a:cs typeface="Corbel"/>
                <a:sym typeface="Corbel"/>
              </a:rPr>
              <a:t> </a:t>
            </a:r>
            <a:r>
              <a:rPr i="1" lang="en" sz="1500">
                <a:solidFill>
                  <a:schemeClr val="dk1"/>
                </a:solidFill>
                <a:latin typeface="Corbel"/>
                <a:ea typeface="Corbel"/>
                <a:cs typeface="Corbel"/>
                <a:sym typeface="Corbel"/>
              </a:rPr>
              <a:t>Checking twice</a:t>
            </a:r>
            <a:br>
              <a:rPr i="1" lang="en" sz="1500">
                <a:solidFill>
                  <a:schemeClr val="dk1"/>
                </a:solidFill>
                <a:latin typeface="Corbel"/>
                <a:ea typeface="Corbel"/>
                <a:cs typeface="Corbel"/>
                <a:sym typeface="Corbel"/>
              </a:rPr>
            </a:br>
            <a:r>
              <a:rPr b="1" i="1" lang="en" sz="1500">
                <a:solidFill>
                  <a:schemeClr val="dk1"/>
                </a:solidFill>
                <a:latin typeface="Corbel"/>
                <a:ea typeface="Corbel"/>
                <a:cs typeface="Corbel"/>
                <a:sym typeface="Corbel"/>
              </a:rPr>
              <a:t>STEP 3</a:t>
            </a:r>
            <a:r>
              <a:rPr i="1" lang="en" sz="1500">
                <a:solidFill>
                  <a:schemeClr val="dk1"/>
                </a:solidFill>
                <a:latin typeface="Corbel"/>
                <a:ea typeface="Corbel"/>
                <a:cs typeface="Corbel"/>
                <a:sym typeface="Corbel"/>
              </a:rPr>
              <a:t>:</a:t>
            </a:r>
            <a:r>
              <a:rPr b="1" i="1" lang="en" sz="1500">
                <a:solidFill>
                  <a:schemeClr val="dk1"/>
                </a:solidFill>
                <a:latin typeface="Corbel"/>
                <a:ea typeface="Corbel"/>
                <a:cs typeface="Corbel"/>
                <a:sym typeface="Corbel"/>
              </a:rPr>
              <a:t> </a:t>
            </a:r>
            <a:r>
              <a:rPr i="1" lang="en" sz="1500">
                <a:solidFill>
                  <a:schemeClr val="dk1"/>
                </a:solidFill>
                <a:latin typeface="Corbel"/>
                <a:ea typeface="Corbel"/>
                <a:cs typeface="Corbel"/>
                <a:sym typeface="Corbel"/>
              </a:rPr>
              <a:t>Gonna find out </a:t>
            </a:r>
            <a:br>
              <a:rPr i="1" lang="en" sz="1500">
                <a:solidFill>
                  <a:schemeClr val="dk1"/>
                </a:solidFill>
                <a:latin typeface="Corbel"/>
                <a:ea typeface="Corbel"/>
                <a:cs typeface="Corbel"/>
                <a:sym typeface="Corbel"/>
              </a:rPr>
            </a:br>
            <a:r>
              <a:rPr i="1" lang="en" sz="1500">
                <a:solidFill>
                  <a:schemeClr val="dk1"/>
                </a:solidFill>
                <a:latin typeface="Corbel"/>
                <a:ea typeface="Corbel"/>
                <a:cs typeface="Corbel"/>
                <a:sym typeface="Corbel"/>
              </a:rPr>
              <a:t>                 if you’ve more of one type</a:t>
            </a:r>
            <a:endParaRPr sz="1100">
              <a:solidFill>
                <a:schemeClr val="dk1"/>
              </a:solidFill>
            </a:endParaRPr>
          </a:p>
        </p:txBody>
      </p:sp>
      <p:pic>
        <p:nvPicPr>
          <p:cNvPr id="702" name="Google Shape;702;p63"/>
          <p:cNvPicPr preferRelativeResize="0"/>
          <p:nvPr/>
        </p:nvPicPr>
        <p:blipFill rotWithShape="1">
          <a:blip r:embed="rId11">
            <a:alphaModFix/>
          </a:blip>
          <a:srcRect b="0" l="0" r="0" t="0"/>
          <a:stretch/>
        </p:blipFill>
        <p:spPr>
          <a:xfrm>
            <a:off x="1556977" y="2285745"/>
            <a:ext cx="737555" cy="303699"/>
          </a:xfrm>
          <a:prstGeom prst="rect">
            <a:avLst/>
          </a:prstGeom>
          <a:noFill/>
          <a:ln>
            <a:noFill/>
          </a:ln>
        </p:spPr>
      </p:pic>
      <p:pic>
        <p:nvPicPr>
          <p:cNvPr id="703" name="Google Shape;703;p63"/>
          <p:cNvPicPr preferRelativeResize="0"/>
          <p:nvPr/>
        </p:nvPicPr>
        <p:blipFill rotWithShape="1">
          <a:blip r:embed="rId12">
            <a:alphaModFix/>
          </a:blip>
          <a:srcRect b="0" l="0" r="0" t="0"/>
          <a:stretch/>
        </p:blipFill>
        <p:spPr>
          <a:xfrm>
            <a:off x="7227434" y="4204854"/>
            <a:ext cx="1034820" cy="229961"/>
          </a:xfrm>
          <a:prstGeom prst="rect">
            <a:avLst/>
          </a:prstGeom>
          <a:noFill/>
          <a:ln>
            <a:noFill/>
          </a:ln>
        </p:spPr>
      </p:pic>
      <p:sp>
        <p:nvSpPr>
          <p:cNvPr id="704" name="Google Shape;704;p63"/>
          <p:cNvSpPr txBox="1"/>
          <p:nvPr/>
        </p:nvSpPr>
        <p:spPr>
          <a:xfrm>
            <a:off x="10600" y="-1475"/>
            <a:ext cx="8229600" cy="5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lt1"/>
                </a:solidFill>
                <a:latin typeface="Palatino"/>
                <a:ea typeface="Palatino"/>
                <a:cs typeface="Palatino"/>
                <a:sym typeface="Palatino"/>
              </a:rPr>
              <a:t>ν-oscillations experiment 101</a:t>
            </a:r>
            <a:endParaRPr sz="2000">
              <a:solidFill>
                <a:schemeClr val="lt1"/>
              </a:solidFill>
              <a:latin typeface="Palatino"/>
              <a:ea typeface="Palatino"/>
              <a:cs typeface="Palatino"/>
              <a:sym typeface="Palatino"/>
            </a:endParaRPr>
          </a:p>
        </p:txBody>
      </p:sp>
      <p:sp>
        <p:nvSpPr>
          <p:cNvPr id="705" name="Google Shape;705;p63"/>
          <p:cNvSpPr txBox="1"/>
          <p:nvPr/>
        </p:nvSpPr>
        <p:spPr>
          <a:xfrm rot="1410796">
            <a:off x="4075532" y="2849182"/>
            <a:ext cx="1958084" cy="39258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a:solidFill>
                  <a:srgbClr val="BF9000"/>
                </a:solidFill>
                <a:latin typeface="Palatino Linotype"/>
                <a:ea typeface="Palatino Linotype"/>
                <a:cs typeface="Palatino Linotype"/>
                <a:sym typeface="Palatino Linotype"/>
              </a:rPr>
              <a:t>L = 1300 km</a:t>
            </a:r>
            <a:endParaRPr b="1" sz="2100">
              <a:solidFill>
                <a:srgbClr val="BF9000"/>
              </a:solidFill>
              <a:latin typeface="Palatino Linotype"/>
              <a:ea typeface="Palatino Linotype"/>
              <a:cs typeface="Palatino Linotype"/>
              <a:sym typeface="Palatino Linotype"/>
            </a:endParaRPr>
          </a:p>
        </p:txBody>
      </p:sp>
      <p:pic>
        <p:nvPicPr>
          <p:cNvPr id="706" name="Google Shape;706;p63"/>
          <p:cNvPicPr preferRelativeResize="0"/>
          <p:nvPr/>
        </p:nvPicPr>
        <p:blipFill rotWithShape="1">
          <a:blip r:embed="rId13">
            <a:alphaModFix/>
          </a:blip>
          <a:srcRect b="0" l="0" r="0" t="0"/>
          <a:stretch/>
        </p:blipFill>
        <p:spPr>
          <a:xfrm flipH="1">
            <a:off x="712206" y="1473473"/>
            <a:ext cx="1665100" cy="779350"/>
          </a:xfrm>
          <a:prstGeom prst="rect">
            <a:avLst/>
          </a:prstGeom>
          <a:noFill/>
          <a:ln>
            <a:noFill/>
          </a:ln>
        </p:spPr>
      </p:pic>
      <p:sp>
        <p:nvSpPr>
          <p:cNvPr id="707" name="Google Shape;707;p63"/>
          <p:cNvSpPr txBox="1"/>
          <p:nvPr/>
        </p:nvSpPr>
        <p:spPr>
          <a:xfrm>
            <a:off x="6142050" y="2735700"/>
            <a:ext cx="2043900" cy="779400"/>
          </a:xfrm>
          <a:prstGeom prst="rect">
            <a:avLst/>
          </a:prstGeom>
          <a:noFill/>
          <a:ln>
            <a:noFill/>
          </a:ln>
        </p:spPr>
        <p:txBody>
          <a:bodyPr anchorCtr="0" anchor="t" bIns="34275" lIns="68575" spcFirstLastPara="1" rIns="68575" wrap="square" tIns="34275">
            <a:noAutofit/>
          </a:bodyPr>
          <a:lstStyle/>
          <a:p>
            <a:pPr indent="0" lvl="0" marL="0" rtl="0" algn="l">
              <a:spcBef>
                <a:spcPts val="500"/>
              </a:spcBef>
              <a:spcAft>
                <a:spcPts val="0"/>
              </a:spcAft>
              <a:buNone/>
            </a:pPr>
            <a:r>
              <a:rPr lang="en">
                <a:solidFill>
                  <a:schemeClr val="lt1"/>
                </a:solidFill>
                <a:latin typeface="Palatino Linotype"/>
                <a:ea typeface="Palatino Linotype"/>
                <a:cs typeface="Palatino Linotype"/>
                <a:sym typeface="Palatino Linotype"/>
              </a:rPr>
              <a:t>N</a:t>
            </a:r>
            <a:r>
              <a:rPr baseline="30000" lang="en">
                <a:solidFill>
                  <a:schemeClr val="lt1"/>
                </a:solidFill>
                <a:latin typeface="Palatino Linotype"/>
                <a:ea typeface="Palatino Linotype"/>
                <a:cs typeface="Palatino Linotype"/>
                <a:sym typeface="Palatino Linotype"/>
              </a:rPr>
              <a:t>μ</a:t>
            </a:r>
            <a:r>
              <a:rPr baseline="-25000" lang="en">
                <a:solidFill>
                  <a:schemeClr val="lt1"/>
                </a:solidFill>
                <a:latin typeface="Palatino Linotype"/>
                <a:ea typeface="Palatino Linotype"/>
                <a:cs typeface="Palatino Linotype"/>
                <a:sym typeface="Palatino Linotype"/>
              </a:rPr>
              <a:t>ND</a:t>
            </a:r>
            <a:r>
              <a:rPr lang="en">
                <a:solidFill>
                  <a:schemeClr val="lt1"/>
                </a:solidFill>
                <a:latin typeface="Palatino Linotype"/>
                <a:ea typeface="Palatino Linotype"/>
                <a:cs typeface="Palatino Linotype"/>
                <a:sym typeface="Palatino Linotype"/>
              </a:rPr>
              <a:t>(Er): </a:t>
            </a: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Number of ν</a:t>
            </a:r>
            <a:r>
              <a:rPr baseline="-25000" lang="en">
                <a:solidFill>
                  <a:schemeClr val="lt1"/>
                </a:solidFill>
                <a:latin typeface="Palatino Linotype"/>
                <a:ea typeface="Palatino Linotype"/>
                <a:cs typeface="Palatino Linotype"/>
                <a:sym typeface="Palatino Linotype"/>
              </a:rPr>
              <a:t>μ </a:t>
            </a:r>
            <a:br>
              <a:rPr baseline="-25000"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in reco energy</a:t>
            </a:r>
            <a:endParaRPr>
              <a:solidFill>
                <a:schemeClr val="lt1"/>
              </a:solidFill>
              <a:latin typeface="Palatino Linotype"/>
              <a:ea typeface="Palatino Linotype"/>
              <a:cs typeface="Palatino Linotype"/>
              <a:sym typeface="Palatino Linotype"/>
            </a:endParaRPr>
          </a:p>
        </p:txBody>
      </p:sp>
      <p:sp>
        <p:nvSpPr>
          <p:cNvPr id="708" name="Google Shape;708;p63"/>
          <p:cNvSpPr txBox="1"/>
          <p:nvPr/>
        </p:nvSpPr>
        <p:spPr>
          <a:xfrm>
            <a:off x="2789250" y="1211700"/>
            <a:ext cx="2043900" cy="779400"/>
          </a:xfrm>
          <a:prstGeom prst="rect">
            <a:avLst/>
          </a:prstGeom>
          <a:noFill/>
          <a:ln>
            <a:noFill/>
          </a:ln>
        </p:spPr>
        <p:txBody>
          <a:bodyPr anchorCtr="0" anchor="t" bIns="34275" lIns="68575" spcFirstLastPara="1" rIns="68575" wrap="square" tIns="34275">
            <a:noAutofit/>
          </a:bodyPr>
          <a:lstStyle/>
          <a:p>
            <a:pPr indent="0" lvl="0" marL="0" rtl="0" algn="l">
              <a:spcBef>
                <a:spcPts val="500"/>
              </a:spcBef>
              <a:spcAft>
                <a:spcPts val="0"/>
              </a:spcAft>
              <a:buNone/>
            </a:pPr>
            <a:r>
              <a:rPr lang="en">
                <a:solidFill>
                  <a:schemeClr val="lt1"/>
                </a:solidFill>
                <a:latin typeface="Palatino Linotype"/>
                <a:ea typeface="Palatino Linotype"/>
                <a:cs typeface="Palatino Linotype"/>
                <a:sym typeface="Palatino Linotype"/>
              </a:rPr>
              <a:t>N</a:t>
            </a:r>
            <a:r>
              <a:rPr baseline="30000" lang="en">
                <a:solidFill>
                  <a:schemeClr val="lt1"/>
                </a:solidFill>
                <a:latin typeface="Palatino Linotype"/>
                <a:ea typeface="Palatino Linotype"/>
                <a:cs typeface="Palatino Linotype"/>
                <a:sym typeface="Palatino Linotype"/>
              </a:rPr>
              <a:t>μ→ e</a:t>
            </a:r>
            <a:r>
              <a:rPr baseline="-25000" lang="en">
                <a:solidFill>
                  <a:schemeClr val="lt1"/>
                </a:solidFill>
                <a:latin typeface="Palatino Linotype"/>
                <a:ea typeface="Palatino Linotype"/>
                <a:cs typeface="Palatino Linotype"/>
                <a:sym typeface="Palatino Linotype"/>
              </a:rPr>
              <a:t>FD</a:t>
            </a:r>
            <a:r>
              <a:rPr lang="en">
                <a:solidFill>
                  <a:schemeClr val="lt1"/>
                </a:solidFill>
                <a:latin typeface="Palatino Linotype"/>
                <a:ea typeface="Palatino Linotype"/>
                <a:cs typeface="Palatino Linotype"/>
                <a:sym typeface="Palatino Linotype"/>
              </a:rPr>
              <a:t>(Er): </a:t>
            </a: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Number of ν</a:t>
            </a:r>
            <a:r>
              <a:rPr baseline="-25000" lang="en">
                <a:solidFill>
                  <a:schemeClr val="lt1"/>
                </a:solidFill>
                <a:latin typeface="Palatino Linotype"/>
                <a:ea typeface="Palatino Linotype"/>
                <a:cs typeface="Palatino Linotype"/>
                <a:sym typeface="Palatino Linotype"/>
              </a:rPr>
              <a:t>e </a:t>
            </a:r>
            <a:br>
              <a:rPr baseline="-25000"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in reco energy</a:t>
            </a:r>
            <a:endParaRPr>
              <a:solidFill>
                <a:schemeClr val="lt1"/>
              </a:solidFill>
              <a:latin typeface="Palatino Linotype"/>
              <a:ea typeface="Palatino Linotype"/>
              <a:cs typeface="Palatino Linotype"/>
              <a:sym typeface="Palatino Linotype"/>
            </a:endParaRPr>
          </a:p>
        </p:txBody>
      </p:sp>
      <p:sp>
        <p:nvSpPr>
          <p:cNvPr id="709" name="Google Shape;709;p63"/>
          <p:cNvSpPr txBox="1"/>
          <p:nvPr/>
        </p:nvSpPr>
        <p:spPr>
          <a:xfrm>
            <a:off x="5427769" y="4496933"/>
            <a:ext cx="20754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500">
                <a:solidFill>
                  <a:srgbClr val="FFFFFF"/>
                </a:solidFill>
                <a:latin typeface="Palatino Linotype"/>
                <a:ea typeface="Palatino Linotype"/>
                <a:cs typeface="Palatino Linotype"/>
                <a:sym typeface="Palatino Linotype"/>
              </a:rPr>
              <a:t>An intense &amp; pure muon neutrino beam</a:t>
            </a:r>
            <a:endParaRPr b="1" sz="1500">
              <a:solidFill>
                <a:srgbClr val="FFFFFF"/>
              </a:solidFill>
              <a:latin typeface="Palatino Linotype"/>
              <a:ea typeface="Palatino Linotype"/>
              <a:cs typeface="Palatino Linotype"/>
              <a:sym typeface="Palatino Linotyp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p64"/>
          <p:cNvPicPr preferRelativeResize="0"/>
          <p:nvPr/>
        </p:nvPicPr>
        <p:blipFill rotWithShape="1">
          <a:blip r:embed="rId3">
            <a:alphaModFix/>
          </a:blip>
          <a:srcRect b="0" l="0" r="0" t="0"/>
          <a:stretch/>
        </p:blipFill>
        <p:spPr>
          <a:xfrm>
            <a:off x="0" y="778789"/>
            <a:ext cx="9144003" cy="4364712"/>
          </a:xfrm>
          <a:prstGeom prst="rect">
            <a:avLst/>
          </a:prstGeom>
          <a:noFill/>
          <a:ln>
            <a:noFill/>
          </a:ln>
        </p:spPr>
      </p:pic>
      <p:sp>
        <p:nvSpPr>
          <p:cNvPr id="717" name="Google Shape;717;p64"/>
          <p:cNvSpPr/>
          <p:nvPr/>
        </p:nvSpPr>
        <p:spPr>
          <a:xfrm>
            <a:off x="0" y="1"/>
            <a:ext cx="9144000" cy="8550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orbel"/>
              <a:ea typeface="Corbel"/>
              <a:cs typeface="Corbel"/>
              <a:sym typeface="Corbel"/>
            </a:endParaRPr>
          </a:p>
        </p:txBody>
      </p:sp>
      <p:sp>
        <p:nvSpPr>
          <p:cNvPr id="718" name="Google Shape;718;p64"/>
          <p:cNvSpPr/>
          <p:nvPr/>
        </p:nvSpPr>
        <p:spPr>
          <a:xfrm>
            <a:off x="8298997" y="500650"/>
            <a:ext cx="845100" cy="6864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orbel"/>
              <a:ea typeface="Corbel"/>
              <a:cs typeface="Corbel"/>
              <a:sym typeface="Corbel"/>
            </a:endParaRPr>
          </a:p>
        </p:txBody>
      </p:sp>
      <p:pic>
        <p:nvPicPr>
          <p:cNvPr id="719" name="Google Shape;719;p64"/>
          <p:cNvPicPr preferRelativeResize="0"/>
          <p:nvPr/>
        </p:nvPicPr>
        <p:blipFill>
          <a:blip r:embed="rId4">
            <a:alphaModFix/>
          </a:blip>
          <a:stretch>
            <a:fillRect/>
          </a:stretch>
        </p:blipFill>
        <p:spPr>
          <a:xfrm>
            <a:off x="6482207" y="3731350"/>
            <a:ext cx="710378" cy="779350"/>
          </a:xfrm>
          <a:prstGeom prst="rect">
            <a:avLst/>
          </a:prstGeom>
          <a:noFill/>
          <a:ln>
            <a:noFill/>
          </a:ln>
        </p:spPr>
      </p:pic>
      <p:sp>
        <p:nvSpPr>
          <p:cNvPr id="720" name="Google Shape;720;p64"/>
          <p:cNvSpPr/>
          <p:nvPr/>
        </p:nvSpPr>
        <p:spPr>
          <a:xfrm>
            <a:off x="6639097" y="4095793"/>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21" name="Google Shape;721;p64"/>
          <p:cNvSpPr/>
          <p:nvPr/>
        </p:nvSpPr>
        <p:spPr>
          <a:xfrm>
            <a:off x="6357107" y="3936630"/>
            <a:ext cx="360900" cy="294000"/>
          </a:xfrm>
          <a:prstGeom prst="rect">
            <a:avLst/>
          </a:prstGeom>
          <a:blipFill rotWithShape="1">
            <a:blip r:embed="rId6">
              <a:alphaModFix/>
            </a:blip>
            <a:stretch>
              <a:fillRect b="-468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22" name="Google Shape;722;p64"/>
          <p:cNvSpPr/>
          <p:nvPr/>
        </p:nvSpPr>
        <p:spPr>
          <a:xfrm>
            <a:off x="6086456" y="3807546"/>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23" name="Google Shape;723;p64"/>
          <p:cNvSpPr/>
          <p:nvPr/>
        </p:nvSpPr>
        <p:spPr>
          <a:xfrm>
            <a:off x="6328666" y="3642751"/>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24" name="Google Shape;724;p64"/>
          <p:cNvSpPr/>
          <p:nvPr/>
        </p:nvSpPr>
        <p:spPr>
          <a:xfrm>
            <a:off x="6606477" y="3791828"/>
            <a:ext cx="360900" cy="294000"/>
          </a:xfrm>
          <a:prstGeom prst="rect">
            <a:avLst/>
          </a:prstGeom>
          <a:blipFill rotWithShape="1">
            <a:blip r:embed="rId7">
              <a:alphaModFix/>
            </a:blip>
            <a:stretch>
              <a:fillRect b="-3078"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25" name="Google Shape;725;p64"/>
          <p:cNvSpPr/>
          <p:nvPr/>
        </p:nvSpPr>
        <p:spPr>
          <a:xfrm>
            <a:off x="2373919" y="1928507"/>
            <a:ext cx="360900" cy="294000"/>
          </a:xfrm>
          <a:prstGeom prst="rect">
            <a:avLst/>
          </a:prstGeom>
          <a:blipFill rotWithShape="1">
            <a:blip r:embed="rId5">
              <a:alphaModFix/>
            </a:blip>
            <a:stretch>
              <a:fillRect b="-311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26" name="Google Shape;726;p64"/>
          <p:cNvSpPr/>
          <p:nvPr/>
        </p:nvSpPr>
        <p:spPr>
          <a:xfrm>
            <a:off x="2671314" y="2060456"/>
            <a:ext cx="345300" cy="276900"/>
          </a:xfrm>
          <a:prstGeom prst="rect">
            <a:avLst/>
          </a:prstGeom>
          <a:blipFill rotWithShape="1">
            <a:blip r:embed="rId8">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27" name="Google Shape;727;p64"/>
          <p:cNvSpPr/>
          <p:nvPr/>
        </p:nvSpPr>
        <p:spPr>
          <a:xfrm>
            <a:off x="2578561" y="2273381"/>
            <a:ext cx="345300" cy="276900"/>
          </a:xfrm>
          <a:prstGeom prst="rect">
            <a:avLst/>
          </a:prstGeom>
          <a:blipFill rotWithShape="1">
            <a:blip r:embed="rId9">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sp>
        <p:nvSpPr>
          <p:cNvPr id="728" name="Google Shape;728;p64"/>
          <p:cNvSpPr/>
          <p:nvPr/>
        </p:nvSpPr>
        <p:spPr>
          <a:xfrm>
            <a:off x="2300779" y="2176636"/>
            <a:ext cx="350100" cy="276900"/>
          </a:xfrm>
          <a:prstGeom prst="rect">
            <a:avLst/>
          </a:prstGeom>
          <a:blipFill rotWithShape="1">
            <a:blip r:embed="rId10">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Palatino Linotype"/>
                <a:ea typeface="Palatino Linotype"/>
                <a:cs typeface="Palatino Linotype"/>
                <a:sym typeface="Palatino Linotype"/>
              </a:rPr>
              <a:t> </a:t>
            </a:r>
            <a:endParaRPr sz="1100">
              <a:latin typeface="Palatino Linotype"/>
              <a:ea typeface="Palatino Linotype"/>
              <a:cs typeface="Palatino Linotype"/>
              <a:sym typeface="Palatino Linotype"/>
            </a:endParaRPr>
          </a:p>
        </p:txBody>
      </p:sp>
      <p:pic>
        <p:nvPicPr>
          <p:cNvPr id="729" name="Google Shape;729;p64"/>
          <p:cNvPicPr preferRelativeResize="0"/>
          <p:nvPr/>
        </p:nvPicPr>
        <p:blipFill rotWithShape="1">
          <a:blip r:embed="rId11">
            <a:alphaModFix/>
          </a:blip>
          <a:srcRect b="0" l="0" r="0" t="0"/>
          <a:stretch/>
        </p:blipFill>
        <p:spPr>
          <a:xfrm>
            <a:off x="1556977" y="2285745"/>
            <a:ext cx="737555" cy="303699"/>
          </a:xfrm>
          <a:prstGeom prst="rect">
            <a:avLst/>
          </a:prstGeom>
          <a:noFill/>
          <a:ln>
            <a:noFill/>
          </a:ln>
        </p:spPr>
      </p:pic>
      <p:pic>
        <p:nvPicPr>
          <p:cNvPr id="730" name="Google Shape;730;p64"/>
          <p:cNvPicPr preferRelativeResize="0"/>
          <p:nvPr/>
        </p:nvPicPr>
        <p:blipFill rotWithShape="1">
          <a:blip r:embed="rId12">
            <a:alphaModFix/>
          </a:blip>
          <a:srcRect b="0" l="0" r="0" t="0"/>
          <a:stretch/>
        </p:blipFill>
        <p:spPr>
          <a:xfrm>
            <a:off x="7227434" y="4204854"/>
            <a:ext cx="1034820" cy="229961"/>
          </a:xfrm>
          <a:prstGeom prst="rect">
            <a:avLst/>
          </a:prstGeom>
          <a:noFill/>
          <a:ln>
            <a:noFill/>
          </a:ln>
        </p:spPr>
      </p:pic>
      <p:sp>
        <p:nvSpPr>
          <p:cNvPr id="731" name="Google Shape;731;p64"/>
          <p:cNvSpPr txBox="1"/>
          <p:nvPr/>
        </p:nvSpPr>
        <p:spPr>
          <a:xfrm>
            <a:off x="10600" y="-1475"/>
            <a:ext cx="8229600" cy="5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700">
                <a:solidFill>
                  <a:schemeClr val="lt1"/>
                </a:solidFill>
                <a:latin typeface="Palatino"/>
                <a:ea typeface="Palatino"/>
                <a:cs typeface="Palatino"/>
                <a:sym typeface="Palatino"/>
              </a:rPr>
              <a:t>ν-oscillations experiment 101</a:t>
            </a:r>
            <a:endParaRPr sz="2000">
              <a:solidFill>
                <a:schemeClr val="lt1"/>
              </a:solidFill>
              <a:latin typeface="Palatino"/>
              <a:ea typeface="Palatino"/>
              <a:cs typeface="Palatino"/>
              <a:sym typeface="Palatino"/>
            </a:endParaRPr>
          </a:p>
        </p:txBody>
      </p:sp>
      <p:pic>
        <p:nvPicPr>
          <p:cNvPr id="732" name="Google Shape;732;p64"/>
          <p:cNvPicPr preferRelativeResize="0"/>
          <p:nvPr/>
        </p:nvPicPr>
        <p:blipFill rotWithShape="1">
          <a:blip r:embed="rId13">
            <a:alphaModFix/>
          </a:blip>
          <a:srcRect b="0" l="0" r="0" t="0"/>
          <a:stretch/>
        </p:blipFill>
        <p:spPr>
          <a:xfrm flipH="1">
            <a:off x="712206" y="1473473"/>
            <a:ext cx="1665100" cy="779350"/>
          </a:xfrm>
          <a:prstGeom prst="rect">
            <a:avLst/>
          </a:prstGeom>
          <a:noFill/>
          <a:ln>
            <a:noFill/>
          </a:ln>
        </p:spPr>
      </p:pic>
      <p:sp>
        <p:nvSpPr>
          <p:cNvPr id="733" name="Google Shape;733;p64"/>
          <p:cNvSpPr txBox="1"/>
          <p:nvPr/>
        </p:nvSpPr>
        <p:spPr>
          <a:xfrm>
            <a:off x="2789250" y="1200300"/>
            <a:ext cx="4897200" cy="427200"/>
          </a:xfrm>
          <a:prstGeom prst="rect">
            <a:avLst/>
          </a:prstGeom>
          <a:noFill/>
          <a:ln>
            <a:noFill/>
          </a:ln>
        </p:spPr>
        <p:txBody>
          <a:bodyPr anchorCtr="0" anchor="t" bIns="34275" lIns="68575" spcFirstLastPara="1" rIns="68575" wrap="square" tIns="34275">
            <a:noAutofit/>
          </a:bodyPr>
          <a:lstStyle/>
          <a:p>
            <a:pPr indent="0" lvl="0" marL="0" rtl="0" algn="l">
              <a:spcBef>
                <a:spcPts val="500"/>
              </a:spcBef>
              <a:spcAft>
                <a:spcPts val="0"/>
              </a:spcAft>
              <a:buNone/>
            </a:pPr>
            <a:r>
              <a:rPr lang="en">
                <a:solidFill>
                  <a:schemeClr val="lt1"/>
                </a:solidFill>
                <a:latin typeface="Palatino Linotype"/>
                <a:ea typeface="Palatino Linotype"/>
                <a:cs typeface="Palatino Linotype"/>
                <a:sym typeface="Palatino Linotype"/>
              </a:rPr>
              <a:t>N</a:t>
            </a:r>
            <a:r>
              <a:rPr baseline="30000" lang="en">
                <a:solidFill>
                  <a:schemeClr val="lt1"/>
                </a:solidFill>
                <a:latin typeface="Palatino Linotype"/>
                <a:ea typeface="Palatino Linotype"/>
                <a:cs typeface="Palatino Linotype"/>
                <a:sym typeface="Palatino Linotype"/>
              </a:rPr>
              <a:t>μ→ e</a:t>
            </a:r>
            <a:r>
              <a:rPr baseline="-25000" lang="en">
                <a:solidFill>
                  <a:schemeClr val="lt1"/>
                </a:solidFill>
                <a:latin typeface="Palatino Linotype"/>
                <a:ea typeface="Palatino Linotype"/>
                <a:cs typeface="Palatino Linotype"/>
                <a:sym typeface="Palatino Linotype"/>
              </a:rPr>
              <a:t>FD</a:t>
            </a:r>
            <a:r>
              <a:rPr lang="en">
                <a:solidFill>
                  <a:schemeClr val="lt1"/>
                </a:solidFill>
                <a:latin typeface="Palatino Linotype"/>
                <a:ea typeface="Palatino Linotype"/>
                <a:cs typeface="Palatino Linotype"/>
                <a:sym typeface="Palatino Linotype"/>
              </a:rPr>
              <a:t>(Er) = ∫ ϕ</a:t>
            </a:r>
            <a:r>
              <a:rPr baseline="30000" lang="en">
                <a:solidFill>
                  <a:schemeClr val="lt1"/>
                </a:solidFill>
                <a:latin typeface="Palatino Linotype"/>
                <a:ea typeface="Palatino Linotype"/>
                <a:cs typeface="Palatino Linotype"/>
                <a:sym typeface="Palatino Linotype"/>
              </a:rPr>
              <a:t>μ</a:t>
            </a:r>
            <a:r>
              <a:rPr baseline="-25000" lang="en">
                <a:solidFill>
                  <a:schemeClr val="lt1"/>
                </a:solidFill>
                <a:latin typeface="Palatino Linotype"/>
                <a:ea typeface="Palatino Linotype"/>
                <a:cs typeface="Palatino Linotype"/>
                <a:sym typeface="Palatino Linotype"/>
              </a:rPr>
              <a:t>FD</a:t>
            </a:r>
            <a:r>
              <a:rPr lang="en">
                <a:solidFill>
                  <a:schemeClr val="lt1"/>
                </a:solidFill>
                <a:latin typeface="Palatino Linotype"/>
                <a:ea typeface="Palatino Linotype"/>
                <a:cs typeface="Palatino Linotype"/>
                <a:sym typeface="Palatino Linotype"/>
              </a:rPr>
              <a:t> (Et) </a:t>
            </a:r>
            <a:r>
              <a:rPr b="1" lang="en">
                <a:solidFill>
                  <a:schemeClr val="dk1"/>
                </a:solidFill>
                <a:latin typeface="Palatino Linotype"/>
                <a:ea typeface="Palatino Linotype"/>
                <a:cs typeface="Palatino Linotype"/>
                <a:sym typeface="Palatino Linotype"/>
              </a:rPr>
              <a:t>P</a:t>
            </a:r>
            <a:r>
              <a:rPr b="1" baseline="-25000" lang="en">
                <a:solidFill>
                  <a:schemeClr val="dk1"/>
                </a:solidFill>
                <a:latin typeface="Palatino Linotype"/>
                <a:ea typeface="Palatino Linotype"/>
                <a:cs typeface="Palatino Linotype"/>
                <a:sym typeface="Palatino Linotype"/>
              </a:rPr>
              <a:t>μ→e</a:t>
            </a:r>
            <a:r>
              <a:rPr b="1" lang="en">
                <a:solidFill>
                  <a:schemeClr val="dk1"/>
                </a:solidFill>
                <a:latin typeface="Palatino Linotype"/>
                <a:ea typeface="Palatino Linotype"/>
                <a:cs typeface="Palatino Linotype"/>
                <a:sym typeface="Palatino Linotype"/>
              </a:rPr>
              <a:t>(Et)</a:t>
            </a:r>
            <a:r>
              <a:rPr b="1" lang="en">
                <a:solidFill>
                  <a:srgbClr val="FF9300"/>
                </a:solidFill>
                <a:latin typeface="Palatino Linotype"/>
                <a:ea typeface="Palatino Linotype"/>
                <a:cs typeface="Palatino Linotype"/>
                <a:sym typeface="Palatino Linotype"/>
              </a:rPr>
              <a:t>σ</a:t>
            </a:r>
            <a:r>
              <a:rPr b="1" baseline="30000" lang="en">
                <a:solidFill>
                  <a:srgbClr val="FF9300"/>
                </a:solidFill>
                <a:latin typeface="Palatino Linotype"/>
                <a:ea typeface="Palatino Linotype"/>
                <a:cs typeface="Palatino Linotype"/>
                <a:sym typeface="Palatino Linotype"/>
              </a:rPr>
              <a:t>e</a:t>
            </a:r>
            <a:r>
              <a:rPr b="1" lang="en">
                <a:solidFill>
                  <a:srgbClr val="FF9300"/>
                </a:solidFill>
                <a:latin typeface="Palatino Linotype"/>
                <a:ea typeface="Palatino Linotype"/>
                <a:cs typeface="Palatino Linotype"/>
                <a:sym typeface="Palatino Linotype"/>
              </a:rPr>
              <a:t>(Et)</a:t>
            </a:r>
            <a:r>
              <a:rPr lang="en">
                <a:solidFill>
                  <a:schemeClr val="lt1"/>
                </a:solidFill>
                <a:latin typeface="Palatino Linotype"/>
                <a:ea typeface="Palatino Linotype"/>
                <a:cs typeface="Palatino Linotype"/>
                <a:sym typeface="Palatino Linotype"/>
              </a:rPr>
              <a:t>ε</a:t>
            </a:r>
            <a:r>
              <a:rPr baseline="30000" lang="en">
                <a:solidFill>
                  <a:schemeClr val="lt1"/>
                </a:solidFill>
                <a:latin typeface="Palatino Linotype"/>
                <a:ea typeface="Palatino Linotype"/>
                <a:cs typeface="Palatino Linotype"/>
                <a:sym typeface="Palatino Linotype"/>
              </a:rPr>
              <a:t>e</a:t>
            </a:r>
            <a:r>
              <a:rPr lang="en">
                <a:solidFill>
                  <a:schemeClr val="lt1"/>
                </a:solidFill>
                <a:latin typeface="Palatino Linotype"/>
                <a:ea typeface="Palatino Linotype"/>
                <a:cs typeface="Palatino Linotype"/>
                <a:sym typeface="Palatino Linotype"/>
              </a:rPr>
              <a:t>(Et)U</a:t>
            </a:r>
            <a:r>
              <a:rPr baseline="-25000" lang="en">
                <a:solidFill>
                  <a:schemeClr val="lt1"/>
                </a:solidFill>
                <a:latin typeface="Palatino Linotype"/>
                <a:ea typeface="Palatino Linotype"/>
                <a:cs typeface="Palatino Linotype"/>
                <a:sym typeface="Palatino Linotype"/>
              </a:rPr>
              <a:t>FD</a:t>
            </a:r>
            <a:r>
              <a:rPr lang="en">
                <a:solidFill>
                  <a:schemeClr val="lt1"/>
                </a:solidFill>
                <a:latin typeface="Palatino Linotype"/>
                <a:ea typeface="Palatino Linotype"/>
                <a:cs typeface="Palatino Linotype"/>
                <a:sym typeface="Palatino Linotype"/>
              </a:rPr>
              <a:t>(Et, Er)dEt</a:t>
            </a:r>
            <a:endParaRPr>
              <a:solidFill>
                <a:schemeClr val="lt1"/>
              </a:solidFill>
              <a:latin typeface="Palatino Linotype"/>
              <a:ea typeface="Palatino Linotype"/>
              <a:cs typeface="Palatino Linotype"/>
              <a:sym typeface="Palatino Linotype"/>
            </a:endParaRPr>
          </a:p>
        </p:txBody>
      </p:sp>
      <p:sp>
        <p:nvSpPr>
          <p:cNvPr id="734" name="Google Shape;734;p64"/>
          <p:cNvSpPr txBox="1"/>
          <p:nvPr/>
        </p:nvSpPr>
        <p:spPr>
          <a:xfrm>
            <a:off x="181275" y="3456575"/>
            <a:ext cx="5387400" cy="1251600"/>
          </a:xfrm>
          <a:prstGeom prst="rect">
            <a:avLst/>
          </a:prstGeom>
          <a:noFill/>
          <a:ln>
            <a:noFill/>
          </a:ln>
        </p:spPr>
        <p:txBody>
          <a:bodyPr anchorCtr="0" anchor="t" bIns="34275" lIns="68575" spcFirstLastPara="1" rIns="68575" wrap="square" tIns="34275">
            <a:noAutofit/>
          </a:bodyPr>
          <a:lstStyle/>
          <a:p>
            <a:pPr indent="0" lvl="0" marL="0" rtl="0" algn="l">
              <a:spcBef>
                <a:spcPts val="500"/>
              </a:spcBef>
              <a:spcAft>
                <a:spcPts val="0"/>
              </a:spcAft>
              <a:buNone/>
            </a:pPr>
            <a:r>
              <a:rPr lang="en">
                <a:solidFill>
                  <a:schemeClr val="lt1"/>
                </a:solidFill>
                <a:latin typeface="Palatino Linotype"/>
                <a:ea typeface="Palatino Linotype"/>
                <a:cs typeface="Palatino Linotype"/>
                <a:sym typeface="Palatino Linotype"/>
              </a:rPr>
              <a:t>The near and far detectors count number of </a:t>
            </a: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neutrino interactions of as a function of reconstructed energy… </a:t>
            </a:r>
            <a:br>
              <a:rPr lang="en">
                <a:solidFill>
                  <a:schemeClr val="lt1"/>
                </a:solidFill>
                <a:latin typeface="Palatino Linotype"/>
                <a:ea typeface="Palatino Linotype"/>
                <a:cs typeface="Palatino Linotype"/>
                <a:sym typeface="Palatino Linotype"/>
              </a:rPr>
            </a:b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The ability to distinguish CC and NC </a:t>
            </a: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and ν</a:t>
            </a:r>
            <a:r>
              <a:rPr baseline="-25000" lang="en">
                <a:solidFill>
                  <a:schemeClr val="lt1"/>
                </a:solidFill>
                <a:latin typeface="Palatino Linotype"/>
                <a:ea typeface="Palatino Linotype"/>
                <a:cs typeface="Palatino Linotype"/>
                <a:sym typeface="Palatino Linotype"/>
              </a:rPr>
              <a:t>e</a:t>
            </a:r>
            <a:r>
              <a:rPr lang="en">
                <a:solidFill>
                  <a:schemeClr val="lt1"/>
                </a:solidFill>
                <a:latin typeface="Palatino Linotype"/>
                <a:ea typeface="Palatino Linotype"/>
                <a:cs typeface="Palatino Linotype"/>
                <a:sym typeface="Palatino Linotype"/>
              </a:rPr>
              <a:t> CC vs ν</a:t>
            </a:r>
            <a:r>
              <a:rPr baseline="-25000" lang="en">
                <a:solidFill>
                  <a:schemeClr val="lt1"/>
                </a:solidFill>
                <a:latin typeface="Palatino Linotype"/>
                <a:ea typeface="Palatino Linotype"/>
                <a:cs typeface="Palatino Linotype"/>
                <a:sym typeface="Palatino Linotype"/>
              </a:rPr>
              <a:t>μ</a:t>
            </a:r>
            <a:r>
              <a:rPr lang="en">
                <a:solidFill>
                  <a:schemeClr val="lt1"/>
                </a:solidFill>
                <a:latin typeface="Palatino Linotype"/>
                <a:ea typeface="Palatino Linotype"/>
                <a:cs typeface="Palatino Linotype"/>
                <a:sym typeface="Palatino Linotype"/>
              </a:rPr>
              <a:t>CC is fundamental to oscillation analysis. </a:t>
            </a:r>
            <a:br>
              <a:rPr lang="en">
                <a:solidFill>
                  <a:schemeClr val="lt1"/>
                </a:solidFill>
                <a:latin typeface="Palatino Linotype"/>
                <a:ea typeface="Palatino Linotype"/>
                <a:cs typeface="Palatino Linotype"/>
                <a:sym typeface="Palatino Linotype"/>
              </a:rPr>
            </a:br>
            <a:endParaRPr>
              <a:solidFill>
                <a:schemeClr val="lt1"/>
              </a:solidFill>
              <a:latin typeface="Palatino Linotype"/>
              <a:ea typeface="Palatino Linotype"/>
              <a:cs typeface="Palatino Linotype"/>
              <a:sym typeface="Palatino Linotype"/>
            </a:endParaRPr>
          </a:p>
        </p:txBody>
      </p:sp>
      <p:sp>
        <p:nvSpPr>
          <p:cNvPr id="735" name="Google Shape;735;p64"/>
          <p:cNvSpPr txBox="1"/>
          <p:nvPr/>
        </p:nvSpPr>
        <p:spPr>
          <a:xfrm>
            <a:off x="5064625" y="3052350"/>
            <a:ext cx="3858000" cy="427200"/>
          </a:xfrm>
          <a:prstGeom prst="rect">
            <a:avLst/>
          </a:prstGeom>
          <a:noFill/>
          <a:ln>
            <a:noFill/>
          </a:ln>
        </p:spPr>
        <p:txBody>
          <a:bodyPr anchorCtr="0" anchor="t" bIns="34275" lIns="68575" spcFirstLastPara="1" rIns="68575" wrap="square" tIns="34275">
            <a:noAutofit/>
          </a:bodyPr>
          <a:lstStyle/>
          <a:p>
            <a:pPr indent="0" lvl="0" marL="0" rtl="0" algn="l">
              <a:spcBef>
                <a:spcPts val="500"/>
              </a:spcBef>
              <a:spcAft>
                <a:spcPts val="0"/>
              </a:spcAft>
              <a:buNone/>
            </a:pPr>
            <a:r>
              <a:rPr lang="en">
                <a:solidFill>
                  <a:schemeClr val="lt1"/>
                </a:solidFill>
                <a:latin typeface="Palatino Linotype"/>
                <a:ea typeface="Palatino Linotype"/>
                <a:cs typeface="Palatino Linotype"/>
                <a:sym typeface="Palatino Linotype"/>
              </a:rPr>
              <a:t>N</a:t>
            </a:r>
            <a:r>
              <a:rPr baseline="30000" lang="en">
                <a:solidFill>
                  <a:schemeClr val="lt1"/>
                </a:solidFill>
                <a:latin typeface="Palatino Linotype"/>
                <a:ea typeface="Palatino Linotype"/>
                <a:cs typeface="Palatino Linotype"/>
                <a:sym typeface="Palatino Linotype"/>
              </a:rPr>
              <a:t>μ</a:t>
            </a:r>
            <a:r>
              <a:rPr baseline="-25000" lang="en">
                <a:solidFill>
                  <a:schemeClr val="lt1"/>
                </a:solidFill>
                <a:latin typeface="Palatino Linotype"/>
                <a:ea typeface="Palatino Linotype"/>
                <a:cs typeface="Palatino Linotype"/>
                <a:sym typeface="Palatino Linotype"/>
              </a:rPr>
              <a:t>ND</a:t>
            </a:r>
            <a:r>
              <a:rPr lang="en">
                <a:solidFill>
                  <a:schemeClr val="lt1"/>
                </a:solidFill>
                <a:latin typeface="Palatino Linotype"/>
                <a:ea typeface="Palatino Linotype"/>
                <a:cs typeface="Palatino Linotype"/>
                <a:sym typeface="Palatino Linotype"/>
              </a:rPr>
              <a:t>(Er) = ∫ ϕ</a:t>
            </a:r>
            <a:r>
              <a:rPr baseline="30000" lang="en">
                <a:solidFill>
                  <a:schemeClr val="lt1"/>
                </a:solidFill>
                <a:latin typeface="Palatino Linotype"/>
                <a:ea typeface="Palatino Linotype"/>
                <a:cs typeface="Palatino Linotype"/>
                <a:sym typeface="Palatino Linotype"/>
              </a:rPr>
              <a:t>μ</a:t>
            </a:r>
            <a:r>
              <a:rPr baseline="-25000" lang="en">
                <a:solidFill>
                  <a:schemeClr val="lt1"/>
                </a:solidFill>
                <a:latin typeface="Palatino Linotype"/>
                <a:ea typeface="Palatino Linotype"/>
                <a:cs typeface="Palatino Linotype"/>
                <a:sym typeface="Palatino Linotype"/>
              </a:rPr>
              <a:t>ND</a:t>
            </a:r>
            <a:r>
              <a:rPr lang="en">
                <a:solidFill>
                  <a:schemeClr val="lt1"/>
                </a:solidFill>
                <a:latin typeface="Palatino Linotype"/>
                <a:ea typeface="Palatino Linotype"/>
                <a:cs typeface="Palatino Linotype"/>
                <a:sym typeface="Palatino Linotype"/>
              </a:rPr>
              <a:t> (Et) σ</a:t>
            </a:r>
            <a:r>
              <a:rPr baseline="30000" lang="en">
                <a:solidFill>
                  <a:schemeClr val="lt1"/>
                </a:solidFill>
                <a:latin typeface="Palatino Linotype"/>
                <a:ea typeface="Palatino Linotype"/>
                <a:cs typeface="Palatino Linotype"/>
                <a:sym typeface="Palatino Linotype"/>
              </a:rPr>
              <a:t>μ</a:t>
            </a:r>
            <a:r>
              <a:rPr lang="en">
                <a:solidFill>
                  <a:schemeClr val="lt1"/>
                </a:solidFill>
                <a:latin typeface="Palatino Linotype"/>
                <a:ea typeface="Palatino Linotype"/>
                <a:cs typeface="Palatino Linotype"/>
                <a:sym typeface="Palatino Linotype"/>
              </a:rPr>
              <a:t>(Et)ε</a:t>
            </a:r>
            <a:r>
              <a:rPr baseline="30000" lang="en">
                <a:solidFill>
                  <a:schemeClr val="lt1"/>
                </a:solidFill>
                <a:latin typeface="Palatino Linotype"/>
                <a:ea typeface="Palatino Linotype"/>
                <a:cs typeface="Palatino Linotype"/>
                <a:sym typeface="Palatino Linotype"/>
              </a:rPr>
              <a:t>μ</a:t>
            </a:r>
            <a:r>
              <a:rPr lang="en">
                <a:solidFill>
                  <a:schemeClr val="lt1"/>
                </a:solidFill>
                <a:latin typeface="Palatino Linotype"/>
                <a:ea typeface="Palatino Linotype"/>
                <a:cs typeface="Palatino Linotype"/>
                <a:sym typeface="Palatino Linotype"/>
              </a:rPr>
              <a:t>(Et)U</a:t>
            </a:r>
            <a:r>
              <a:rPr baseline="-25000" lang="en">
                <a:solidFill>
                  <a:schemeClr val="lt1"/>
                </a:solidFill>
                <a:latin typeface="Palatino Linotype"/>
                <a:ea typeface="Palatino Linotype"/>
                <a:cs typeface="Palatino Linotype"/>
                <a:sym typeface="Palatino Linotype"/>
              </a:rPr>
              <a:t>ND</a:t>
            </a:r>
            <a:r>
              <a:rPr lang="en">
                <a:solidFill>
                  <a:schemeClr val="lt1"/>
                </a:solidFill>
                <a:latin typeface="Palatino Linotype"/>
                <a:ea typeface="Palatino Linotype"/>
                <a:cs typeface="Palatino Linotype"/>
                <a:sym typeface="Palatino Linotype"/>
              </a:rPr>
              <a:t>(Et, Er)dE</a:t>
            </a:r>
            <a:endParaRPr>
              <a:solidFill>
                <a:schemeClr val="lt1"/>
              </a:solidFill>
              <a:latin typeface="Palatino Linotype"/>
              <a:ea typeface="Palatino Linotype"/>
              <a:cs typeface="Palatino Linotype"/>
              <a:sym typeface="Palatino Linotype"/>
            </a:endParaRPr>
          </a:p>
        </p:txBody>
      </p:sp>
      <p:sp>
        <p:nvSpPr>
          <p:cNvPr id="736" name="Google Shape;736;p64"/>
          <p:cNvSpPr txBox="1"/>
          <p:nvPr/>
        </p:nvSpPr>
        <p:spPr>
          <a:xfrm>
            <a:off x="3094050" y="1733700"/>
            <a:ext cx="1034700" cy="427200"/>
          </a:xfrm>
          <a:prstGeom prst="rect">
            <a:avLst/>
          </a:prstGeom>
          <a:noFill/>
          <a:ln>
            <a:noFill/>
          </a:ln>
        </p:spPr>
        <p:txBody>
          <a:bodyPr anchorCtr="0" anchor="t" bIns="34275" lIns="68575" spcFirstLastPara="1" rIns="68575" wrap="square" tIns="34275">
            <a:noAutofit/>
          </a:bodyPr>
          <a:lstStyle/>
          <a:p>
            <a:pPr indent="0" lvl="0" marL="0" rtl="0" algn="ctr">
              <a:spcBef>
                <a:spcPts val="500"/>
              </a:spcBef>
              <a:spcAft>
                <a:spcPts val="0"/>
              </a:spcAft>
              <a:buNone/>
            </a:pPr>
            <a:r>
              <a:rPr lang="en">
                <a:solidFill>
                  <a:schemeClr val="lt1"/>
                </a:solidFill>
                <a:latin typeface="Palatino Linotype"/>
                <a:ea typeface="Palatino Linotype"/>
                <a:cs typeface="Palatino Linotype"/>
                <a:sym typeface="Palatino Linotype"/>
              </a:rPr>
              <a:t>Neutrino Flux</a:t>
            </a:r>
            <a:endParaRPr>
              <a:solidFill>
                <a:schemeClr val="lt1"/>
              </a:solidFill>
              <a:latin typeface="Palatino Linotype"/>
              <a:ea typeface="Palatino Linotype"/>
              <a:cs typeface="Palatino Linotype"/>
              <a:sym typeface="Palatino Linotype"/>
            </a:endParaRPr>
          </a:p>
        </p:txBody>
      </p:sp>
      <p:sp>
        <p:nvSpPr>
          <p:cNvPr id="737" name="Google Shape;737;p64"/>
          <p:cNvSpPr txBox="1"/>
          <p:nvPr/>
        </p:nvSpPr>
        <p:spPr>
          <a:xfrm>
            <a:off x="4389450" y="1886100"/>
            <a:ext cx="1034700" cy="427200"/>
          </a:xfrm>
          <a:prstGeom prst="rect">
            <a:avLst/>
          </a:prstGeom>
          <a:noFill/>
          <a:ln>
            <a:noFill/>
          </a:ln>
        </p:spPr>
        <p:txBody>
          <a:bodyPr anchorCtr="0" anchor="t" bIns="34275" lIns="68575" spcFirstLastPara="1" rIns="68575" wrap="square" tIns="34275">
            <a:noAutofit/>
          </a:bodyPr>
          <a:lstStyle/>
          <a:p>
            <a:pPr indent="0" lvl="0" marL="0" rtl="0" algn="ctr">
              <a:spcBef>
                <a:spcPts val="500"/>
              </a:spcBef>
              <a:spcAft>
                <a:spcPts val="0"/>
              </a:spcAft>
              <a:buNone/>
            </a:pPr>
            <a:r>
              <a:rPr lang="en">
                <a:solidFill>
                  <a:schemeClr val="lt1"/>
                </a:solidFill>
                <a:latin typeface="Palatino Linotype"/>
                <a:ea typeface="Palatino Linotype"/>
                <a:cs typeface="Palatino Linotype"/>
                <a:sym typeface="Palatino Linotype"/>
              </a:rPr>
              <a:t>Oscillation Probability</a:t>
            </a:r>
            <a:endParaRPr>
              <a:solidFill>
                <a:schemeClr val="lt1"/>
              </a:solidFill>
              <a:latin typeface="Palatino Linotype"/>
              <a:ea typeface="Palatino Linotype"/>
              <a:cs typeface="Palatino Linotype"/>
              <a:sym typeface="Palatino Linotype"/>
            </a:endParaRPr>
          </a:p>
        </p:txBody>
      </p:sp>
      <p:sp>
        <p:nvSpPr>
          <p:cNvPr id="738" name="Google Shape;738;p64"/>
          <p:cNvSpPr txBox="1"/>
          <p:nvPr/>
        </p:nvSpPr>
        <p:spPr>
          <a:xfrm>
            <a:off x="5456250" y="1809900"/>
            <a:ext cx="1034700" cy="427200"/>
          </a:xfrm>
          <a:prstGeom prst="rect">
            <a:avLst/>
          </a:prstGeom>
          <a:noFill/>
          <a:ln>
            <a:noFill/>
          </a:ln>
        </p:spPr>
        <p:txBody>
          <a:bodyPr anchorCtr="0" anchor="t" bIns="34275" lIns="68575" spcFirstLastPara="1" rIns="68575" wrap="square" tIns="34275">
            <a:noAutofit/>
          </a:bodyPr>
          <a:lstStyle/>
          <a:p>
            <a:pPr indent="0" lvl="0" marL="0" rtl="0" algn="ctr">
              <a:spcBef>
                <a:spcPts val="500"/>
              </a:spcBef>
              <a:spcAft>
                <a:spcPts val="0"/>
              </a:spcAft>
              <a:buNone/>
            </a:pPr>
            <a:r>
              <a:rPr b="1" lang="en">
                <a:solidFill>
                  <a:srgbClr val="FF9300"/>
                </a:solidFill>
                <a:latin typeface="Palatino Linotype"/>
                <a:ea typeface="Palatino Linotype"/>
                <a:cs typeface="Palatino Linotype"/>
                <a:sym typeface="Palatino Linotype"/>
              </a:rPr>
              <a:t>ν</a:t>
            </a:r>
            <a:r>
              <a:rPr b="1" baseline="-25000" lang="en">
                <a:solidFill>
                  <a:srgbClr val="FF9300"/>
                </a:solidFill>
                <a:latin typeface="Palatino Linotype"/>
                <a:ea typeface="Palatino Linotype"/>
                <a:cs typeface="Palatino Linotype"/>
                <a:sym typeface="Palatino Linotype"/>
              </a:rPr>
              <a:t>e</a:t>
            </a:r>
            <a:r>
              <a:rPr b="1" lang="en">
                <a:solidFill>
                  <a:srgbClr val="FF9300"/>
                </a:solidFill>
                <a:latin typeface="Palatino Linotype"/>
                <a:ea typeface="Palatino Linotype"/>
                <a:cs typeface="Palatino Linotype"/>
                <a:sym typeface="Palatino Linotype"/>
              </a:rPr>
              <a:t>Cross Section</a:t>
            </a:r>
            <a:endParaRPr b="1">
              <a:solidFill>
                <a:srgbClr val="FF9300"/>
              </a:solidFill>
              <a:latin typeface="Palatino Linotype"/>
              <a:ea typeface="Palatino Linotype"/>
              <a:cs typeface="Palatino Linotype"/>
              <a:sym typeface="Palatino Linotype"/>
            </a:endParaRPr>
          </a:p>
        </p:txBody>
      </p:sp>
      <p:sp>
        <p:nvSpPr>
          <p:cNvPr id="739" name="Google Shape;739;p64"/>
          <p:cNvSpPr txBox="1"/>
          <p:nvPr/>
        </p:nvSpPr>
        <p:spPr>
          <a:xfrm>
            <a:off x="6446850" y="1657500"/>
            <a:ext cx="1034700" cy="427200"/>
          </a:xfrm>
          <a:prstGeom prst="rect">
            <a:avLst/>
          </a:prstGeom>
          <a:noFill/>
          <a:ln>
            <a:noFill/>
          </a:ln>
        </p:spPr>
        <p:txBody>
          <a:bodyPr anchorCtr="0" anchor="t" bIns="34275" lIns="68575" spcFirstLastPara="1" rIns="68575" wrap="square" tIns="34275">
            <a:noAutofit/>
          </a:bodyPr>
          <a:lstStyle/>
          <a:p>
            <a:pPr indent="0" lvl="0" marL="0" rtl="0" algn="ctr">
              <a:spcBef>
                <a:spcPts val="500"/>
              </a:spcBef>
              <a:spcAft>
                <a:spcPts val="0"/>
              </a:spcAft>
              <a:buNone/>
            </a:pPr>
            <a:r>
              <a:rPr lang="en">
                <a:solidFill>
                  <a:schemeClr val="lt1"/>
                </a:solidFill>
                <a:latin typeface="Palatino Linotype"/>
                <a:ea typeface="Palatino Linotype"/>
                <a:cs typeface="Palatino Linotype"/>
                <a:sym typeface="Palatino Linotype"/>
              </a:rPr>
              <a:t>Signal efficiency</a:t>
            </a:r>
            <a:endParaRPr>
              <a:solidFill>
                <a:schemeClr val="lt1"/>
              </a:solidFill>
              <a:latin typeface="Palatino Linotype"/>
              <a:ea typeface="Palatino Linotype"/>
              <a:cs typeface="Palatino Linotype"/>
              <a:sym typeface="Palatino Linotype"/>
            </a:endParaRPr>
          </a:p>
        </p:txBody>
      </p:sp>
      <p:sp>
        <p:nvSpPr>
          <p:cNvPr id="740" name="Google Shape;740;p64"/>
          <p:cNvSpPr txBox="1"/>
          <p:nvPr/>
        </p:nvSpPr>
        <p:spPr>
          <a:xfrm>
            <a:off x="7437450" y="1505100"/>
            <a:ext cx="1034700" cy="427200"/>
          </a:xfrm>
          <a:prstGeom prst="rect">
            <a:avLst/>
          </a:prstGeom>
          <a:noFill/>
          <a:ln>
            <a:noFill/>
          </a:ln>
        </p:spPr>
        <p:txBody>
          <a:bodyPr anchorCtr="0" anchor="t" bIns="34275" lIns="68575" spcFirstLastPara="1" rIns="68575" wrap="square" tIns="34275">
            <a:noAutofit/>
          </a:bodyPr>
          <a:lstStyle/>
          <a:p>
            <a:pPr indent="0" lvl="0" marL="0" rtl="0" algn="ctr">
              <a:spcBef>
                <a:spcPts val="500"/>
              </a:spcBef>
              <a:spcAft>
                <a:spcPts val="0"/>
              </a:spcAft>
              <a:buNone/>
            </a:pPr>
            <a:r>
              <a:rPr lang="en">
                <a:solidFill>
                  <a:schemeClr val="lt1"/>
                </a:solidFill>
                <a:latin typeface="Palatino Linotype"/>
                <a:ea typeface="Palatino Linotype"/>
                <a:cs typeface="Palatino Linotype"/>
                <a:sym typeface="Palatino Linotype"/>
              </a:rPr>
              <a:t>Detector Response</a:t>
            </a:r>
            <a:endParaRPr>
              <a:solidFill>
                <a:schemeClr val="lt1"/>
              </a:solidFill>
              <a:latin typeface="Palatino Linotype"/>
              <a:ea typeface="Palatino Linotype"/>
              <a:cs typeface="Palatino Linotype"/>
              <a:sym typeface="Palatino Linotype"/>
            </a:endParaRPr>
          </a:p>
        </p:txBody>
      </p:sp>
      <p:cxnSp>
        <p:nvCxnSpPr>
          <p:cNvPr id="741" name="Google Shape;741;p64"/>
          <p:cNvCxnSpPr/>
          <p:nvPr/>
        </p:nvCxnSpPr>
        <p:spPr>
          <a:xfrm flipH="1">
            <a:off x="3828750" y="1516175"/>
            <a:ext cx="211200" cy="201600"/>
          </a:xfrm>
          <a:prstGeom prst="straightConnector1">
            <a:avLst/>
          </a:prstGeom>
          <a:noFill/>
          <a:ln cap="flat" cmpd="sng" w="9525">
            <a:solidFill>
              <a:schemeClr val="lt1"/>
            </a:solidFill>
            <a:prstDash val="solid"/>
            <a:round/>
            <a:headEnd len="med" w="med" type="none"/>
            <a:tailEnd len="med" w="med" type="triangle"/>
          </a:ln>
        </p:spPr>
      </p:cxnSp>
      <p:cxnSp>
        <p:nvCxnSpPr>
          <p:cNvPr id="742" name="Google Shape;742;p64"/>
          <p:cNvCxnSpPr/>
          <p:nvPr/>
        </p:nvCxnSpPr>
        <p:spPr>
          <a:xfrm>
            <a:off x="4769250" y="1583350"/>
            <a:ext cx="50100" cy="286800"/>
          </a:xfrm>
          <a:prstGeom prst="straightConnector1">
            <a:avLst/>
          </a:prstGeom>
          <a:noFill/>
          <a:ln cap="flat" cmpd="sng" w="9525">
            <a:solidFill>
              <a:schemeClr val="lt1"/>
            </a:solidFill>
            <a:prstDash val="solid"/>
            <a:round/>
            <a:headEnd len="med" w="med" type="none"/>
            <a:tailEnd len="med" w="med" type="triangle"/>
          </a:ln>
        </p:spPr>
      </p:cxnSp>
      <p:cxnSp>
        <p:nvCxnSpPr>
          <p:cNvPr id="743" name="Google Shape;743;p64"/>
          <p:cNvCxnSpPr/>
          <p:nvPr/>
        </p:nvCxnSpPr>
        <p:spPr>
          <a:xfrm>
            <a:off x="5378850" y="1507150"/>
            <a:ext cx="321300" cy="306600"/>
          </a:xfrm>
          <a:prstGeom prst="straightConnector1">
            <a:avLst/>
          </a:prstGeom>
          <a:noFill/>
          <a:ln cap="flat" cmpd="sng" w="9525">
            <a:solidFill>
              <a:srgbClr val="FF9300"/>
            </a:solidFill>
            <a:prstDash val="solid"/>
            <a:round/>
            <a:headEnd len="med" w="med" type="none"/>
            <a:tailEnd len="med" w="med" type="triangle"/>
          </a:ln>
        </p:spPr>
      </p:cxnSp>
      <p:cxnSp>
        <p:nvCxnSpPr>
          <p:cNvPr id="744" name="Google Shape;744;p64"/>
          <p:cNvCxnSpPr/>
          <p:nvPr/>
        </p:nvCxnSpPr>
        <p:spPr>
          <a:xfrm>
            <a:off x="5988450" y="1507150"/>
            <a:ext cx="652200" cy="316200"/>
          </a:xfrm>
          <a:prstGeom prst="straightConnector1">
            <a:avLst/>
          </a:prstGeom>
          <a:noFill/>
          <a:ln cap="flat" cmpd="sng" w="9525">
            <a:solidFill>
              <a:schemeClr val="lt1"/>
            </a:solidFill>
            <a:prstDash val="solid"/>
            <a:round/>
            <a:headEnd len="med" w="med" type="none"/>
            <a:tailEnd len="med" w="med" type="triangle"/>
          </a:ln>
        </p:spPr>
      </p:cxnSp>
      <p:cxnSp>
        <p:nvCxnSpPr>
          <p:cNvPr id="745" name="Google Shape;745;p64"/>
          <p:cNvCxnSpPr>
            <a:endCxn id="740" idx="1"/>
          </p:cNvCxnSpPr>
          <p:nvPr/>
        </p:nvCxnSpPr>
        <p:spPr>
          <a:xfrm>
            <a:off x="6598050" y="1507200"/>
            <a:ext cx="839400" cy="211500"/>
          </a:xfrm>
          <a:prstGeom prst="straightConnector1">
            <a:avLst/>
          </a:prstGeom>
          <a:noFill/>
          <a:ln cap="flat" cmpd="sng" w="9525">
            <a:solidFill>
              <a:schemeClr val="lt1"/>
            </a:solidFill>
            <a:prstDash val="solid"/>
            <a:round/>
            <a:headEnd len="med" w="med" type="none"/>
            <a:tailEnd len="med" w="med" type="triangle"/>
          </a:ln>
        </p:spPr>
      </p:cxnSp>
      <p:sp>
        <p:nvSpPr>
          <p:cNvPr id="746" name="Google Shape;746;p64"/>
          <p:cNvSpPr txBox="1"/>
          <p:nvPr/>
        </p:nvSpPr>
        <p:spPr>
          <a:xfrm>
            <a:off x="5901500" y="93000"/>
            <a:ext cx="3142200" cy="992700"/>
          </a:xfrm>
          <a:prstGeom prst="rect">
            <a:avLst/>
          </a:prstGeom>
          <a:solidFill>
            <a:srgbClr val="FFFFFF">
              <a:alpha val="69800"/>
            </a:srgbClr>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 sz="1500">
                <a:solidFill>
                  <a:schemeClr val="dk1"/>
                </a:solidFill>
                <a:latin typeface="Corbel"/>
                <a:ea typeface="Corbel"/>
                <a:cs typeface="Corbel"/>
                <a:sym typeface="Corbel"/>
              </a:rPr>
              <a:t>STEP 1</a:t>
            </a:r>
            <a:r>
              <a:rPr i="1" lang="en" sz="1500">
                <a:solidFill>
                  <a:schemeClr val="dk1"/>
                </a:solidFill>
                <a:latin typeface="Corbel"/>
                <a:ea typeface="Corbel"/>
                <a:cs typeface="Corbel"/>
                <a:sym typeface="Corbel"/>
              </a:rPr>
              <a:t>:</a:t>
            </a:r>
            <a:r>
              <a:rPr b="1" i="1" lang="en" sz="1500">
                <a:solidFill>
                  <a:schemeClr val="dk1"/>
                </a:solidFill>
                <a:latin typeface="Corbel"/>
                <a:ea typeface="Corbel"/>
                <a:cs typeface="Corbel"/>
                <a:sym typeface="Corbel"/>
              </a:rPr>
              <a:t> </a:t>
            </a:r>
            <a:r>
              <a:rPr i="1" lang="en" sz="1500">
                <a:solidFill>
                  <a:schemeClr val="dk1"/>
                </a:solidFill>
                <a:latin typeface="Corbel"/>
                <a:ea typeface="Corbel"/>
                <a:cs typeface="Corbel"/>
                <a:sym typeface="Corbel"/>
              </a:rPr>
              <a:t>Making a beam</a:t>
            </a:r>
            <a:br>
              <a:rPr i="1" lang="en" sz="1500">
                <a:solidFill>
                  <a:schemeClr val="dk1"/>
                </a:solidFill>
                <a:latin typeface="Corbel"/>
                <a:ea typeface="Corbel"/>
                <a:cs typeface="Corbel"/>
                <a:sym typeface="Corbel"/>
              </a:rPr>
            </a:br>
            <a:r>
              <a:rPr b="1" i="1" lang="en" sz="1500">
                <a:solidFill>
                  <a:schemeClr val="dk1"/>
                </a:solidFill>
                <a:latin typeface="Corbel"/>
                <a:ea typeface="Corbel"/>
                <a:cs typeface="Corbel"/>
                <a:sym typeface="Corbel"/>
              </a:rPr>
              <a:t>STEP 2</a:t>
            </a:r>
            <a:r>
              <a:rPr i="1" lang="en" sz="1500">
                <a:solidFill>
                  <a:schemeClr val="dk1"/>
                </a:solidFill>
                <a:latin typeface="Corbel"/>
                <a:ea typeface="Corbel"/>
                <a:cs typeface="Corbel"/>
                <a:sym typeface="Corbel"/>
              </a:rPr>
              <a:t>:</a:t>
            </a:r>
            <a:r>
              <a:rPr b="1" i="1" lang="en" sz="1500">
                <a:solidFill>
                  <a:schemeClr val="dk1"/>
                </a:solidFill>
                <a:latin typeface="Corbel"/>
                <a:ea typeface="Corbel"/>
                <a:cs typeface="Corbel"/>
                <a:sym typeface="Corbel"/>
              </a:rPr>
              <a:t> </a:t>
            </a:r>
            <a:r>
              <a:rPr i="1" lang="en" sz="1500">
                <a:solidFill>
                  <a:schemeClr val="dk1"/>
                </a:solidFill>
                <a:latin typeface="Corbel"/>
                <a:ea typeface="Corbel"/>
                <a:cs typeface="Corbel"/>
                <a:sym typeface="Corbel"/>
              </a:rPr>
              <a:t>Checking twice</a:t>
            </a:r>
            <a:br>
              <a:rPr i="1" lang="en" sz="1500">
                <a:solidFill>
                  <a:schemeClr val="dk1"/>
                </a:solidFill>
                <a:latin typeface="Corbel"/>
                <a:ea typeface="Corbel"/>
                <a:cs typeface="Corbel"/>
                <a:sym typeface="Corbel"/>
              </a:rPr>
            </a:br>
            <a:r>
              <a:rPr b="1" i="1" lang="en" sz="1500">
                <a:solidFill>
                  <a:schemeClr val="dk1"/>
                </a:solidFill>
                <a:latin typeface="Corbel"/>
                <a:ea typeface="Corbel"/>
                <a:cs typeface="Corbel"/>
                <a:sym typeface="Corbel"/>
              </a:rPr>
              <a:t>STEP 3</a:t>
            </a:r>
            <a:r>
              <a:rPr i="1" lang="en" sz="1500">
                <a:solidFill>
                  <a:schemeClr val="dk1"/>
                </a:solidFill>
                <a:latin typeface="Corbel"/>
                <a:ea typeface="Corbel"/>
                <a:cs typeface="Corbel"/>
                <a:sym typeface="Corbel"/>
              </a:rPr>
              <a:t>:</a:t>
            </a:r>
            <a:r>
              <a:rPr b="1" i="1" lang="en" sz="1500">
                <a:solidFill>
                  <a:schemeClr val="dk1"/>
                </a:solidFill>
                <a:latin typeface="Corbel"/>
                <a:ea typeface="Corbel"/>
                <a:cs typeface="Corbel"/>
                <a:sym typeface="Corbel"/>
              </a:rPr>
              <a:t> </a:t>
            </a:r>
            <a:r>
              <a:rPr i="1" lang="en" sz="1500">
                <a:solidFill>
                  <a:schemeClr val="dk1"/>
                </a:solidFill>
                <a:latin typeface="Corbel"/>
                <a:ea typeface="Corbel"/>
                <a:cs typeface="Corbel"/>
                <a:sym typeface="Corbel"/>
              </a:rPr>
              <a:t>Gonna find out </a:t>
            </a:r>
            <a:br>
              <a:rPr i="1" lang="en" sz="1500">
                <a:solidFill>
                  <a:schemeClr val="dk1"/>
                </a:solidFill>
                <a:latin typeface="Corbel"/>
                <a:ea typeface="Corbel"/>
                <a:cs typeface="Corbel"/>
                <a:sym typeface="Corbel"/>
              </a:rPr>
            </a:br>
            <a:r>
              <a:rPr i="1" lang="en" sz="1500">
                <a:solidFill>
                  <a:schemeClr val="dk1"/>
                </a:solidFill>
                <a:latin typeface="Corbel"/>
                <a:ea typeface="Corbel"/>
                <a:cs typeface="Corbel"/>
                <a:sym typeface="Corbel"/>
              </a:rPr>
              <a:t>                 if you’ve more of one type</a:t>
            </a:r>
            <a:endParaRPr sz="11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752" name="Google Shape;752;p6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753" name="Google Shape;753;p65"/>
          <p:cNvPicPr preferRelativeResize="0"/>
          <p:nvPr/>
        </p:nvPicPr>
        <p:blipFill rotWithShape="1">
          <a:blip r:embed="rId3">
            <a:alphaModFix/>
          </a:blip>
          <a:srcRect b="13280" l="22714" r="0" t="14501"/>
          <a:stretch/>
        </p:blipFill>
        <p:spPr>
          <a:xfrm>
            <a:off x="0" y="0"/>
            <a:ext cx="7333423" cy="5143500"/>
          </a:xfrm>
          <a:prstGeom prst="rect">
            <a:avLst/>
          </a:prstGeom>
          <a:noFill/>
          <a:ln>
            <a:noFill/>
          </a:ln>
        </p:spPr>
      </p:pic>
      <p:sp>
        <p:nvSpPr>
          <p:cNvPr id="754" name="Google Shape;754;p65"/>
          <p:cNvSpPr txBox="1"/>
          <p:nvPr/>
        </p:nvSpPr>
        <p:spPr>
          <a:xfrm rot="-285881">
            <a:off x="255486" y="2296055"/>
            <a:ext cx="1379668" cy="38471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00"/>
                </a:solidFill>
                <a:latin typeface="Pacifico"/>
                <a:ea typeface="Pacifico"/>
                <a:cs typeface="Pacifico"/>
                <a:sym typeface="Pacifico"/>
              </a:rPr>
              <a:t>ν</a:t>
            </a:r>
            <a:r>
              <a:rPr b="1" baseline="-25000" lang="en" sz="1300">
                <a:solidFill>
                  <a:srgbClr val="FFFF00"/>
                </a:solidFill>
                <a:latin typeface="Helvetica Neue"/>
                <a:ea typeface="Helvetica Neue"/>
                <a:cs typeface="Helvetica Neue"/>
                <a:sym typeface="Helvetica Neue"/>
              </a:rPr>
              <a:t>e</a:t>
            </a:r>
            <a:endParaRPr b="1" baseline="-25000" sz="1300">
              <a:solidFill>
                <a:srgbClr val="FFFF00"/>
              </a:solidFill>
              <a:latin typeface="Helvetica Neue"/>
              <a:ea typeface="Helvetica Neue"/>
              <a:cs typeface="Helvetica Neue"/>
              <a:sym typeface="Helvetica Neue"/>
            </a:endParaRPr>
          </a:p>
        </p:txBody>
      </p:sp>
      <p:sp>
        <p:nvSpPr>
          <p:cNvPr id="755" name="Google Shape;755;p65"/>
          <p:cNvSpPr/>
          <p:nvPr/>
        </p:nvSpPr>
        <p:spPr>
          <a:xfrm>
            <a:off x="4764500" y="0"/>
            <a:ext cx="4379400" cy="5143500"/>
          </a:xfrm>
          <a:prstGeom prst="rect">
            <a:avLst/>
          </a:prstGeom>
          <a:solidFill>
            <a:srgbClr val="0C3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65"/>
          <p:cNvSpPr txBox="1"/>
          <p:nvPr/>
        </p:nvSpPr>
        <p:spPr>
          <a:xfrm>
            <a:off x="1840007" y="2012400"/>
            <a:ext cx="36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e</a:t>
            </a:r>
            <a:endParaRPr>
              <a:solidFill>
                <a:schemeClr val="lt1"/>
              </a:solidFill>
            </a:endParaRPr>
          </a:p>
        </p:txBody>
      </p:sp>
      <p:sp>
        <p:nvSpPr>
          <p:cNvPr id="757" name="Google Shape;757;p65"/>
          <p:cNvSpPr txBox="1"/>
          <p:nvPr/>
        </p:nvSpPr>
        <p:spPr>
          <a:xfrm>
            <a:off x="2297207" y="2241000"/>
            <a:ext cx="36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π</a:t>
            </a:r>
            <a:endParaRPr>
              <a:solidFill>
                <a:schemeClr val="lt1"/>
              </a:solidFill>
            </a:endParaRPr>
          </a:p>
        </p:txBody>
      </p:sp>
      <p:sp>
        <p:nvSpPr>
          <p:cNvPr id="758" name="Google Shape;758;p65"/>
          <p:cNvSpPr txBox="1"/>
          <p:nvPr/>
        </p:nvSpPr>
        <p:spPr>
          <a:xfrm>
            <a:off x="772600" y="74725"/>
            <a:ext cx="8229600" cy="555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2700">
                <a:solidFill>
                  <a:schemeClr val="lt1"/>
                </a:solidFill>
                <a:latin typeface="Palatino"/>
                <a:ea typeface="Palatino"/>
                <a:cs typeface="Palatino"/>
                <a:sym typeface="Palatino"/>
              </a:rPr>
              <a:t>Why </a:t>
            </a:r>
            <a:r>
              <a:rPr b="1" lang="en" sz="2700">
                <a:solidFill>
                  <a:schemeClr val="lt1"/>
                </a:solidFill>
                <a:latin typeface="Palatino"/>
                <a:ea typeface="Palatino"/>
                <a:cs typeface="Palatino"/>
                <a:sym typeface="Palatino"/>
              </a:rPr>
              <a:t>Step 2</a:t>
            </a:r>
            <a:r>
              <a:rPr lang="en" sz="2700">
                <a:solidFill>
                  <a:schemeClr val="lt1"/>
                </a:solidFill>
                <a:latin typeface="Palatino"/>
                <a:ea typeface="Palatino"/>
                <a:cs typeface="Palatino"/>
                <a:sym typeface="Palatino"/>
              </a:rPr>
              <a:t> is hard</a:t>
            </a:r>
            <a:endParaRPr sz="2700">
              <a:solidFill>
                <a:schemeClr val="lt1"/>
              </a:solidFill>
              <a:latin typeface="Palatino"/>
              <a:ea typeface="Palatino"/>
              <a:cs typeface="Palatino"/>
              <a:sym typeface="Palatino"/>
            </a:endParaRPr>
          </a:p>
        </p:txBody>
      </p:sp>
      <p:cxnSp>
        <p:nvCxnSpPr>
          <p:cNvPr id="759" name="Google Shape;759;p65"/>
          <p:cNvCxnSpPr/>
          <p:nvPr/>
        </p:nvCxnSpPr>
        <p:spPr>
          <a:xfrm flipH="1" rot="10800000">
            <a:off x="947750" y="2661875"/>
            <a:ext cx="839100" cy="103500"/>
          </a:xfrm>
          <a:prstGeom prst="straightConnector1">
            <a:avLst/>
          </a:prstGeom>
          <a:noFill/>
          <a:ln cap="flat" cmpd="sng" w="19050">
            <a:solidFill>
              <a:srgbClr val="FFFF00"/>
            </a:solidFill>
            <a:prstDash val="dash"/>
            <a:round/>
            <a:headEnd len="med" w="med" type="none"/>
            <a:tailEnd len="med" w="med" type="triangle"/>
          </a:ln>
        </p:spPr>
      </p:cxnSp>
      <p:sp>
        <p:nvSpPr>
          <p:cNvPr id="760" name="Google Shape;760;p65"/>
          <p:cNvSpPr txBox="1"/>
          <p:nvPr/>
        </p:nvSpPr>
        <p:spPr>
          <a:xfrm>
            <a:off x="1755150" y="2448700"/>
            <a:ext cx="43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FF00"/>
                </a:solidFill>
              </a:rPr>
              <a:t>??</a:t>
            </a:r>
            <a:endParaRPr b="1" sz="1200">
              <a:solidFill>
                <a:srgbClr val="FFFF00"/>
              </a:solidFill>
            </a:endParaRPr>
          </a:p>
        </p:txBody>
      </p:sp>
      <p:sp>
        <p:nvSpPr>
          <p:cNvPr id="761" name="Google Shape;761;p65"/>
          <p:cNvSpPr txBox="1"/>
          <p:nvPr/>
        </p:nvSpPr>
        <p:spPr>
          <a:xfrm>
            <a:off x="297775" y="1066800"/>
            <a:ext cx="4379400" cy="615600"/>
          </a:xfrm>
          <a:prstGeom prst="rect">
            <a:avLst/>
          </a:prstGeom>
          <a:noFill/>
          <a:ln>
            <a:noFill/>
          </a:ln>
        </p:spPr>
        <p:txBody>
          <a:bodyPr anchorCtr="0" anchor="t" bIns="91425" lIns="91425" spcFirstLastPara="1" rIns="91425" wrap="square" tIns="91425">
            <a:spAutoFit/>
          </a:bodyPr>
          <a:lstStyle/>
          <a:p>
            <a:pPr indent="0" lvl="0" marL="0" rtl="0" algn="l">
              <a:spcBef>
                <a:spcPts val="500"/>
              </a:spcBef>
              <a:spcAft>
                <a:spcPts val="0"/>
              </a:spcAft>
              <a:buNone/>
            </a:pPr>
            <a:r>
              <a:rPr lang="en">
                <a:solidFill>
                  <a:schemeClr val="lt1"/>
                </a:solidFill>
                <a:latin typeface="Palatino Linotype"/>
                <a:ea typeface="Palatino Linotype"/>
                <a:cs typeface="Palatino Linotype"/>
                <a:sym typeface="Palatino Linotype"/>
              </a:rPr>
              <a:t>This is all you see in your detector: </a:t>
            </a: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we never see the neutrino directly!</a:t>
            </a:r>
            <a:endParaRPr>
              <a:solidFill>
                <a:schemeClr val="lt1"/>
              </a:solidFill>
              <a:latin typeface="Palatino Linotype"/>
              <a:ea typeface="Palatino Linotype"/>
              <a:cs typeface="Palatino Linotype"/>
              <a:sym typeface="Palatino Linotype"/>
            </a:endParaRPr>
          </a:p>
        </p:txBody>
      </p:sp>
      <p:pic>
        <p:nvPicPr>
          <p:cNvPr id="762" name="Google Shape;762;p65"/>
          <p:cNvPicPr preferRelativeResize="0"/>
          <p:nvPr/>
        </p:nvPicPr>
        <p:blipFill>
          <a:blip r:embed="rId4">
            <a:alphaModFix/>
          </a:blip>
          <a:stretch>
            <a:fillRect/>
          </a:stretch>
        </p:blipFill>
        <p:spPr>
          <a:xfrm>
            <a:off x="1589175" y="4709199"/>
            <a:ext cx="1104998" cy="421725"/>
          </a:xfrm>
          <a:prstGeom prst="rect">
            <a:avLst/>
          </a:prstGeom>
          <a:noFill/>
          <a:ln>
            <a:noFill/>
          </a:ln>
        </p:spPr>
      </p:pic>
      <p:sp>
        <p:nvSpPr>
          <p:cNvPr id="763" name="Google Shape;763;p65"/>
          <p:cNvSpPr txBox="1"/>
          <p:nvPr/>
        </p:nvSpPr>
        <p:spPr>
          <a:xfrm>
            <a:off x="217575" y="4717350"/>
            <a:ext cx="1587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lt1"/>
                </a:solidFill>
                <a:latin typeface="Palatino Linotype"/>
                <a:ea typeface="Palatino Linotype"/>
                <a:cs typeface="Palatino Linotype"/>
                <a:sym typeface="Palatino Linotype"/>
              </a:rPr>
              <a:t>Event display courtesy of </a:t>
            </a:r>
            <a:endParaRPr sz="1100">
              <a:solidFill>
                <a:schemeClr val="lt1"/>
              </a:solidFill>
            </a:endParaRPr>
          </a:p>
        </p:txBody>
      </p:sp>
      <p:sp>
        <p:nvSpPr>
          <p:cNvPr id="764" name="Google Shape;764;p65"/>
          <p:cNvSpPr txBox="1"/>
          <p:nvPr/>
        </p:nvSpPr>
        <p:spPr>
          <a:xfrm>
            <a:off x="5631775" y="1066800"/>
            <a:ext cx="3212400" cy="2401200"/>
          </a:xfrm>
          <a:prstGeom prst="rect">
            <a:avLst/>
          </a:prstGeom>
          <a:noFill/>
          <a:ln>
            <a:noFill/>
          </a:ln>
        </p:spPr>
        <p:txBody>
          <a:bodyPr anchorCtr="0" anchor="t" bIns="91425" lIns="91425" spcFirstLastPara="1" rIns="91425" wrap="square" tIns="91425">
            <a:spAutoFit/>
          </a:bodyPr>
          <a:lstStyle/>
          <a:p>
            <a:pPr indent="0" lvl="0" marL="0" rtl="0" algn="r">
              <a:spcBef>
                <a:spcPts val="500"/>
              </a:spcBef>
              <a:spcAft>
                <a:spcPts val="0"/>
              </a:spcAft>
              <a:buNone/>
            </a:pPr>
            <a:r>
              <a:rPr lang="en">
                <a:solidFill>
                  <a:srgbClr val="FFFFFF"/>
                </a:solidFill>
                <a:latin typeface="Palatino Linotype"/>
                <a:ea typeface="Palatino Linotype"/>
                <a:cs typeface="Palatino Linotype"/>
                <a:sym typeface="Palatino Linotype"/>
              </a:rPr>
              <a:t>You identify the final state particles to </a:t>
            </a:r>
            <a:r>
              <a:rPr b="1" lang="en">
                <a:solidFill>
                  <a:srgbClr val="FFFFFF"/>
                </a:solidFill>
                <a:latin typeface="Palatino Linotype"/>
                <a:ea typeface="Palatino Linotype"/>
                <a:cs typeface="Palatino Linotype"/>
                <a:sym typeface="Palatino Linotype"/>
              </a:rPr>
              <a:t>infer neutrino flavor:</a:t>
            </a:r>
            <a:br>
              <a:rPr lang="en">
                <a:solidFill>
                  <a:srgbClr val="FFFFFF"/>
                </a:solidFill>
                <a:latin typeface="Palatino Linotype"/>
                <a:ea typeface="Palatino Linotype"/>
                <a:cs typeface="Palatino Linotype"/>
                <a:sym typeface="Palatino Linotype"/>
              </a:rPr>
            </a:br>
            <a:r>
              <a:rPr lang="en">
                <a:solidFill>
                  <a:srgbClr val="FFFFFF"/>
                </a:solidFill>
                <a:latin typeface="Palatino Linotype"/>
                <a:ea typeface="Palatino Linotype"/>
                <a:cs typeface="Palatino Linotype"/>
                <a:sym typeface="Palatino Linotype"/>
              </a:rPr>
              <a:t>count how many ν</a:t>
            </a:r>
            <a:r>
              <a:rPr baseline="-25000" lang="en">
                <a:solidFill>
                  <a:srgbClr val="FFFFFF"/>
                </a:solidFill>
                <a:latin typeface="Palatino Linotype"/>
                <a:ea typeface="Palatino Linotype"/>
                <a:cs typeface="Palatino Linotype"/>
                <a:sym typeface="Palatino Linotype"/>
              </a:rPr>
              <a:t>e</a:t>
            </a:r>
            <a:r>
              <a:rPr lang="en">
                <a:solidFill>
                  <a:srgbClr val="FFFFFF"/>
                </a:solidFill>
                <a:latin typeface="Palatino Linotype"/>
                <a:ea typeface="Palatino Linotype"/>
                <a:cs typeface="Palatino Linotype"/>
                <a:sym typeface="Palatino Linotype"/>
              </a:rPr>
              <a:t> and ν</a:t>
            </a:r>
            <a:r>
              <a:rPr baseline="-25000" lang="en">
                <a:solidFill>
                  <a:srgbClr val="FFFFFF"/>
                </a:solidFill>
                <a:latin typeface="Palatino Linotype"/>
                <a:ea typeface="Palatino Linotype"/>
                <a:cs typeface="Palatino Linotype"/>
                <a:sym typeface="Palatino Linotype"/>
              </a:rPr>
              <a:t>μ</a:t>
            </a:r>
            <a:br>
              <a:rPr lang="en">
                <a:solidFill>
                  <a:srgbClr val="FFFFFF"/>
                </a:solidFill>
                <a:latin typeface="Palatino Linotype"/>
                <a:ea typeface="Palatino Linotype"/>
                <a:cs typeface="Palatino Linotype"/>
                <a:sym typeface="Palatino Linotype"/>
              </a:rPr>
            </a:br>
            <a:br>
              <a:rPr lang="en">
                <a:solidFill>
                  <a:srgbClr val="FFFFFF"/>
                </a:solidFill>
                <a:latin typeface="Palatino Linotype"/>
                <a:ea typeface="Palatino Linotype"/>
                <a:cs typeface="Palatino Linotype"/>
                <a:sym typeface="Palatino Linotype"/>
              </a:rPr>
            </a:br>
            <a:br>
              <a:rPr lang="en">
                <a:solidFill>
                  <a:srgbClr val="FFFFFF"/>
                </a:solidFill>
                <a:latin typeface="Palatino Linotype"/>
                <a:ea typeface="Palatino Linotype"/>
                <a:cs typeface="Palatino Linotype"/>
                <a:sym typeface="Palatino Linotype"/>
              </a:rPr>
            </a:br>
            <a:r>
              <a:rPr lang="en">
                <a:solidFill>
                  <a:srgbClr val="FFFFFF"/>
                </a:solidFill>
                <a:latin typeface="Palatino Linotype"/>
                <a:ea typeface="Palatino Linotype"/>
                <a:cs typeface="Palatino Linotype"/>
                <a:sym typeface="Palatino Linotype"/>
              </a:rPr>
              <a:t>From the reconstructed particles’ momenta</a:t>
            </a:r>
            <a:br>
              <a:rPr lang="en">
                <a:solidFill>
                  <a:srgbClr val="FFFFFF"/>
                </a:solidFill>
                <a:latin typeface="Palatino Linotype"/>
                <a:ea typeface="Palatino Linotype"/>
                <a:cs typeface="Palatino Linotype"/>
                <a:sym typeface="Palatino Linotype"/>
              </a:rPr>
            </a:br>
            <a:r>
              <a:rPr lang="en">
                <a:solidFill>
                  <a:srgbClr val="FFFFFF"/>
                </a:solidFill>
                <a:latin typeface="Palatino Linotype"/>
                <a:ea typeface="Palatino Linotype"/>
                <a:cs typeface="Palatino Linotype"/>
                <a:sym typeface="Palatino Linotype"/>
              </a:rPr>
              <a:t>you </a:t>
            </a:r>
            <a:r>
              <a:rPr b="1" lang="en">
                <a:solidFill>
                  <a:srgbClr val="FFFFFF"/>
                </a:solidFill>
                <a:latin typeface="Palatino Linotype"/>
                <a:ea typeface="Palatino Linotype"/>
                <a:cs typeface="Palatino Linotype"/>
                <a:sym typeface="Palatino Linotype"/>
              </a:rPr>
              <a:t>infer neutrino energy:</a:t>
            </a:r>
            <a:br>
              <a:rPr lang="en">
                <a:solidFill>
                  <a:srgbClr val="FFFFFF"/>
                </a:solidFill>
                <a:latin typeface="Palatino Linotype"/>
                <a:ea typeface="Palatino Linotype"/>
                <a:cs typeface="Palatino Linotype"/>
                <a:sym typeface="Palatino Linotype"/>
              </a:rPr>
            </a:br>
            <a:r>
              <a:rPr b="1" lang="en" sz="1800">
                <a:solidFill>
                  <a:srgbClr val="FFFFFF"/>
                </a:solidFill>
                <a:latin typeface="Palatino Linotype"/>
                <a:ea typeface="Palatino Linotype"/>
                <a:cs typeface="Palatino Linotype"/>
                <a:sym typeface="Palatino Linotype"/>
              </a:rPr>
              <a:t>P(osc) ~  sin</a:t>
            </a:r>
            <a:r>
              <a:rPr b="1" baseline="30000" lang="en" sz="1800">
                <a:solidFill>
                  <a:srgbClr val="FFFFFF"/>
                </a:solidFill>
                <a:latin typeface="Palatino Linotype"/>
                <a:ea typeface="Palatino Linotype"/>
                <a:cs typeface="Palatino Linotype"/>
                <a:sym typeface="Palatino Linotype"/>
              </a:rPr>
              <a:t>2</a:t>
            </a:r>
            <a:r>
              <a:rPr b="1" lang="en" sz="1800">
                <a:solidFill>
                  <a:srgbClr val="FFFFFF"/>
                </a:solidFill>
                <a:latin typeface="Palatino Linotype"/>
                <a:ea typeface="Palatino Linotype"/>
                <a:cs typeface="Palatino Linotype"/>
                <a:sym typeface="Palatino Linotype"/>
              </a:rPr>
              <a:t>( L / </a:t>
            </a:r>
            <a:r>
              <a:rPr b="1" lang="en" sz="1800">
                <a:solidFill>
                  <a:srgbClr val="FF9300"/>
                </a:solidFill>
                <a:latin typeface="Palatino Linotype"/>
                <a:ea typeface="Palatino Linotype"/>
                <a:cs typeface="Palatino Linotype"/>
                <a:sym typeface="Palatino Linotype"/>
              </a:rPr>
              <a:t>E</a:t>
            </a:r>
            <a:r>
              <a:rPr b="1" baseline="-25000" lang="en" sz="1800">
                <a:solidFill>
                  <a:srgbClr val="FF9300"/>
                </a:solidFill>
                <a:latin typeface="Palatino Linotype"/>
                <a:ea typeface="Palatino Linotype"/>
                <a:cs typeface="Palatino Linotype"/>
                <a:sym typeface="Palatino Linotype"/>
              </a:rPr>
              <a:t>ν</a:t>
            </a:r>
            <a:r>
              <a:rPr b="1" lang="en" sz="1800">
                <a:solidFill>
                  <a:srgbClr val="FFFFFF"/>
                </a:solidFill>
                <a:latin typeface="Palatino Linotype"/>
                <a:ea typeface="Palatino Linotype"/>
                <a:cs typeface="Palatino Linotype"/>
                <a:sym typeface="Palatino Linotype"/>
              </a:rPr>
              <a:t>)</a:t>
            </a:r>
            <a:br>
              <a:rPr lang="en">
                <a:solidFill>
                  <a:srgbClr val="FFFFFF"/>
                </a:solidFill>
                <a:latin typeface="Palatino Linotype"/>
                <a:ea typeface="Palatino Linotype"/>
                <a:cs typeface="Palatino Linotype"/>
                <a:sym typeface="Palatino Linotype"/>
              </a:rPr>
            </a:br>
            <a:endParaRPr b="1">
              <a:solidFill>
                <a:srgbClr val="FFC000"/>
              </a:solidFill>
              <a:latin typeface="Palatino Linotype"/>
              <a:ea typeface="Palatino Linotype"/>
              <a:cs typeface="Palatino Linotype"/>
              <a:sym typeface="Palatino Linotyp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6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770" name="Google Shape;770;p6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771" name="Google Shape;771;p66"/>
          <p:cNvPicPr preferRelativeResize="0"/>
          <p:nvPr/>
        </p:nvPicPr>
        <p:blipFill rotWithShape="1">
          <a:blip r:embed="rId3">
            <a:alphaModFix/>
          </a:blip>
          <a:srcRect b="13280" l="22714" r="0" t="14501"/>
          <a:stretch/>
        </p:blipFill>
        <p:spPr>
          <a:xfrm>
            <a:off x="0" y="0"/>
            <a:ext cx="7333423" cy="5143500"/>
          </a:xfrm>
          <a:prstGeom prst="rect">
            <a:avLst/>
          </a:prstGeom>
          <a:noFill/>
          <a:ln>
            <a:noFill/>
          </a:ln>
        </p:spPr>
      </p:pic>
      <p:sp>
        <p:nvSpPr>
          <p:cNvPr id="772" name="Google Shape;772;p66"/>
          <p:cNvSpPr txBox="1"/>
          <p:nvPr/>
        </p:nvSpPr>
        <p:spPr>
          <a:xfrm rot="-285881">
            <a:off x="255486" y="2296055"/>
            <a:ext cx="1379668" cy="38471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00"/>
                </a:solidFill>
                <a:latin typeface="Pacifico"/>
                <a:ea typeface="Pacifico"/>
                <a:cs typeface="Pacifico"/>
                <a:sym typeface="Pacifico"/>
              </a:rPr>
              <a:t>ν</a:t>
            </a:r>
            <a:r>
              <a:rPr b="1" baseline="-25000" lang="en" sz="1300">
                <a:solidFill>
                  <a:srgbClr val="FFFF00"/>
                </a:solidFill>
                <a:latin typeface="Helvetica Neue"/>
                <a:ea typeface="Helvetica Neue"/>
                <a:cs typeface="Helvetica Neue"/>
                <a:sym typeface="Helvetica Neue"/>
              </a:rPr>
              <a:t>e</a:t>
            </a:r>
            <a:endParaRPr b="1" baseline="-25000" sz="1300">
              <a:solidFill>
                <a:srgbClr val="FFFF00"/>
              </a:solidFill>
              <a:latin typeface="Helvetica Neue"/>
              <a:ea typeface="Helvetica Neue"/>
              <a:cs typeface="Helvetica Neue"/>
              <a:sym typeface="Helvetica Neue"/>
            </a:endParaRPr>
          </a:p>
        </p:txBody>
      </p:sp>
      <p:sp>
        <p:nvSpPr>
          <p:cNvPr id="773" name="Google Shape;773;p66"/>
          <p:cNvSpPr/>
          <p:nvPr/>
        </p:nvSpPr>
        <p:spPr>
          <a:xfrm>
            <a:off x="4764500" y="0"/>
            <a:ext cx="4379400" cy="5143500"/>
          </a:xfrm>
          <a:prstGeom prst="rect">
            <a:avLst/>
          </a:prstGeom>
          <a:solidFill>
            <a:srgbClr val="0C3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66"/>
          <p:cNvSpPr txBox="1"/>
          <p:nvPr/>
        </p:nvSpPr>
        <p:spPr>
          <a:xfrm>
            <a:off x="1840007" y="2012400"/>
            <a:ext cx="36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e</a:t>
            </a:r>
            <a:endParaRPr>
              <a:solidFill>
                <a:schemeClr val="lt1"/>
              </a:solidFill>
            </a:endParaRPr>
          </a:p>
        </p:txBody>
      </p:sp>
      <p:sp>
        <p:nvSpPr>
          <p:cNvPr id="775" name="Google Shape;775;p66"/>
          <p:cNvSpPr txBox="1"/>
          <p:nvPr/>
        </p:nvSpPr>
        <p:spPr>
          <a:xfrm>
            <a:off x="2297207" y="2241000"/>
            <a:ext cx="36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π</a:t>
            </a:r>
            <a:endParaRPr>
              <a:solidFill>
                <a:schemeClr val="lt1"/>
              </a:solidFill>
            </a:endParaRPr>
          </a:p>
        </p:txBody>
      </p:sp>
      <p:sp>
        <p:nvSpPr>
          <p:cNvPr id="776" name="Google Shape;776;p66"/>
          <p:cNvSpPr txBox="1"/>
          <p:nvPr/>
        </p:nvSpPr>
        <p:spPr>
          <a:xfrm>
            <a:off x="5631775" y="1066800"/>
            <a:ext cx="3212400" cy="1477500"/>
          </a:xfrm>
          <a:prstGeom prst="rect">
            <a:avLst/>
          </a:prstGeom>
          <a:noFill/>
          <a:ln>
            <a:noFill/>
          </a:ln>
        </p:spPr>
        <p:txBody>
          <a:bodyPr anchorCtr="0" anchor="t" bIns="91425" lIns="91425" spcFirstLastPara="1" rIns="91425" wrap="square" tIns="91425">
            <a:spAutoFit/>
          </a:bodyPr>
          <a:lstStyle/>
          <a:p>
            <a:pPr indent="0" lvl="0" marL="0" rtl="0" algn="r">
              <a:spcBef>
                <a:spcPts val="500"/>
              </a:spcBef>
              <a:spcAft>
                <a:spcPts val="0"/>
              </a:spcAft>
              <a:buNone/>
            </a:pPr>
            <a:r>
              <a:rPr lang="en">
                <a:solidFill>
                  <a:schemeClr val="lt1"/>
                </a:solidFill>
                <a:latin typeface="Palatino Linotype"/>
                <a:ea typeface="Palatino Linotype"/>
                <a:cs typeface="Palatino Linotype"/>
                <a:sym typeface="Palatino Linotype"/>
              </a:rPr>
              <a:t>You identify the final state particles to </a:t>
            </a:r>
            <a:r>
              <a:rPr b="1" lang="en">
                <a:solidFill>
                  <a:schemeClr val="lt1"/>
                </a:solidFill>
                <a:latin typeface="Palatino Linotype"/>
                <a:ea typeface="Palatino Linotype"/>
                <a:cs typeface="Palatino Linotype"/>
                <a:sym typeface="Palatino Linotype"/>
              </a:rPr>
              <a:t>infer neutrino flavor:</a:t>
            </a: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count how many ν</a:t>
            </a:r>
            <a:r>
              <a:rPr baseline="-25000" lang="en">
                <a:solidFill>
                  <a:schemeClr val="lt1"/>
                </a:solidFill>
                <a:latin typeface="Palatino Linotype"/>
                <a:ea typeface="Palatino Linotype"/>
                <a:cs typeface="Palatino Linotype"/>
                <a:sym typeface="Palatino Linotype"/>
              </a:rPr>
              <a:t>e</a:t>
            </a:r>
            <a:r>
              <a:rPr lang="en">
                <a:solidFill>
                  <a:schemeClr val="lt1"/>
                </a:solidFill>
                <a:latin typeface="Palatino Linotype"/>
                <a:ea typeface="Palatino Linotype"/>
                <a:cs typeface="Palatino Linotype"/>
                <a:sym typeface="Palatino Linotype"/>
              </a:rPr>
              <a:t> and ν</a:t>
            </a:r>
            <a:r>
              <a:rPr baseline="-25000" lang="en">
                <a:solidFill>
                  <a:schemeClr val="lt1"/>
                </a:solidFill>
                <a:latin typeface="Palatino Linotype"/>
                <a:ea typeface="Palatino Linotype"/>
                <a:cs typeface="Palatino Linotype"/>
                <a:sym typeface="Palatino Linotype"/>
              </a:rPr>
              <a:t>μ</a:t>
            </a:r>
            <a:br>
              <a:rPr lang="en">
                <a:solidFill>
                  <a:schemeClr val="lt1"/>
                </a:solidFill>
                <a:latin typeface="Palatino Linotype"/>
                <a:ea typeface="Palatino Linotype"/>
                <a:cs typeface="Palatino Linotype"/>
                <a:sym typeface="Palatino Linotype"/>
              </a:rPr>
            </a:br>
            <a:br>
              <a:rPr lang="en">
                <a:solidFill>
                  <a:schemeClr val="lt1"/>
                </a:solidFill>
                <a:latin typeface="Palatino Linotype"/>
                <a:ea typeface="Palatino Linotype"/>
                <a:cs typeface="Palatino Linotype"/>
                <a:sym typeface="Palatino Linotype"/>
              </a:rPr>
            </a:br>
            <a:br>
              <a:rPr lang="en">
                <a:solidFill>
                  <a:schemeClr val="lt1"/>
                </a:solidFill>
                <a:latin typeface="Palatino Linotype"/>
                <a:ea typeface="Palatino Linotype"/>
                <a:cs typeface="Palatino Linotype"/>
                <a:sym typeface="Palatino Linotype"/>
              </a:rPr>
            </a:br>
            <a:endParaRPr b="1">
              <a:solidFill>
                <a:schemeClr val="accent4"/>
              </a:solidFill>
              <a:latin typeface="Palatino Linotype"/>
              <a:ea typeface="Palatino Linotype"/>
              <a:cs typeface="Palatino Linotype"/>
              <a:sym typeface="Palatino Linotype"/>
            </a:endParaRPr>
          </a:p>
        </p:txBody>
      </p:sp>
      <p:sp>
        <p:nvSpPr>
          <p:cNvPr id="777" name="Google Shape;777;p66"/>
          <p:cNvSpPr txBox="1"/>
          <p:nvPr/>
        </p:nvSpPr>
        <p:spPr>
          <a:xfrm>
            <a:off x="772600" y="74725"/>
            <a:ext cx="8229600" cy="555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2700">
                <a:solidFill>
                  <a:schemeClr val="lt1"/>
                </a:solidFill>
                <a:latin typeface="Palatino"/>
                <a:ea typeface="Palatino"/>
                <a:cs typeface="Palatino"/>
                <a:sym typeface="Palatino"/>
              </a:rPr>
              <a:t>Why </a:t>
            </a:r>
            <a:r>
              <a:rPr b="1" lang="en" sz="2700">
                <a:solidFill>
                  <a:schemeClr val="lt1"/>
                </a:solidFill>
                <a:latin typeface="Palatino"/>
                <a:ea typeface="Palatino"/>
                <a:cs typeface="Palatino"/>
                <a:sym typeface="Palatino"/>
              </a:rPr>
              <a:t>Step 2</a:t>
            </a:r>
            <a:r>
              <a:rPr lang="en" sz="2700">
                <a:solidFill>
                  <a:schemeClr val="lt1"/>
                </a:solidFill>
                <a:latin typeface="Palatino"/>
                <a:ea typeface="Palatino"/>
                <a:cs typeface="Palatino"/>
                <a:sym typeface="Palatino"/>
              </a:rPr>
              <a:t> is hard</a:t>
            </a:r>
            <a:endParaRPr sz="2700">
              <a:solidFill>
                <a:schemeClr val="lt1"/>
              </a:solidFill>
              <a:latin typeface="Palatino"/>
              <a:ea typeface="Palatino"/>
              <a:cs typeface="Palatino"/>
              <a:sym typeface="Palatino"/>
            </a:endParaRPr>
          </a:p>
        </p:txBody>
      </p:sp>
      <p:cxnSp>
        <p:nvCxnSpPr>
          <p:cNvPr id="778" name="Google Shape;778;p66"/>
          <p:cNvCxnSpPr/>
          <p:nvPr/>
        </p:nvCxnSpPr>
        <p:spPr>
          <a:xfrm flipH="1" rot="10800000">
            <a:off x="947750" y="2661875"/>
            <a:ext cx="839100" cy="103500"/>
          </a:xfrm>
          <a:prstGeom prst="straightConnector1">
            <a:avLst/>
          </a:prstGeom>
          <a:noFill/>
          <a:ln cap="flat" cmpd="sng" w="19050">
            <a:solidFill>
              <a:srgbClr val="FFFF00"/>
            </a:solidFill>
            <a:prstDash val="dash"/>
            <a:round/>
            <a:headEnd len="med" w="med" type="none"/>
            <a:tailEnd len="med" w="med" type="triangle"/>
          </a:ln>
        </p:spPr>
      </p:cxnSp>
      <p:sp>
        <p:nvSpPr>
          <p:cNvPr id="779" name="Google Shape;779;p66"/>
          <p:cNvSpPr txBox="1"/>
          <p:nvPr/>
        </p:nvSpPr>
        <p:spPr>
          <a:xfrm>
            <a:off x="1755150" y="2448700"/>
            <a:ext cx="43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FF00"/>
                </a:solidFill>
              </a:rPr>
              <a:t>??</a:t>
            </a:r>
            <a:endParaRPr b="1" sz="1200">
              <a:solidFill>
                <a:srgbClr val="FFFF00"/>
              </a:solidFill>
            </a:endParaRPr>
          </a:p>
        </p:txBody>
      </p:sp>
      <p:sp>
        <p:nvSpPr>
          <p:cNvPr id="780" name="Google Shape;780;p66"/>
          <p:cNvSpPr txBox="1"/>
          <p:nvPr/>
        </p:nvSpPr>
        <p:spPr>
          <a:xfrm>
            <a:off x="297775" y="1066800"/>
            <a:ext cx="4379400" cy="615600"/>
          </a:xfrm>
          <a:prstGeom prst="rect">
            <a:avLst/>
          </a:prstGeom>
          <a:noFill/>
          <a:ln>
            <a:noFill/>
          </a:ln>
        </p:spPr>
        <p:txBody>
          <a:bodyPr anchorCtr="0" anchor="t" bIns="91425" lIns="91425" spcFirstLastPara="1" rIns="91425" wrap="square" tIns="91425">
            <a:spAutoFit/>
          </a:bodyPr>
          <a:lstStyle/>
          <a:p>
            <a:pPr indent="0" lvl="0" marL="0" rtl="0" algn="l">
              <a:spcBef>
                <a:spcPts val="500"/>
              </a:spcBef>
              <a:spcAft>
                <a:spcPts val="0"/>
              </a:spcAft>
              <a:buNone/>
            </a:pPr>
            <a:r>
              <a:rPr lang="en">
                <a:solidFill>
                  <a:schemeClr val="lt1"/>
                </a:solidFill>
                <a:latin typeface="Palatino Linotype"/>
                <a:ea typeface="Palatino Linotype"/>
                <a:cs typeface="Palatino Linotype"/>
                <a:sym typeface="Palatino Linotype"/>
              </a:rPr>
              <a:t>This is all you see in your detector: </a:t>
            </a:r>
            <a:br>
              <a:rPr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we never see the neutrino directly!</a:t>
            </a:r>
            <a:endParaRPr>
              <a:solidFill>
                <a:schemeClr val="lt1"/>
              </a:solidFill>
              <a:latin typeface="Palatino Linotype"/>
              <a:ea typeface="Palatino Linotype"/>
              <a:cs typeface="Palatino Linotype"/>
              <a:sym typeface="Palatino Linotype"/>
            </a:endParaRPr>
          </a:p>
        </p:txBody>
      </p:sp>
      <p:pic>
        <p:nvPicPr>
          <p:cNvPr id="781" name="Google Shape;781;p66"/>
          <p:cNvPicPr preferRelativeResize="0"/>
          <p:nvPr/>
        </p:nvPicPr>
        <p:blipFill>
          <a:blip r:embed="rId4">
            <a:alphaModFix/>
          </a:blip>
          <a:stretch>
            <a:fillRect/>
          </a:stretch>
        </p:blipFill>
        <p:spPr>
          <a:xfrm>
            <a:off x="1589175" y="4709199"/>
            <a:ext cx="1104998" cy="421725"/>
          </a:xfrm>
          <a:prstGeom prst="rect">
            <a:avLst/>
          </a:prstGeom>
          <a:noFill/>
          <a:ln>
            <a:noFill/>
          </a:ln>
        </p:spPr>
      </p:pic>
      <p:sp>
        <p:nvSpPr>
          <p:cNvPr id="782" name="Google Shape;782;p66"/>
          <p:cNvSpPr txBox="1"/>
          <p:nvPr/>
        </p:nvSpPr>
        <p:spPr>
          <a:xfrm>
            <a:off x="217575" y="4717350"/>
            <a:ext cx="1587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lt1"/>
                </a:solidFill>
                <a:latin typeface="Palatino Linotype"/>
                <a:ea typeface="Palatino Linotype"/>
                <a:cs typeface="Palatino Linotype"/>
                <a:sym typeface="Palatino Linotype"/>
              </a:rPr>
              <a:t>Event display courtesy of </a:t>
            </a:r>
            <a:endParaRPr sz="1100">
              <a:solidFill>
                <a:schemeClr val="lt1"/>
              </a:solidFill>
            </a:endParaRPr>
          </a:p>
        </p:txBody>
      </p:sp>
      <p:pic>
        <p:nvPicPr>
          <p:cNvPr descr="Pergamena_Consigli.png" id="783" name="Google Shape;783;p66"/>
          <p:cNvPicPr preferRelativeResize="0"/>
          <p:nvPr/>
        </p:nvPicPr>
        <p:blipFill rotWithShape="1">
          <a:blip r:embed="rId5">
            <a:alphaModFix/>
          </a:blip>
          <a:srcRect b="0" l="0" r="0" t="0"/>
          <a:stretch/>
        </p:blipFill>
        <p:spPr>
          <a:xfrm>
            <a:off x="2514600" y="922212"/>
            <a:ext cx="6615950" cy="4263613"/>
          </a:xfrm>
          <a:prstGeom prst="rect">
            <a:avLst/>
          </a:prstGeom>
          <a:noFill/>
          <a:ln>
            <a:noFill/>
          </a:ln>
        </p:spPr>
      </p:pic>
      <p:pic>
        <p:nvPicPr>
          <p:cNvPr descr="elementi-di-disegno-della-bacca-dell-agrifoglio-16743275.png" id="784" name="Google Shape;784;p66"/>
          <p:cNvPicPr preferRelativeResize="0"/>
          <p:nvPr/>
        </p:nvPicPr>
        <p:blipFill rotWithShape="1">
          <a:blip r:embed="rId6">
            <a:alphaModFix/>
          </a:blip>
          <a:srcRect b="0" l="0" r="0" t="0"/>
          <a:stretch/>
        </p:blipFill>
        <p:spPr>
          <a:xfrm rot="-2802651">
            <a:off x="6981545" y="990644"/>
            <a:ext cx="1103044" cy="1099589"/>
          </a:xfrm>
          <a:prstGeom prst="rect">
            <a:avLst/>
          </a:prstGeom>
          <a:noFill/>
          <a:ln>
            <a:noFill/>
          </a:ln>
        </p:spPr>
      </p:pic>
      <p:sp>
        <p:nvSpPr>
          <p:cNvPr id="785" name="Google Shape;785;p66"/>
          <p:cNvSpPr txBox="1"/>
          <p:nvPr/>
        </p:nvSpPr>
        <p:spPr>
          <a:xfrm>
            <a:off x="3657600" y="1828800"/>
            <a:ext cx="4961700" cy="2739300"/>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None/>
            </a:pPr>
            <a:r>
              <a:rPr lang="en" sz="1200">
                <a:solidFill>
                  <a:srgbClr val="000000"/>
                </a:solidFill>
                <a:latin typeface="Palatino Linotype"/>
                <a:ea typeface="Palatino Linotype"/>
                <a:cs typeface="Palatino Linotype"/>
                <a:sym typeface="Palatino Linotype"/>
              </a:rPr>
              <a:t>Dear Santa, </a:t>
            </a:r>
            <a:br>
              <a:rPr lang="en" sz="1200">
                <a:solidFill>
                  <a:srgbClr val="000000"/>
                </a:solidFill>
                <a:latin typeface="Palatino Linotype"/>
                <a:ea typeface="Palatino Linotype"/>
                <a:cs typeface="Palatino Linotype"/>
                <a:sym typeface="Palatino Linotype"/>
              </a:rPr>
            </a:br>
            <a:r>
              <a:rPr lang="en" sz="1200">
                <a:solidFill>
                  <a:srgbClr val="000000"/>
                </a:solidFill>
                <a:latin typeface="Palatino Linotype"/>
                <a:ea typeface="Palatino Linotype"/>
                <a:cs typeface="Palatino Linotype"/>
                <a:sym typeface="Palatino Linotype"/>
              </a:rPr>
              <a:t>for the next years, we would like:</a:t>
            </a:r>
            <a:endParaRPr sz="1200">
              <a:solidFill>
                <a:srgbClr val="000000"/>
              </a:solidFill>
              <a:latin typeface="Palatino Linotype"/>
              <a:ea typeface="Palatino Linotype"/>
              <a:cs typeface="Palatino Linotype"/>
              <a:sym typeface="Palatino Linotype"/>
            </a:endParaRPr>
          </a:p>
          <a:p>
            <a:pPr indent="0" lvl="0" marL="0" marR="0" rtl="0" algn="l">
              <a:lnSpc>
                <a:spcPct val="120000"/>
              </a:lnSpc>
              <a:spcBef>
                <a:spcPts val="496"/>
              </a:spcBef>
              <a:spcAft>
                <a:spcPts val="0"/>
              </a:spcAft>
              <a:buNone/>
            </a:pPr>
            <a:r>
              <a:rPr lang="en">
                <a:latin typeface="Palatino Linotype"/>
                <a:ea typeface="Palatino Linotype"/>
                <a:cs typeface="Palatino Linotype"/>
                <a:sym typeface="Palatino Linotype"/>
              </a:rPr>
              <a:t>→ K</a:t>
            </a:r>
            <a:r>
              <a:rPr lang="en">
                <a:latin typeface="Palatino Linotype"/>
                <a:ea typeface="Palatino Linotype"/>
                <a:cs typeface="Palatino Linotype"/>
                <a:sym typeface="Palatino Linotype"/>
              </a:rPr>
              <a:t>ilo-ton scale</a:t>
            </a:r>
            <a:r>
              <a:rPr lang="en">
                <a:latin typeface="Palatino Linotype"/>
                <a:ea typeface="Palatino Linotype"/>
                <a:cs typeface="Palatino Linotype"/>
                <a:sym typeface="Palatino Linotype"/>
              </a:rPr>
              <a:t> and dense detectors able to see GeV νs!</a:t>
            </a:r>
            <a:endParaRPr>
              <a:latin typeface="Palatino Linotype"/>
              <a:ea typeface="Palatino Linotype"/>
              <a:cs typeface="Palatino Linotype"/>
              <a:sym typeface="Palatino Linotype"/>
            </a:endParaRPr>
          </a:p>
          <a:p>
            <a:pPr indent="0" lvl="0" marL="0" marR="0" rtl="0" algn="l">
              <a:lnSpc>
                <a:spcPct val="120000"/>
              </a:lnSpc>
              <a:spcBef>
                <a:spcPts val="496"/>
              </a:spcBef>
              <a:spcAft>
                <a:spcPts val="0"/>
              </a:spcAft>
              <a:buNone/>
            </a:pPr>
            <a:r>
              <a:rPr lang="en">
                <a:latin typeface="Palatino Linotype"/>
                <a:ea typeface="Palatino Linotype"/>
                <a:cs typeface="Palatino Linotype"/>
                <a:sym typeface="Palatino Linotype"/>
              </a:rPr>
              <a:t>→ A technology able to perform calorimetry and particle ID with a “low” energy threshold </a:t>
            </a:r>
            <a:r>
              <a:rPr lang="en">
                <a:solidFill>
                  <a:schemeClr val="dk1"/>
                </a:solidFill>
                <a:latin typeface="Palatino Linotype"/>
                <a:ea typeface="Palatino Linotype"/>
                <a:cs typeface="Palatino Linotype"/>
                <a:sym typeface="Palatino Linotype"/>
              </a:rPr>
              <a:t>for h</a:t>
            </a:r>
            <a:r>
              <a:rPr lang="en">
                <a:solidFill>
                  <a:schemeClr val="dk1"/>
                </a:solidFill>
                <a:latin typeface="Palatino Linotype"/>
                <a:ea typeface="Palatino Linotype"/>
                <a:cs typeface="Palatino Linotype"/>
                <a:sym typeface="Palatino Linotype"/>
              </a:rPr>
              <a:t>igh ν detection efficiency, good background rejection</a:t>
            </a:r>
            <a:br>
              <a:rPr lang="en">
                <a:latin typeface="Palatino Linotype"/>
                <a:ea typeface="Palatino Linotype"/>
                <a:cs typeface="Palatino Linotype"/>
                <a:sym typeface="Palatino Linotype"/>
              </a:rPr>
            </a:br>
            <a:r>
              <a:rPr lang="en">
                <a:latin typeface="Palatino Linotype"/>
                <a:ea typeface="Palatino Linotype"/>
                <a:cs typeface="Palatino Linotype"/>
                <a:sym typeface="Palatino Linotype"/>
              </a:rPr>
              <a:t>→ An excellent calibration of that  </a:t>
            </a:r>
            <a:r>
              <a:rPr lang="en">
                <a:latin typeface="Palatino Linotype"/>
                <a:ea typeface="Palatino Linotype"/>
                <a:cs typeface="Palatino Linotype"/>
                <a:sym typeface="Palatino Linotype"/>
              </a:rPr>
              <a:t>technology</a:t>
            </a:r>
            <a:r>
              <a:rPr lang="en">
                <a:latin typeface="Palatino Linotype"/>
                <a:ea typeface="Palatino Linotype"/>
                <a:cs typeface="Palatino Linotype"/>
                <a:sym typeface="Palatino Linotype"/>
              </a:rPr>
              <a:t> </a:t>
            </a:r>
            <a:endParaRPr>
              <a:latin typeface="Palatino Linotype"/>
              <a:ea typeface="Palatino Linotype"/>
              <a:cs typeface="Palatino Linotype"/>
              <a:sym typeface="Palatino Linotype"/>
            </a:endParaRPr>
          </a:p>
          <a:p>
            <a:pPr indent="457200" lvl="0" marL="914400" rtl="0" algn="l">
              <a:lnSpc>
                <a:spcPct val="120000"/>
              </a:lnSpc>
              <a:spcBef>
                <a:spcPts val="372"/>
              </a:spcBef>
              <a:spcAft>
                <a:spcPts val="0"/>
              </a:spcAft>
              <a:buNone/>
            </a:pPr>
            <a:r>
              <a:rPr lang="en" sz="1200">
                <a:solidFill>
                  <a:srgbClr val="000000"/>
                </a:solidFill>
                <a:latin typeface="Palatino Linotype"/>
                <a:ea typeface="Palatino Linotype"/>
                <a:cs typeface="Palatino Linotype"/>
                <a:sym typeface="Palatino Linotype"/>
              </a:rPr>
              <a:t>		Love,</a:t>
            </a:r>
            <a:br>
              <a:rPr lang="en" sz="1200">
                <a:solidFill>
                  <a:srgbClr val="000000"/>
                </a:solidFill>
                <a:latin typeface="Palatino Linotype"/>
                <a:ea typeface="Palatino Linotype"/>
                <a:cs typeface="Palatino Linotype"/>
                <a:sym typeface="Palatino Linotype"/>
              </a:rPr>
            </a:br>
            <a:r>
              <a:rPr lang="en" sz="1200">
                <a:solidFill>
                  <a:srgbClr val="000000"/>
                </a:solidFill>
                <a:latin typeface="Palatino Linotype"/>
                <a:ea typeface="Palatino Linotype"/>
                <a:cs typeface="Palatino Linotype"/>
                <a:sym typeface="Palatino Linotype"/>
              </a:rPr>
              <a:t>			the neutrino community</a:t>
            </a:r>
            <a:endParaRPr sz="1200">
              <a:solidFill>
                <a:srgbClr val="000000"/>
              </a:solidFill>
              <a:latin typeface="Palatino Linotype"/>
              <a:ea typeface="Palatino Linotype"/>
              <a:cs typeface="Palatino Linotype"/>
              <a:sym typeface="Palatino Linotyp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0"/>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Setting expectations</a:t>
            </a:r>
            <a:endParaRPr sz="1950"/>
          </a:p>
        </p:txBody>
      </p:sp>
      <p:sp>
        <p:nvSpPr>
          <p:cNvPr id="251" name="Google Shape;251;p4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252" name="Google Shape;252;p4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253" name="Google Shape;253;p4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254" name="Google Shape;254;p40"/>
          <p:cNvPicPr preferRelativeResize="0"/>
          <p:nvPr/>
        </p:nvPicPr>
        <p:blipFill>
          <a:blip r:embed="rId3">
            <a:alphaModFix/>
          </a:blip>
          <a:stretch>
            <a:fillRect/>
          </a:stretch>
        </p:blipFill>
        <p:spPr>
          <a:xfrm>
            <a:off x="5962750" y="312425"/>
            <a:ext cx="3104051" cy="3137775"/>
          </a:xfrm>
          <a:prstGeom prst="rect">
            <a:avLst/>
          </a:prstGeom>
          <a:noFill/>
          <a:ln>
            <a:noFill/>
          </a:ln>
        </p:spPr>
      </p:pic>
      <p:sp>
        <p:nvSpPr>
          <p:cNvPr id="255" name="Google Shape;255;p40"/>
          <p:cNvSpPr txBox="1"/>
          <p:nvPr>
            <p:ph idx="1" type="body"/>
          </p:nvPr>
        </p:nvSpPr>
        <p:spPr>
          <a:xfrm>
            <a:off x="228603" y="728664"/>
            <a:ext cx="8672400" cy="3794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2000"/>
              </a:spcBef>
              <a:spcAft>
                <a:spcPts val="0"/>
              </a:spcAft>
              <a:buClr>
                <a:schemeClr val="dk1"/>
              </a:buClr>
              <a:buSzPts val="1100"/>
              <a:buNone/>
            </a:pPr>
            <a:r>
              <a:rPr b="1" lang="en">
                <a:solidFill>
                  <a:srgbClr val="6B2D91"/>
                </a:solidFill>
              </a:rPr>
              <a:t>What you will get</a:t>
            </a:r>
            <a:br>
              <a:rPr b="1" lang="en">
                <a:solidFill>
                  <a:srgbClr val="6B2D91"/>
                </a:solidFill>
              </a:rPr>
            </a:br>
            <a:r>
              <a:rPr b="1" lang="en">
                <a:solidFill>
                  <a:srgbClr val="6B2D91"/>
                </a:solidFill>
              </a:rPr>
              <a:t>	→ </a:t>
            </a:r>
            <a:r>
              <a:rPr lang="en">
                <a:solidFill>
                  <a:schemeClr val="dk1"/>
                </a:solidFill>
              </a:rPr>
              <a:t>an overview of general techniques applied </a:t>
            </a:r>
            <a:br>
              <a:rPr lang="en">
                <a:solidFill>
                  <a:schemeClr val="dk1"/>
                </a:solidFill>
              </a:rPr>
            </a:br>
            <a:r>
              <a:rPr lang="en">
                <a:solidFill>
                  <a:schemeClr val="dk1"/>
                </a:solidFill>
              </a:rPr>
              <a:t>			in noble element detectors</a:t>
            </a:r>
            <a:br>
              <a:rPr lang="en">
                <a:solidFill>
                  <a:schemeClr val="dk1"/>
                </a:solidFill>
              </a:rPr>
            </a:br>
            <a:br>
              <a:rPr b="1" lang="en">
                <a:solidFill>
                  <a:srgbClr val="6B2D91"/>
                </a:solidFill>
              </a:rPr>
            </a:br>
            <a:r>
              <a:rPr b="1" lang="en">
                <a:solidFill>
                  <a:srgbClr val="6B2D91"/>
                </a:solidFill>
              </a:rPr>
              <a:t>… and not get:</a:t>
            </a:r>
            <a:br>
              <a:rPr lang="en" sz="2000">
                <a:solidFill>
                  <a:schemeClr val="dk1"/>
                </a:solidFill>
              </a:rPr>
            </a:br>
            <a:r>
              <a:rPr lang="en" sz="2000">
                <a:solidFill>
                  <a:schemeClr val="dk1"/>
                </a:solidFill>
              </a:rPr>
              <a:t>	→ </a:t>
            </a:r>
            <a:r>
              <a:rPr lang="en">
                <a:solidFill>
                  <a:schemeClr val="dk1"/>
                </a:solidFill>
              </a:rPr>
              <a:t>a list of every experiment using noble elements </a:t>
            </a:r>
            <a:br>
              <a:rPr lang="en">
                <a:solidFill>
                  <a:schemeClr val="dk1"/>
                </a:solidFill>
              </a:rPr>
            </a:br>
            <a:r>
              <a:rPr lang="en">
                <a:solidFill>
                  <a:schemeClr val="dk1"/>
                </a:solidFill>
              </a:rPr>
              <a:t>		ever (sorry if I missed your favorite)</a:t>
            </a:r>
            <a:br>
              <a:rPr lang="en">
                <a:solidFill>
                  <a:schemeClr val="dk1"/>
                </a:solidFill>
              </a:rPr>
            </a:br>
            <a:r>
              <a:rPr lang="en">
                <a:solidFill>
                  <a:schemeClr val="dk1"/>
                </a:solidFill>
              </a:rPr>
              <a:t>	→ every detail of detection techniques</a:t>
            </a:r>
            <a:br>
              <a:rPr lang="en">
                <a:solidFill>
                  <a:schemeClr val="dk1"/>
                </a:solidFill>
              </a:rPr>
            </a:br>
            <a:br>
              <a:rPr lang="en">
                <a:solidFill>
                  <a:schemeClr val="dk1"/>
                </a:solidFill>
              </a:rPr>
            </a:br>
            <a:br>
              <a:rPr lang="en">
                <a:solidFill>
                  <a:schemeClr val="dk1"/>
                </a:solidFill>
              </a:rPr>
            </a:br>
            <a:br>
              <a:rPr lang="en">
                <a:solidFill>
                  <a:schemeClr val="dk1"/>
                </a:solidFill>
              </a:rPr>
            </a:br>
            <a:r>
              <a:rPr b="1" lang="en">
                <a:solidFill>
                  <a:srgbClr val="6B2D91"/>
                </a:solidFill>
              </a:rPr>
              <a:t>A huge thank your to Jen Raaf &amp; Roxanne Guenette whose slides this talk is heavily based on.</a:t>
            </a:r>
            <a:endParaRPr>
              <a:solidFill>
                <a:schemeClr val="dk1"/>
              </a:solidFill>
            </a:endParaRPr>
          </a:p>
          <a:p>
            <a:pPr indent="0" lvl="0" marL="0" rtl="0" algn="l">
              <a:lnSpc>
                <a:spcPct val="100000"/>
              </a:lnSpc>
              <a:spcBef>
                <a:spcPts val="0"/>
              </a:spcBef>
              <a:spcAft>
                <a:spcPts val="0"/>
              </a:spcAft>
              <a:buClr>
                <a:srgbClr val="505050"/>
              </a:buClr>
              <a:buSzPts val="1600"/>
              <a:buNone/>
            </a:pPr>
            <a:r>
              <a:t/>
            </a:r>
            <a:endParaRPr sz="14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6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791" name="Google Shape;791;p67"/>
          <p:cNvSpPr txBox="1"/>
          <p:nvPr>
            <p:ph idx="12" type="sldNum"/>
          </p:nvPr>
        </p:nvSpPr>
        <p:spPr>
          <a:xfrm>
            <a:off x="222250" y="4878161"/>
            <a:ext cx="414300" cy="1779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fld id="{00000000-1234-1234-1234-123412341234}" type="slidenum">
              <a:rPr lang="en"/>
              <a:t>‹#›</a:t>
            </a:fld>
            <a:endParaRPr/>
          </a:p>
        </p:txBody>
      </p:sp>
      <p:sp>
        <p:nvSpPr>
          <p:cNvPr id="792" name="Google Shape;792;p6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8/05/21</a:t>
            </a:r>
            <a:endParaRPr/>
          </a:p>
          <a:p>
            <a:pPr indent="0" lvl="0" marL="0" rtl="0" algn="l">
              <a:spcBef>
                <a:spcPts val="0"/>
              </a:spcBef>
              <a:spcAft>
                <a:spcPts val="0"/>
              </a:spcAft>
              <a:buNone/>
            </a:pPr>
            <a:r>
              <a:t/>
            </a:r>
            <a:endParaRPr/>
          </a:p>
        </p:txBody>
      </p:sp>
      <p:grpSp>
        <p:nvGrpSpPr>
          <p:cNvPr id="793" name="Google Shape;793;p67"/>
          <p:cNvGrpSpPr/>
          <p:nvPr/>
        </p:nvGrpSpPr>
        <p:grpSpPr>
          <a:xfrm>
            <a:off x="-122550" y="-50"/>
            <a:ext cx="9281547" cy="5143501"/>
            <a:chOff x="118330" y="1014373"/>
            <a:chExt cx="7441311" cy="3956843"/>
          </a:xfrm>
        </p:grpSpPr>
        <p:pic>
          <p:nvPicPr>
            <p:cNvPr id="794" name="Google Shape;794;p67"/>
            <p:cNvPicPr preferRelativeResize="0"/>
            <p:nvPr/>
          </p:nvPicPr>
          <p:blipFill>
            <a:blip r:embed="rId3">
              <a:alphaModFix/>
            </a:blip>
            <a:stretch>
              <a:fillRect/>
            </a:stretch>
          </p:blipFill>
          <p:spPr>
            <a:xfrm>
              <a:off x="118330" y="1014373"/>
              <a:ext cx="7441311" cy="3956843"/>
            </a:xfrm>
            <a:prstGeom prst="rect">
              <a:avLst/>
            </a:prstGeom>
            <a:noFill/>
            <a:ln>
              <a:noFill/>
            </a:ln>
          </p:spPr>
        </p:pic>
        <p:pic>
          <p:nvPicPr>
            <p:cNvPr id="795" name="Google Shape;795;p67"/>
            <p:cNvPicPr preferRelativeResize="0"/>
            <p:nvPr/>
          </p:nvPicPr>
          <p:blipFill>
            <a:blip r:embed="rId4">
              <a:alphaModFix/>
            </a:blip>
            <a:stretch>
              <a:fillRect/>
            </a:stretch>
          </p:blipFill>
          <p:spPr>
            <a:xfrm>
              <a:off x="4884405" y="1058357"/>
              <a:ext cx="2565021" cy="400185"/>
            </a:xfrm>
            <a:prstGeom prst="rect">
              <a:avLst/>
            </a:prstGeom>
            <a:noFill/>
            <a:ln>
              <a:noFill/>
            </a:ln>
          </p:spPr>
        </p:pic>
      </p:grpSp>
      <p:pic>
        <p:nvPicPr>
          <p:cNvPr id="796" name="Google Shape;796;p67"/>
          <p:cNvPicPr preferRelativeResize="0"/>
          <p:nvPr/>
        </p:nvPicPr>
        <p:blipFill rotWithShape="1">
          <a:blip r:embed="rId4">
            <a:alphaModFix/>
          </a:blip>
          <a:srcRect b="0" l="86526" r="0" t="0"/>
          <a:stretch/>
        </p:blipFill>
        <p:spPr>
          <a:xfrm>
            <a:off x="8745142" y="4201467"/>
            <a:ext cx="355309" cy="511871"/>
          </a:xfrm>
          <a:prstGeom prst="rect">
            <a:avLst/>
          </a:prstGeom>
          <a:noFill/>
          <a:ln>
            <a:noFill/>
          </a:ln>
        </p:spPr>
      </p:pic>
      <p:pic>
        <p:nvPicPr>
          <p:cNvPr id="797" name="Google Shape;797;p67"/>
          <p:cNvPicPr preferRelativeResize="0"/>
          <p:nvPr/>
        </p:nvPicPr>
        <p:blipFill rotWithShape="1">
          <a:blip r:embed="rId4">
            <a:alphaModFix/>
          </a:blip>
          <a:srcRect b="0" l="86526" r="0" t="0"/>
          <a:stretch/>
        </p:blipFill>
        <p:spPr>
          <a:xfrm>
            <a:off x="-19975" y="4344175"/>
            <a:ext cx="1130325" cy="762375"/>
          </a:xfrm>
          <a:prstGeom prst="rect">
            <a:avLst/>
          </a:prstGeom>
          <a:noFill/>
          <a:ln>
            <a:noFill/>
          </a:ln>
        </p:spPr>
      </p:pic>
      <p:cxnSp>
        <p:nvCxnSpPr>
          <p:cNvPr id="798" name="Google Shape;798;p67"/>
          <p:cNvCxnSpPr/>
          <p:nvPr/>
        </p:nvCxnSpPr>
        <p:spPr>
          <a:xfrm flipH="1" rot="10800000">
            <a:off x="490550" y="3113975"/>
            <a:ext cx="1180200" cy="108600"/>
          </a:xfrm>
          <a:prstGeom prst="straightConnector1">
            <a:avLst/>
          </a:prstGeom>
          <a:noFill/>
          <a:ln cap="flat" cmpd="sng" w="19050">
            <a:solidFill>
              <a:srgbClr val="FFFF00"/>
            </a:solidFill>
            <a:prstDash val="dash"/>
            <a:round/>
            <a:headEnd len="med" w="med" type="none"/>
            <a:tailEnd len="med" w="med" type="triangle"/>
          </a:ln>
        </p:spPr>
      </p:cxnSp>
      <p:sp>
        <p:nvSpPr>
          <p:cNvPr id="799" name="Google Shape;799;p67"/>
          <p:cNvSpPr txBox="1"/>
          <p:nvPr/>
        </p:nvSpPr>
        <p:spPr>
          <a:xfrm rot="-285881">
            <a:off x="-201714" y="2753255"/>
            <a:ext cx="1379668" cy="38471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00"/>
                </a:solidFill>
                <a:latin typeface="Pacifico"/>
                <a:ea typeface="Pacifico"/>
                <a:cs typeface="Pacifico"/>
                <a:sym typeface="Pacifico"/>
              </a:rPr>
              <a:t>ν</a:t>
            </a:r>
            <a:r>
              <a:rPr b="1" baseline="-25000" lang="en" sz="1300">
                <a:solidFill>
                  <a:srgbClr val="FFFF00"/>
                </a:solidFill>
                <a:latin typeface="Helvetica Neue"/>
                <a:ea typeface="Helvetica Neue"/>
                <a:cs typeface="Helvetica Neue"/>
                <a:sym typeface="Helvetica Neue"/>
              </a:rPr>
              <a:t>e</a:t>
            </a:r>
            <a:endParaRPr b="1" baseline="-25000" sz="1300">
              <a:solidFill>
                <a:srgbClr val="FFFF00"/>
              </a:solidFill>
              <a:latin typeface="Helvetica Neue"/>
              <a:ea typeface="Helvetica Neue"/>
              <a:cs typeface="Helvetica Neue"/>
              <a:sym typeface="Helvetica Neue"/>
            </a:endParaRPr>
          </a:p>
        </p:txBody>
      </p:sp>
      <p:cxnSp>
        <p:nvCxnSpPr>
          <p:cNvPr id="800" name="Google Shape;800;p67"/>
          <p:cNvCxnSpPr/>
          <p:nvPr/>
        </p:nvCxnSpPr>
        <p:spPr>
          <a:xfrm>
            <a:off x="1494988" y="2643137"/>
            <a:ext cx="175800" cy="318600"/>
          </a:xfrm>
          <a:prstGeom prst="straightConnector1">
            <a:avLst/>
          </a:prstGeom>
          <a:noFill/>
          <a:ln cap="flat" cmpd="sng" w="9525">
            <a:solidFill>
              <a:schemeClr val="lt1"/>
            </a:solidFill>
            <a:prstDash val="solid"/>
            <a:round/>
            <a:headEnd len="med" w="med" type="none"/>
            <a:tailEnd len="med" w="med" type="triangle"/>
          </a:ln>
        </p:spPr>
      </p:cxnSp>
      <p:sp>
        <p:nvSpPr>
          <p:cNvPr id="801" name="Google Shape;801;p67"/>
          <p:cNvSpPr txBox="1"/>
          <p:nvPr/>
        </p:nvSpPr>
        <p:spPr>
          <a:xfrm>
            <a:off x="-49239" y="3439099"/>
            <a:ext cx="137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rPr>
              <a:t>mm</a:t>
            </a:r>
            <a:br>
              <a:rPr lang="en" sz="1000">
                <a:solidFill>
                  <a:schemeClr val="lt1"/>
                </a:solidFill>
              </a:rPr>
            </a:br>
            <a:r>
              <a:rPr lang="en" sz="1000">
                <a:solidFill>
                  <a:schemeClr val="lt1"/>
                </a:solidFill>
              </a:rPr>
              <a:t>spatial resolution</a:t>
            </a:r>
            <a:endParaRPr sz="1000">
              <a:solidFill>
                <a:schemeClr val="lt1"/>
              </a:solidFill>
            </a:endParaRPr>
          </a:p>
        </p:txBody>
      </p:sp>
      <p:cxnSp>
        <p:nvCxnSpPr>
          <p:cNvPr id="802" name="Google Shape;802;p67"/>
          <p:cNvCxnSpPr/>
          <p:nvPr/>
        </p:nvCxnSpPr>
        <p:spPr>
          <a:xfrm flipH="1" rot="10800000">
            <a:off x="1719763" y="1995376"/>
            <a:ext cx="3304200" cy="1086900"/>
          </a:xfrm>
          <a:prstGeom prst="straightConnector1">
            <a:avLst/>
          </a:prstGeom>
          <a:noFill/>
          <a:ln cap="flat" cmpd="sng" w="9525">
            <a:solidFill>
              <a:schemeClr val="lt1"/>
            </a:solidFill>
            <a:prstDash val="dot"/>
            <a:round/>
            <a:headEnd len="med" w="med" type="none"/>
            <a:tailEnd len="med" w="med" type="none"/>
          </a:ln>
        </p:spPr>
      </p:cxnSp>
      <p:cxnSp>
        <p:nvCxnSpPr>
          <p:cNvPr id="803" name="Google Shape;803;p67"/>
          <p:cNvCxnSpPr/>
          <p:nvPr/>
        </p:nvCxnSpPr>
        <p:spPr>
          <a:xfrm>
            <a:off x="1806938" y="3082276"/>
            <a:ext cx="3513600" cy="44100"/>
          </a:xfrm>
          <a:prstGeom prst="straightConnector1">
            <a:avLst/>
          </a:prstGeom>
          <a:noFill/>
          <a:ln cap="flat" cmpd="sng" w="9525">
            <a:solidFill>
              <a:schemeClr val="lt1"/>
            </a:solidFill>
            <a:prstDash val="dot"/>
            <a:round/>
            <a:headEnd len="med" w="med" type="none"/>
            <a:tailEnd len="med" w="med" type="none"/>
          </a:ln>
        </p:spPr>
      </p:cxnSp>
      <p:sp>
        <p:nvSpPr>
          <p:cNvPr id="804" name="Google Shape;804;p67"/>
          <p:cNvSpPr txBox="1"/>
          <p:nvPr/>
        </p:nvSpPr>
        <p:spPr>
          <a:xfrm rot="-1038082">
            <a:off x="2754359" y="2088989"/>
            <a:ext cx="1616019" cy="33845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rPr>
              <a:t>Electron Candidate</a:t>
            </a:r>
            <a:endParaRPr sz="1000">
              <a:solidFill>
                <a:schemeClr val="lt1"/>
              </a:solidFill>
            </a:endParaRPr>
          </a:p>
        </p:txBody>
      </p:sp>
      <p:sp>
        <p:nvSpPr>
          <p:cNvPr id="805" name="Google Shape;805;p67"/>
          <p:cNvSpPr txBox="1"/>
          <p:nvPr/>
        </p:nvSpPr>
        <p:spPr>
          <a:xfrm>
            <a:off x="773125" y="1845123"/>
            <a:ext cx="1616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rPr>
              <a:t>Low Proton Candidate</a:t>
            </a:r>
            <a:br>
              <a:rPr lang="en" sz="1000">
                <a:solidFill>
                  <a:schemeClr val="lt1"/>
                </a:solidFill>
              </a:rPr>
            </a:br>
            <a:r>
              <a:rPr lang="en" sz="1000">
                <a:solidFill>
                  <a:schemeClr val="lt1"/>
                </a:solidFill>
              </a:rPr>
              <a:t>reco threshold ArgoNeuT: </a:t>
            </a:r>
            <a:r>
              <a:rPr b="1" lang="en" sz="1000" u="sng">
                <a:solidFill>
                  <a:schemeClr val="hlink"/>
                </a:solidFill>
                <a:hlinkClick r:id="rId5"/>
              </a:rPr>
              <a:t>21 MeV</a:t>
            </a:r>
            <a:r>
              <a:rPr b="1" lang="en" sz="1000">
                <a:solidFill>
                  <a:schemeClr val="lt1"/>
                </a:solidFill>
              </a:rPr>
              <a:t> </a:t>
            </a:r>
            <a:endParaRPr sz="1000">
              <a:solidFill>
                <a:schemeClr val="lt1"/>
              </a:solidFill>
            </a:endParaRPr>
          </a:p>
          <a:p>
            <a:pPr indent="0" lvl="0" marL="0" rtl="0" algn="l">
              <a:spcBef>
                <a:spcPts val="0"/>
              </a:spcBef>
              <a:spcAft>
                <a:spcPts val="0"/>
              </a:spcAft>
              <a:buNone/>
            </a:pPr>
            <a:r>
              <a:rPr lang="en" sz="1000">
                <a:solidFill>
                  <a:schemeClr val="accent5"/>
                </a:solidFill>
              </a:rPr>
              <a:t>Phys. Rev. D 90, 012008</a:t>
            </a:r>
            <a:br>
              <a:rPr lang="en" sz="1000">
                <a:solidFill>
                  <a:schemeClr val="lt1"/>
                </a:solidFill>
              </a:rPr>
            </a:br>
            <a:endParaRPr sz="1000">
              <a:solidFill>
                <a:schemeClr val="lt1"/>
              </a:solidFill>
            </a:endParaRPr>
          </a:p>
        </p:txBody>
      </p:sp>
      <p:sp>
        <p:nvSpPr>
          <p:cNvPr id="806" name="Google Shape;806;p67"/>
          <p:cNvSpPr txBox="1"/>
          <p:nvPr/>
        </p:nvSpPr>
        <p:spPr>
          <a:xfrm>
            <a:off x="2305325" y="3760175"/>
            <a:ext cx="2248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rPr>
              <a:t>o(100) keV hit thresholds</a:t>
            </a:r>
            <a:br>
              <a:rPr lang="en" sz="1000">
                <a:solidFill>
                  <a:schemeClr val="lt1"/>
                </a:solidFill>
              </a:rPr>
            </a:br>
            <a:r>
              <a:rPr lang="en" sz="1000">
                <a:solidFill>
                  <a:schemeClr val="lt1"/>
                </a:solidFill>
              </a:rPr>
              <a:t>ArgoNeuT: </a:t>
            </a:r>
            <a:r>
              <a:rPr lang="en" sz="1000" u="sng">
                <a:solidFill>
                  <a:schemeClr val="hlink"/>
                </a:solidFill>
                <a:hlinkClick r:id="rId6"/>
              </a:rPr>
              <a:t>Phys. Rev. D 99, 012002</a:t>
            </a:r>
            <a:endParaRPr sz="1000">
              <a:solidFill>
                <a:srgbClr val="000090"/>
              </a:solidFill>
            </a:endParaRPr>
          </a:p>
        </p:txBody>
      </p:sp>
      <p:sp>
        <p:nvSpPr>
          <p:cNvPr id="807" name="Google Shape;807;p67"/>
          <p:cNvSpPr/>
          <p:nvPr/>
        </p:nvSpPr>
        <p:spPr>
          <a:xfrm>
            <a:off x="2169946" y="3546477"/>
            <a:ext cx="175800" cy="182100"/>
          </a:xfrm>
          <a:prstGeom prst="ellipse">
            <a:avLst/>
          </a:prstGeom>
          <a:noFill/>
          <a:ln cap="flat" cmpd="sng" w="19050">
            <a:solidFill>
              <a:schemeClr val="lt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67"/>
          <p:cNvSpPr txBox="1"/>
          <p:nvPr/>
        </p:nvSpPr>
        <p:spPr>
          <a:xfrm>
            <a:off x="2804025" y="120100"/>
            <a:ext cx="6183600" cy="1109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b="1" lang="en" sz="3000">
                <a:solidFill>
                  <a:schemeClr val="lt1"/>
                </a:solidFill>
                <a:latin typeface="Palatino Linotype"/>
                <a:ea typeface="Palatino Linotype"/>
                <a:cs typeface="Palatino Linotype"/>
                <a:sym typeface="Palatino Linotype"/>
              </a:rPr>
              <a:t>LArTPCs are the ideal choice</a:t>
            </a:r>
            <a:endParaRPr sz="3000">
              <a:solidFill>
                <a:schemeClr val="lt1"/>
              </a:solidFill>
              <a:latin typeface="Palatino Linotype"/>
              <a:ea typeface="Palatino Linotype"/>
              <a:cs typeface="Palatino Linotype"/>
              <a:sym typeface="Palatino Linotype"/>
            </a:endParaRPr>
          </a:p>
          <a:p>
            <a:pPr indent="0" lvl="0" marL="0" rtl="0" algn="r">
              <a:lnSpc>
                <a:spcPct val="115000"/>
              </a:lnSpc>
              <a:spcBef>
                <a:spcPts val="0"/>
              </a:spcBef>
              <a:spcAft>
                <a:spcPts val="1100"/>
              </a:spcAft>
              <a:buNone/>
            </a:pPr>
            <a:r>
              <a:rPr b="1" lang="en">
                <a:solidFill>
                  <a:schemeClr val="lt1"/>
                </a:solidFill>
                <a:latin typeface="Palatino Linotype"/>
                <a:ea typeface="Palatino Linotype"/>
                <a:cs typeface="Palatino Linotype"/>
                <a:sym typeface="Palatino Linotype"/>
              </a:rPr>
              <a:t>Extremely detailed 3D images + calorimetry + PID: </a:t>
            </a:r>
            <a:br>
              <a:rPr b="1" lang="en">
                <a:solidFill>
                  <a:schemeClr val="lt1"/>
                </a:solidFill>
                <a:latin typeface="Palatino Linotype"/>
                <a:ea typeface="Palatino Linotype"/>
                <a:cs typeface="Palatino Linotype"/>
                <a:sym typeface="Palatino Linotype"/>
              </a:rPr>
            </a:br>
            <a:r>
              <a:rPr lang="en">
                <a:solidFill>
                  <a:schemeClr val="lt1"/>
                </a:solidFill>
                <a:latin typeface="Palatino Linotype"/>
                <a:ea typeface="Palatino Linotype"/>
                <a:cs typeface="Palatino Linotype"/>
                <a:sym typeface="Palatino Linotype"/>
              </a:rPr>
              <a:t>unprecedented tool for neutrino interactions &amp; BSM physics</a:t>
            </a:r>
            <a:endParaRPr b="1" i="1">
              <a:solidFill>
                <a:schemeClr val="lt1"/>
              </a:solidFill>
              <a:latin typeface="Palatino Linotype"/>
              <a:ea typeface="Palatino Linotype"/>
              <a:cs typeface="Palatino Linotype"/>
              <a:sym typeface="Palatino Linotyp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6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814" name="Google Shape;814;p6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815" name="Google Shape;815;p6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816" name="Google Shape;816;p68"/>
          <p:cNvPicPr preferRelativeResize="0"/>
          <p:nvPr/>
        </p:nvPicPr>
        <p:blipFill>
          <a:blip r:embed="rId3">
            <a:alphaModFix/>
          </a:blip>
          <a:stretch>
            <a:fillRect/>
          </a:stretch>
        </p:blipFill>
        <p:spPr>
          <a:xfrm>
            <a:off x="4270300" y="1074975"/>
            <a:ext cx="4839425" cy="3391800"/>
          </a:xfrm>
          <a:prstGeom prst="rect">
            <a:avLst/>
          </a:prstGeom>
          <a:noFill/>
          <a:ln>
            <a:noFill/>
          </a:ln>
        </p:spPr>
      </p:pic>
      <p:sp>
        <p:nvSpPr>
          <p:cNvPr id="817" name="Google Shape;817;p68"/>
          <p:cNvSpPr/>
          <p:nvPr/>
        </p:nvSpPr>
        <p:spPr>
          <a:xfrm>
            <a:off x="5974375" y="2442900"/>
            <a:ext cx="927666" cy="979236"/>
          </a:xfrm>
          <a:prstGeom prst="irregularSeal2">
            <a:avLst/>
          </a:prstGeom>
          <a:solidFill>
            <a:srgbClr val="EEFF41">
              <a:alpha val="40220"/>
            </a:srgbClr>
          </a:solidFill>
          <a:ln cap="flat" cmpd="sng" w="9525">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68"/>
          <p:cNvSpPr/>
          <p:nvPr/>
        </p:nvSpPr>
        <p:spPr>
          <a:xfrm>
            <a:off x="7761625" y="1381225"/>
            <a:ext cx="730800" cy="196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9" name="Google Shape;819;p68"/>
          <p:cNvPicPr preferRelativeResize="0"/>
          <p:nvPr/>
        </p:nvPicPr>
        <p:blipFill>
          <a:blip r:embed="rId4">
            <a:alphaModFix/>
          </a:blip>
          <a:stretch>
            <a:fillRect/>
          </a:stretch>
        </p:blipFill>
        <p:spPr>
          <a:xfrm>
            <a:off x="8022775" y="2530625"/>
            <a:ext cx="927675" cy="625909"/>
          </a:xfrm>
          <a:prstGeom prst="rect">
            <a:avLst/>
          </a:prstGeom>
          <a:noFill/>
          <a:ln>
            <a:noFill/>
          </a:ln>
        </p:spPr>
      </p:pic>
      <p:sp>
        <p:nvSpPr>
          <p:cNvPr id="820" name="Google Shape;820;p68"/>
          <p:cNvSpPr txBox="1"/>
          <p:nvPr>
            <p:ph idx="1" type="body"/>
          </p:nvPr>
        </p:nvSpPr>
        <p:spPr>
          <a:xfrm>
            <a:off x="462475" y="964775"/>
            <a:ext cx="3820800" cy="3391800"/>
          </a:xfrm>
          <a:prstGeom prst="rect">
            <a:avLst/>
          </a:prstGeom>
          <a:noFill/>
          <a:ln>
            <a:noFill/>
          </a:ln>
        </p:spPr>
        <p:txBody>
          <a:bodyPr anchorCtr="0" anchor="t" bIns="0" lIns="0" spcFirstLastPara="1" rIns="0" wrap="square" tIns="0">
            <a:normAutofit/>
          </a:bodyPr>
          <a:lstStyle/>
          <a:p>
            <a:pPr indent="-304800" lvl="0" marL="342900" rtl="0" algn="l">
              <a:spcBef>
                <a:spcPts val="0"/>
              </a:spcBef>
              <a:spcAft>
                <a:spcPts val="0"/>
              </a:spcAft>
              <a:buClr>
                <a:schemeClr val="dk1"/>
              </a:buClr>
              <a:buSzPts val="1400"/>
              <a:buFont typeface="Helvetica Neue"/>
              <a:buAutoNum type="arabicPeriod"/>
            </a:pPr>
            <a:r>
              <a:rPr lang="en" sz="1400">
                <a:solidFill>
                  <a:schemeClr val="dk1"/>
                </a:solidFill>
              </a:rPr>
              <a:t>Energy loss by charged particles:</a:t>
            </a:r>
            <a:endParaRPr sz="1400">
              <a:solidFill>
                <a:schemeClr val="dk1"/>
              </a:solidFill>
            </a:endParaRPr>
          </a:p>
          <a:p>
            <a:pPr indent="-342900" lvl="1" marL="800100" rtl="0" algn="l">
              <a:lnSpc>
                <a:spcPct val="115000"/>
              </a:lnSpc>
              <a:spcBef>
                <a:spcPts val="0"/>
              </a:spcBef>
              <a:spcAft>
                <a:spcPts val="0"/>
              </a:spcAft>
              <a:buClr>
                <a:srgbClr val="000000"/>
              </a:buClr>
              <a:buNone/>
            </a:pPr>
            <a:r>
              <a:rPr lang="en" sz="1400">
                <a:solidFill>
                  <a:schemeClr val="dk1"/>
                </a:solidFill>
              </a:rPr>
              <a:t>Ionization and</a:t>
            </a:r>
            <a:endParaRPr sz="1400">
              <a:solidFill>
                <a:schemeClr val="dk1"/>
              </a:solidFill>
            </a:endParaRPr>
          </a:p>
          <a:p>
            <a:pPr indent="-342900" lvl="1" marL="800100" rtl="0" algn="l">
              <a:lnSpc>
                <a:spcPct val="115000"/>
              </a:lnSpc>
              <a:spcBef>
                <a:spcPts val="0"/>
              </a:spcBef>
              <a:spcAft>
                <a:spcPts val="0"/>
              </a:spcAft>
              <a:buClr>
                <a:srgbClr val="000000"/>
              </a:buClr>
              <a:buNone/>
            </a:pPr>
            <a:r>
              <a:rPr lang="en" sz="1400">
                <a:solidFill>
                  <a:schemeClr val="dk1"/>
                </a:solidFill>
              </a:rPr>
              <a:t>Excitation of Ar</a:t>
            </a:r>
            <a:br>
              <a:rPr lang="en" sz="1400">
                <a:solidFill>
                  <a:schemeClr val="dk1"/>
                </a:solidFill>
              </a:rPr>
            </a:br>
            <a:endParaRPr sz="1400">
              <a:solidFill>
                <a:schemeClr val="dk1"/>
              </a:solidFill>
            </a:endParaRPr>
          </a:p>
          <a:p>
            <a:pPr indent="-304800" lvl="0" marL="342900" rtl="0" algn="l">
              <a:spcBef>
                <a:spcPts val="0"/>
              </a:spcBef>
              <a:spcAft>
                <a:spcPts val="0"/>
              </a:spcAft>
              <a:buClr>
                <a:schemeClr val="dk1"/>
              </a:buClr>
              <a:buSzPts val="1400"/>
              <a:buFont typeface="Helvetica Neue"/>
              <a:buAutoNum type="arabicPeriod"/>
            </a:pPr>
            <a:r>
              <a:rPr lang="en" sz="1400">
                <a:solidFill>
                  <a:schemeClr val="dk1"/>
                </a:solidFill>
              </a:rPr>
              <a:t>Prompt scintillation light emission by Ar</a:t>
            </a:r>
            <a:r>
              <a:rPr baseline="-25000" lang="en" sz="1400">
                <a:solidFill>
                  <a:schemeClr val="dk1"/>
                </a:solidFill>
              </a:rPr>
              <a:t>2</a:t>
            </a:r>
            <a:r>
              <a:rPr baseline="30000" lang="en" sz="1400">
                <a:solidFill>
                  <a:schemeClr val="dk1"/>
                </a:solidFill>
              </a:rPr>
              <a:t>+</a:t>
            </a:r>
            <a:r>
              <a:rPr lang="en" sz="1400">
                <a:solidFill>
                  <a:schemeClr val="dk1"/>
                </a:solidFill>
              </a:rPr>
              <a:t> starts clock: the light arrives to the light collection system in matter of ns</a:t>
            </a:r>
            <a:br>
              <a:rPr lang="en" sz="1400">
                <a:solidFill>
                  <a:schemeClr val="dk1"/>
                </a:solidFill>
              </a:rPr>
            </a:br>
            <a:endParaRPr sz="1400">
              <a:solidFill>
                <a:schemeClr val="dk1"/>
              </a:solidFill>
            </a:endParaRPr>
          </a:p>
          <a:p>
            <a:pPr indent="0" lvl="0" marL="230187" rtl="0" algn="l">
              <a:spcBef>
                <a:spcPts val="0"/>
              </a:spcBef>
              <a:spcAft>
                <a:spcPts val="0"/>
              </a:spcAft>
              <a:buNone/>
            </a:pPr>
            <a:r>
              <a:t/>
            </a:r>
            <a:endParaRPr sz="1400">
              <a:solidFill>
                <a:schemeClr val="dk1"/>
              </a:solidFill>
            </a:endParaRPr>
          </a:p>
        </p:txBody>
      </p:sp>
      <p:sp>
        <p:nvSpPr>
          <p:cNvPr id="821" name="Google Shape;821;p68"/>
          <p:cNvSpPr/>
          <p:nvPr/>
        </p:nvSpPr>
        <p:spPr>
          <a:xfrm rot="2700000">
            <a:off x="7147673" y="2833756"/>
            <a:ext cx="308864" cy="1968585"/>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68"/>
          <p:cNvSpPr txBox="1"/>
          <p:nvPr>
            <p:ph type="title"/>
          </p:nvPr>
        </p:nvSpPr>
        <p:spPr>
          <a:xfrm>
            <a:off x="2338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Argon Time Projection Chamber: Working Principles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69"/>
          <p:cNvSpPr txBox="1"/>
          <p:nvPr>
            <p:ph idx="1" type="body"/>
          </p:nvPr>
        </p:nvSpPr>
        <p:spPr>
          <a:xfrm>
            <a:off x="462475" y="964775"/>
            <a:ext cx="3820800" cy="3391800"/>
          </a:xfrm>
          <a:prstGeom prst="rect">
            <a:avLst/>
          </a:prstGeom>
          <a:noFill/>
          <a:ln>
            <a:noFill/>
          </a:ln>
        </p:spPr>
        <p:txBody>
          <a:bodyPr anchorCtr="0" anchor="t" bIns="0" lIns="0" spcFirstLastPara="1" rIns="0" wrap="square" tIns="0">
            <a:normAutofit/>
          </a:bodyPr>
          <a:lstStyle/>
          <a:p>
            <a:pPr indent="-304800" lvl="0" marL="342900" rtl="0" algn="l">
              <a:spcBef>
                <a:spcPts val="0"/>
              </a:spcBef>
              <a:spcAft>
                <a:spcPts val="0"/>
              </a:spcAft>
              <a:buClr>
                <a:schemeClr val="dk1"/>
              </a:buClr>
              <a:buSzPts val="1400"/>
              <a:buFont typeface="Helvetica Neue"/>
              <a:buAutoNum type="arabicPeriod"/>
            </a:pPr>
            <a:r>
              <a:rPr lang="en" sz="1400">
                <a:solidFill>
                  <a:schemeClr val="dk1"/>
                </a:solidFill>
              </a:rPr>
              <a:t>Energy loss by charged particles:</a:t>
            </a:r>
            <a:endParaRPr sz="1400">
              <a:solidFill>
                <a:schemeClr val="dk1"/>
              </a:solidFill>
            </a:endParaRPr>
          </a:p>
          <a:p>
            <a:pPr indent="-342900" lvl="1" marL="800100" rtl="0" algn="l">
              <a:lnSpc>
                <a:spcPct val="115000"/>
              </a:lnSpc>
              <a:spcBef>
                <a:spcPts val="0"/>
              </a:spcBef>
              <a:spcAft>
                <a:spcPts val="0"/>
              </a:spcAft>
              <a:buClr>
                <a:srgbClr val="000000"/>
              </a:buClr>
              <a:buNone/>
            </a:pPr>
            <a:r>
              <a:rPr lang="en" sz="1400">
                <a:solidFill>
                  <a:schemeClr val="dk1"/>
                </a:solidFill>
              </a:rPr>
              <a:t>Ionization and</a:t>
            </a:r>
            <a:endParaRPr sz="1400">
              <a:solidFill>
                <a:schemeClr val="dk1"/>
              </a:solidFill>
            </a:endParaRPr>
          </a:p>
          <a:p>
            <a:pPr indent="-342900" lvl="1" marL="800100" rtl="0" algn="l">
              <a:lnSpc>
                <a:spcPct val="115000"/>
              </a:lnSpc>
              <a:spcBef>
                <a:spcPts val="0"/>
              </a:spcBef>
              <a:spcAft>
                <a:spcPts val="0"/>
              </a:spcAft>
              <a:buClr>
                <a:srgbClr val="000000"/>
              </a:buClr>
              <a:buNone/>
            </a:pPr>
            <a:r>
              <a:rPr lang="en" sz="1400">
                <a:solidFill>
                  <a:schemeClr val="dk1"/>
                </a:solidFill>
              </a:rPr>
              <a:t>Excitation of Ar</a:t>
            </a:r>
            <a:br>
              <a:rPr lang="en" sz="1400">
                <a:solidFill>
                  <a:schemeClr val="dk1"/>
                </a:solidFill>
              </a:rPr>
            </a:br>
            <a:endParaRPr sz="1400">
              <a:solidFill>
                <a:schemeClr val="dk1"/>
              </a:solidFill>
            </a:endParaRPr>
          </a:p>
          <a:p>
            <a:pPr indent="-304800" lvl="0" marL="342900" rtl="0" algn="l">
              <a:spcBef>
                <a:spcPts val="0"/>
              </a:spcBef>
              <a:spcAft>
                <a:spcPts val="0"/>
              </a:spcAft>
              <a:buClr>
                <a:schemeClr val="dk1"/>
              </a:buClr>
              <a:buSzPts val="1400"/>
              <a:buFont typeface="Helvetica Neue"/>
              <a:buAutoNum type="arabicPeriod"/>
            </a:pPr>
            <a:r>
              <a:rPr lang="en" sz="1400">
                <a:solidFill>
                  <a:schemeClr val="dk1"/>
                </a:solidFill>
              </a:rPr>
              <a:t>Prompt scintillation light emission by Ar</a:t>
            </a:r>
            <a:r>
              <a:rPr baseline="-25000" lang="en" sz="1400">
                <a:solidFill>
                  <a:schemeClr val="dk1"/>
                </a:solidFill>
              </a:rPr>
              <a:t>2</a:t>
            </a:r>
            <a:r>
              <a:rPr baseline="30000" lang="en" sz="1400">
                <a:solidFill>
                  <a:schemeClr val="dk1"/>
                </a:solidFill>
              </a:rPr>
              <a:t>+</a:t>
            </a:r>
            <a:r>
              <a:rPr lang="en" sz="1400">
                <a:solidFill>
                  <a:schemeClr val="dk1"/>
                </a:solidFill>
              </a:rPr>
              <a:t> starts clock: the light arrives to the light collection system in matter of ns</a:t>
            </a:r>
            <a:br>
              <a:rPr lang="en" sz="1400">
                <a:solidFill>
                  <a:schemeClr val="dk1"/>
                </a:solidFill>
              </a:rPr>
            </a:br>
            <a:endParaRPr sz="1400">
              <a:solidFill>
                <a:schemeClr val="dk1"/>
              </a:solidFill>
            </a:endParaRPr>
          </a:p>
          <a:p>
            <a:pPr indent="-304800" lvl="0" marL="342900" rtl="0" algn="l">
              <a:spcBef>
                <a:spcPts val="0"/>
              </a:spcBef>
              <a:spcAft>
                <a:spcPts val="0"/>
              </a:spcAft>
              <a:buClr>
                <a:schemeClr val="dk1"/>
              </a:buClr>
              <a:buSzPts val="1400"/>
              <a:buFont typeface="Helvetica Neue"/>
              <a:buAutoNum type="arabicPeriod"/>
            </a:pPr>
            <a:r>
              <a:rPr lang="en" sz="1400">
                <a:solidFill>
                  <a:schemeClr val="dk1"/>
                </a:solidFill>
              </a:rPr>
              <a:t>Electrons drift to anode: the charge arrives to the anode in matter of ms depending on detector size.</a:t>
            </a:r>
            <a:endParaRPr sz="1400">
              <a:solidFill>
                <a:schemeClr val="dk1"/>
              </a:solidFill>
            </a:endParaRPr>
          </a:p>
          <a:p>
            <a:pPr indent="-342900" lvl="1" marL="800100" rtl="0" algn="l">
              <a:lnSpc>
                <a:spcPct val="115000"/>
              </a:lnSpc>
              <a:spcBef>
                <a:spcPts val="0"/>
              </a:spcBef>
              <a:spcAft>
                <a:spcPts val="0"/>
              </a:spcAft>
              <a:buClr>
                <a:srgbClr val="000000"/>
              </a:buClr>
              <a:buNone/>
            </a:pPr>
            <a:r>
              <a:rPr lang="en" sz="1400">
                <a:solidFill>
                  <a:schemeClr val="dk1"/>
                </a:solidFill>
              </a:rPr>
              <a:t>(Ar</a:t>
            </a:r>
            <a:r>
              <a:rPr baseline="30000" lang="en" sz="1400">
                <a:solidFill>
                  <a:schemeClr val="dk1"/>
                </a:solidFill>
              </a:rPr>
              <a:t>+</a:t>
            </a:r>
            <a:r>
              <a:rPr lang="en" sz="1400">
                <a:solidFill>
                  <a:schemeClr val="dk1"/>
                </a:solidFill>
              </a:rPr>
              <a:t> ions drift to cathode)</a:t>
            </a:r>
            <a:br>
              <a:rPr lang="en" sz="1400">
                <a:solidFill>
                  <a:schemeClr val="dk1"/>
                </a:solidFill>
              </a:rPr>
            </a:br>
            <a:endParaRPr sz="1400">
              <a:solidFill>
                <a:schemeClr val="dk1"/>
              </a:solidFill>
            </a:endParaRPr>
          </a:p>
          <a:p>
            <a:pPr indent="-304800" lvl="0" marL="342900" rtl="0" algn="l">
              <a:spcBef>
                <a:spcPts val="0"/>
              </a:spcBef>
              <a:spcAft>
                <a:spcPts val="0"/>
              </a:spcAft>
              <a:buClr>
                <a:schemeClr val="dk1"/>
              </a:buClr>
              <a:buSzPts val="1400"/>
              <a:buFont typeface="Helvetica Neue"/>
              <a:buAutoNum type="arabicPeriod"/>
            </a:pPr>
            <a:r>
              <a:rPr lang="en" sz="1400">
                <a:solidFill>
                  <a:schemeClr val="dk1"/>
                </a:solidFill>
              </a:rPr>
              <a:t>Moving electrons induce currents on wires</a:t>
            </a:r>
            <a:br>
              <a:rPr lang="en" sz="1400">
                <a:solidFill>
                  <a:schemeClr val="dk1"/>
                </a:solidFill>
              </a:rPr>
            </a:br>
            <a:endParaRPr sz="1400">
              <a:solidFill>
                <a:schemeClr val="dk1"/>
              </a:solidFill>
            </a:endParaRPr>
          </a:p>
          <a:p>
            <a:pPr indent="-304800" lvl="0" marL="342900" rtl="0" algn="l">
              <a:spcBef>
                <a:spcPts val="0"/>
              </a:spcBef>
              <a:spcAft>
                <a:spcPts val="0"/>
              </a:spcAft>
              <a:buClr>
                <a:schemeClr val="dk1"/>
              </a:buClr>
              <a:buSzPts val="1400"/>
              <a:buFont typeface="Helvetica Neue"/>
              <a:buAutoNum type="arabicPeriod"/>
            </a:pPr>
            <a:r>
              <a:rPr lang="en" sz="1400">
                <a:solidFill>
                  <a:schemeClr val="dk1"/>
                </a:solidFill>
              </a:rPr>
              <a:t>Tracks are reconstructed from wire signals</a:t>
            </a:r>
            <a:endParaRPr sz="1400">
              <a:solidFill>
                <a:schemeClr val="dk1"/>
              </a:solidFill>
            </a:endParaRPr>
          </a:p>
        </p:txBody>
      </p:sp>
      <p:sp>
        <p:nvSpPr>
          <p:cNvPr id="828" name="Google Shape;828;p6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829" name="Google Shape;829;p6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830" name="Google Shape;830;p6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831" name="Google Shape;831;p69"/>
          <p:cNvPicPr preferRelativeResize="0"/>
          <p:nvPr/>
        </p:nvPicPr>
        <p:blipFill>
          <a:blip r:embed="rId3">
            <a:alphaModFix/>
          </a:blip>
          <a:stretch>
            <a:fillRect/>
          </a:stretch>
        </p:blipFill>
        <p:spPr>
          <a:xfrm>
            <a:off x="4568842" y="729300"/>
            <a:ext cx="4509756" cy="3794400"/>
          </a:xfrm>
          <a:prstGeom prst="rect">
            <a:avLst/>
          </a:prstGeom>
          <a:noFill/>
          <a:ln>
            <a:noFill/>
          </a:ln>
        </p:spPr>
      </p:pic>
      <p:sp>
        <p:nvSpPr>
          <p:cNvPr id="832" name="Google Shape;832;p69"/>
          <p:cNvSpPr txBox="1"/>
          <p:nvPr>
            <p:ph type="title"/>
          </p:nvPr>
        </p:nvSpPr>
        <p:spPr>
          <a:xfrm>
            <a:off x="2338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Argon Time Projection Chamber: Working Principles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7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838" name="Google Shape;838;p7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839" name="Google Shape;839;p7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840" name="Google Shape;840;p70"/>
          <p:cNvPicPr preferRelativeResize="0"/>
          <p:nvPr/>
        </p:nvPicPr>
        <p:blipFill rotWithShape="1">
          <a:blip r:embed="rId3">
            <a:alphaModFix/>
          </a:blip>
          <a:srcRect b="0" l="0" r="0" t="0"/>
          <a:stretch/>
        </p:blipFill>
        <p:spPr>
          <a:xfrm>
            <a:off x="1503371" y="2798220"/>
            <a:ext cx="3275895" cy="1153507"/>
          </a:xfrm>
          <a:prstGeom prst="rect">
            <a:avLst/>
          </a:prstGeom>
          <a:noFill/>
          <a:ln>
            <a:noFill/>
          </a:ln>
        </p:spPr>
      </p:pic>
      <p:sp>
        <p:nvSpPr>
          <p:cNvPr id="841" name="Google Shape;841;p70"/>
          <p:cNvSpPr/>
          <p:nvPr/>
        </p:nvSpPr>
        <p:spPr>
          <a:xfrm>
            <a:off x="905109" y="746829"/>
            <a:ext cx="446040" cy="1558170"/>
          </a:xfrm>
          <a:custGeom>
            <a:rect b="b" l="l" r="r" t="t"/>
            <a:pathLst>
              <a:path extrusionOk="0" h="21600" w="21600">
                <a:moveTo>
                  <a:pt x="58" y="5694"/>
                </a:moveTo>
                <a:lnTo>
                  <a:pt x="0" y="21600"/>
                </a:lnTo>
                <a:lnTo>
                  <a:pt x="21453" y="15719"/>
                </a:lnTo>
                <a:lnTo>
                  <a:pt x="21600" y="0"/>
                </a:lnTo>
                <a:lnTo>
                  <a:pt x="58" y="5694"/>
                </a:lnTo>
                <a:close/>
              </a:path>
            </a:pathLst>
          </a:custGeom>
          <a:noFill/>
          <a:ln cap="flat" cmpd="sng" w="19050">
            <a:solidFill>
              <a:srgbClr val="0061FF"/>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Palatino Linotype"/>
              <a:ea typeface="Palatino Linotype"/>
              <a:cs typeface="Palatino Linotype"/>
              <a:sym typeface="Palatino Linotype"/>
            </a:endParaRPr>
          </a:p>
        </p:txBody>
      </p:sp>
      <p:cxnSp>
        <p:nvCxnSpPr>
          <p:cNvPr id="842" name="Google Shape;842;p70"/>
          <p:cNvCxnSpPr/>
          <p:nvPr/>
        </p:nvCxnSpPr>
        <p:spPr>
          <a:xfrm flipH="1">
            <a:off x="910530" y="1109881"/>
            <a:ext cx="54900" cy="93000"/>
          </a:xfrm>
          <a:prstGeom prst="straightConnector1">
            <a:avLst/>
          </a:prstGeom>
          <a:noFill/>
          <a:ln cap="flat" cmpd="sng" w="19050">
            <a:solidFill>
              <a:srgbClr val="0061FF"/>
            </a:solidFill>
            <a:prstDash val="solid"/>
            <a:miter lim="400000"/>
            <a:headEnd len="sm" w="sm" type="none"/>
            <a:tailEnd len="sm" w="sm" type="none"/>
          </a:ln>
        </p:spPr>
      </p:cxnSp>
      <p:sp>
        <p:nvSpPr>
          <p:cNvPr id="843" name="Google Shape;843;p70"/>
          <p:cNvSpPr/>
          <p:nvPr/>
        </p:nvSpPr>
        <p:spPr>
          <a:xfrm>
            <a:off x="1866025" y="748074"/>
            <a:ext cx="446040" cy="1558170"/>
          </a:xfrm>
          <a:custGeom>
            <a:rect b="b" l="l" r="r" t="t"/>
            <a:pathLst>
              <a:path extrusionOk="0" h="21600" w="21600">
                <a:moveTo>
                  <a:pt x="58" y="5694"/>
                </a:moveTo>
                <a:lnTo>
                  <a:pt x="0" y="21600"/>
                </a:lnTo>
                <a:lnTo>
                  <a:pt x="21453" y="15719"/>
                </a:lnTo>
                <a:lnTo>
                  <a:pt x="21600" y="0"/>
                </a:lnTo>
                <a:lnTo>
                  <a:pt x="58" y="5694"/>
                </a:lnTo>
                <a:close/>
              </a:path>
            </a:pathLst>
          </a:custGeom>
          <a:noFill/>
          <a:ln cap="flat" cmpd="sng" w="19050">
            <a:solidFill>
              <a:srgbClr val="77BB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Palatino Linotype"/>
              <a:ea typeface="Palatino Linotype"/>
              <a:cs typeface="Palatino Linotype"/>
              <a:sym typeface="Palatino Linotype"/>
            </a:endParaRPr>
          </a:p>
        </p:txBody>
      </p:sp>
      <p:cxnSp>
        <p:nvCxnSpPr>
          <p:cNvPr id="844" name="Google Shape;844;p70"/>
          <p:cNvCxnSpPr/>
          <p:nvPr/>
        </p:nvCxnSpPr>
        <p:spPr>
          <a:xfrm flipH="1">
            <a:off x="910381" y="1041288"/>
            <a:ext cx="131400" cy="216600"/>
          </a:xfrm>
          <a:prstGeom prst="straightConnector1">
            <a:avLst/>
          </a:prstGeom>
          <a:noFill/>
          <a:ln cap="flat" cmpd="sng" w="19050">
            <a:solidFill>
              <a:srgbClr val="0061FF"/>
            </a:solidFill>
            <a:prstDash val="solid"/>
            <a:miter lim="400000"/>
            <a:headEnd len="sm" w="sm" type="none"/>
            <a:tailEnd len="sm" w="sm" type="none"/>
          </a:ln>
        </p:spPr>
      </p:cxnSp>
      <p:cxnSp>
        <p:nvCxnSpPr>
          <p:cNvPr id="845" name="Google Shape;845;p70"/>
          <p:cNvCxnSpPr/>
          <p:nvPr/>
        </p:nvCxnSpPr>
        <p:spPr>
          <a:xfrm flipH="1">
            <a:off x="910450" y="972249"/>
            <a:ext cx="204600" cy="346800"/>
          </a:xfrm>
          <a:prstGeom prst="straightConnector1">
            <a:avLst/>
          </a:prstGeom>
          <a:noFill/>
          <a:ln cap="flat" cmpd="sng" w="19050">
            <a:solidFill>
              <a:srgbClr val="0061FF"/>
            </a:solidFill>
            <a:prstDash val="solid"/>
            <a:miter lim="400000"/>
            <a:headEnd len="sm" w="sm" type="none"/>
            <a:tailEnd len="sm" w="sm" type="none"/>
          </a:ln>
        </p:spPr>
      </p:cxnSp>
      <p:cxnSp>
        <p:nvCxnSpPr>
          <p:cNvPr id="846" name="Google Shape;846;p70"/>
          <p:cNvCxnSpPr/>
          <p:nvPr/>
        </p:nvCxnSpPr>
        <p:spPr>
          <a:xfrm flipH="1">
            <a:off x="910444" y="886206"/>
            <a:ext cx="293700" cy="496800"/>
          </a:xfrm>
          <a:prstGeom prst="straightConnector1">
            <a:avLst/>
          </a:prstGeom>
          <a:noFill/>
          <a:ln cap="flat" cmpd="sng" w="19050">
            <a:solidFill>
              <a:srgbClr val="0061FF"/>
            </a:solidFill>
            <a:prstDash val="solid"/>
            <a:miter lim="400000"/>
            <a:headEnd len="sm" w="sm" type="none"/>
            <a:tailEnd len="sm" w="sm" type="none"/>
          </a:ln>
        </p:spPr>
      </p:cxnSp>
      <p:cxnSp>
        <p:nvCxnSpPr>
          <p:cNvPr id="847" name="Google Shape;847;p70"/>
          <p:cNvCxnSpPr/>
          <p:nvPr/>
        </p:nvCxnSpPr>
        <p:spPr>
          <a:xfrm flipH="1">
            <a:off x="910307" y="823820"/>
            <a:ext cx="362100" cy="621000"/>
          </a:xfrm>
          <a:prstGeom prst="straightConnector1">
            <a:avLst/>
          </a:prstGeom>
          <a:noFill/>
          <a:ln cap="flat" cmpd="sng" w="19050">
            <a:solidFill>
              <a:srgbClr val="0061FF"/>
            </a:solidFill>
            <a:prstDash val="solid"/>
            <a:miter lim="400000"/>
            <a:headEnd len="sm" w="sm" type="none"/>
            <a:tailEnd len="sm" w="sm" type="none"/>
          </a:ln>
        </p:spPr>
      </p:cxnSp>
      <p:cxnSp>
        <p:nvCxnSpPr>
          <p:cNvPr id="848" name="Google Shape;848;p70"/>
          <p:cNvCxnSpPr/>
          <p:nvPr/>
        </p:nvCxnSpPr>
        <p:spPr>
          <a:xfrm flipH="1">
            <a:off x="910449" y="757940"/>
            <a:ext cx="435600" cy="761400"/>
          </a:xfrm>
          <a:prstGeom prst="straightConnector1">
            <a:avLst/>
          </a:prstGeom>
          <a:noFill/>
          <a:ln cap="flat" cmpd="sng" w="19050">
            <a:solidFill>
              <a:srgbClr val="0061FF"/>
            </a:solidFill>
            <a:prstDash val="solid"/>
            <a:miter lim="400000"/>
            <a:headEnd len="sm" w="sm" type="none"/>
            <a:tailEnd len="sm" w="sm" type="none"/>
          </a:ln>
        </p:spPr>
      </p:cxnSp>
      <p:cxnSp>
        <p:nvCxnSpPr>
          <p:cNvPr id="849" name="Google Shape;849;p70"/>
          <p:cNvCxnSpPr/>
          <p:nvPr/>
        </p:nvCxnSpPr>
        <p:spPr>
          <a:xfrm flipH="1">
            <a:off x="905004" y="821571"/>
            <a:ext cx="447000" cy="771300"/>
          </a:xfrm>
          <a:prstGeom prst="straightConnector1">
            <a:avLst/>
          </a:prstGeom>
          <a:noFill/>
          <a:ln cap="flat" cmpd="sng" w="19050">
            <a:solidFill>
              <a:srgbClr val="0061FF"/>
            </a:solidFill>
            <a:prstDash val="solid"/>
            <a:miter lim="400000"/>
            <a:headEnd len="sm" w="sm" type="none"/>
            <a:tailEnd len="sm" w="sm" type="none"/>
          </a:ln>
        </p:spPr>
      </p:cxnSp>
      <p:cxnSp>
        <p:nvCxnSpPr>
          <p:cNvPr id="850" name="Google Shape;850;p70"/>
          <p:cNvCxnSpPr/>
          <p:nvPr/>
        </p:nvCxnSpPr>
        <p:spPr>
          <a:xfrm flipH="1">
            <a:off x="912010" y="888640"/>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51" name="Google Shape;851;p70"/>
          <p:cNvCxnSpPr/>
          <p:nvPr/>
        </p:nvCxnSpPr>
        <p:spPr>
          <a:xfrm flipH="1">
            <a:off x="910376" y="950487"/>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52" name="Google Shape;852;p70"/>
          <p:cNvCxnSpPr/>
          <p:nvPr/>
        </p:nvCxnSpPr>
        <p:spPr>
          <a:xfrm flipH="1">
            <a:off x="910376" y="1012335"/>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53" name="Google Shape;853;p70"/>
          <p:cNvCxnSpPr/>
          <p:nvPr/>
        </p:nvCxnSpPr>
        <p:spPr>
          <a:xfrm flipH="1">
            <a:off x="910376" y="1078938"/>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54" name="Google Shape;854;p70"/>
          <p:cNvCxnSpPr/>
          <p:nvPr/>
        </p:nvCxnSpPr>
        <p:spPr>
          <a:xfrm flipH="1">
            <a:off x="910376" y="1150301"/>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55" name="Google Shape;855;p70"/>
          <p:cNvCxnSpPr/>
          <p:nvPr/>
        </p:nvCxnSpPr>
        <p:spPr>
          <a:xfrm flipH="1">
            <a:off x="910376" y="1221663"/>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56" name="Google Shape;856;p70"/>
          <p:cNvCxnSpPr/>
          <p:nvPr/>
        </p:nvCxnSpPr>
        <p:spPr>
          <a:xfrm flipH="1">
            <a:off x="910376" y="1297782"/>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57" name="Google Shape;857;p70"/>
          <p:cNvCxnSpPr/>
          <p:nvPr/>
        </p:nvCxnSpPr>
        <p:spPr>
          <a:xfrm flipH="1">
            <a:off x="910376" y="1373902"/>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58" name="Google Shape;858;p70"/>
          <p:cNvCxnSpPr/>
          <p:nvPr/>
        </p:nvCxnSpPr>
        <p:spPr>
          <a:xfrm flipH="1">
            <a:off x="910376" y="1450934"/>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59" name="Google Shape;859;p70"/>
          <p:cNvCxnSpPr/>
          <p:nvPr/>
        </p:nvCxnSpPr>
        <p:spPr>
          <a:xfrm flipH="1">
            <a:off x="915671" y="1522295"/>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860" name="Google Shape;860;p70"/>
          <p:cNvCxnSpPr/>
          <p:nvPr/>
        </p:nvCxnSpPr>
        <p:spPr>
          <a:xfrm flipH="1">
            <a:off x="993372" y="1603172"/>
            <a:ext cx="357000" cy="621900"/>
          </a:xfrm>
          <a:prstGeom prst="straightConnector1">
            <a:avLst/>
          </a:prstGeom>
          <a:noFill/>
          <a:ln cap="flat" cmpd="sng" w="19050">
            <a:solidFill>
              <a:srgbClr val="0061FF"/>
            </a:solidFill>
            <a:prstDash val="solid"/>
            <a:miter lim="400000"/>
            <a:headEnd len="sm" w="sm" type="none"/>
            <a:tailEnd len="sm" w="sm" type="none"/>
          </a:ln>
        </p:spPr>
      </p:cxnSp>
      <p:cxnSp>
        <p:nvCxnSpPr>
          <p:cNvPr id="861" name="Google Shape;861;p70"/>
          <p:cNvCxnSpPr/>
          <p:nvPr/>
        </p:nvCxnSpPr>
        <p:spPr>
          <a:xfrm flipH="1">
            <a:off x="1096375" y="1692652"/>
            <a:ext cx="251100" cy="433500"/>
          </a:xfrm>
          <a:prstGeom prst="straightConnector1">
            <a:avLst/>
          </a:prstGeom>
          <a:noFill/>
          <a:ln cap="flat" cmpd="sng" w="19050">
            <a:solidFill>
              <a:srgbClr val="0061FF"/>
            </a:solidFill>
            <a:prstDash val="solid"/>
            <a:miter lim="400000"/>
            <a:headEnd len="sm" w="sm" type="none"/>
            <a:tailEnd len="sm" w="sm" type="none"/>
          </a:ln>
        </p:spPr>
      </p:cxnSp>
      <p:cxnSp>
        <p:nvCxnSpPr>
          <p:cNvPr id="862" name="Google Shape;862;p70"/>
          <p:cNvCxnSpPr/>
          <p:nvPr/>
        </p:nvCxnSpPr>
        <p:spPr>
          <a:xfrm flipH="1">
            <a:off x="1198715" y="1768771"/>
            <a:ext cx="148800" cy="256500"/>
          </a:xfrm>
          <a:prstGeom prst="straightConnector1">
            <a:avLst/>
          </a:prstGeom>
          <a:noFill/>
          <a:ln cap="flat" cmpd="sng" w="19050">
            <a:solidFill>
              <a:srgbClr val="0061FF"/>
            </a:solidFill>
            <a:prstDash val="solid"/>
            <a:miter lim="400000"/>
            <a:headEnd len="sm" w="sm" type="none"/>
            <a:tailEnd len="sm" w="sm" type="none"/>
          </a:ln>
        </p:spPr>
      </p:cxnSp>
      <p:cxnSp>
        <p:nvCxnSpPr>
          <p:cNvPr id="863" name="Google Shape;863;p70"/>
          <p:cNvCxnSpPr/>
          <p:nvPr/>
        </p:nvCxnSpPr>
        <p:spPr>
          <a:xfrm>
            <a:off x="2239638" y="817426"/>
            <a:ext cx="70500" cy="40800"/>
          </a:xfrm>
          <a:prstGeom prst="straightConnector1">
            <a:avLst/>
          </a:prstGeom>
          <a:noFill/>
          <a:ln cap="flat" cmpd="sng" w="19050">
            <a:solidFill>
              <a:srgbClr val="77BB41"/>
            </a:solidFill>
            <a:prstDash val="solid"/>
            <a:miter lim="400000"/>
            <a:headEnd len="sm" w="sm" type="none"/>
            <a:tailEnd len="sm" w="sm" type="none"/>
          </a:ln>
        </p:spPr>
      </p:cxnSp>
      <p:cxnSp>
        <p:nvCxnSpPr>
          <p:cNvPr id="864" name="Google Shape;864;p70"/>
          <p:cNvCxnSpPr/>
          <p:nvPr/>
        </p:nvCxnSpPr>
        <p:spPr>
          <a:xfrm>
            <a:off x="2212799" y="844153"/>
            <a:ext cx="98400" cy="56700"/>
          </a:xfrm>
          <a:prstGeom prst="straightConnector1">
            <a:avLst/>
          </a:prstGeom>
          <a:noFill/>
          <a:ln cap="flat" cmpd="sng" w="19050">
            <a:solidFill>
              <a:srgbClr val="77BB41"/>
            </a:solidFill>
            <a:prstDash val="solid"/>
            <a:miter lim="400000"/>
            <a:headEnd len="sm" w="sm" type="none"/>
            <a:tailEnd len="sm" w="sm" type="none"/>
          </a:ln>
        </p:spPr>
      </p:cxnSp>
      <p:cxnSp>
        <p:nvCxnSpPr>
          <p:cNvPr id="865" name="Google Shape;865;p70"/>
          <p:cNvCxnSpPr/>
          <p:nvPr/>
        </p:nvCxnSpPr>
        <p:spPr>
          <a:xfrm>
            <a:off x="2180480" y="868443"/>
            <a:ext cx="133500" cy="76800"/>
          </a:xfrm>
          <a:prstGeom prst="straightConnector1">
            <a:avLst/>
          </a:prstGeom>
          <a:noFill/>
          <a:ln cap="flat" cmpd="sng" w="19050">
            <a:solidFill>
              <a:srgbClr val="77BB41"/>
            </a:solidFill>
            <a:prstDash val="solid"/>
            <a:miter lim="400000"/>
            <a:headEnd len="sm" w="sm" type="none"/>
            <a:tailEnd len="sm" w="sm" type="none"/>
          </a:ln>
        </p:spPr>
      </p:cxnSp>
      <p:cxnSp>
        <p:nvCxnSpPr>
          <p:cNvPr id="866" name="Google Shape;866;p70"/>
          <p:cNvCxnSpPr/>
          <p:nvPr/>
        </p:nvCxnSpPr>
        <p:spPr>
          <a:xfrm>
            <a:off x="2158567" y="898035"/>
            <a:ext cx="155100" cy="89400"/>
          </a:xfrm>
          <a:prstGeom prst="straightConnector1">
            <a:avLst/>
          </a:prstGeom>
          <a:noFill/>
          <a:ln cap="flat" cmpd="sng" w="19050">
            <a:solidFill>
              <a:srgbClr val="77BB41"/>
            </a:solidFill>
            <a:prstDash val="solid"/>
            <a:miter lim="400000"/>
            <a:headEnd len="sm" w="sm" type="none"/>
            <a:tailEnd len="sm" w="sm" type="none"/>
          </a:ln>
        </p:spPr>
      </p:cxnSp>
      <p:cxnSp>
        <p:nvCxnSpPr>
          <p:cNvPr id="867" name="Google Shape;867;p70"/>
          <p:cNvCxnSpPr/>
          <p:nvPr/>
        </p:nvCxnSpPr>
        <p:spPr>
          <a:xfrm>
            <a:off x="2126929" y="926429"/>
            <a:ext cx="190200" cy="109500"/>
          </a:xfrm>
          <a:prstGeom prst="straightConnector1">
            <a:avLst/>
          </a:prstGeom>
          <a:noFill/>
          <a:ln cap="flat" cmpd="sng" w="19050">
            <a:solidFill>
              <a:srgbClr val="77BB41"/>
            </a:solidFill>
            <a:prstDash val="solid"/>
            <a:miter lim="400000"/>
            <a:headEnd len="sm" w="sm" type="none"/>
            <a:tailEnd len="sm" w="sm" type="none"/>
          </a:ln>
        </p:spPr>
      </p:cxnSp>
      <p:cxnSp>
        <p:nvCxnSpPr>
          <p:cNvPr id="868" name="Google Shape;868;p70"/>
          <p:cNvCxnSpPr/>
          <p:nvPr/>
        </p:nvCxnSpPr>
        <p:spPr>
          <a:xfrm>
            <a:off x="2100402" y="950245"/>
            <a:ext cx="210900" cy="121500"/>
          </a:xfrm>
          <a:prstGeom prst="straightConnector1">
            <a:avLst/>
          </a:prstGeom>
          <a:noFill/>
          <a:ln cap="flat" cmpd="sng" w="19050">
            <a:solidFill>
              <a:srgbClr val="77BB41"/>
            </a:solidFill>
            <a:prstDash val="solid"/>
            <a:miter lim="400000"/>
            <a:headEnd len="sm" w="sm" type="none"/>
            <a:tailEnd len="sm" w="sm" type="none"/>
          </a:ln>
        </p:spPr>
      </p:cxnSp>
      <p:cxnSp>
        <p:nvCxnSpPr>
          <p:cNvPr id="869" name="Google Shape;869;p70"/>
          <p:cNvCxnSpPr/>
          <p:nvPr/>
        </p:nvCxnSpPr>
        <p:spPr>
          <a:xfrm>
            <a:off x="2067623" y="980186"/>
            <a:ext cx="245400" cy="141600"/>
          </a:xfrm>
          <a:prstGeom prst="straightConnector1">
            <a:avLst/>
          </a:prstGeom>
          <a:noFill/>
          <a:ln cap="flat" cmpd="sng" w="19050">
            <a:solidFill>
              <a:srgbClr val="77BB41"/>
            </a:solidFill>
            <a:prstDash val="solid"/>
            <a:miter lim="400000"/>
            <a:headEnd len="sm" w="sm" type="none"/>
            <a:tailEnd len="sm" w="sm" type="none"/>
          </a:ln>
        </p:spPr>
      </p:cxnSp>
      <p:cxnSp>
        <p:nvCxnSpPr>
          <p:cNvPr id="870" name="Google Shape;870;p70"/>
          <p:cNvCxnSpPr/>
          <p:nvPr/>
        </p:nvCxnSpPr>
        <p:spPr>
          <a:xfrm>
            <a:off x="2032792" y="1003506"/>
            <a:ext cx="282600" cy="162900"/>
          </a:xfrm>
          <a:prstGeom prst="straightConnector1">
            <a:avLst/>
          </a:prstGeom>
          <a:noFill/>
          <a:ln cap="flat" cmpd="sng" w="19050">
            <a:solidFill>
              <a:srgbClr val="77BB41"/>
            </a:solidFill>
            <a:prstDash val="solid"/>
            <a:miter lim="400000"/>
            <a:headEnd len="sm" w="sm" type="none"/>
            <a:tailEnd len="sm" w="sm" type="none"/>
          </a:ln>
        </p:spPr>
      </p:cxnSp>
      <p:cxnSp>
        <p:nvCxnSpPr>
          <p:cNvPr id="871" name="Google Shape;871;p70"/>
          <p:cNvCxnSpPr/>
          <p:nvPr/>
        </p:nvCxnSpPr>
        <p:spPr>
          <a:xfrm>
            <a:off x="2009182" y="1032780"/>
            <a:ext cx="304800" cy="175800"/>
          </a:xfrm>
          <a:prstGeom prst="straightConnector1">
            <a:avLst/>
          </a:prstGeom>
          <a:noFill/>
          <a:ln cap="flat" cmpd="sng" w="19050">
            <a:solidFill>
              <a:srgbClr val="77BB41"/>
            </a:solidFill>
            <a:prstDash val="solid"/>
            <a:miter lim="400000"/>
            <a:headEnd len="sm" w="sm" type="none"/>
            <a:tailEnd len="sm" w="sm" type="none"/>
          </a:ln>
        </p:spPr>
      </p:cxnSp>
      <p:cxnSp>
        <p:nvCxnSpPr>
          <p:cNvPr id="872" name="Google Shape;872;p70"/>
          <p:cNvCxnSpPr/>
          <p:nvPr/>
        </p:nvCxnSpPr>
        <p:spPr>
          <a:xfrm>
            <a:off x="1979073" y="1064196"/>
            <a:ext cx="333000" cy="193500"/>
          </a:xfrm>
          <a:prstGeom prst="straightConnector1">
            <a:avLst/>
          </a:prstGeom>
          <a:noFill/>
          <a:ln cap="flat" cmpd="sng" w="19050">
            <a:solidFill>
              <a:srgbClr val="77BB41"/>
            </a:solidFill>
            <a:prstDash val="solid"/>
            <a:miter lim="400000"/>
            <a:headEnd len="sm" w="sm" type="none"/>
            <a:tailEnd len="sm" w="sm" type="none"/>
          </a:ln>
        </p:spPr>
      </p:cxnSp>
      <p:cxnSp>
        <p:nvCxnSpPr>
          <p:cNvPr id="873" name="Google Shape;873;p70"/>
          <p:cNvCxnSpPr/>
          <p:nvPr/>
        </p:nvCxnSpPr>
        <p:spPr>
          <a:xfrm>
            <a:off x="1946659" y="1089179"/>
            <a:ext cx="363000" cy="210300"/>
          </a:xfrm>
          <a:prstGeom prst="straightConnector1">
            <a:avLst/>
          </a:prstGeom>
          <a:noFill/>
          <a:ln cap="flat" cmpd="sng" w="19050">
            <a:solidFill>
              <a:srgbClr val="77BB41"/>
            </a:solidFill>
            <a:prstDash val="solid"/>
            <a:miter lim="400000"/>
            <a:headEnd len="sm" w="sm" type="none"/>
            <a:tailEnd len="sm" w="sm" type="none"/>
          </a:ln>
        </p:spPr>
      </p:cxnSp>
      <p:cxnSp>
        <p:nvCxnSpPr>
          <p:cNvPr id="874" name="Google Shape;874;p70"/>
          <p:cNvCxnSpPr/>
          <p:nvPr/>
        </p:nvCxnSpPr>
        <p:spPr>
          <a:xfrm>
            <a:off x="1920181" y="1119081"/>
            <a:ext cx="392100" cy="225300"/>
          </a:xfrm>
          <a:prstGeom prst="straightConnector1">
            <a:avLst/>
          </a:prstGeom>
          <a:noFill/>
          <a:ln cap="flat" cmpd="sng" w="19050">
            <a:solidFill>
              <a:srgbClr val="77BB41"/>
            </a:solidFill>
            <a:prstDash val="solid"/>
            <a:miter lim="400000"/>
            <a:headEnd len="sm" w="sm" type="none"/>
            <a:tailEnd len="sm" w="sm" type="none"/>
          </a:ln>
        </p:spPr>
      </p:cxnSp>
      <p:cxnSp>
        <p:nvCxnSpPr>
          <p:cNvPr id="875" name="Google Shape;875;p70"/>
          <p:cNvCxnSpPr/>
          <p:nvPr/>
        </p:nvCxnSpPr>
        <p:spPr>
          <a:xfrm>
            <a:off x="1888408" y="1144178"/>
            <a:ext cx="424800" cy="244200"/>
          </a:xfrm>
          <a:prstGeom prst="straightConnector1">
            <a:avLst/>
          </a:prstGeom>
          <a:noFill/>
          <a:ln cap="flat" cmpd="sng" w="19050">
            <a:solidFill>
              <a:srgbClr val="77BB41"/>
            </a:solidFill>
            <a:prstDash val="solid"/>
            <a:miter lim="400000"/>
            <a:headEnd len="sm" w="sm" type="none"/>
            <a:tailEnd len="sm" w="sm" type="none"/>
          </a:ln>
        </p:spPr>
      </p:cxnSp>
      <p:cxnSp>
        <p:nvCxnSpPr>
          <p:cNvPr id="876" name="Google Shape;876;p70"/>
          <p:cNvCxnSpPr/>
          <p:nvPr/>
        </p:nvCxnSpPr>
        <p:spPr>
          <a:xfrm>
            <a:off x="1867224" y="1178955"/>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77" name="Google Shape;877;p70"/>
          <p:cNvCxnSpPr/>
          <p:nvPr/>
        </p:nvCxnSpPr>
        <p:spPr>
          <a:xfrm>
            <a:off x="1867224" y="1222721"/>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78" name="Google Shape;878;p70"/>
          <p:cNvCxnSpPr/>
          <p:nvPr/>
        </p:nvCxnSpPr>
        <p:spPr>
          <a:xfrm>
            <a:off x="1867224" y="1313113"/>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79" name="Google Shape;879;p70"/>
          <p:cNvCxnSpPr/>
          <p:nvPr/>
        </p:nvCxnSpPr>
        <p:spPr>
          <a:xfrm>
            <a:off x="1867224" y="1265538"/>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80" name="Google Shape;880;p70"/>
          <p:cNvCxnSpPr/>
          <p:nvPr/>
        </p:nvCxnSpPr>
        <p:spPr>
          <a:xfrm>
            <a:off x="1867224" y="1360687"/>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81" name="Google Shape;881;p70"/>
          <p:cNvCxnSpPr/>
          <p:nvPr/>
        </p:nvCxnSpPr>
        <p:spPr>
          <a:xfrm>
            <a:off x="1867224" y="1403504"/>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82" name="Google Shape;882;p70"/>
          <p:cNvCxnSpPr/>
          <p:nvPr/>
        </p:nvCxnSpPr>
        <p:spPr>
          <a:xfrm>
            <a:off x="1867224" y="1451079"/>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83" name="Google Shape;883;p70"/>
          <p:cNvCxnSpPr/>
          <p:nvPr/>
        </p:nvCxnSpPr>
        <p:spPr>
          <a:xfrm>
            <a:off x="1867224" y="1498653"/>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84" name="Google Shape;884;p70"/>
          <p:cNvCxnSpPr/>
          <p:nvPr/>
        </p:nvCxnSpPr>
        <p:spPr>
          <a:xfrm>
            <a:off x="1867224" y="1541471"/>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85" name="Google Shape;885;p70"/>
          <p:cNvCxnSpPr/>
          <p:nvPr/>
        </p:nvCxnSpPr>
        <p:spPr>
          <a:xfrm>
            <a:off x="1867224" y="1584288"/>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86" name="Google Shape;886;p70"/>
          <p:cNvCxnSpPr/>
          <p:nvPr/>
        </p:nvCxnSpPr>
        <p:spPr>
          <a:xfrm>
            <a:off x="1867224" y="1627105"/>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887" name="Google Shape;887;p70"/>
          <p:cNvCxnSpPr/>
          <p:nvPr/>
        </p:nvCxnSpPr>
        <p:spPr>
          <a:xfrm>
            <a:off x="1867225" y="1674680"/>
            <a:ext cx="415500" cy="240000"/>
          </a:xfrm>
          <a:prstGeom prst="straightConnector1">
            <a:avLst/>
          </a:prstGeom>
          <a:noFill/>
          <a:ln cap="flat" cmpd="sng" w="19050">
            <a:solidFill>
              <a:srgbClr val="77BB41"/>
            </a:solidFill>
            <a:prstDash val="solid"/>
            <a:miter lim="400000"/>
            <a:headEnd len="sm" w="sm" type="none"/>
            <a:tailEnd len="sm" w="sm" type="none"/>
          </a:ln>
        </p:spPr>
      </p:cxnSp>
      <p:cxnSp>
        <p:nvCxnSpPr>
          <p:cNvPr id="888" name="Google Shape;888;p70"/>
          <p:cNvCxnSpPr/>
          <p:nvPr/>
        </p:nvCxnSpPr>
        <p:spPr>
          <a:xfrm>
            <a:off x="1867225" y="1725649"/>
            <a:ext cx="373800" cy="215100"/>
          </a:xfrm>
          <a:prstGeom prst="straightConnector1">
            <a:avLst/>
          </a:prstGeom>
          <a:noFill/>
          <a:ln cap="flat" cmpd="sng" w="19050">
            <a:solidFill>
              <a:srgbClr val="77BB41"/>
            </a:solidFill>
            <a:prstDash val="solid"/>
            <a:miter lim="400000"/>
            <a:headEnd len="sm" w="sm" type="none"/>
            <a:tailEnd len="sm" w="sm" type="none"/>
          </a:ln>
        </p:spPr>
      </p:cxnSp>
      <p:cxnSp>
        <p:nvCxnSpPr>
          <p:cNvPr id="889" name="Google Shape;889;p70"/>
          <p:cNvCxnSpPr/>
          <p:nvPr/>
        </p:nvCxnSpPr>
        <p:spPr>
          <a:xfrm>
            <a:off x="1867225" y="1771875"/>
            <a:ext cx="351600" cy="202500"/>
          </a:xfrm>
          <a:prstGeom prst="straightConnector1">
            <a:avLst/>
          </a:prstGeom>
          <a:noFill/>
          <a:ln cap="flat" cmpd="sng" w="19050">
            <a:solidFill>
              <a:srgbClr val="77BB41"/>
            </a:solidFill>
            <a:prstDash val="solid"/>
            <a:miter lim="400000"/>
            <a:headEnd len="sm" w="sm" type="none"/>
            <a:tailEnd len="sm" w="sm" type="none"/>
          </a:ln>
        </p:spPr>
      </p:cxnSp>
      <p:cxnSp>
        <p:nvCxnSpPr>
          <p:cNvPr id="890" name="Google Shape;890;p70"/>
          <p:cNvCxnSpPr/>
          <p:nvPr/>
        </p:nvCxnSpPr>
        <p:spPr>
          <a:xfrm>
            <a:off x="1867225" y="1817918"/>
            <a:ext cx="319800" cy="185400"/>
          </a:xfrm>
          <a:prstGeom prst="straightConnector1">
            <a:avLst/>
          </a:prstGeom>
          <a:noFill/>
          <a:ln cap="flat" cmpd="sng" w="19050">
            <a:solidFill>
              <a:srgbClr val="77BB41"/>
            </a:solidFill>
            <a:prstDash val="solid"/>
            <a:miter lim="400000"/>
            <a:headEnd len="sm" w="sm" type="none"/>
            <a:tailEnd len="sm" w="sm" type="none"/>
          </a:ln>
        </p:spPr>
      </p:cxnSp>
      <p:cxnSp>
        <p:nvCxnSpPr>
          <p:cNvPr id="891" name="Google Shape;891;p70"/>
          <p:cNvCxnSpPr/>
          <p:nvPr/>
        </p:nvCxnSpPr>
        <p:spPr>
          <a:xfrm>
            <a:off x="1867224" y="1868816"/>
            <a:ext cx="281100" cy="162000"/>
          </a:xfrm>
          <a:prstGeom prst="straightConnector1">
            <a:avLst/>
          </a:prstGeom>
          <a:noFill/>
          <a:ln cap="flat" cmpd="sng" w="19050">
            <a:solidFill>
              <a:srgbClr val="77BB41"/>
            </a:solidFill>
            <a:prstDash val="solid"/>
            <a:miter lim="400000"/>
            <a:headEnd len="sm" w="sm" type="none"/>
            <a:tailEnd len="sm" w="sm" type="none"/>
          </a:ln>
        </p:spPr>
      </p:cxnSp>
      <p:cxnSp>
        <p:nvCxnSpPr>
          <p:cNvPr id="892" name="Google Shape;892;p70"/>
          <p:cNvCxnSpPr/>
          <p:nvPr/>
        </p:nvCxnSpPr>
        <p:spPr>
          <a:xfrm>
            <a:off x="1861931" y="1919397"/>
            <a:ext cx="253200" cy="145200"/>
          </a:xfrm>
          <a:prstGeom prst="straightConnector1">
            <a:avLst/>
          </a:prstGeom>
          <a:noFill/>
          <a:ln cap="flat" cmpd="sng" w="19050">
            <a:solidFill>
              <a:srgbClr val="77BB41"/>
            </a:solidFill>
            <a:prstDash val="solid"/>
            <a:miter lim="400000"/>
            <a:headEnd len="sm" w="sm" type="none"/>
            <a:tailEnd len="sm" w="sm" type="none"/>
          </a:ln>
        </p:spPr>
      </p:cxnSp>
      <p:cxnSp>
        <p:nvCxnSpPr>
          <p:cNvPr id="893" name="Google Shape;893;p70"/>
          <p:cNvCxnSpPr/>
          <p:nvPr/>
        </p:nvCxnSpPr>
        <p:spPr>
          <a:xfrm>
            <a:off x="1861930" y="1970468"/>
            <a:ext cx="226200" cy="130200"/>
          </a:xfrm>
          <a:prstGeom prst="straightConnector1">
            <a:avLst/>
          </a:prstGeom>
          <a:noFill/>
          <a:ln cap="flat" cmpd="sng" w="19050">
            <a:solidFill>
              <a:srgbClr val="77BB41"/>
            </a:solidFill>
            <a:prstDash val="solid"/>
            <a:miter lim="400000"/>
            <a:headEnd len="sm" w="sm" type="none"/>
            <a:tailEnd len="sm" w="sm" type="none"/>
          </a:ln>
        </p:spPr>
      </p:cxnSp>
      <p:cxnSp>
        <p:nvCxnSpPr>
          <p:cNvPr id="894" name="Google Shape;894;p70"/>
          <p:cNvCxnSpPr/>
          <p:nvPr/>
        </p:nvCxnSpPr>
        <p:spPr>
          <a:xfrm>
            <a:off x="1861930" y="2026344"/>
            <a:ext cx="184800" cy="106200"/>
          </a:xfrm>
          <a:prstGeom prst="straightConnector1">
            <a:avLst/>
          </a:prstGeom>
          <a:noFill/>
          <a:ln cap="flat" cmpd="sng" w="19050">
            <a:solidFill>
              <a:srgbClr val="77BB41"/>
            </a:solidFill>
            <a:prstDash val="solid"/>
            <a:miter lim="400000"/>
            <a:headEnd len="sm" w="sm" type="none"/>
            <a:tailEnd len="sm" w="sm" type="none"/>
          </a:ln>
        </p:spPr>
      </p:cxnSp>
      <p:cxnSp>
        <p:nvCxnSpPr>
          <p:cNvPr id="895" name="Google Shape;895;p70"/>
          <p:cNvCxnSpPr/>
          <p:nvPr/>
        </p:nvCxnSpPr>
        <p:spPr>
          <a:xfrm>
            <a:off x="1867224" y="2081578"/>
            <a:ext cx="152400" cy="87300"/>
          </a:xfrm>
          <a:prstGeom prst="straightConnector1">
            <a:avLst/>
          </a:prstGeom>
          <a:noFill/>
          <a:ln cap="flat" cmpd="sng" w="19050">
            <a:solidFill>
              <a:srgbClr val="77BB41"/>
            </a:solidFill>
            <a:prstDash val="solid"/>
            <a:miter lim="400000"/>
            <a:headEnd len="sm" w="sm" type="none"/>
            <a:tailEnd len="sm" w="sm" type="none"/>
          </a:ln>
        </p:spPr>
      </p:cxnSp>
      <p:cxnSp>
        <p:nvCxnSpPr>
          <p:cNvPr id="896" name="Google Shape;896;p70"/>
          <p:cNvCxnSpPr/>
          <p:nvPr/>
        </p:nvCxnSpPr>
        <p:spPr>
          <a:xfrm>
            <a:off x="1867225" y="2127692"/>
            <a:ext cx="111000" cy="63600"/>
          </a:xfrm>
          <a:prstGeom prst="straightConnector1">
            <a:avLst/>
          </a:prstGeom>
          <a:noFill/>
          <a:ln cap="flat" cmpd="sng" w="19050">
            <a:solidFill>
              <a:srgbClr val="77BB41"/>
            </a:solidFill>
            <a:prstDash val="solid"/>
            <a:miter lim="400000"/>
            <a:headEnd len="sm" w="sm" type="none"/>
            <a:tailEnd len="sm" w="sm" type="none"/>
          </a:ln>
        </p:spPr>
      </p:cxnSp>
      <p:cxnSp>
        <p:nvCxnSpPr>
          <p:cNvPr id="897" name="Google Shape;897;p70"/>
          <p:cNvCxnSpPr/>
          <p:nvPr/>
        </p:nvCxnSpPr>
        <p:spPr>
          <a:xfrm>
            <a:off x="1873372" y="2177829"/>
            <a:ext cx="74700" cy="43200"/>
          </a:xfrm>
          <a:prstGeom prst="straightConnector1">
            <a:avLst/>
          </a:prstGeom>
          <a:noFill/>
          <a:ln cap="flat" cmpd="sng" w="19050">
            <a:solidFill>
              <a:srgbClr val="77BB41"/>
            </a:solidFill>
            <a:prstDash val="solid"/>
            <a:miter lim="400000"/>
            <a:headEnd len="sm" w="sm" type="none"/>
            <a:tailEnd len="sm" w="sm" type="none"/>
          </a:ln>
        </p:spPr>
      </p:cxnSp>
      <p:cxnSp>
        <p:nvCxnSpPr>
          <p:cNvPr id="898" name="Google Shape;898;p70"/>
          <p:cNvCxnSpPr/>
          <p:nvPr/>
        </p:nvCxnSpPr>
        <p:spPr>
          <a:xfrm>
            <a:off x="1867550" y="2222197"/>
            <a:ext cx="55800" cy="32100"/>
          </a:xfrm>
          <a:prstGeom prst="straightConnector1">
            <a:avLst/>
          </a:prstGeom>
          <a:noFill/>
          <a:ln cap="flat" cmpd="sng" w="19050">
            <a:solidFill>
              <a:srgbClr val="77BB41"/>
            </a:solidFill>
            <a:prstDash val="solid"/>
            <a:miter lim="400000"/>
            <a:headEnd len="sm" w="sm" type="none"/>
            <a:tailEnd len="sm" w="sm" type="none"/>
          </a:ln>
        </p:spPr>
      </p:cxnSp>
      <p:sp>
        <p:nvSpPr>
          <p:cNvPr id="899" name="Google Shape;899;p70"/>
          <p:cNvSpPr/>
          <p:nvPr/>
        </p:nvSpPr>
        <p:spPr>
          <a:xfrm>
            <a:off x="347940" y="2219762"/>
            <a:ext cx="1093500" cy="58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rgbClr val="0061FF"/>
                </a:solidFill>
                <a:latin typeface="Helvetica Neue"/>
                <a:ea typeface="Helvetica Neue"/>
                <a:cs typeface="Helvetica Neue"/>
                <a:sym typeface="Helvetica Neue"/>
              </a:rPr>
              <a:t>Induction</a:t>
            </a:r>
            <a:br>
              <a:rPr b="1" lang="en" sz="1200">
                <a:solidFill>
                  <a:srgbClr val="0061FF"/>
                </a:solidFill>
                <a:latin typeface="Helvetica Neue"/>
                <a:ea typeface="Helvetica Neue"/>
                <a:cs typeface="Helvetica Neue"/>
                <a:sym typeface="Helvetica Neue"/>
              </a:rPr>
            </a:br>
            <a:r>
              <a:rPr b="1" lang="en" sz="1200">
                <a:solidFill>
                  <a:srgbClr val="0061FF"/>
                </a:solidFill>
                <a:latin typeface="Helvetica Neue"/>
                <a:ea typeface="Helvetica Neue"/>
                <a:cs typeface="Helvetica Neue"/>
                <a:sym typeface="Helvetica Neue"/>
              </a:rPr>
              <a:t> plane</a:t>
            </a:r>
            <a:endParaRPr sz="1200">
              <a:latin typeface="Helvetica Neue"/>
              <a:ea typeface="Helvetica Neue"/>
              <a:cs typeface="Helvetica Neue"/>
              <a:sym typeface="Helvetica Neue"/>
            </a:endParaRPr>
          </a:p>
        </p:txBody>
      </p:sp>
      <p:sp>
        <p:nvSpPr>
          <p:cNvPr id="900" name="Google Shape;900;p70"/>
          <p:cNvSpPr/>
          <p:nvPr/>
        </p:nvSpPr>
        <p:spPr>
          <a:xfrm>
            <a:off x="1796364" y="2177820"/>
            <a:ext cx="1147800" cy="58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rgbClr val="77BB41"/>
                </a:solidFill>
                <a:latin typeface="Helvetica Neue"/>
                <a:ea typeface="Helvetica Neue"/>
                <a:cs typeface="Helvetica Neue"/>
                <a:sym typeface="Helvetica Neue"/>
              </a:rPr>
              <a:t>Collection</a:t>
            </a:r>
            <a:br>
              <a:rPr b="1" lang="en" sz="1200">
                <a:solidFill>
                  <a:srgbClr val="77BB41"/>
                </a:solidFill>
                <a:latin typeface="Helvetica Neue"/>
                <a:ea typeface="Helvetica Neue"/>
                <a:cs typeface="Helvetica Neue"/>
                <a:sym typeface="Helvetica Neue"/>
              </a:rPr>
            </a:br>
            <a:r>
              <a:rPr b="1" lang="en" sz="1200">
                <a:solidFill>
                  <a:srgbClr val="77BB41"/>
                </a:solidFill>
                <a:latin typeface="Helvetica Neue"/>
                <a:ea typeface="Helvetica Neue"/>
                <a:cs typeface="Helvetica Neue"/>
                <a:sym typeface="Helvetica Neue"/>
              </a:rPr>
              <a:t> plane</a:t>
            </a:r>
            <a:endParaRPr b="1" sz="1200">
              <a:solidFill>
                <a:srgbClr val="77BB41"/>
              </a:solidFill>
              <a:latin typeface="Helvetica Neue"/>
              <a:ea typeface="Helvetica Neue"/>
              <a:cs typeface="Helvetica Neue"/>
              <a:sym typeface="Helvetica Neue"/>
            </a:endParaRPr>
          </a:p>
        </p:txBody>
      </p:sp>
      <p:cxnSp>
        <p:nvCxnSpPr>
          <p:cNvPr id="901" name="Google Shape;901;p70"/>
          <p:cNvCxnSpPr/>
          <p:nvPr/>
        </p:nvCxnSpPr>
        <p:spPr>
          <a:xfrm>
            <a:off x="2270189" y="787999"/>
            <a:ext cx="42000" cy="22500"/>
          </a:xfrm>
          <a:prstGeom prst="straightConnector1">
            <a:avLst/>
          </a:prstGeom>
          <a:noFill/>
          <a:ln cap="flat" cmpd="sng" w="19050">
            <a:solidFill>
              <a:srgbClr val="77BB41"/>
            </a:solidFill>
            <a:prstDash val="solid"/>
            <a:miter lim="400000"/>
            <a:headEnd len="sm" w="sm" type="none"/>
            <a:tailEnd len="sm" w="sm" type="none"/>
          </a:ln>
        </p:spPr>
      </p:cxnSp>
      <p:sp>
        <p:nvSpPr>
          <p:cNvPr id="902" name="Google Shape;902;p70"/>
          <p:cNvSpPr/>
          <p:nvPr/>
        </p:nvSpPr>
        <p:spPr>
          <a:xfrm>
            <a:off x="1500785" y="1346183"/>
            <a:ext cx="233400" cy="36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 sz="3000">
                <a:solidFill>
                  <a:srgbClr val="000000"/>
                </a:solidFill>
                <a:latin typeface="Palatino Linotype"/>
                <a:ea typeface="Palatino Linotype"/>
                <a:cs typeface="Palatino Linotype"/>
                <a:sym typeface="Palatino Linotype"/>
              </a:rPr>
              <a:t>⊕</a:t>
            </a:r>
            <a:endParaRPr/>
          </a:p>
        </p:txBody>
      </p:sp>
      <p:sp>
        <p:nvSpPr>
          <p:cNvPr id="903" name="Google Shape;903;p70"/>
          <p:cNvSpPr/>
          <p:nvPr/>
        </p:nvSpPr>
        <p:spPr>
          <a:xfrm>
            <a:off x="2419656" y="1348562"/>
            <a:ext cx="233400" cy="36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 sz="3000">
                <a:solidFill>
                  <a:srgbClr val="000000"/>
                </a:solidFill>
                <a:latin typeface="Palatino Linotype"/>
                <a:ea typeface="Palatino Linotype"/>
                <a:cs typeface="Palatino Linotype"/>
                <a:sym typeface="Palatino Linotype"/>
              </a:rPr>
              <a:t>⊕</a:t>
            </a:r>
            <a:endParaRPr/>
          </a:p>
        </p:txBody>
      </p:sp>
      <p:sp>
        <p:nvSpPr>
          <p:cNvPr id="904" name="Google Shape;904;p70"/>
          <p:cNvSpPr/>
          <p:nvPr/>
        </p:nvSpPr>
        <p:spPr>
          <a:xfrm>
            <a:off x="3870555" y="1301795"/>
            <a:ext cx="0" cy="510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4200">
              <a:solidFill>
                <a:srgbClr val="000000"/>
              </a:solidFill>
              <a:latin typeface="Palatino Linotype"/>
              <a:ea typeface="Palatino Linotype"/>
              <a:cs typeface="Palatino Linotype"/>
              <a:sym typeface="Palatino Linotype"/>
            </a:endParaRPr>
          </a:p>
        </p:txBody>
      </p:sp>
      <p:sp>
        <p:nvSpPr>
          <p:cNvPr id="905" name="Google Shape;905;p70"/>
          <p:cNvSpPr txBox="1"/>
          <p:nvPr/>
        </p:nvSpPr>
        <p:spPr>
          <a:xfrm>
            <a:off x="3145791" y="1410793"/>
            <a:ext cx="128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000000"/>
                </a:solidFill>
                <a:latin typeface="Helvetica Neue"/>
                <a:ea typeface="Helvetica Neue"/>
                <a:cs typeface="Helvetica Neue"/>
                <a:sym typeface="Helvetica Neue"/>
              </a:rPr>
              <a:t>Drift time =</a:t>
            </a:r>
            <a:endParaRPr>
              <a:solidFill>
                <a:srgbClr val="000000"/>
              </a:solidFill>
              <a:latin typeface="Helvetica Neue"/>
              <a:ea typeface="Helvetica Neue"/>
              <a:cs typeface="Helvetica Neue"/>
              <a:sym typeface="Helvetica Neue"/>
            </a:endParaRPr>
          </a:p>
        </p:txBody>
      </p:sp>
      <p:sp>
        <p:nvSpPr>
          <p:cNvPr id="906" name="Google Shape;906;p70"/>
          <p:cNvSpPr/>
          <p:nvPr/>
        </p:nvSpPr>
        <p:spPr>
          <a:xfrm>
            <a:off x="5712930" y="566257"/>
            <a:ext cx="146100" cy="29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Palatino Linotype"/>
              <a:ea typeface="Palatino Linotype"/>
              <a:cs typeface="Palatino Linotype"/>
              <a:sym typeface="Palatino Linotype"/>
            </a:endParaRPr>
          </a:p>
        </p:txBody>
      </p:sp>
      <p:pic>
        <p:nvPicPr>
          <p:cNvPr id="907" name="Google Shape;907;p70"/>
          <p:cNvPicPr preferRelativeResize="0"/>
          <p:nvPr/>
        </p:nvPicPr>
        <p:blipFill rotWithShape="1">
          <a:blip r:embed="rId4">
            <a:alphaModFix/>
          </a:blip>
          <a:srcRect b="2735" l="1718" r="4375" t="6684"/>
          <a:stretch/>
        </p:blipFill>
        <p:spPr>
          <a:xfrm flipH="1">
            <a:off x="4589160" y="759369"/>
            <a:ext cx="2889157" cy="1732989"/>
          </a:xfrm>
          <a:prstGeom prst="rect">
            <a:avLst/>
          </a:prstGeom>
          <a:noFill/>
          <a:ln>
            <a:noFill/>
          </a:ln>
        </p:spPr>
      </p:pic>
      <p:pic>
        <p:nvPicPr>
          <p:cNvPr id="908" name="Google Shape;908;p70"/>
          <p:cNvPicPr preferRelativeResize="0"/>
          <p:nvPr/>
        </p:nvPicPr>
        <p:blipFill rotWithShape="1">
          <a:blip r:embed="rId5">
            <a:alphaModFix/>
          </a:blip>
          <a:srcRect b="0" l="0" r="0" t="0"/>
          <a:stretch/>
        </p:blipFill>
        <p:spPr>
          <a:xfrm>
            <a:off x="5329758" y="2722020"/>
            <a:ext cx="3275895" cy="1153507"/>
          </a:xfrm>
          <a:prstGeom prst="rect">
            <a:avLst/>
          </a:prstGeom>
          <a:noFill/>
          <a:ln>
            <a:noFill/>
          </a:ln>
        </p:spPr>
      </p:pic>
      <p:grpSp>
        <p:nvGrpSpPr>
          <p:cNvPr id="909" name="Google Shape;909;p70"/>
          <p:cNvGrpSpPr/>
          <p:nvPr/>
        </p:nvGrpSpPr>
        <p:grpSpPr>
          <a:xfrm>
            <a:off x="1122901" y="2660004"/>
            <a:ext cx="3740538" cy="1677364"/>
            <a:chOff x="-34" y="2547"/>
            <a:chExt cx="3288" cy="1474"/>
          </a:xfrm>
        </p:grpSpPr>
        <p:cxnSp>
          <p:nvCxnSpPr>
            <p:cNvPr id="910" name="Google Shape;910;p70"/>
            <p:cNvCxnSpPr/>
            <p:nvPr/>
          </p:nvCxnSpPr>
          <p:spPr>
            <a:xfrm rot="10800000">
              <a:off x="227" y="2830"/>
              <a:ext cx="0" cy="900"/>
            </a:xfrm>
            <a:prstGeom prst="straightConnector1">
              <a:avLst/>
            </a:prstGeom>
            <a:noFill/>
            <a:ln cap="flat" cmpd="sng" w="18350">
              <a:solidFill>
                <a:srgbClr val="000000"/>
              </a:solidFill>
              <a:prstDash val="solid"/>
              <a:round/>
              <a:headEnd len="med" w="med" type="none"/>
              <a:tailEnd len="med" w="med" type="stealth"/>
            </a:ln>
          </p:spPr>
        </p:cxnSp>
        <p:cxnSp>
          <p:nvCxnSpPr>
            <p:cNvPr id="911" name="Google Shape;911;p70"/>
            <p:cNvCxnSpPr/>
            <p:nvPr/>
          </p:nvCxnSpPr>
          <p:spPr>
            <a:xfrm>
              <a:off x="230" y="3727"/>
              <a:ext cx="2700" cy="0"/>
            </a:xfrm>
            <a:prstGeom prst="straightConnector1">
              <a:avLst/>
            </a:prstGeom>
            <a:noFill/>
            <a:ln cap="flat" cmpd="sng" w="18350">
              <a:solidFill>
                <a:srgbClr val="000000"/>
              </a:solidFill>
              <a:prstDash val="solid"/>
              <a:round/>
              <a:headEnd len="med" w="med" type="none"/>
              <a:tailEnd len="med" w="med" type="stealth"/>
            </a:ln>
          </p:spPr>
        </p:cxnSp>
        <p:sp>
          <p:nvSpPr>
            <p:cNvPr id="912" name="Google Shape;912;p70"/>
            <p:cNvSpPr txBox="1"/>
            <p:nvPr/>
          </p:nvSpPr>
          <p:spPr>
            <a:xfrm>
              <a:off x="2054" y="3721"/>
              <a:ext cx="12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100">
                  <a:solidFill>
                    <a:srgbClr val="000000"/>
                  </a:solidFill>
                  <a:latin typeface="Palatino Linotype"/>
                  <a:ea typeface="Palatino Linotype"/>
                  <a:cs typeface="Palatino Linotype"/>
                  <a:sym typeface="Palatino Linotype"/>
                </a:rPr>
                <a:t>Wire Number</a:t>
              </a:r>
              <a:endParaRPr/>
            </a:p>
          </p:txBody>
        </p:sp>
        <p:sp>
          <p:nvSpPr>
            <p:cNvPr id="913" name="Google Shape;913;p70"/>
            <p:cNvSpPr txBox="1"/>
            <p:nvPr/>
          </p:nvSpPr>
          <p:spPr>
            <a:xfrm rot="-5400000">
              <a:off x="-334" y="2847"/>
              <a:ext cx="9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100">
                  <a:solidFill>
                    <a:srgbClr val="000000"/>
                  </a:solidFill>
                  <a:latin typeface="Palatino Linotype"/>
                  <a:ea typeface="Palatino Linotype"/>
                  <a:cs typeface="Palatino Linotype"/>
                  <a:sym typeface="Palatino Linotype"/>
                </a:rPr>
                <a:t>Time Tick</a:t>
              </a:r>
              <a:endParaRPr/>
            </a:p>
          </p:txBody>
        </p:sp>
      </p:grpSp>
      <p:grpSp>
        <p:nvGrpSpPr>
          <p:cNvPr id="914" name="Google Shape;914;p70"/>
          <p:cNvGrpSpPr/>
          <p:nvPr/>
        </p:nvGrpSpPr>
        <p:grpSpPr>
          <a:xfrm>
            <a:off x="4961800" y="2736206"/>
            <a:ext cx="3739400" cy="1524962"/>
            <a:chOff x="3073" y="2680"/>
            <a:chExt cx="3287" cy="1341"/>
          </a:xfrm>
        </p:grpSpPr>
        <p:cxnSp>
          <p:nvCxnSpPr>
            <p:cNvPr id="915" name="Google Shape;915;p70"/>
            <p:cNvCxnSpPr/>
            <p:nvPr/>
          </p:nvCxnSpPr>
          <p:spPr>
            <a:xfrm rot="10800000">
              <a:off x="3333" y="2830"/>
              <a:ext cx="0" cy="900"/>
            </a:xfrm>
            <a:prstGeom prst="straightConnector1">
              <a:avLst/>
            </a:prstGeom>
            <a:noFill/>
            <a:ln cap="flat" cmpd="sng" w="18350">
              <a:solidFill>
                <a:srgbClr val="000000"/>
              </a:solidFill>
              <a:prstDash val="solid"/>
              <a:round/>
              <a:headEnd len="med" w="med" type="none"/>
              <a:tailEnd len="med" w="med" type="stealth"/>
            </a:ln>
          </p:spPr>
        </p:cxnSp>
        <p:cxnSp>
          <p:nvCxnSpPr>
            <p:cNvPr id="916" name="Google Shape;916;p70"/>
            <p:cNvCxnSpPr/>
            <p:nvPr/>
          </p:nvCxnSpPr>
          <p:spPr>
            <a:xfrm>
              <a:off x="3337" y="3727"/>
              <a:ext cx="2700" cy="0"/>
            </a:xfrm>
            <a:prstGeom prst="straightConnector1">
              <a:avLst/>
            </a:prstGeom>
            <a:noFill/>
            <a:ln cap="flat" cmpd="sng" w="18350">
              <a:solidFill>
                <a:srgbClr val="000000"/>
              </a:solidFill>
              <a:prstDash val="solid"/>
              <a:round/>
              <a:headEnd len="med" w="med" type="none"/>
              <a:tailEnd len="med" w="med" type="stealth"/>
            </a:ln>
          </p:spPr>
        </p:cxnSp>
        <p:sp>
          <p:nvSpPr>
            <p:cNvPr id="917" name="Google Shape;917;p70"/>
            <p:cNvSpPr txBox="1"/>
            <p:nvPr/>
          </p:nvSpPr>
          <p:spPr>
            <a:xfrm>
              <a:off x="5160" y="3721"/>
              <a:ext cx="12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100">
                  <a:solidFill>
                    <a:srgbClr val="000000"/>
                  </a:solidFill>
                  <a:latin typeface="Palatino Linotype"/>
                  <a:ea typeface="Palatino Linotype"/>
                  <a:cs typeface="Palatino Linotype"/>
                  <a:sym typeface="Palatino Linotype"/>
                </a:rPr>
                <a:t>Wire Number</a:t>
              </a:r>
              <a:endParaRPr/>
            </a:p>
          </p:txBody>
        </p:sp>
        <p:sp>
          <p:nvSpPr>
            <p:cNvPr id="918" name="Google Shape;918;p70"/>
            <p:cNvSpPr txBox="1"/>
            <p:nvPr/>
          </p:nvSpPr>
          <p:spPr>
            <a:xfrm rot="-5400000">
              <a:off x="2773" y="2980"/>
              <a:ext cx="9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100">
                  <a:solidFill>
                    <a:srgbClr val="000000"/>
                  </a:solidFill>
                  <a:latin typeface="Palatino Linotype"/>
                  <a:ea typeface="Palatino Linotype"/>
                  <a:cs typeface="Palatino Linotype"/>
                  <a:sym typeface="Palatino Linotype"/>
                </a:rPr>
                <a:t>Time Tick</a:t>
              </a:r>
              <a:endParaRPr/>
            </a:p>
          </p:txBody>
        </p:sp>
      </p:grpSp>
      <p:grpSp>
        <p:nvGrpSpPr>
          <p:cNvPr id="919" name="Google Shape;919;p70"/>
          <p:cNvGrpSpPr/>
          <p:nvPr/>
        </p:nvGrpSpPr>
        <p:grpSpPr>
          <a:xfrm>
            <a:off x="1383934" y="4192893"/>
            <a:ext cx="3273666" cy="392522"/>
            <a:chOff x="396" y="3827"/>
            <a:chExt cx="2878" cy="345"/>
          </a:xfrm>
        </p:grpSpPr>
        <p:pic>
          <p:nvPicPr>
            <p:cNvPr id="920" name="Google Shape;920;p70"/>
            <p:cNvPicPr preferRelativeResize="0"/>
            <p:nvPr/>
          </p:nvPicPr>
          <p:blipFill rotWithShape="1">
            <a:blip r:embed="rId6">
              <a:alphaModFix/>
            </a:blip>
            <a:srcRect b="0" l="0" r="0" t="0"/>
            <a:stretch/>
          </p:blipFill>
          <p:spPr>
            <a:xfrm>
              <a:off x="396" y="3827"/>
              <a:ext cx="2878" cy="345"/>
            </a:xfrm>
            <a:prstGeom prst="rect">
              <a:avLst/>
            </a:prstGeom>
            <a:noFill/>
            <a:ln>
              <a:noFill/>
            </a:ln>
          </p:spPr>
        </p:pic>
        <p:sp>
          <p:nvSpPr>
            <p:cNvPr id="921" name="Google Shape;921;p70"/>
            <p:cNvSpPr txBox="1"/>
            <p:nvPr/>
          </p:nvSpPr>
          <p:spPr>
            <a:xfrm>
              <a:off x="1588" y="3827"/>
              <a:ext cx="6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900">
                  <a:solidFill>
                    <a:srgbClr val="FF6600"/>
                  </a:solidFill>
                  <a:latin typeface="Palatino Linotype"/>
                  <a:ea typeface="Palatino Linotype"/>
                  <a:cs typeface="Palatino Linotype"/>
                  <a:sym typeface="Palatino Linotype"/>
                </a:rPr>
                <a:t>Wire 74</a:t>
              </a:r>
              <a:endParaRPr/>
            </a:p>
          </p:txBody>
        </p:sp>
      </p:grpSp>
      <p:cxnSp>
        <p:nvCxnSpPr>
          <p:cNvPr id="922" name="Google Shape;922;p70"/>
          <p:cNvCxnSpPr>
            <a:stCxn id="899" idx="2"/>
            <a:endCxn id="913" idx="0"/>
          </p:cNvCxnSpPr>
          <p:nvPr/>
        </p:nvCxnSpPr>
        <p:spPr>
          <a:xfrm>
            <a:off x="894690" y="2803262"/>
            <a:ext cx="228300" cy="368700"/>
          </a:xfrm>
          <a:prstGeom prst="straightConnector1">
            <a:avLst/>
          </a:prstGeom>
          <a:noFill/>
          <a:ln cap="flat" cmpd="sng" w="25400">
            <a:solidFill>
              <a:srgbClr val="0000FF"/>
            </a:solidFill>
            <a:prstDash val="solid"/>
            <a:round/>
            <a:headEnd len="sm" w="sm" type="none"/>
            <a:tailEnd len="med" w="med" type="stealth"/>
          </a:ln>
          <a:effectLst>
            <a:outerShdw blurRad="40000" rotWithShape="0" dir="5400000" dist="20000">
              <a:srgbClr val="000000">
                <a:alpha val="37650"/>
              </a:srgbClr>
            </a:outerShdw>
          </a:effectLst>
        </p:spPr>
      </p:cxnSp>
      <p:cxnSp>
        <p:nvCxnSpPr>
          <p:cNvPr id="923" name="Google Shape;923;p70"/>
          <p:cNvCxnSpPr>
            <a:stCxn id="900" idx="3"/>
            <a:endCxn id="908" idx="0"/>
          </p:cNvCxnSpPr>
          <p:nvPr/>
        </p:nvCxnSpPr>
        <p:spPr>
          <a:xfrm>
            <a:off x="2944164" y="2469570"/>
            <a:ext cx="4023600" cy="252600"/>
          </a:xfrm>
          <a:prstGeom prst="straightConnector1">
            <a:avLst/>
          </a:prstGeom>
          <a:noFill/>
          <a:ln cap="flat" cmpd="sng" w="25400">
            <a:solidFill>
              <a:srgbClr val="76923C"/>
            </a:solidFill>
            <a:prstDash val="solid"/>
            <a:round/>
            <a:headEnd len="sm" w="sm" type="none"/>
            <a:tailEnd len="med" w="med" type="stealth"/>
          </a:ln>
          <a:effectLst>
            <a:outerShdw blurRad="40000" rotWithShape="0" dir="5400000" dist="20000">
              <a:srgbClr val="000000">
                <a:alpha val="37650"/>
              </a:srgbClr>
            </a:outerShdw>
          </a:effectLst>
        </p:spPr>
      </p:cxnSp>
      <p:sp>
        <p:nvSpPr>
          <p:cNvPr id="924" name="Google Shape;924;p70"/>
          <p:cNvSpPr txBox="1"/>
          <p:nvPr/>
        </p:nvSpPr>
        <p:spPr>
          <a:xfrm>
            <a:off x="2501410" y="3587954"/>
            <a:ext cx="1895100" cy="277500"/>
          </a:xfrm>
          <a:prstGeom prst="rect">
            <a:avLst/>
          </a:prstGeom>
          <a:noFill/>
          <a:ln>
            <a:noFill/>
          </a:ln>
        </p:spPr>
        <p:txBody>
          <a:bodyPr anchorCtr="0" anchor="t" bIns="40800" lIns="81625" spcFirstLastPara="1" rIns="81625" wrap="square" tIns="40800">
            <a:noAutofit/>
          </a:bodyPr>
          <a:lstStyle/>
          <a:p>
            <a:pPr indent="0" lvl="0" marL="0" marR="0" rtl="0" algn="l">
              <a:lnSpc>
                <a:spcPct val="101000"/>
              </a:lnSpc>
              <a:spcBef>
                <a:spcPts val="0"/>
              </a:spcBef>
              <a:spcAft>
                <a:spcPts val="0"/>
              </a:spcAft>
              <a:buNone/>
            </a:pPr>
            <a:r>
              <a:rPr lang="en" sz="1200">
                <a:solidFill>
                  <a:srgbClr val="FFFFFF"/>
                </a:solidFill>
                <a:latin typeface="Palatino Linotype"/>
                <a:ea typeface="Palatino Linotype"/>
                <a:cs typeface="Palatino Linotype"/>
                <a:sym typeface="Palatino Linotype"/>
              </a:rPr>
              <a:t>K</a:t>
            </a:r>
            <a:r>
              <a:rPr baseline="30000" lang="en" sz="1200">
                <a:solidFill>
                  <a:srgbClr val="FFFFFF"/>
                </a:solidFill>
                <a:latin typeface="Palatino Linotype"/>
                <a:ea typeface="Palatino Linotype"/>
                <a:cs typeface="Palatino Linotype"/>
                <a:sym typeface="Palatino Linotype"/>
              </a:rPr>
              <a:t>+</a:t>
            </a:r>
            <a:r>
              <a:rPr lang="en" sz="1200">
                <a:solidFill>
                  <a:srgbClr val="FFFFFF"/>
                </a:solidFill>
                <a:latin typeface="Palatino Linotype"/>
                <a:ea typeface="Palatino Linotype"/>
                <a:cs typeface="Palatino Linotype"/>
                <a:sym typeface="Palatino Linotype"/>
              </a:rPr>
              <a:t> →</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μ</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e</a:t>
            </a:r>
            <a:r>
              <a:rPr baseline="30000" lang="en" sz="1200">
                <a:solidFill>
                  <a:srgbClr val="FFFFFF"/>
                </a:solidFill>
                <a:latin typeface="Palatino Linotype"/>
                <a:ea typeface="Palatino Linotype"/>
                <a:cs typeface="Palatino Linotype"/>
                <a:sym typeface="Palatino Linotype"/>
              </a:rPr>
              <a:t>+</a:t>
            </a:r>
            <a:r>
              <a:rPr lang="en" sz="1200">
                <a:solidFill>
                  <a:srgbClr val="FFFFFF"/>
                </a:solidFill>
                <a:latin typeface="Palatino Linotype"/>
                <a:ea typeface="Palatino Linotype"/>
                <a:cs typeface="Palatino Linotype"/>
                <a:sym typeface="Palatino Linotype"/>
              </a:rPr>
              <a:t> Candidate</a:t>
            </a:r>
            <a:endParaRPr sz="1200"/>
          </a:p>
        </p:txBody>
      </p:sp>
      <p:sp>
        <p:nvSpPr>
          <p:cNvPr id="925" name="Google Shape;925;p70"/>
          <p:cNvSpPr txBox="1"/>
          <p:nvPr/>
        </p:nvSpPr>
        <p:spPr>
          <a:xfrm>
            <a:off x="6433666" y="3511754"/>
            <a:ext cx="1895100" cy="277500"/>
          </a:xfrm>
          <a:prstGeom prst="rect">
            <a:avLst/>
          </a:prstGeom>
          <a:noFill/>
          <a:ln>
            <a:noFill/>
          </a:ln>
        </p:spPr>
        <p:txBody>
          <a:bodyPr anchorCtr="0" anchor="t" bIns="40800" lIns="81625" spcFirstLastPara="1" rIns="81625" wrap="square" tIns="40800">
            <a:noAutofit/>
          </a:bodyPr>
          <a:lstStyle/>
          <a:p>
            <a:pPr indent="0" lvl="0" marL="0" marR="0" rtl="0" algn="l">
              <a:lnSpc>
                <a:spcPct val="101000"/>
              </a:lnSpc>
              <a:spcBef>
                <a:spcPts val="0"/>
              </a:spcBef>
              <a:spcAft>
                <a:spcPts val="0"/>
              </a:spcAft>
              <a:buNone/>
            </a:pPr>
            <a:r>
              <a:rPr lang="en" sz="1200">
                <a:solidFill>
                  <a:srgbClr val="FFFFFF"/>
                </a:solidFill>
                <a:latin typeface="Palatino Linotype"/>
                <a:ea typeface="Palatino Linotype"/>
                <a:cs typeface="Palatino Linotype"/>
                <a:sym typeface="Palatino Linotype"/>
              </a:rPr>
              <a:t>K</a:t>
            </a:r>
            <a:r>
              <a:rPr baseline="30000" lang="en" sz="1200">
                <a:solidFill>
                  <a:srgbClr val="FFFFFF"/>
                </a:solidFill>
                <a:latin typeface="Palatino Linotype"/>
                <a:ea typeface="Palatino Linotype"/>
                <a:cs typeface="Palatino Linotype"/>
                <a:sym typeface="Palatino Linotype"/>
              </a:rPr>
              <a:t>+</a:t>
            </a:r>
            <a:r>
              <a:rPr lang="en" sz="1200">
                <a:solidFill>
                  <a:srgbClr val="FFFFFF"/>
                </a:solidFill>
                <a:latin typeface="Palatino Linotype"/>
                <a:ea typeface="Palatino Linotype"/>
                <a:cs typeface="Palatino Linotype"/>
                <a:sym typeface="Palatino Linotype"/>
              </a:rPr>
              <a:t> →</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μ</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e</a:t>
            </a:r>
            <a:r>
              <a:rPr baseline="30000" lang="en" sz="1200">
                <a:solidFill>
                  <a:srgbClr val="FFFFFF"/>
                </a:solidFill>
                <a:latin typeface="Palatino Linotype"/>
                <a:ea typeface="Palatino Linotype"/>
                <a:cs typeface="Palatino Linotype"/>
                <a:sym typeface="Palatino Linotype"/>
              </a:rPr>
              <a:t>+</a:t>
            </a:r>
            <a:r>
              <a:rPr lang="en" sz="1200">
                <a:solidFill>
                  <a:srgbClr val="FFFFFF"/>
                </a:solidFill>
                <a:latin typeface="Palatino Linotype"/>
                <a:ea typeface="Palatino Linotype"/>
                <a:cs typeface="Palatino Linotype"/>
                <a:sym typeface="Palatino Linotype"/>
              </a:rPr>
              <a:t> Candidate</a:t>
            </a:r>
            <a:endParaRPr sz="1200"/>
          </a:p>
        </p:txBody>
      </p:sp>
      <p:grpSp>
        <p:nvGrpSpPr>
          <p:cNvPr id="926" name="Google Shape;926;p70"/>
          <p:cNvGrpSpPr/>
          <p:nvPr/>
        </p:nvGrpSpPr>
        <p:grpSpPr>
          <a:xfrm>
            <a:off x="5004452" y="3941521"/>
            <a:ext cx="3520984" cy="870230"/>
            <a:chOff x="3110" y="3740"/>
            <a:chExt cx="3095" cy="765"/>
          </a:xfrm>
        </p:grpSpPr>
        <p:pic>
          <p:nvPicPr>
            <p:cNvPr id="927" name="Google Shape;927;p70"/>
            <p:cNvPicPr preferRelativeResize="0"/>
            <p:nvPr/>
          </p:nvPicPr>
          <p:blipFill rotWithShape="1">
            <a:blip r:embed="rId7">
              <a:alphaModFix/>
            </a:blip>
            <a:srcRect b="0" l="0" r="0" t="0"/>
            <a:stretch/>
          </p:blipFill>
          <p:spPr>
            <a:xfrm>
              <a:off x="3304" y="3894"/>
              <a:ext cx="2879" cy="345"/>
            </a:xfrm>
            <a:prstGeom prst="rect">
              <a:avLst/>
            </a:prstGeom>
            <a:noFill/>
            <a:ln>
              <a:noFill/>
            </a:ln>
          </p:spPr>
        </p:pic>
        <p:sp>
          <p:nvSpPr>
            <p:cNvPr id="928" name="Google Shape;928;p70"/>
            <p:cNvSpPr txBox="1"/>
            <p:nvPr/>
          </p:nvSpPr>
          <p:spPr>
            <a:xfrm>
              <a:off x="5305" y="4205"/>
              <a:ext cx="9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900">
                  <a:solidFill>
                    <a:srgbClr val="000000"/>
                  </a:solidFill>
                  <a:latin typeface="Palatino Linotype"/>
                  <a:ea typeface="Palatino Linotype"/>
                  <a:cs typeface="Palatino Linotype"/>
                  <a:sym typeface="Palatino Linotype"/>
                </a:rPr>
                <a:t>Time (ticks)</a:t>
              </a:r>
              <a:endParaRPr/>
            </a:p>
          </p:txBody>
        </p:sp>
        <p:sp>
          <p:nvSpPr>
            <p:cNvPr id="929" name="Google Shape;929;p70"/>
            <p:cNvSpPr txBox="1"/>
            <p:nvPr/>
          </p:nvSpPr>
          <p:spPr>
            <a:xfrm rot="-5400000">
              <a:off x="2960" y="3890"/>
              <a:ext cx="6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900">
                  <a:solidFill>
                    <a:srgbClr val="000000"/>
                  </a:solidFill>
                  <a:latin typeface="Palatino Linotype"/>
                  <a:ea typeface="Palatino Linotype"/>
                  <a:cs typeface="Palatino Linotype"/>
                  <a:sym typeface="Palatino Linotype"/>
                </a:rPr>
                <a:t>ADC</a:t>
              </a:r>
              <a:endParaRPr/>
            </a:p>
          </p:txBody>
        </p:sp>
        <p:sp>
          <p:nvSpPr>
            <p:cNvPr id="930" name="Google Shape;930;p70"/>
            <p:cNvSpPr txBox="1"/>
            <p:nvPr/>
          </p:nvSpPr>
          <p:spPr>
            <a:xfrm>
              <a:off x="4517" y="3894"/>
              <a:ext cx="6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900">
                  <a:solidFill>
                    <a:srgbClr val="FF6600"/>
                  </a:solidFill>
                  <a:latin typeface="Palatino Linotype"/>
                  <a:ea typeface="Palatino Linotype"/>
                  <a:cs typeface="Palatino Linotype"/>
                  <a:sym typeface="Palatino Linotype"/>
                </a:rPr>
                <a:t>Wire 74</a:t>
              </a:r>
              <a:endParaRPr/>
            </a:p>
          </p:txBody>
        </p:sp>
      </p:grpSp>
      <p:sp>
        <p:nvSpPr>
          <p:cNvPr id="931" name="Google Shape;931;p70"/>
          <p:cNvSpPr txBox="1"/>
          <p:nvPr/>
        </p:nvSpPr>
        <p:spPr>
          <a:xfrm>
            <a:off x="7106641" y="27894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sp>
        <p:nvSpPr>
          <p:cNvPr id="932" name="Google Shape;932;p70"/>
          <p:cNvSpPr txBox="1"/>
          <p:nvPr/>
        </p:nvSpPr>
        <p:spPr>
          <a:xfrm>
            <a:off x="3144581" y="28656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cxnSp>
        <p:nvCxnSpPr>
          <p:cNvPr id="933" name="Google Shape;933;p70"/>
          <p:cNvCxnSpPr/>
          <p:nvPr/>
        </p:nvCxnSpPr>
        <p:spPr>
          <a:xfrm>
            <a:off x="2394120" y="2865665"/>
            <a:ext cx="0" cy="1023300"/>
          </a:xfrm>
          <a:prstGeom prst="straightConnector1">
            <a:avLst/>
          </a:prstGeom>
          <a:noFill/>
          <a:ln cap="flat" cmpd="sng" w="19050">
            <a:solidFill>
              <a:srgbClr val="FF6600"/>
            </a:solidFill>
            <a:prstDash val="dash"/>
            <a:miter lim="400000"/>
            <a:headEnd len="sm" w="sm" type="none"/>
            <a:tailEnd len="sm" w="sm" type="none"/>
          </a:ln>
        </p:spPr>
      </p:cxnSp>
      <p:cxnSp>
        <p:nvCxnSpPr>
          <p:cNvPr id="934" name="Google Shape;934;p70"/>
          <p:cNvCxnSpPr/>
          <p:nvPr/>
        </p:nvCxnSpPr>
        <p:spPr>
          <a:xfrm>
            <a:off x="6402576" y="2789465"/>
            <a:ext cx="0" cy="1023300"/>
          </a:xfrm>
          <a:prstGeom prst="straightConnector1">
            <a:avLst/>
          </a:prstGeom>
          <a:noFill/>
          <a:ln cap="flat" cmpd="sng" w="19050">
            <a:solidFill>
              <a:srgbClr val="FF6600"/>
            </a:solidFill>
            <a:prstDash val="dash"/>
            <a:miter lim="400000"/>
            <a:headEnd len="sm" w="sm" type="none"/>
            <a:tailEnd len="sm" w="sm" type="none"/>
          </a:ln>
        </p:spPr>
      </p:cxnSp>
      <p:grpSp>
        <p:nvGrpSpPr>
          <p:cNvPr id="935" name="Google Shape;935;p70"/>
          <p:cNvGrpSpPr/>
          <p:nvPr/>
        </p:nvGrpSpPr>
        <p:grpSpPr>
          <a:xfrm>
            <a:off x="1194452" y="4017721"/>
            <a:ext cx="3520984" cy="870230"/>
            <a:chOff x="3110" y="3740"/>
            <a:chExt cx="3095" cy="765"/>
          </a:xfrm>
        </p:grpSpPr>
        <p:sp>
          <p:nvSpPr>
            <p:cNvPr id="936" name="Google Shape;936;p70"/>
            <p:cNvSpPr txBox="1"/>
            <p:nvPr/>
          </p:nvSpPr>
          <p:spPr>
            <a:xfrm>
              <a:off x="5305" y="4205"/>
              <a:ext cx="9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900">
                  <a:solidFill>
                    <a:srgbClr val="000000"/>
                  </a:solidFill>
                  <a:latin typeface="Palatino Linotype"/>
                  <a:ea typeface="Palatino Linotype"/>
                  <a:cs typeface="Palatino Linotype"/>
                  <a:sym typeface="Palatino Linotype"/>
                </a:rPr>
                <a:t>Time (ticks)</a:t>
              </a:r>
              <a:endParaRPr/>
            </a:p>
          </p:txBody>
        </p:sp>
        <p:sp>
          <p:nvSpPr>
            <p:cNvPr id="937" name="Google Shape;937;p70"/>
            <p:cNvSpPr txBox="1"/>
            <p:nvPr/>
          </p:nvSpPr>
          <p:spPr>
            <a:xfrm rot="-5400000">
              <a:off x="2960" y="3890"/>
              <a:ext cx="6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900">
                  <a:solidFill>
                    <a:srgbClr val="000000"/>
                  </a:solidFill>
                  <a:latin typeface="Palatino Linotype"/>
                  <a:ea typeface="Palatino Linotype"/>
                  <a:cs typeface="Palatino Linotype"/>
                  <a:sym typeface="Palatino Linotype"/>
                </a:rPr>
                <a:t>ADC</a:t>
              </a:r>
              <a:endParaRPr/>
            </a:p>
          </p:txBody>
        </p:sp>
      </p:grpSp>
      <p:sp>
        <p:nvSpPr>
          <p:cNvPr id="938" name="Google Shape;938;p70"/>
          <p:cNvSpPr txBox="1"/>
          <p:nvPr>
            <p:ph type="title"/>
          </p:nvPr>
        </p:nvSpPr>
        <p:spPr>
          <a:xfrm>
            <a:off x="2338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Let’s talk more about the wires a.k.a. y, z, time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7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944" name="Google Shape;944;p7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945" name="Google Shape;945;p7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946" name="Google Shape;946;p71"/>
          <p:cNvPicPr preferRelativeResize="0"/>
          <p:nvPr/>
        </p:nvPicPr>
        <p:blipFill rotWithShape="1">
          <a:blip r:embed="rId3">
            <a:alphaModFix/>
          </a:blip>
          <a:srcRect b="0" l="0" r="0" t="0"/>
          <a:stretch/>
        </p:blipFill>
        <p:spPr>
          <a:xfrm>
            <a:off x="1503371" y="2798220"/>
            <a:ext cx="3275895" cy="1153507"/>
          </a:xfrm>
          <a:prstGeom prst="rect">
            <a:avLst/>
          </a:prstGeom>
          <a:noFill/>
          <a:ln>
            <a:noFill/>
          </a:ln>
        </p:spPr>
      </p:pic>
      <p:sp>
        <p:nvSpPr>
          <p:cNvPr id="947" name="Google Shape;947;p71"/>
          <p:cNvSpPr/>
          <p:nvPr/>
        </p:nvSpPr>
        <p:spPr>
          <a:xfrm>
            <a:off x="905109" y="746829"/>
            <a:ext cx="446040" cy="1558170"/>
          </a:xfrm>
          <a:custGeom>
            <a:rect b="b" l="l" r="r" t="t"/>
            <a:pathLst>
              <a:path extrusionOk="0" h="21600" w="21600">
                <a:moveTo>
                  <a:pt x="58" y="5694"/>
                </a:moveTo>
                <a:lnTo>
                  <a:pt x="0" y="21600"/>
                </a:lnTo>
                <a:lnTo>
                  <a:pt x="21453" y="15719"/>
                </a:lnTo>
                <a:lnTo>
                  <a:pt x="21600" y="0"/>
                </a:lnTo>
                <a:lnTo>
                  <a:pt x="58" y="5694"/>
                </a:lnTo>
                <a:close/>
              </a:path>
            </a:pathLst>
          </a:custGeom>
          <a:noFill/>
          <a:ln cap="flat" cmpd="sng" w="19050">
            <a:solidFill>
              <a:srgbClr val="0061FF"/>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Palatino Linotype"/>
              <a:ea typeface="Palatino Linotype"/>
              <a:cs typeface="Palatino Linotype"/>
              <a:sym typeface="Palatino Linotype"/>
            </a:endParaRPr>
          </a:p>
        </p:txBody>
      </p:sp>
      <p:cxnSp>
        <p:nvCxnSpPr>
          <p:cNvPr id="948" name="Google Shape;948;p71"/>
          <p:cNvCxnSpPr/>
          <p:nvPr/>
        </p:nvCxnSpPr>
        <p:spPr>
          <a:xfrm flipH="1">
            <a:off x="910530" y="1109881"/>
            <a:ext cx="54900" cy="93000"/>
          </a:xfrm>
          <a:prstGeom prst="straightConnector1">
            <a:avLst/>
          </a:prstGeom>
          <a:noFill/>
          <a:ln cap="flat" cmpd="sng" w="19050">
            <a:solidFill>
              <a:srgbClr val="0061FF"/>
            </a:solidFill>
            <a:prstDash val="solid"/>
            <a:miter lim="400000"/>
            <a:headEnd len="sm" w="sm" type="none"/>
            <a:tailEnd len="sm" w="sm" type="none"/>
          </a:ln>
        </p:spPr>
      </p:cxnSp>
      <p:sp>
        <p:nvSpPr>
          <p:cNvPr id="949" name="Google Shape;949;p71"/>
          <p:cNvSpPr/>
          <p:nvPr/>
        </p:nvSpPr>
        <p:spPr>
          <a:xfrm>
            <a:off x="1866025" y="748074"/>
            <a:ext cx="446040" cy="1558170"/>
          </a:xfrm>
          <a:custGeom>
            <a:rect b="b" l="l" r="r" t="t"/>
            <a:pathLst>
              <a:path extrusionOk="0" h="21600" w="21600">
                <a:moveTo>
                  <a:pt x="58" y="5694"/>
                </a:moveTo>
                <a:lnTo>
                  <a:pt x="0" y="21600"/>
                </a:lnTo>
                <a:lnTo>
                  <a:pt x="21453" y="15719"/>
                </a:lnTo>
                <a:lnTo>
                  <a:pt x="21600" y="0"/>
                </a:lnTo>
                <a:lnTo>
                  <a:pt x="58" y="5694"/>
                </a:lnTo>
                <a:close/>
              </a:path>
            </a:pathLst>
          </a:custGeom>
          <a:noFill/>
          <a:ln cap="flat" cmpd="sng" w="19050">
            <a:solidFill>
              <a:srgbClr val="77BB41"/>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Palatino Linotype"/>
              <a:ea typeface="Palatino Linotype"/>
              <a:cs typeface="Palatino Linotype"/>
              <a:sym typeface="Palatino Linotype"/>
            </a:endParaRPr>
          </a:p>
        </p:txBody>
      </p:sp>
      <p:cxnSp>
        <p:nvCxnSpPr>
          <p:cNvPr id="950" name="Google Shape;950;p71"/>
          <p:cNvCxnSpPr/>
          <p:nvPr/>
        </p:nvCxnSpPr>
        <p:spPr>
          <a:xfrm flipH="1">
            <a:off x="910381" y="1041288"/>
            <a:ext cx="131400" cy="216600"/>
          </a:xfrm>
          <a:prstGeom prst="straightConnector1">
            <a:avLst/>
          </a:prstGeom>
          <a:noFill/>
          <a:ln cap="flat" cmpd="sng" w="19050">
            <a:solidFill>
              <a:srgbClr val="0061FF"/>
            </a:solidFill>
            <a:prstDash val="solid"/>
            <a:miter lim="400000"/>
            <a:headEnd len="sm" w="sm" type="none"/>
            <a:tailEnd len="sm" w="sm" type="none"/>
          </a:ln>
        </p:spPr>
      </p:cxnSp>
      <p:cxnSp>
        <p:nvCxnSpPr>
          <p:cNvPr id="951" name="Google Shape;951;p71"/>
          <p:cNvCxnSpPr/>
          <p:nvPr/>
        </p:nvCxnSpPr>
        <p:spPr>
          <a:xfrm flipH="1">
            <a:off x="910450" y="972249"/>
            <a:ext cx="204600" cy="346800"/>
          </a:xfrm>
          <a:prstGeom prst="straightConnector1">
            <a:avLst/>
          </a:prstGeom>
          <a:noFill/>
          <a:ln cap="flat" cmpd="sng" w="19050">
            <a:solidFill>
              <a:srgbClr val="0061FF"/>
            </a:solidFill>
            <a:prstDash val="solid"/>
            <a:miter lim="400000"/>
            <a:headEnd len="sm" w="sm" type="none"/>
            <a:tailEnd len="sm" w="sm" type="none"/>
          </a:ln>
        </p:spPr>
      </p:cxnSp>
      <p:cxnSp>
        <p:nvCxnSpPr>
          <p:cNvPr id="952" name="Google Shape;952;p71"/>
          <p:cNvCxnSpPr/>
          <p:nvPr/>
        </p:nvCxnSpPr>
        <p:spPr>
          <a:xfrm flipH="1">
            <a:off x="910444" y="886206"/>
            <a:ext cx="293700" cy="496800"/>
          </a:xfrm>
          <a:prstGeom prst="straightConnector1">
            <a:avLst/>
          </a:prstGeom>
          <a:noFill/>
          <a:ln cap="flat" cmpd="sng" w="19050">
            <a:solidFill>
              <a:srgbClr val="0061FF"/>
            </a:solidFill>
            <a:prstDash val="solid"/>
            <a:miter lim="400000"/>
            <a:headEnd len="sm" w="sm" type="none"/>
            <a:tailEnd len="sm" w="sm" type="none"/>
          </a:ln>
        </p:spPr>
      </p:cxnSp>
      <p:cxnSp>
        <p:nvCxnSpPr>
          <p:cNvPr id="953" name="Google Shape;953;p71"/>
          <p:cNvCxnSpPr/>
          <p:nvPr/>
        </p:nvCxnSpPr>
        <p:spPr>
          <a:xfrm flipH="1">
            <a:off x="910307" y="823820"/>
            <a:ext cx="362100" cy="621000"/>
          </a:xfrm>
          <a:prstGeom prst="straightConnector1">
            <a:avLst/>
          </a:prstGeom>
          <a:noFill/>
          <a:ln cap="flat" cmpd="sng" w="19050">
            <a:solidFill>
              <a:srgbClr val="0061FF"/>
            </a:solidFill>
            <a:prstDash val="solid"/>
            <a:miter lim="400000"/>
            <a:headEnd len="sm" w="sm" type="none"/>
            <a:tailEnd len="sm" w="sm" type="none"/>
          </a:ln>
        </p:spPr>
      </p:cxnSp>
      <p:cxnSp>
        <p:nvCxnSpPr>
          <p:cNvPr id="954" name="Google Shape;954;p71"/>
          <p:cNvCxnSpPr/>
          <p:nvPr/>
        </p:nvCxnSpPr>
        <p:spPr>
          <a:xfrm flipH="1">
            <a:off x="910449" y="757940"/>
            <a:ext cx="435600" cy="761400"/>
          </a:xfrm>
          <a:prstGeom prst="straightConnector1">
            <a:avLst/>
          </a:prstGeom>
          <a:noFill/>
          <a:ln cap="flat" cmpd="sng" w="19050">
            <a:solidFill>
              <a:srgbClr val="0061FF"/>
            </a:solidFill>
            <a:prstDash val="solid"/>
            <a:miter lim="400000"/>
            <a:headEnd len="sm" w="sm" type="none"/>
            <a:tailEnd len="sm" w="sm" type="none"/>
          </a:ln>
        </p:spPr>
      </p:cxnSp>
      <p:cxnSp>
        <p:nvCxnSpPr>
          <p:cNvPr id="955" name="Google Shape;955;p71"/>
          <p:cNvCxnSpPr/>
          <p:nvPr/>
        </p:nvCxnSpPr>
        <p:spPr>
          <a:xfrm flipH="1">
            <a:off x="905004" y="821571"/>
            <a:ext cx="447000" cy="771300"/>
          </a:xfrm>
          <a:prstGeom prst="straightConnector1">
            <a:avLst/>
          </a:prstGeom>
          <a:noFill/>
          <a:ln cap="flat" cmpd="sng" w="19050">
            <a:solidFill>
              <a:srgbClr val="0061FF"/>
            </a:solidFill>
            <a:prstDash val="solid"/>
            <a:miter lim="400000"/>
            <a:headEnd len="sm" w="sm" type="none"/>
            <a:tailEnd len="sm" w="sm" type="none"/>
          </a:ln>
        </p:spPr>
      </p:cxnSp>
      <p:cxnSp>
        <p:nvCxnSpPr>
          <p:cNvPr id="956" name="Google Shape;956;p71"/>
          <p:cNvCxnSpPr/>
          <p:nvPr/>
        </p:nvCxnSpPr>
        <p:spPr>
          <a:xfrm flipH="1">
            <a:off x="912010" y="888640"/>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57" name="Google Shape;957;p71"/>
          <p:cNvCxnSpPr/>
          <p:nvPr/>
        </p:nvCxnSpPr>
        <p:spPr>
          <a:xfrm flipH="1">
            <a:off x="910376" y="950487"/>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58" name="Google Shape;958;p71"/>
          <p:cNvCxnSpPr/>
          <p:nvPr/>
        </p:nvCxnSpPr>
        <p:spPr>
          <a:xfrm flipH="1">
            <a:off x="910376" y="1012335"/>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59" name="Google Shape;959;p71"/>
          <p:cNvCxnSpPr/>
          <p:nvPr/>
        </p:nvCxnSpPr>
        <p:spPr>
          <a:xfrm flipH="1">
            <a:off x="910376" y="1078938"/>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60" name="Google Shape;960;p71"/>
          <p:cNvCxnSpPr/>
          <p:nvPr/>
        </p:nvCxnSpPr>
        <p:spPr>
          <a:xfrm flipH="1">
            <a:off x="910376" y="1150301"/>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61" name="Google Shape;961;p71"/>
          <p:cNvCxnSpPr/>
          <p:nvPr/>
        </p:nvCxnSpPr>
        <p:spPr>
          <a:xfrm flipH="1">
            <a:off x="910376" y="1221663"/>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62" name="Google Shape;962;p71"/>
          <p:cNvCxnSpPr/>
          <p:nvPr/>
        </p:nvCxnSpPr>
        <p:spPr>
          <a:xfrm flipH="1">
            <a:off x="910376" y="1297782"/>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63" name="Google Shape;963;p71"/>
          <p:cNvCxnSpPr/>
          <p:nvPr/>
        </p:nvCxnSpPr>
        <p:spPr>
          <a:xfrm flipH="1">
            <a:off x="910376" y="1373902"/>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64" name="Google Shape;964;p71"/>
          <p:cNvCxnSpPr/>
          <p:nvPr/>
        </p:nvCxnSpPr>
        <p:spPr>
          <a:xfrm flipH="1">
            <a:off x="910376" y="1450934"/>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65" name="Google Shape;965;p71"/>
          <p:cNvCxnSpPr/>
          <p:nvPr/>
        </p:nvCxnSpPr>
        <p:spPr>
          <a:xfrm flipH="1">
            <a:off x="915671" y="1522295"/>
            <a:ext cx="434700" cy="759600"/>
          </a:xfrm>
          <a:prstGeom prst="straightConnector1">
            <a:avLst/>
          </a:prstGeom>
          <a:noFill/>
          <a:ln cap="flat" cmpd="sng" w="19050">
            <a:solidFill>
              <a:srgbClr val="0061FF"/>
            </a:solidFill>
            <a:prstDash val="solid"/>
            <a:miter lim="400000"/>
            <a:headEnd len="sm" w="sm" type="none"/>
            <a:tailEnd len="sm" w="sm" type="none"/>
          </a:ln>
        </p:spPr>
      </p:cxnSp>
      <p:cxnSp>
        <p:nvCxnSpPr>
          <p:cNvPr id="966" name="Google Shape;966;p71"/>
          <p:cNvCxnSpPr/>
          <p:nvPr/>
        </p:nvCxnSpPr>
        <p:spPr>
          <a:xfrm flipH="1">
            <a:off x="993372" y="1603172"/>
            <a:ext cx="357000" cy="621900"/>
          </a:xfrm>
          <a:prstGeom prst="straightConnector1">
            <a:avLst/>
          </a:prstGeom>
          <a:noFill/>
          <a:ln cap="flat" cmpd="sng" w="19050">
            <a:solidFill>
              <a:srgbClr val="0061FF"/>
            </a:solidFill>
            <a:prstDash val="solid"/>
            <a:miter lim="400000"/>
            <a:headEnd len="sm" w="sm" type="none"/>
            <a:tailEnd len="sm" w="sm" type="none"/>
          </a:ln>
        </p:spPr>
      </p:cxnSp>
      <p:cxnSp>
        <p:nvCxnSpPr>
          <p:cNvPr id="967" name="Google Shape;967;p71"/>
          <p:cNvCxnSpPr/>
          <p:nvPr/>
        </p:nvCxnSpPr>
        <p:spPr>
          <a:xfrm flipH="1">
            <a:off x="1096375" y="1692652"/>
            <a:ext cx="251100" cy="433500"/>
          </a:xfrm>
          <a:prstGeom prst="straightConnector1">
            <a:avLst/>
          </a:prstGeom>
          <a:noFill/>
          <a:ln cap="flat" cmpd="sng" w="19050">
            <a:solidFill>
              <a:srgbClr val="0061FF"/>
            </a:solidFill>
            <a:prstDash val="solid"/>
            <a:miter lim="400000"/>
            <a:headEnd len="sm" w="sm" type="none"/>
            <a:tailEnd len="sm" w="sm" type="none"/>
          </a:ln>
        </p:spPr>
      </p:cxnSp>
      <p:cxnSp>
        <p:nvCxnSpPr>
          <p:cNvPr id="968" name="Google Shape;968;p71"/>
          <p:cNvCxnSpPr/>
          <p:nvPr/>
        </p:nvCxnSpPr>
        <p:spPr>
          <a:xfrm flipH="1">
            <a:off x="1198715" y="1768771"/>
            <a:ext cx="148800" cy="256500"/>
          </a:xfrm>
          <a:prstGeom prst="straightConnector1">
            <a:avLst/>
          </a:prstGeom>
          <a:noFill/>
          <a:ln cap="flat" cmpd="sng" w="19050">
            <a:solidFill>
              <a:srgbClr val="0061FF"/>
            </a:solidFill>
            <a:prstDash val="solid"/>
            <a:miter lim="400000"/>
            <a:headEnd len="sm" w="sm" type="none"/>
            <a:tailEnd len="sm" w="sm" type="none"/>
          </a:ln>
        </p:spPr>
      </p:cxnSp>
      <p:cxnSp>
        <p:nvCxnSpPr>
          <p:cNvPr id="969" name="Google Shape;969;p71"/>
          <p:cNvCxnSpPr/>
          <p:nvPr/>
        </p:nvCxnSpPr>
        <p:spPr>
          <a:xfrm>
            <a:off x="2239638" y="817426"/>
            <a:ext cx="70500" cy="40800"/>
          </a:xfrm>
          <a:prstGeom prst="straightConnector1">
            <a:avLst/>
          </a:prstGeom>
          <a:noFill/>
          <a:ln cap="flat" cmpd="sng" w="19050">
            <a:solidFill>
              <a:srgbClr val="77BB41"/>
            </a:solidFill>
            <a:prstDash val="solid"/>
            <a:miter lim="400000"/>
            <a:headEnd len="sm" w="sm" type="none"/>
            <a:tailEnd len="sm" w="sm" type="none"/>
          </a:ln>
        </p:spPr>
      </p:cxnSp>
      <p:cxnSp>
        <p:nvCxnSpPr>
          <p:cNvPr id="970" name="Google Shape;970;p71"/>
          <p:cNvCxnSpPr/>
          <p:nvPr/>
        </p:nvCxnSpPr>
        <p:spPr>
          <a:xfrm>
            <a:off x="2212799" y="844153"/>
            <a:ext cx="98400" cy="56700"/>
          </a:xfrm>
          <a:prstGeom prst="straightConnector1">
            <a:avLst/>
          </a:prstGeom>
          <a:noFill/>
          <a:ln cap="flat" cmpd="sng" w="19050">
            <a:solidFill>
              <a:srgbClr val="77BB41"/>
            </a:solidFill>
            <a:prstDash val="solid"/>
            <a:miter lim="400000"/>
            <a:headEnd len="sm" w="sm" type="none"/>
            <a:tailEnd len="sm" w="sm" type="none"/>
          </a:ln>
        </p:spPr>
      </p:cxnSp>
      <p:cxnSp>
        <p:nvCxnSpPr>
          <p:cNvPr id="971" name="Google Shape;971;p71"/>
          <p:cNvCxnSpPr/>
          <p:nvPr/>
        </p:nvCxnSpPr>
        <p:spPr>
          <a:xfrm>
            <a:off x="2180480" y="868443"/>
            <a:ext cx="133500" cy="76800"/>
          </a:xfrm>
          <a:prstGeom prst="straightConnector1">
            <a:avLst/>
          </a:prstGeom>
          <a:noFill/>
          <a:ln cap="flat" cmpd="sng" w="19050">
            <a:solidFill>
              <a:srgbClr val="77BB41"/>
            </a:solidFill>
            <a:prstDash val="solid"/>
            <a:miter lim="400000"/>
            <a:headEnd len="sm" w="sm" type="none"/>
            <a:tailEnd len="sm" w="sm" type="none"/>
          </a:ln>
        </p:spPr>
      </p:cxnSp>
      <p:cxnSp>
        <p:nvCxnSpPr>
          <p:cNvPr id="972" name="Google Shape;972;p71"/>
          <p:cNvCxnSpPr/>
          <p:nvPr/>
        </p:nvCxnSpPr>
        <p:spPr>
          <a:xfrm>
            <a:off x="2158567" y="898035"/>
            <a:ext cx="155100" cy="89400"/>
          </a:xfrm>
          <a:prstGeom prst="straightConnector1">
            <a:avLst/>
          </a:prstGeom>
          <a:noFill/>
          <a:ln cap="flat" cmpd="sng" w="19050">
            <a:solidFill>
              <a:srgbClr val="77BB41"/>
            </a:solidFill>
            <a:prstDash val="solid"/>
            <a:miter lim="400000"/>
            <a:headEnd len="sm" w="sm" type="none"/>
            <a:tailEnd len="sm" w="sm" type="none"/>
          </a:ln>
        </p:spPr>
      </p:cxnSp>
      <p:cxnSp>
        <p:nvCxnSpPr>
          <p:cNvPr id="973" name="Google Shape;973;p71"/>
          <p:cNvCxnSpPr/>
          <p:nvPr/>
        </p:nvCxnSpPr>
        <p:spPr>
          <a:xfrm>
            <a:off x="2126929" y="926429"/>
            <a:ext cx="190200" cy="109500"/>
          </a:xfrm>
          <a:prstGeom prst="straightConnector1">
            <a:avLst/>
          </a:prstGeom>
          <a:noFill/>
          <a:ln cap="flat" cmpd="sng" w="19050">
            <a:solidFill>
              <a:srgbClr val="77BB41"/>
            </a:solidFill>
            <a:prstDash val="solid"/>
            <a:miter lim="400000"/>
            <a:headEnd len="sm" w="sm" type="none"/>
            <a:tailEnd len="sm" w="sm" type="none"/>
          </a:ln>
        </p:spPr>
      </p:cxnSp>
      <p:cxnSp>
        <p:nvCxnSpPr>
          <p:cNvPr id="974" name="Google Shape;974;p71"/>
          <p:cNvCxnSpPr/>
          <p:nvPr/>
        </p:nvCxnSpPr>
        <p:spPr>
          <a:xfrm>
            <a:off x="2100402" y="950245"/>
            <a:ext cx="210900" cy="121500"/>
          </a:xfrm>
          <a:prstGeom prst="straightConnector1">
            <a:avLst/>
          </a:prstGeom>
          <a:noFill/>
          <a:ln cap="flat" cmpd="sng" w="19050">
            <a:solidFill>
              <a:srgbClr val="77BB41"/>
            </a:solidFill>
            <a:prstDash val="solid"/>
            <a:miter lim="400000"/>
            <a:headEnd len="sm" w="sm" type="none"/>
            <a:tailEnd len="sm" w="sm" type="none"/>
          </a:ln>
        </p:spPr>
      </p:cxnSp>
      <p:cxnSp>
        <p:nvCxnSpPr>
          <p:cNvPr id="975" name="Google Shape;975;p71"/>
          <p:cNvCxnSpPr/>
          <p:nvPr/>
        </p:nvCxnSpPr>
        <p:spPr>
          <a:xfrm>
            <a:off x="2067623" y="980186"/>
            <a:ext cx="245400" cy="141600"/>
          </a:xfrm>
          <a:prstGeom prst="straightConnector1">
            <a:avLst/>
          </a:prstGeom>
          <a:noFill/>
          <a:ln cap="flat" cmpd="sng" w="19050">
            <a:solidFill>
              <a:srgbClr val="77BB41"/>
            </a:solidFill>
            <a:prstDash val="solid"/>
            <a:miter lim="400000"/>
            <a:headEnd len="sm" w="sm" type="none"/>
            <a:tailEnd len="sm" w="sm" type="none"/>
          </a:ln>
        </p:spPr>
      </p:cxnSp>
      <p:cxnSp>
        <p:nvCxnSpPr>
          <p:cNvPr id="976" name="Google Shape;976;p71"/>
          <p:cNvCxnSpPr/>
          <p:nvPr/>
        </p:nvCxnSpPr>
        <p:spPr>
          <a:xfrm>
            <a:off x="2032792" y="1003506"/>
            <a:ext cx="282600" cy="162900"/>
          </a:xfrm>
          <a:prstGeom prst="straightConnector1">
            <a:avLst/>
          </a:prstGeom>
          <a:noFill/>
          <a:ln cap="flat" cmpd="sng" w="19050">
            <a:solidFill>
              <a:srgbClr val="77BB41"/>
            </a:solidFill>
            <a:prstDash val="solid"/>
            <a:miter lim="400000"/>
            <a:headEnd len="sm" w="sm" type="none"/>
            <a:tailEnd len="sm" w="sm" type="none"/>
          </a:ln>
        </p:spPr>
      </p:cxnSp>
      <p:cxnSp>
        <p:nvCxnSpPr>
          <p:cNvPr id="977" name="Google Shape;977;p71"/>
          <p:cNvCxnSpPr/>
          <p:nvPr/>
        </p:nvCxnSpPr>
        <p:spPr>
          <a:xfrm>
            <a:off x="2009182" y="1032780"/>
            <a:ext cx="304800" cy="175800"/>
          </a:xfrm>
          <a:prstGeom prst="straightConnector1">
            <a:avLst/>
          </a:prstGeom>
          <a:noFill/>
          <a:ln cap="flat" cmpd="sng" w="19050">
            <a:solidFill>
              <a:srgbClr val="77BB41"/>
            </a:solidFill>
            <a:prstDash val="solid"/>
            <a:miter lim="400000"/>
            <a:headEnd len="sm" w="sm" type="none"/>
            <a:tailEnd len="sm" w="sm" type="none"/>
          </a:ln>
        </p:spPr>
      </p:cxnSp>
      <p:cxnSp>
        <p:nvCxnSpPr>
          <p:cNvPr id="978" name="Google Shape;978;p71"/>
          <p:cNvCxnSpPr/>
          <p:nvPr/>
        </p:nvCxnSpPr>
        <p:spPr>
          <a:xfrm>
            <a:off x="1979073" y="1064196"/>
            <a:ext cx="333000" cy="193500"/>
          </a:xfrm>
          <a:prstGeom prst="straightConnector1">
            <a:avLst/>
          </a:prstGeom>
          <a:noFill/>
          <a:ln cap="flat" cmpd="sng" w="19050">
            <a:solidFill>
              <a:srgbClr val="77BB41"/>
            </a:solidFill>
            <a:prstDash val="solid"/>
            <a:miter lim="400000"/>
            <a:headEnd len="sm" w="sm" type="none"/>
            <a:tailEnd len="sm" w="sm" type="none"/>
          </a:ln>
        </p:spPr>
      </p:cxnSp>
      <p:cxnSp>
        <p:nvCxnSpPr>
          <p:cNvPr id="979" name="Google Shape;979;p71"/>
          <p:cNvCxnSpPr/>
          <p:nvPr/>
        </p:nvCxnSpPr>
        <p:spPr>
          <a:xfrm>
            <a:off x="1946659" y="1089179"/>
            <a:ext cx="363000" cy="210300"/>
          </a:xfrm>
          <a:prstGeom prst="straightConnector1">
            <a:avLst/>
          </a:prstGeom>
          <a:noFill/>
          <a:ln cap="flat" cmpd="sng" w="19050">
            <a:solidFill>
              <a:srgbClr val="77BB41"/>
            </a:solidFill>
            <a:prstDash val="solid"/>
            <a:miter lim="400000"/>
            <a:headEnd len="sm" w="sm" type="none"/>
            <a:tailEnd len="sm" w="sm" type="none"/>
          </a:ln>
        </p:spPr>
      </p:cxnSp>
      <p:cxnSp>
        <p:nvCxnSpPr>
          <p:cNvPr id="980" name="Google Shape;980;p71"/>
          <p:cNvCxnSpPr/>
          <p:nvPr/>
        </p:nvCxnSpPr>
        <p:spPr>
          <a:xfrm>
            <a:off x="1920181" y="1119081"/>
            <a:ext cx="392100" cy="225300"/>
          </a:xfrm>
          <a:prstGeom prst="straightConnector1">
            <a:avLst/>
          </a:prstGeom>
          <a:noFill/>
          <a:ln cap="flat" cmpd="sng" w="19050">
            <a:solidFill>
              <a:srgbClr val="77BB41"/>
            </a:solidFill>
            <a:prstDash val="solid"/>
            <a:miter lim="400000"/>
            <a:headEnd len="sm" w="sm" type="none"/>
            <a:tailEnd len="sm" w="sm" type="none"/>
          </a:ln>
        </p:spPr>
      </p:cxnSp>
      <p:cxnSp>
        <p:nvCxnSpPr>
          <p:cNvPr id="981" name="Google Shape;981;p71"/>
          <p:cNvCxnSpPr/>
          <p:nvPr/>
        </p:nvCxnSpPr>
        <p:spPr>
          <a:xfrm>
            <a:off x="1888408" y="1144178"/>
            <a:ext cx="424800" cy="244200"/>
          </a:xfrm>
          <a:prstGeom prst="straightConnector1">
            <a:avLst/>
          </a:prstGeom>
          <a:noFill/>
          <a:ln cap="flat" cmpd="sng" w="19050">
            <a:solidFill>
              <a:srgbClr val="77BB41"/>
            </a:solidFill>
            <a:prstDash val="solid"/>
            <a:miter lim="400000"/>
            <a:headEnd len="sm" w="sm" type="none"/>
            <a:tailEnd len="sm" w="sm" type="none"/>
          </a:ln>
        </p:spPr>
      </p:cxnSp>
      <p:cxnSp>
        <p:nvCxnSpPr>
          <p:cNvPr id="982" name="Google Shape;982;p71"/>
          <p:cNvCxnSpPr/>
          <p:nvPr/>
        </p:nvCxnSpPr>
        <p:spPr>
          <a:xfrm>
            <a:off x="1867224" y="1178955"/>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83" name="Google Shape;983;p71"/>
          <p:cNvCxnSpPr/>
          <p:nvPr/>
        </p:nvCxnSpPr>
        <p:spPr>
          <a:xfrm>
            <a:off x="1867224" y="1222721"/>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84" name="Google Shape;984;p71"/>
          <p:cNvCxnSpPr/>
          <p:nvPr/>
        </p:nvCxnSpPr>
        <p:spPr>
          <a:xfrm>
            <a:off x="1867224" y="1313113"/>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85" name="Google Shape;985;p71"/>
          <p:cNvCxnSpPr/>
          <p:nvPr/>
        </p:nvCxnSpPr>
        <p:spPr>
          <a:xfrm>
            <a:off x="1867224" y="1265538"/>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86" name="Google Shape;986;p71"/>
          <p:cNvCxnSpPr/>
          <p:nvPr/>
        </p:nvCxnSpPr>
        <p:spPr>
          <a:xfrm>
            <a:off x="1867224" y="1360687"/>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87" name="Google Shape;987;p71"/>
          <p:cNvCxnSpPr/>
          <p:nvPr/>
        </p:nvCxnSpPr>
        <p:spPr>
          <a:xfrm>
            <a:off x="1867224" y="1403504"/>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88" name="Google Shape;988;p71"/>
          <p:cNvCxnSpPr/>
          <p:nvPr/>
        </p:nvCxnSpPr>
        <p:spPr>
          <a:xfrm>
            <a:off x="1867224" y="1451079"/>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89" name="Google Shape;989;p71"/>
          <p:cNvCxnSpPr/>
          <p:nvPr/>
        </p:nvCxnSpPr>
        <p:spPr>
          <a:xfrm>
            <a:off x="1867224" y="1498653"/>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90" name="Google Shape;990;p71"/>
          <p:cNvCxnSpPr/>
          <p:nvPr/>
        </p:nvCxnSpPr>
        <p:spPr>
          <a:xfrm>
            <a:off x="1867224" y="1541471"/>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91" name="Google Shape;991;p71"/>
          <p:cNvCxnSpPr/>
          <p:nvPr/>
        </p:nvCxnSpPr>
        <p:spPr>
          <a:xfrm>
            <a:off x="1867224" y="1584288"/>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92" name="Google Shape;992;p71"/>
          <p:cNvCxnSpPr/>
          <p:nvPr/>
        </p:nvCxnSpPr>
        <p:spPr>
          <a:xfrm>
            <a:off x="1867224" y="1627105"/>
            <a:ext cx="446100" cy="258300"/>
          </a:xfrm>
          <a:prstGeom prst="straightConnector1">
            <a:avLst/>
          </a:prstGeom>
          <a:noFill/>
          <a:ln cap="flat" cmpd="sng" w="19050">
            <a:solidFill>
              <a:srgbClr val="77BB41"/>
            </a:solidFill>
            <a:prstDash val="solid"/>
            <a:miter lim="400000"/>
            <a:headEnd len="sm" w="sm" type="none"/>
            <a:tailEnd len="sm" w="sm" type="none"/>
          </a:ln>
        </p:spPr>
      </p:cxnSp>
      <p:cxnSp>
        <p:nvCxnSpPr>
          <p:cNvPr id="993" name="Google Shape;993;p71"/>
          <p:cNvCxnSpPr/>
          <p:nvPr/>
        </p:nvCxnSpPr>
        <p:spPr>
          <a:xfrm>
            <a:off x="1867225" y="1674680"/>
            <a:ext cx="415500" cy="240000"/>
          </a:xfrm>
          <a:prstGeom prst="straightConnector1">
            <a:avLst/>
          </a:prstGeom>
          <a:noFill/>
          <a:ln cap="flat" cmpd="sng" w="19050">
            <a:solidFill>
              <a:srgbClr val="77BB41"/>
            </a:solidFill>
            <a:prstDash val="solid"/>
            <a:miter lim="400000"/>
            <a:headEnd len="sm" w="sm" type="none"/>
            <a:tailEnd len="sm" w="sm" type="none"/>
          </a:ln>
        </p:spPr>
      </p:cxnSp>
      <p:cxnSp>
        <p:nvCxnSpPr>
          <p:cNvPr id="994" name="Google Shape;994;p71"/>
          <p:cNvCxnSpPr/>
          <p:nvPr/>
        </p:nvCxnSpPr>
        <p:spPr>
          <a:xfrm>
            <a:off x="1867225" y="1725649"/>
            <a:ext cx="373800" cy="215100"/>
          </a:xfrm>
          <a:prstGeom prst="straightConnector1">
            <a:avLst/>
          </a:prstGeom>
          <a:noFill/>
          <a:ln cap="flat" cmpd="sng" w="19050">
            <a:solidFill>
              <a:srgbClr val="77BB41"/>
            </a:solidFill>
            <a:prstDash val="solid"/>
            <a:miter lim="400000"/>
            <a:headEnd len="sm" w="sm" type="none"/>
            <a:tailEnd len="sm" w="sm" type="none"/>
          </a:ln>
        </p:spPr>
      </p:cxnSp>
      <p:cxnSp>
        <p:nvCxnSpPr>
          <p:cNvPr id="995" name="Google Shape;995;p71"/>
          <p:cNvCxnSpPr/>
          <p:nvPr/>
        </p:nvCxnSpPr>
        <p:spPr>
          <a:xfrm>
            <a:off x="1867225" y="1771875"/>
            <a:ext cx="351600" cy="202500"/>
          </a:xfrm>
          <a:prstGeom prst="straightConnector1">
            <a:avLst/>
          </a:prstGeom>
          <a:noFill/>
          <a:ln cap="flat" cmpd="sng" w="19050">
            <a:solidFill>
              <a:srgbClr val="77BB41"/>
            </a:solidFill>
            <a:prstDash val="solid"/>
            <a:miter lim="400000"/>
            <a:headEnd len="sm" w="sm" type="none"/>
            <a:tailEnd len="sm" w="sm" type="none"/>
          </a:ln>
        </p:spPr>
      </p:cxnSp>
      <p:cxnSp>
        <p:nvCxnSpPr>
          <p:cNvPr id="996" name="Google Shape;996;p71"/>
          <p:cNvCxnSpPr/>
          <p:nvPr/>
        </p:nvCxnSpPr>
        <p:spPr>
          <a:xfrm>
            <a:off x="1867225" y="1817918"/>
            <a:ext cx="319800" cy="185400"/>
          </a:xfrm>
          <a:prstGeom prst="straightConnector1">
            <a:avLst/>
          </a:prstGeom>
          <a:noFill/>
          <a:ln cap="flat" cmpd="sng" w="19050">
            <a:solidFill>
              <a:srgbClr val="77BB41"/>
            </a:solidFill>
            <a:prstDash val="solid"/>
            <a:miter lim="400000"/>
            <a:headEnd len="sm" w="sm" type="none"/>
            <a:tailEnd len="sm" w="sm" type="none"/>
          </a:ln>
        </p:spPr>
      </p:cxnSp>
      <p:cxnSp>
        <p:nvCxnSpPr>
          <p:cNvPr id="997" name="Google Shape;997;p71"/>
          <p:cNvCxnSpPr/>
          <p:nvPr/>
        </p:nvCxnSpPr>
        <p:spPr>
          <a:xfrm>
            <a:off x="1867224" y="1868816"/>
            <a:ext cx="281100" cy="162000"/>
          </a:xfrm>
          <a:prstGeom prst="straightConnector1">
            <a:avLst/>
          </a:prstGeom>
          <a:noFill/>
          <a:ln cap="flat" cmpd="sng" w="19050">
            <a:solidFill>
              <a:srgbClr val="77BB41"/>
            </a:solidFill>
            <a:prstDash val="solid"/>
            <a:miter lim="400000"/>
            <a:headEnd len="sm" w="sm" type="none"/>
            <a:tailEnd len="sm" w="sm" type="none"/>
          </a:ln>
        </p:spPr>
      </p:cxnSp>
      <p:cxnSp>
        <p:nvCxnSpPr>
          <p:cNvPr id="998" name="Google Shape;998;p71"/>
          <p:cNvCxnSpPr/>
          <p:nvPr/>
        </p:nvCxnSpPr>
        <p:spPr>
          <a:xfrm>
            <a:off x="1861931" y="1919397"/>
            <a:ext cx="253200" cy="145200"/>
          </a:xfrm>
          <a:prstGeom prst="straightConnector1">
            <a:avLst/>
          </a:prstGeom>
          <a:noFill/>
          <a:ln cap="flat" cmpd="sng" w="19050">
            <a:solidFill>
              <a:srgbClr val="77BB41"/>
            </a:solidFill>
            <a:prstDash val="solid"/>
            <a:miter lim="400000"/>
            <a:headEnd len="sm" w="sm" type="none"/>
            <a:tailEnd len="sm" w="sm" type="none"/>
          </a:ln>
        </p:spPr>
      </p:cxnSp>
      <p:cxnSp>
        <p:nvCxnSpPr>
          <p:cNvPr id="999" name="Google Shape;999;p71"/>
          <p:cNvCxnSpPr/>
          <p:nvPr/>
        </p:nvCxnSpPr>
        <p:spPr>
          <a:xfrm>
            <a:off x="1861930" y="1970468"/>
            <a:ext cx="226200" cy="130200"/>
          </a:xfrm>
          <a:prstGeom prst="straightConnector1">
            <a:avLst/>
          </a:prstGeom>
          <a:noFill/>
          <a:ln cap="flat" cmpd="sng" w="19050">
            <a:solidFill>
              <a:srgbClr val="77BB41"/>
            </a:solidFill>
            <a:prstDash val="solid"/>
            <a:miter lim="400000"/>
            <a:headEnd len="sm" w="sm" type="none"/>
            <a:tailEnd len="sm" w="sm" type="none"/>
          </a:ln>
        </p:spPr>
      </p:cxnSp>
      <p:cxnSp>
        <p:nvCxnSpPr>
          <p:cNvPr id="1000" name="Google Shape;1000;p71"/>
          <p:cNvCxnSpPr/>
          <p:nvPr/>
        </p:nvCxnSpPr>
        <p:spPr>
          <a:xfrm>
            <a:off x="1861930" y="2026344"/>
            <a:ext cx="184800" cy="106200"/>
          </a:xfrm>
          <a:prstGeom prst="straightConnector1">
            <a:avLst/>
          </a:prstGeom>
          <a:noFill/>
          <a:ln cap="flat" cmpd="sng" w="19050">
            <a:solidFill>
              <a:srgbClr val="77BB41"/>
            </a:solidFill>
            <a:prstDash val="solid"/>
            <a:miter lim="400000"/>
            <a:headEnd len="sm" w="sm" type="none"/>
            <a:tailEnd len="sm" w="sm" type="none"/>
          </a:ln>
        </p:spPr>
      </p:cxnSp>
      <p:cxnSp>
        <p:nvCxnSpPr>
          <p:cNvPr id="1001" name="Google Shape;1001;p71"/>
          <p:cNvCxnSpPr/>
          <p:nvPr/>
        </p:nvCxnSpPr>
        <p:spPr>
          <a:xfrm>
            <a:off x="1867224" y="2081578"/>
            <a:ext cx="152400" cy="87300"/>
          </a:xfrm>
          <a:prstGeom prst="straightConnector1">
            <a:avLst/>
          </a:prstGeom>
          <a:noFill/>
          <a:ln cap="flat" cmpd="sng" w="19050">
            <a:solidFill>
              <a:srgbClr val="77BB41"/>
            </a:solidFill>
            <a:prstDash val="solid"/>
            <a:miter lim="400000"/>
            <a:headEnd len="sm" w="sm" type="none"/>
            <a:tailEnd len="sm" w="sm" type="none"/>
          </a:ln>
        </p:spPr>
      </p:cxnSp>
      <p:cxnSp>
        <p:nvCxnSpPr>
          <p:cNvPr id="1002" name="Google Shape;1002;p71"/>
          <p:cNvCxnSpPr/>
          <p:nvPr/>
        </p:nvCxnSpPr>
        <p:spPr>
          <a:xfrm>
            <a:off x="1867225" y="2127692"/>
            <a:ext cx="111000" cy="63600"/>
          </a:xfrm>
          <a:prstGeom prst="straightConnector1">
            <a:avLst/>
          </a:prstGeom>
          <a:noFill/>
          <a:ln cap="flat" cmpd="sng" w="19050">
            <a:solidFill>
              <a:srgbClr val="77BB41"/>
            </a:solidFill>
            <a:prstDash val="solid"/>
            <a:miter lim="400000"/>
            <a:headEnd len="sm" w="sm" type="none"/>
            <a:tailEnd len="sm" w="sm" type="none"/>
          </a:ln>
        </p:spPr>
      </p:cxnSp>
      <p:cxnSp>
        <p:nvCxnSpPr>
          <p:cNvPr id="1003" name="Google Shape;1003;p71"/>
          <p:cNvCxnSpPr/>
          <p:nvPr/>
        </p:nvCxnSpPr>
        <p:spPr>
          <a:xfrm>
            <a:off x="1873372" y="2177829"/>
            <a:ext cx="74700" cy="43200"/>
          </a:xfrm>
          <a:prstGeom prst="straightConnector1">
            <a:avLst/>
          </a:prstGeom>
          <a:noFill/>
          <a:ln cap="flat" cmpd="sng" w="19050">
            <a:solidFill>
              <a:srgbClr val="77BB41"/>
            </a:solidFill>
            <a:prstDash val="solid"/>
            <a:miter lim="400000"/>
            <a:headEnd len="sm" w="sm" type="none"/>
            <a:tailEnd len="sm" w="sm" type="none"/>
          </a:ln>
        </p:spPr>
      </p:cxnSp>
      <p:cxnSp>
        <p:nvCxnSpPr>
          <p:cNvPr id="1004" name="Google Shape;1004;p71"/>
          <p:cNvCxnSpPr/>
          <p:nvPr/>
        </p:nvCxnSpPr>
        <p:spPr>
          <a:xfrm>
            <a:off x="1867550" y="2222197"/>
            <a:ext cx="55800" cy="32100"/>
          </a:xfrm>
          <a:prstGeom prst="straightConnector1">
            <a:avLst/>
          </a:prstGeom>
          <a:noFill/>
          <a:ln cap="flat" cmpd="sng" w="19050">
            <a:solidFill>
              <a:srgbClr val="77BB41"/>
            </a:solidFill>
            <a:prstDash val="solid"/>
            <a:miter lim="400000"/>
            <a:headEnd len="sm" w="sm" type="none"/>
            <a:tailEnd len="sm" w="sm" type="none"/>
          </a:ln>
        </p:spPr>
      </p:cxnSp>
      <p:sp>
        <p:nvSpPr>
          <p:cNvPr id="1005" name="Google Shape;1005;p71"/>
          <p:cNvSpPr/>
          <p:nvPr/>
        </p:nvSpPr>
        <p:spPr>
          <a:xfrm>
            <a:off x="347940" y="2219762"/>
            <a:ext cx="1093500" cy="58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rgbClr val="0061FF"/>
                </a:solidFill>
                <a:latin typeface="Helvetica Neue"/>
                <a:ea typeface="Helvetica Neue"/>
                <a:cs typeface="Helvetica Neue"/>
                <a:sym typeface="Helvetica Neue"/>
              </a:rPr>
              <a:t>Induction</a:t>
            </a:r>
            <a:br>
              <a:rPr b="1" lang="en" sz="1200">
                <a:solidFill>
                  <a:srgbClr val="0061FF"/>
                </a:solidFill>
                <a:latin typeface="Helvetica Neue"/>
                <a:ea typeface="Helvetica Neue"/>
                <a:cs typeface="Helvetica Neue"/>
                <a:sym typeface="Helvetica Neue"/>
              </a:rPr>
            </a:br>
            <a:r>
              <a:rPr b="1" lang="en" sz="1200">
                <a:solidFill>
                  <a:srgbClr val="0061FF"/>
                </a:solidFill>
                <a:latin typeface="Helvetica Neue"/>
                <a:ea typeface="Helvetica Neue"/>
                <a:cs typeface="Helvetica Neue"/>
                <a:sym typeface="Helvetica Neue"/>
              </a:rPr>
              <a:t> plane</a:t>
            </a:r>
            <a:endParaRPr sz="1200">
              <a:latin typeface="Helvetica Neue"/>
              <a:ea typeface="Helvetica Neue"/>
              <a:cs typeface="Helvetica Neue"/>
              <a:sym typeface="Helvetica Neue"/>
            </a:endParaRPr>
          </a:p>
        </p:txBody>
      </p:sp>
      <p:sp>
        <p:nvSpPr>
          <p:cNvPr id="1006" name="Google Shape;1006;p71"/>
          <p:cNvSpPr/>
          <p:nvPr/>
        </p:nvSpPr>
        <p:spPr>
          <a:xfrm>
            <a:off x="1796364" y="2177820"/>
            <a:ext cx="1147800" cy="58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rgbClr val="77BB41"/>
                </a:solidFill>
                <a:latin typeface="Helvetica Neue"/>
                <a:ea typeface="Helvetica Neue"/>
                <a:cs typeface="Helvetica Neue"/>
                <a:sym typeface="Helvetica Neue"/>
              </a:rPr>
              <a:t>Collection</a:t>
            </a:r>
            <a:br>
              <a:rPr b="1" lang="en" sz="1200">
                <a:solidFill>
                  <a:srgbClr val="77BB41"/>
                </a:solidFill>
                <a:latin typeface="Helvetica Neue"/>
                <a:ea typeface="Helvetica Neue"/>
                <a:cs typeface="Helvetica Neue"/>
                <a:sym typeface="Helvetica Neue"/>
              </a:rPr>
            </a:br>
            <a:r>
              <a:rPr b="1" lang="en" sz="1200">
                <a:solidFill>
                  <a:srgbClr val="77BB41"/>
                </a:solidFill>
                <a:latin typeface="Helvetica Neue"/>
                <a:ea typeface="Helvetica Neue"/>
                <a:cs typeface="Helvetica Neue"/>
                <a:sym typeface="Helvetica Neue"/>
              </a:rPr>
              <a:t> plane</a:t>
            </a:r>
            <a:endParaRPr b="1" sz="1200">
              <a:solidFill>
                <a:srgbClr val="77BB41"/>
              </a:solidFill>
              <a:latin typeface="Helvetica Neue"/>
              <a:ea typeface="Helvetica Neue"/>
              <a:cs typeface="Helvetica Neue"/>
              <a:sym typeface="Helvetica Neue"/>
            </a:endParaRPr>
          </a:p>
        </p:txBody>
      </p:sp>
      <p:cxnSp>
        <p:nvCxnSpPr>
          <p:cNvPr id="1007" name="Google Shape;1007;p71"/>
          <p:cNvCxnSpPr/>
          <p:nvPr/>
        </p:nvCxnSpPr>
        <p:spPr>
          <a:xfrm>
            <a:off x="2270189" y="787999"/>
            <a:ext cx="42000" cy="22500"/>
          </a:xfrm>
          <a:prstGeom prst="straightConnector1">
            <a:avLst/>
          </a:prstGeom>
          <a:noFill/>
          <a:ln cap="flat" cmpd="sng" w="19050">
            <a:solidFill>
              <a:srgbClr val="77BB41"/>
            </a:solidFill>
            <a:prstDash val="solid"/>
            <a:miter lim="400000"/>
            <a:headEnd len="sm" w="sm" type="none"/>
            <a:tailEnd len="sm" w="sm" type="none"/>
          </a:ln>
        </p:spPr>
      </p:cxnSp>
      <p:sp>
        <p:nvSpPr>
          <p:cNvPr id="1008" name="Google Shape;1008;p71"/>
          <p:cNvSpPr/>
          <p:nvPr/>
        </p:nvSpPr>
        <p:spPr>
          <a:xfrm>
            <a:off x="1500785" y="1346183"/>
            <a:ext cx="233400" cy="36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 sz="3000">
                <a:solidFill>
                  <a:srgbClr val="000000"/>
                </a:solidFill>
                <a:latin typeface="Palatino Linotype"/>
                <a:ea typeface="Palatino Linotype"/>
                <a:cs typeface="Palatino Linotype"/>
                <a:sym typeface="Palatino Linotype"/>
              </a:rPr>
              <a:t>⊕</a:t>
            </a:r>
            <a:endParaRPr/>
          </a:p>
        </p:txBody>
      </p:sp>
      <p:sp>
        <p:nvSpPr>
          <p:cNvPr id="1009" name="Google Shape;1009;p71"/>
          <p:cNvSpPr/>
          <p:nvPr/>
        </p:nvSpPr>
        <p:spPr>
          <a:xfrm>
            <a:off x="2419656" y="1348562"/>
            <a:ext cx="233400" cy="36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 sz="3000">
                <a:solidFill>
                  <a:srgbClr val="000000"/>
                </a:solidFill>
                <a:latin typeface="Palatino Linotype"/>
                <a:ea typeface="Palatino Linotype"/>
                <a:cs typeface="Palatino Linotype"/>
                <a:sym typeface="Palatino Linotype"/>
              </a:rPr>
              <a:t>⊕</a:t>
            </a:r>
            <a:endParaRPr/>
          </a:p>
        </p:txBody>
      </p:sp>
      <p:sp>
        <p:nvSpPr>
          <p:cNvPr id="1010" name="Google Shape;1010;p71"/>
          <p:cNvSpPr/>
          <p:nvPr/>
        </p:nvSpPr>
        <p:spPr>
          <a:xfrm>
            <a:off x="3870555" y="1301795"/>
            <a:ext cx="0" cy="510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4200">
              <a:solidFill>
                <a:srgbClr val="000000"/>
              </a:solidFill>
              <a:latin typeface="Palatino Linotype"/>
              <a:ea typeface="Palatino Linotype"/>
              <a:cs typeface="Palatino Linotype"/>
              <a:sym typeface="Palatino Linotype"/>
            </a:endParaRPr>
          </a:p>
        </p:txBody>
      </p:sp>
      <p:sp>
        <p:nvSpPr>
          <p:cNvPr id="1011" name="Google Shape;1011;p71"/>
          <p:cNvSpPr txBox="1"/>
          <p:nvPr/>
        </p:nvSpPr>
        <p:spPr>
          <a:xfrm>
            <a:off x="3145791" y="1410793"/>
            <a:ext cx="128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000000"/>
                </a:solidFill>
                <a:latin typeface="Helvetica Neue"/>
                <a:ea typeface="Helvetica Neue"/>
                <a:cs typeface="Helvetica Neue"/>
                <a:sym typeface="Helvetica Neue"/>
              </a:rPr>
              <a:t>Drift time =</a:t>
            </a:r>
            <a:endParaRPr>
              <a:solidFill>
                <a:srgbClr val="000000"/>
              </a:solidFill>
              <a:latin typeface="Helvetica Neue"/>
              <a:ea typeface="Helvetica Neue"/>
              <a:cs typeface="Helvetica Neue"/>
              <a:sym typeface="Helvetica Neue"/>
            </a:endParaRPr>
          </a:p>
        </p:txBody>
      </p:sp>
      <p:sp>
        <p:nvSpPr>
          <p:cNvPr id="1012" name="Google Shape;1012;p71"/>
          <p:cNvSpPr/>
          <p:nvPr/>
        </p:nvSpPr>
        <p:spPr>
          <a:xfrm>
            <a:off x="5712930" y="566257"/>
            <a:ext cx="146100" cy="29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Palatino Linotype"/>
              <a:ea typeface="Palatino Linotype"/>
              <a:cs typeface="Palatino Linotype"/>
              <a:sym typeface="Palatino Linotype"/>
            </a:endParaRPr>
          </a:p>
        </p:txBody>
      </p:sp>
      <p:pic>
        <p:nvPicPr>
          <p:cNvPr id="1013" name="Google Shape;1013;p71"/>
          <p:cNvPicPr preferRelativeResize="0"/>
          <p:nvPr/>
        </p:nvPicPr>
        <p:blipFill rotWithShape="1">
          <a:blip r:embed="rId4">
            <a:alphaModFix/>
          </a:blip>
          <a:srcRect b="2735" l="1718" r="4375" t="6684"/>
          <a:stretch/>
        </p:blipFill>
        <p:spPr>
          <a:xfrm flipH="1">
            <a:off x="4589160" y="759369"/>
            <a:ext cx="2889157" cy="1732989"/>
          </a:xfrm>
          <a:prstGeom prst="rect">
            <a:avLst/>
          </a:prstGeom>
          <a:noFill/>
          <a:ln>
            <a:noFill/>
          </a:ln>
        </p:spPr>
      </p:pic>
      <p:pic>
        <p:nvPicPr>
          <p:cNvPr id="1014" name="Google Shape;1014;p71"/>
          <p:cNvPicPr preferRelativeResize="0"/>
          <p:nvPr/>
        </p:nvPicPr>
        <p:blipFill rotWithShape="1">
          <a:blip r:embed="rId5">
            <a:alphaModFix/>
          </a:blip>
          <a:srcRect b="0" l="0" r="0" t="0"/>
          <a:stretch/>
        </p:blipFill>
        <p:spPr>
          <a:xfrm>
            <a:off x="5329758" y="2722020"/>
            <a:ext cx="3275895" cy="1153507"/>
          </a:xfrm>
          <a:prstGeom prst="rect">
            <a:avLst/>
          </a:prstGeom>
          <a:noFill/>
          <a:ln>
            <a:noFill/>
          </a:ln>
        </p:spPr>
      </p:pic>
      <p:grpSp>
        <p:nvGrpSpPr>
          <p:cNvPr id="1015" name="Google Shape;1015;p71"/>
          <p:cNvGrpSpPr/>
          <p:nvPr/>
        </p:nvGrpSpPr>
        <p:grpSpPr>
          <a:xfrm>
            <a:off x="1122901" y="2660004"/>
            <a:ext cx="3740538" cy="1677364"/>
            <a:chOff x="-34" y="2547"/>
            <a:chExt cx="3288" cy="1474"/>
          </a:xfrm>
        </p:grpSpPr>
        <p:cxnSp>
          <p:nvCxnSpPr>
            <p:cNvPr id="1016" name="Google Shape;1016;p71"/>
            <p:cNvCxnSpPr/>
            <p:nvPr/>
          </p:nvCxnSpPr>
          <p:spPr>
            <a:xfrm rot="10800000">
              <a:off x="227" y="2830"/>
              <a:ext cx="0" cy="900"/>
            </a:xfrm>
            <a:prstGeom prst="straightConnector1">
              <a:avLst/>
            </a:prstGeom>
            <a:noFill/>
            <a:ln cap="flat" cmpd="sng" w="18350">
              <a:solidFill>
                <a:srgbClr val="000000"/>
              </a:solidFill>
              <a:prstDash val="solid"/>
              <a:round/>
              <a:headEnd len="med" w="med" type="none"/>
              <a:tailEnd len="med" w="med" type="stealth"/>
            </a:ln>
          </p:spPr>
        </p:cxnSp>
        <p:cxnSp>
          <p:nvCxnSpPr>
            <p:cNvPr id="1017" name="Google Shape;1017;p71"/>
            <p:cNvCxnSpPr/>
            <p:nvPr/>
          </p:nvCxnSpPr>
          <p:spPr>
            <a:xfrm>
              <a:off x="230" y="3727"/>
              <a:ext cx="2700" cy="0"/>
            </a:xfrm>
            <a:prstGeom prst="straightConnector1">
              <a:avLst/>
            </a:prstGeom>
            <a:noFill/>
            <a:ln cap="flat" cmpd="sng" w="18350">
              <a:solidFill>
                <a:srgbClr val="000000"/>
              </a:solidFill>
              <a:prstDash val="solid"/>
              <a:round/>
              <a:headEnd len="med" w="med" type="none"/>
              <a:tailEnd len="med" w="med" type="stealth"/>
            </a:ln>
          </p:spPr>
        </p:cxnSp>
        <p:sp>
          <p:nvSpPr>
            <p:cNvPr id="1018" name="Google Shape;1018;p71"/>
            <p:cNvSpPr txBox="1"/>
            <p:nvPr/>
          </p:nvSpPr>
          <p:spPr>
            <a:xfrm>
              <a:off x="2054" y="3721"/>
              <a:ext cx="12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100">
                  <a:solidFill>
                    <a:srgbClr val="000000"/>
                  </a:solidFill>
                  <a:latin typeface="Palatino Linotype"/>
                  <a:ea typeface="Palatino Linotype"/>
                  <a:cs typeface="Palatino Linotype"/>
                  <a:sym typeface="Palatino Linotype"/>
                </a:rPr>
                <a:t>Wire Number</a:t>
              </a:r>
              <a:endParaRPr/>
            </a:p>
          </p:txBody>
        </p:sp>
        <p:sp>
          <p:nvSpPr>
            <p:cNvPr id="1019" name="Google Shape;1019;p71"/>
            <p:cNvSpPr txBox="1"/>
            <p:nvPr/>
          </p:nvSpPr>
          <p:spPr>
            <a:xfrm rot="-5400000">
              <a:off x="-334" y="2847"/>
              <a:ext cx="9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100">
                  <a:solidFill>
                    <a:srgbClr val="000000"/>
                  </a:solidFill>
                  <a:latin typeface="Palatino Linotype"/>
                  <a:ea typeface="Palatino Linotype"/>
                  <a:cs typeface="Palatino Linotype"/>
                  <a:sym typeface="Palatino Linotype"/>
                </a:rPr>
                <a:t>Time Tick</a:t>
              </a:r>
              <a:endParaRPr/>
            </a:p>
          </p:txBody>
        </p:sp>
      </p:grpSp>
      <p:grpSp>
        <p:nvGrpSpPr>
          <p:cNvPr id="1020" name="Google Shape;1020;p71"/>
          <p:cNvGrpSpPr/>
          <p:nvPr/>
        </p:nvGrpSpPr>
        <p:grpSpPr>
          <a:xfrm>
            <a:off x="4961800" y="2736206"/>
            <a:ext cx="3739400" cy="1524962"/>
            <a:chOff x="3073" y="2680"/>
            <a:chExt cx="3287" cy="1341"/>
          </a:xfrm>
        </p:grpSpPr>
        <p:cxnSp>
          <p:nvCxnSpPr>
            <p:cNvPr id="1021" name="Google Shape;1021;p71"/>
            <p:cNvCxnSpPr/>
            <p:nvPr/>
          </p:nvCxnSpPr>
          <p:spPr>
            <a:xfrm rot="10800000">
              <a:off x="3333" y="2830"/>
              <a:ext cx="0" cy="900"/>
            </a:xfrm>
            <a:prstGeom prst="straightConnector1">
              <a:avLst/>
            </a:prstGeom>
            <a:noFill/>
            <a:ln cap="flat" cmpd="sng" w="18350">
              <a:solidFill>
                <a:srgbClr val="000000"/>
              </a:solidFill>
              <a:prstDash val="solid"/>
              <a:round/>
              <a:headEnd len="med" w="med" type="none"/>
              <a:tailEnd len="med" w="med" type="stealth"/>
            </a:ln>
          </p:spPr>
        </p:cxnSp>
        <p:cxnSp>
          <p:nvCxnSpPr>
            <p:cNvPr id="1022" name="Google Shape;1022;p71"/>
            <p:cNvCxnSpPr/>
            <p:nvPr/>
          </p:nvCxnSpPr>
          <p:spPr>
            <a:xfrm>
              <a:off x="3337" y="3727"/>
              <a:ext cx="2700" cy="0"/>
            </a:xfrm>
            <a:prstGeom prst="straightConnector1">
              <a:avLst/>
            </a:prstGeom>
            <a:noFill/>
            <a:ln cap="flat" cmpd="sng" w="18350">
              <a:solidFill>
                <a:srgbClr val="000000"/>
              </a:solidFill>
              <a:prstDash val="solid"/>
              <a:round/>
              <a:headEnd len="med" w="med" type="none"/>
              <a:tailEnd len="med" w="med" type="stealth"/>
            </a:ln>
          </p:spPr>
        </p:cxnSp>
        <p:sp>
          <p:nvSpPr>
            <p:cNvPr id="1023" name="Google Shape;1023;p71"/>
            <p:cNvSpPr txBox="1"/>
            <p:nvPr/>
          </p:nvSpPr>
          <p:spPr>
            <a:xfrm>
              <a:off x="5160" y="3721"/>
              <a:ext cx="12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100">
                  <a:solidFill>
                    <a:srgbClr val="000000"/>
                  </a:solidFill>
                  <a:latin typeface="Palatino Linotype"/>
                  <a:ea typeface="Palatino Linotype"/>
                  <a:cs typeface="Palatino Linotype"/>
                  <a:sym typeface="Palatino Linotype"/>
                </a:rPr>
                <a:t>Wire Number</a:t>
              </a:r>
              <a:endParaRPr/>
            </a:p>
          </p:txBody>
        </p:sp>
        <p:sp>
          <p:nvSpPr>
            <p:cNvPr id="1024" name="Google Shape;1024;p71"/>
            <p:cNvSpPr txBox="1"/>
            <p:nvPr/>
          </p:nvSpPr>
          <p:spPr>
            <a:xfrm rot="-5400000">
              <a:off x="2773" y="2980"/>
              <a:ext cx="900" cy="3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100">
                  <a:solidFill>
                    <a:srgbClr val="000000"/>
                  </a:solidFill>
                  <a:latin typeface="Palatino Linotype"/>
                  <a:ea typeface="Palatino Linotype"/>
                  <a:cs typeface="Palatino Linotype"/>
                  <a:sym typeface="Palatino Linotype"/>
                </a:rPr>
                <a:t>Time Tick</a:t>
              </a:r>
              <a:endParaRPr/>
            </a:p>
          </p:txBody>
        </p:sp>
      </p:grpSp>
      <p:cxnSp>
        <p:nvCxnSpPr>
          <p:cNvPr id="1025" name="Google Shape;1025;p71"/>
          <p:cNvCxnSpPr>
            <a:stCxn id="1005" idx="2"/>
            <a:endCxn id="1019" idx="0"/>
          </p:cNvCxnSpPr>
          <p:nvPr/>
        </p:nvCxnSpPr>
        <p:spPr>
          <a:xfrm>
            <a:off x="894690" y="2803262"/>
            <a:ext cx="228300" cy="368700"/>
          </a:xfrm>
          <a:prstGeom prst="straightConnector1">
            <a:avLst/>
          </a:prstGeom>
          <a:noFill/>
          <a:ln cap="flat" cmpd="sng" w="25400">
            <a:solidFill>
              <a:srgbClr val="0000FF"/>
            </a:solidFill>
            <a:prstDash val="solid"/>
            <a:round/>
            <a:headEnd len="sm" w="sm" type="none"/>
            <a:tailEnd len="med" w="med" type="stealth"/>
          </a:ln>
          <a:effectLst>
            <a:outerShdw blurRad="40000" rotWithShape="0" dir="5400000" dist="20000">
              <a:srgbClr val="000000">
                <a:alpha val="37650"/>
              </a:srgbClr>
            </a:outerShdw>
          </a:effectLst>
        </p:spPr>
      </p:cxnSp>
      <p:cxnSp>
        <p:nvCxnSpPr>
          <p:cNvPr id="1026" name="Google Shape;1026;p71"/>
          <p:cNvCxnSpPr>
            <a:stCxn id="1006" idx="3"/>
            <a:endCxn id="1014" idx="0"/>
          </p:cNvCxnSpPr>
          <p:nvPr/>
        </p:nvCxnSpPr>
        <p:spPr>
          <a:xfrm>
            <a:off x="2944164" y="2469570"/>
            <a:ext cx="4023600" cy="252600"/>
          </a:xfrm>
          <a:prstGeom prst="straightConnector1">
            <a:avLst/>
          </a:prstGeom>
          <a:noFill/>
          <a:ln cap="flat" cmpd="sng" w="25400">
            <a:solidFill>
              <a:srgbClr val="76923C"/>
            </a:solidFill>
            <a:prstDash val="solid"/>
            <a:round/>
            <a:headEnd len="sm" w="sm" type="none"/>
            <a:tailEnd len="med" w="med" type="stealth"/>
          </a:ln>
          <a:effectLst>
            <a:outerShdw blurRad="40000" rotWithShape="0" dir="5400000" dist="20000">
              <a:srgbClr val="000000">
                <a:alpha val="37650"/>
              </a:srgbClr>
            </a:outerShdw>
          </a:effectLst>
        </p:spPr>
      </p:cxnSp>
      <p:sp>
        <p:nvSpPr>
          <p:cNvPr id="1027" name="Google Shape;1027;p71"/>
          <p:cNvSpPr txBox="1"/>
          <p:nvPr/>
        </p:nvSpPr>
        <p:spPr>
          <a:xfrm>
            <a:off x="2501410" y="3587954"/>
            <a:ext cx="1895100" cy="277500"/>
          </a:xfrm>
          <a:prstGeom prst="rect">
            <a:avLst/>
          </a:prstGeom>
          <a:noFill/>
          <a:ln>
            <a:noFill/>
          </a:ln>
        </p:spPr>
        <p:txBody>
          <a:bodyPr anchorCtr="0" anchor="t" bIns="40800" lIns="81625" spcFirstLastPara="1" rIns="81625" wrap="square" tIns="40800">
            <a:noAutofit/>
          </a:bodyPr>
          <a:lstStyle/>
          <a:p>
            <a:pPr indent="0" lvl="0" marL="0" marR="0" rtl="0" algn="l">
              <a:lnSpc>
                <a:spcPct val="101000"/>
              </a:lnSpc>
              <a:spcBef>
                <a:spcPts val="0"/>
              </a:spcBef>
              <a:spcAft>
                <a:spcPts val="0"/>
              </a:spcAft>
              <a:buNone/>
            </a:pPr>
            <a:r>
              <a:rPr lang="en" sz="1200">
                <a:solidFill>
                  <a:srgbClr val="FFFFFF"/>
                </a:solidFill>
                <a:latin typeface="Palatino Linotype"/>
                <a:ea typeface="Palatino Linotype"/>
                <a:cs typeface="Palatino Linotype"/>
                <a:sym typeface="Palatino Linotype"/>
              </a:rPr>
              <a:t>K</a:t>
            </a:r>
            <a:r>
              <a:rPr baseline="30000" lang="en" sz="1200">
                <a:solidFill>
                  <a:srgbClr val="FFFFFF"/>
                </a:solidFill>
                <a:latin typeface="Palatino Linotype"/>
                <a:ea typeface="Palatino Linotype"/>
                <a:cs typeface="Palatino Linotype"/>
                <a:sym typeface="Palatino Linotype"/>
              </a:rPr>
              <a:t>+</a:t>
            </a:r>
            <a:r>
              <a:rPr lang="en" sz="1200">
                <a:solidFill>
                  <a:srgbClr val="FFFFFF"/>
                </a:solidFill>
                <a:latin typeface="Palatino Linotype"/>
                <a:ea typeface="Palatino Linotype"/>
                <a:cs typeface="Palatino Linotype"/>
                <a:sym typeface="Palatino Linotype"/>
              </a:rPr>
              <a:t> →</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μ</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e</a:t>
            </a:r>
            <a:r>
              <a:rPr baseline="30000" lang="en" sz="1200">
                <a:solidFill>
                  <a:srgbClr val="FFFFFF"/>
                </a:solidFill>
                <a:latin typeface="Palatino Linotype"/>
                <a:ea typeface="Palatino Linotype"/>
                <a:cs typeface="Palatino Linotype"/>
                <a:sym typeface="Palatino Linotype"/>
              </a:rPr>
              <a:t>+</a:t>
            </a:r>
            <a:r>
              <a:rPr lang="en" sz="1200">
                <a:solidFill>
                  <a:srgbClr val="FFFFFF"/>
                </a:solidFill>
                <a:latin typeface="Palatino Linotype"/>
                <a:ea typeface="Palatino Linotype"/>
                <a:cs typeface="Palatino Linotype"/>
                <a:sym typeface="Palatino Linotype"/>
              </a:rPr>
              <a:t> Candidate</a:t>
            </a:r>
            <a:endParaRPr sz="1200"/>
          </a:p>
        </p:txBody>
      </p:sp>
      <p:sp>
        <p:nvSpPr>
          <p:cNvPr id="1028" name="Google Shape;1028;p71"/>
          <p:cNvSpPr txBox="1"/>
          <p:nvPr/>
        </p:nvSpPr>
        <p:spPr>
          <a:xfrm>
            <a:off x="6433666" y="3511754"/>
            <a:ext cx="1895100" cy="277500"/>
          </a:xfrm>
          <a:prstGeom prst="rect">
            <a:avLst/>
          </a:prstGeom>
          <a:noFill/>
          <a:ln>
            <a:noFill/>
          </a:ln>
        </p:spPr>
        <p:txBody>
          <a:bodyPr anchorCtr="0" anchor="t" bIns="40800" lIns="81625" spcFirstLastPara="1" rIns="81625" wrap="square" tIns="40800">
            <a:noAutofit/>
          </a:bodyPr>
          <a:lstStyle/>
          <a:p>
            <a:pPr indent="0" lvl="0" marL="0" marR="0" rtl="0" algn="l">
              <a:lnSpc>
                <a:spcPct val="101000"/>
              </a:lnSpc>
              <a:spcBef>
                <a:spcPts val="0"/>
              </a:spcBef>
              <a:spcAft>
                <a:spcPts val="0"/>
              </a:spcAft>
              <a:buNone/>
            </a:pPr>
            <a:r>
              <a:rPr lang="en" sz="1200">
                <a:solidFill>
                  <a:srgbClr val="FFFFFF"/>
                </a:solidFill>
                <a:latin typeface="Palatino Linotype"/>
                <a:ea typeface="Palatino Linotype"/>
                <a:cs typeface="Palatino Linotype"/>
                <a:sym typeface="Palatino Linotype"/>
              </a:rPr>
              <a:t>K</a:t>
            </a:r>
            <a:r>
              <a:rPr baseline="30000" lang="en" sz="1200">
                <a:solidFill>
                  <a:srgbClr val="FFFFFF"/>
                </a:solidFill>
                <a:latin typeface="Palatino Linotype"/>
                <a:ea typeface="Palatino Linotype"/>
                <a:cs typeface="Palatino Linotype"/>
                <a:sym typeface="Palatino Linotype"/>
              </a:rPr>
              <a:t>+</a:t>
            </a:r>
            <a:r>
              <a:rPr lang="en" sz="1200">
                <a:solidFill>
                  <a:srgbClr val="FFFFFF"/>
                </a:solidFill>
                <a:latin typeface="Palatino Linotype"/>
                <a:ea typeface="Palatino Linotype"/>
                <a:cs typeface="Palatino Linotype"/>
                <a:sym typeface="Palatino Linotype"/>
              </a:rPr>
              <a:t> →</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μ</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a:t>
            </a:r>
            <a:r>
              <a:rPr baseline="30000" lang="en" sz="1200">
                <a:solidFill>
                  <a:srgbClr val="FFFFFF"/>
                </a:solidFill>
                <a:latin typeface="Palatino Linotype"/>
                <a:ea typeface="Palatino Linotype"/>
                <a:cs typeface="Palatino Linotype"/>
                <a:sym typeface="Palatino Linotype"/>
              </a:rPr>
              <a:t> </a:t>
            </a:r>
            <a:r>
              <a:rPr lang="en" sz="1200">
                <a:solidFill>
                  <a:srgbClr val="FFFFFF"/>
                </a:solidFill>
                <a:latin typeface="Palatino Linotype"/>
                <a:ea typeface="Palatino Linotype"/>
                <a:cs typeface="Palatino Linotype"/>
                <a:sym typeface="Palatino Linotype"/>
              </a:rPr>
              <a:t>e</a:t>
            </a:r>
            <a:r>
              <a:rPr baseline="30000" lang="en" sz="1200">
                <a:solidFill>
                  <a:srgbClr val="FFFFFF"/>
                </a:solidFill>
                <a:latin typeface="Palatino Linotype"/>
                <a:ea typeface="Palatino Linotype"/>
                <a:cs typeface="Palatino Linotype"/>
                <a:sym typeface="Palatino Linotype"/>
              </a:rPr>
              <a:t>+</a:t>
            </a:r>
            <a:r>
              <a:rPr lang="en" sz="1200">
                <a:solidFill>
                  <a:srgbClr val="FFFFFF"/>
                </a:solidFill>
                <a:latin typeface="Palatino Linotype"/>
                <a:ea typeface="Palatino Linotype"/>
                <a:cs typeface="Palatino Linotype"/>
                <a:sym typeface="Palatino Linotype"/>
              </a:rPr>
              <a:t> Candidate</a:t>
            </a:r>
            <a:endParaRPr sz="1200"/>
          </a:p>
        </p:txBody>
      </p:sp>
      <p:sp>
        <p:nvSpPr>
          <p:cNvPr id="1029" name="Google Shape;1029;p71"/>
          <p:cNvSpPr txBox="1"/>
          <p:nvPr/>
        </p:nvSpPr>
        <p:spPr>
          <a:xfrm>
            <a:off x="7106641" y="27894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sp>
        <p:nvSpPr>
          <p:cNvPr id="1030" name="Google Shape;1030;p71"/>
          <p:cNvSpPr txBox="1"/>
          <p:nvPr/>
        </p:nvSpPr>
        <p:spPr>
          <a:xfrm>
            <a:off x="3144581" y="28656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cxnSp>
        <p:nvCxnSpPr>
          <p:cNvPr id="1031" name="Google Shape;1031;p71"/>
          <p:cNvCxnSpPr/>
          <p:nvPr/>
        </p:nvCxnSpPr>
        <p:spPr>
          <a:xfrm>
            <a:off x="2394120" y="2865665"/>
            <a:ext cx="0" cy="1023300"/>
          </a:xfrm>
          <a:prstGeom prst="straightConnector1">
            <a:avLst/>
          </a:prstGeom>
          <a:noFill/>
          <a:ln cap="flat" cmpd="sng" w="19050">
            <a:solidFill>
              <a:srgbClr val="FF6600"/>
            </a:solidFill>
            <a:prstDash val="dash"/>
            <a:miter lim="400000"/>
            <a:headEnd len="sm" w="sm" type="none"/>
            <a:tailEnd len="sm" w="sm" type="none"/>
          </a:ln>
        </p:spPr>
      </p:cxnSp>
      <p:cxnSp>
        <p:nvCxnSpPr>
          <p:cNvPr id="1032" name="Google Shape;1032;p71"/>
          <p:cNvCxnSpPr/>
          <p:nvPr/>
        </p:nvCxnSpPr>
        <p:spPr>
          <a:xfrm>
            <a:off x="6402576" y="2789465"/>
            <a:ext cx="0" cy="1023300"/>
          </a:xfrm>
          <a:prstGeom prst="straightConnector1">
            <a:avLst/>
          </a:prstGeom>
          <a:noFill/>
          <a:ln cap="flat" cmpd="sng" w="19050">
            <a:solidFill>
              <a:srgbClr val="FF6600"/>
            </a:solidFill>
            <a:prstDash val="dash"/>
            <a:miter lim="400000"/>
            <a:headEnd len="sm" w="sm" type="none"/>
            <a:tailEnd len="sm" w="sm" type="none"/>
          </a:ln>
        </p:spPr>
      </p:cxnSp>
      <p:sp>
        <p:nvSpPr>
          <p:cNvPr id="1033" name="Google Shape;1033;p71"/>
          <p:cNvSpPr txBox="1"/>
          <p:nvPr/>
        </p:nvSpPr>
        <p:spPr>
          <a:xfrm>
            <a:off x="274675" y="4166400"/>
            <a:ext cx="3153300" cy="6495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lang="en">
                <a:solidFill>
                  <a:srgbClr val="004C97"/>
                </a:solidFill>
                <a:latin typeface="Palatino Linotype"/>
                <a:ea typeface="Palatino Linotype"/>
                <a:cs typeface="Palatino Linotype"/>
                <a:sym typeface="Palatino Linotype"/>
              </a:rPr>
              <a:t>3D imaging with mm space resolution (driven by wire spacing)</a:t>
            </a:r>
            <a:endParaRPr>
              <a:solidFill>
                <a:srgbClr val="004C97"/>
              </a:solidFill>
              <a:latin typeface="Palatino Linotype"/>
              <a:ea typeface="Palatino Linotype"/>
              <a:cs typeface="Palatino Linotype"/>
              <a:sym typeface="Palatino Linotype"/>
            </a:endParaRPr>
          </a:p>
        </p:txBody>
      </p:sp>
      <p:sp>
        <p:nvSpPr>
          <p:cNvPr id="1034" name="Google Shape;1034;p71"/>
          <p:cNvSpPr txBox="1"/>
          <p:nvPr/>
        </p:nvSpPr>
        <p:spPr>
          <a:xfrm>
            <a:off x="3474600" y="4216175"/>
            <a:ext cx="3153300" cy="6495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lang="en">
                <a:solidFill>
                  <a:srgbClr val="004C97"/>
                </a:solidFill>
                <a:latin typeface="Palatino Linotype"/>
                <a:ea typeface="Palatino Linotype"/>
                <a:cs typeface="Palatino Linotype"/>
                <a:sym typeface="Palatino Linotype"/>
              </a:rPr>
              <a:t>Calorimetry: the charge collected is proportional to energy deposited</a:t>
            </a:r>
            <a:endParaRPr>
              <a:solidFill>
                <a:srgbClr val="004C97"/>
              </a:solidFill>
              <a:latin typeface="Palatino Linotype"/>
              <a:ea typeface="Palatino Linotype"/>
              <a:cs typeface="Palatino Linotype"/>
              <a:sym typeface="Palatino Linotype"/>
            </a:endParaRPr>
          </a:p>
        </p:txBody>
      </p:sp>
      <p:sp>
        <p:nvSpPr>
          <p:cNvPr id="1035" name="Google Shape;1035;p71"/>
          <p:cNvSpPr txBox="1"/>
          <p:nvPr/>
        </p:nvSpPr>
        <p:spPr>
          <a:xfrm>
            <a:off x="6630601" y="4282562"/>
            <a:ext cx="2321400" cy="3657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lang="en">
                <a:solidFill>
                  <a:srgbClr val="004C97"/>
                </a:solidFill>
                <a:latin typeface="Palatino Linotype"/>
                <a:ea typeface="Palatino Linotype"/>
                <a:cs typeface="Palatino Linotype"/>
                <a:sym typeface="Palatino Linotype"/>
              </a:rPr>
              <a:t>PID capabilities</a:t>
            </a:r>
            <a:endParaRPr>
              <a:solidFill>
                <a:srgbClr val="004C97"/>
              </a:solidFill>
              <a:latin typeface="Palatino Linotype"/>
              <a:ea typeface="Palatino Linotype"/>
              <a:cs typeface="Palatino Linotype"/>
              <a:sym typeface="Palatino Linotype"/>
            </a:endParaRPr>
          </a:p>
        </p:txBody>
      </p:sp>
      <p:sp>
        <p:nvSpPr>
          <p:cNvPr id="1036" name="Google Shape;1036;p71"/>
          <p:cNvSpPr txBox="1"/>
          <p:nvPr/>
        </p:nvSpPr>
        <p:spPr>
          <a:xfrm>
            <a:off x="4984921" y="2734144"/>
            <a:ext cx="1712100" cy="367200"/>
          </a:xfrm>
          <a:prstGeom prst="rect">
            <a:avLst/>
          </a:prstGeom>
          <a:noFill/>
          <a:ln>
            <a:noFill/>
          </a:ln>
        </p:spPr>
        <p:txBody>
          <a:bodyPr anchorCtr="0" anchor="t" bIns="40800" lIns="81625" spcFirstLastPara="1" rIns="81625" wrap="square" tIns="40800">
            <a:noAutofit/>
          </a:bodyPr>
          <a:lstStyle/>
          <a:p>
            <a:pPr indent="0" lvl="0" marL="0" marR="0" rtl="0" algn="ctr">
              <a:lnSpc>
                <a:spcPct val="101000"/>
              </a:lnSpc>
              <a:spcBef>
                <a:spcPts val="0"/>
              </a:spcBef>
              <a:spcAft>
                <a:spcPts val="0"/>
              </a:spcAft>
              <a:buNone/>
            </a:pPr>
            <a:r>
              <a:rPr b="1" i="1" lang="en" sz="1200">
                <a:solidFill>
                  <a:srgbClr val="FF0000"/>
                </a:solidFill>
                <a:latin typeface="Helvetica Neue"/>
                <a:ea typeface="Helvetica Neue"/>
                <a:cs typeface="Helvetica Neue"/>
                <a:sym typeface="Helvetica Neue"/>
              </a:rPr>
              <a:t>Bragg peak</a:t>
            </a:r>
            <a:endParaRPr sz="1200">
              <a:latin typeface="Helvetica Neue"/>
              <a:ea typeface="Helvetica Neue"/>
              <a:cs typeface="Helvetica Neue"/>
              <a:sym typeface="Helvetica Neue"/>
            </a:endParaRPr>
          </a:p>
        </p:txBody>
      </p:sp>
      <p:cxnSp>
        <p:nvCxnSpPr>
          <p:cNvPr id="1037" name="Google Shape;1037;p71"/>
          <p:cNvCxnSpPr/>
          <p:nvPr/>
        </p:nvCxnSpPr>
        <p:spPr>
          <a:xfrm>
            <a:off x="6213480" y="3011965"/>
            <a:ext cx="589500" cy="173100"/>
          </a:xfrm>
          <a:prstGeom prst="straightConnector1">
            <a:avLst/>
          </a:prstGeom>
          <a:noFill/>
          <a:ln cap="flat" cmpd="sng" w="18350">
            <a:solidFill>
              <a:srgbClr val="FF0000"/>
            </a:solidFill>
            <a:prstDash val="solid"/>
            <a:round/>
            <a:headEnd len="med" w="med" type="none"/>
            <a:tailEnd len="med" w="med" type="triangle"/>
          </a:ln>
        </p:spPr>
      </p:cxnSp>
      <p:sp>
        <p:nvSpPr>
          <p:cNvPr id="1038" name="Google Shape;1038;p71"/>
          <p:cNvSpPr txBox="1"/>
          <p:nvPr>
            <p:ph type="title"/>
          </p:nvPr>
        </p:nvSpPr>
        <p:spPr>
          <a:xfrm>
            <a:off x="2338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Let’s talk more about the wires a.k.a. y, z, time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7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044" name="Google Shape;1044;p7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045" name="Google Shape;1045;p7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046" name="Google Shape;1046;p72"/>
          <p:cNvSpPr txBox="1"/>
          <p:nvPr>
            <p:ph idx="1" type="body"/>
          </p:nvPr>
        </p:nvSpPr>
        <p:spPr>
          <a:xfrm>
            <a:off x="462475" y="790650"/>
            <a:ext cx="8340300" cy="37944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rgbClr val="505050"/>
              </a:buClr>
              <a:buSzPts val="1600"/>
              <a:buNone/>
            </a:pPr>
            <a:r>
              <a:rPr lang="en">
                <a:solidFill>
                  <a:schemeClr val="dk1"/>
                </a:solidFill>
              </a:rPr>
              <a:t>Disclaimer: the rich data from the LArTPC are suitable for many different workflows and event reconstruction techniques.</a:t>
            </a:r>
            <a:br>
              <a:rPr lang="en">
                <a:solidFill>
                  <a:schemeClr val="dk1"/>
                </a:solidFill>
              </a:rPr>
            </a:br>
            <a:r>
              <a:rPr lang="en">
                <a:solidFill>
                  <a:schemeClr val="dk1"/>
                </a:solidFill>
              </a:rPr>
              <a:t>I’m presenting here an historical/traditional one, but here are more links to less traditional techniques of data processing.</a:t>
            </a:r>
            <a:br>
              <a:rPr lang="en">
                <a:solidFill>
                  <a:schemeClr val="dk1"/>
                </a:solidFill>
              </a:rPr>
            </a:br>
            <a:br>
              <a:rPr lang="en">
                <a:solidFill>
                  <a:schemeClr val="dk1"/>
                </a:solidFill>
              </a:rPr>
            </a:br>
            <a:br>
              <a:rPr lang="en">
                <a:solidFill>
                  <a:schemeClr val="dk1"/>
                </a:solidFill>
              </a:rPr>
            </a:br>
            <a:r>
              <a:rPr lang="en">
                <a:solidFill>
                  <a:schemeClr val="dk1"/>
                </a:solidFill>
              </a:rPr>
              <a:t>Wire-Cell event reconstruction: </a:t>
            </a:r>
            <a:r>
              <a:rPr lang="en" u="sng">
                <a:solidFill>
                  <a:schemeClr val="hlink"/>
                </a:solidFill>
                <a:hlinkClick r:id="rId3"/>
              </a:rPr>
              <a:t>https://arxiv.org/abs/2011.01375</a:t>
            </a:r>
            <a:br>
              <a:rPr lang="en">
                <a:solidFill>
                  <a:schemeClr val="dk1"/>
                </a:solidFill>
              </a:rPr>
            </a:br>
            <a:br>
              <a:rPr lang="en">
                <a:solidFill>
                  <a:schemeClr val="dk1"/>
                </a:solidFill>
              </a:rPr>
            </a:br>
            <a:r>
              <a:rPr lang="en">
                <a:solidFill>
                  <a:schemeClr val="dk1"/>
                </a:solidFill>
              </a:rPr>
              <a:t>Convolutional Neural Nets: </a:t>
            </a:r>
            <a:r>
              <a:rPr lang="en" u="sng">
                <a:solidFill>
                  <a:schemeClr val="hlink"/>
                </a:solidFill>
                <a:hlinkClick r:id="rId4"/>
              </a:rPr>
              <a:t> https://www.bnl.gov/isd/documents/94662.pdf</a:t>
            </a:r>
            <a:br>
              <a:rPr lang="en">
                <a:solidFill>
                  <a:schemeClr val="dk1"/>
                </a:solidFill>
              </a:rPr>
            </a:br>
            <a:br>
              <a:rPr lang="en">
                <a:solidFill>
                  <a:schemeClr val="dk1"/>
                </a:solidFill>
              </a:rPr>
            </a:br>
            <a:r>
              <a:rPr lang="en">
                <a:solidFill>
                  <a:schemeClr val="dk1"/>
                </a:solidFill>
              </a:rPr>
              <a:t>Alright, let’s go “old school” on LArTPC event reconstruction...</a:t>
            </a:r>
            <a:endParaRPr>
              <a:solidFill>
                <a:schemeClr val="dk1"/>
              </a:solidFill>
            </a:endParaRPr>
          </a:p>
        </p:txBody>
      </p:sp>
      <p:sp>
        <p:nvSpPr>
          <p:cNvPr id="1047" name="Google Shape;1047;p72"/>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An example of event reconstruction workflow</a:t>
            </a:r>
            <a:endParaRPr sz="195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7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053" name="Google Shape;1053;p7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054" name="Google Shape;1054;p7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descr="C:\My Documents\Dusel\TPC\TPC4.gif" id="1055" name="Google Shape;1055;p73"/>
          <p:cNvPicPr preferRelativeResize="0"/>
          <p:nvPr/>
        </p:nvPicPr>
        <p:blipFill rotWithShape="1">
          <a:blip r:embed="rId3">
            <a:alphaModFix/>
          </a:blip>
          <a:srcRect b="0" l="0" r="0" t="0"/>
          <a:stretch/>
        </p:blipFill>
        <p:spPr>
          <a:xfrm>
            <a:off x="5548648" y="973866"/>
            <a:ext cx="2975061" cy="3561484"/>
          </a:xfrm>
          <a:prstGeom prst="rect">
            <a:avLst/>
          </a:prstGeom>
          <a:noFill/>
          <a:ln>
            <a:noFill/>
          </a:ln>
        </p:spPr>
      </p:pic>
      <p:sp>
        <p:nvSpPr>
          <p:cNvPr id="1056" name="Google Shape;1056;p73"/>
          <p:cNvSpPr txBox="1"/>
          <p:nvPr/>
        </p:nvSpPr>
        <p:spPr>
          <a:xfrm>
            <a:off x="6857693" y="696575"/>
            <a:ext cx="1476000" cy="240000"/>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Induction</a:t>
            </a:r>
            <a:endParaRPr b="1" i="1" sz="1400">
              <a:solidFill>
                <a:srgbClr val="000000"/>
              </a:solidFill>
              <a:latin typeface="Arial"/>
              <a:ea typeface="Arial"/>
              <a:cs typeface="Arial"/>
              <a:sym typeface="Arial"/>
            </a:endParaRPr>
          </a:p>
        </p:txBody>
      </p:sp>
      <p:sp>
        <p:nvSpPr>
          <p:cNvPr id="1057" name="Google Shape;1057;p73"/>
          <p:cNvSpPr txBox="1"/>
          <p:nvPr/>
        </p:nvSpPr>
        <p:spPr>
          <a:xfrm rot="-3215385">
            <a:off x="7532833" y="3712917"/>
            <a:ext cx="1518289" cy="233795"/>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Collection</a:t>
            </a:r>
            <a:endParaRPr b="1" i="1" sz="1400">
              <a:solidFill>
                <a:srgbClr val="000000"/>
              </a:solidFill>
              <a:latin typeface="Arial"/>
              <a:ea typeface="Arial"/>
              <a:cs typeface="Arial"/>
              <a:sym typeface="Arial"/>
            </a:endParaRPr>
          </a:p>
        </p:txBody>
      </p:sp>
      <p:sp>
        <p:nvSpPr>
          <p:cNvPr id="1058" name="Google Shape;1058;p73"/>
          <p:cNvSpPr txBox="1"/>
          <p:nvPr/>
        </p:nvSpPr>
        <p:spPr>
          <a:xfrm>
            <a:off x="484150" y="839725"/>
            <a:ext cx="4659000" cy="461700"/>
          </a:xfrm>
          <a:prstGeom prst="rect">
            <a:avLst/>
          </a:prstGeom>
          <a:noFill/>
          <a:ln>
            <a:noFill/>
          </a:ln>
        </p:spPr>
        <p:txBody>
          <a:bodyPr anchorCtr="0" anchor="t" bIns="45700" lIns="91425" spcFirstLastPara="1" rIns="91425" wrap="square" tIns="45700">
            <a:spAutoFit/>
          </a:bodyPr>
          <a:lstStyle/>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Start with raw way forms on your wires and apply noise filter! Apply deconvolution (turn bipolar into unipolar)</a:t>
            </a:r>
            <a:endParaRPr sz="1200">
              <a:solidFill>
                <a:srgbClr val="222222"/>
              </a:solidFill>
              <a:latin typeface="Palatino Linotype"/>
              <a:ea typeface="Palatino Linotype"/>
              <a:cs typeface="Palatino Linotype"/>
              <a:sym typeface="Palatino Linotype"/>
            </a:endParaRPr>
          </a:p>
        </p:txBody>
      </p:sp>
      <p:pic>
        <p:nvPicPr>
          <p:cNvPr descr="Schermata 2016-05-02 alle 19.56.28.png" id="1059" name="Google Shape;1059;p73"/>
          <p:cNvPicPr preferRelativeResize="0"/>
          <p:nvPr/>
        </p:nvPicPr>
        <p:blipFill rotWithShape="1">
          <a:blip r:embed="rId4">
            <a:alphaModFix/>
          </a:blip>
          <a:srcRect b="0" l="0" r="0" t="0"/>
          <a:stretch/>
        </p:blipFill>
        <p:spPr>
          <a:xfrm>
            <a:off x="911294" y="1983982"/>
            <a:ext cx="3829598" cy="2437461"/>
          </a:xfrm>
          <a:prstGeom prst="rect">
            <a:avLst/>
          </a:prstGeom>
          <a:noFill/>
          <a:ln>
            <a:noFill/>
          </a:ln>
        </p:spPr>
      </p:pic>
      <p:sp>
        <p:nvSpPr>
          <p:cNvPr id="1060" name="Google Shape;1060;p73"/>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An example of event reconstruction workflow</a:t>
            </a:r>
            <a:endParaRPr sz="195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7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066" name="Google Shape;1066;p7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067" name="Google Shape;1067;p7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068" name="Google Shape;1068;p74"/>
          <p:cNvSpPr txBox="1"/>
          <p:nvPr/>
        </p:nvSpPr>
        <p:spPr>
          <a:xfrm>
            <a:off x="484150" y="839725"/>
            <a:ext cx="4659000" cy="1015800"/>
          </a:xfrm>
          <a:prstGeom prst="rect">
            <a:avLst/>
          </a:prstGeom>
          <a:noFill/>
          <a:ln>
            <a:noFill/>
          </a:ln>
        </p:spPr>
        <p:txBody>
          <a:bodyPr anchorCtr="0" anchor="t" bIns="45700" lIns="91425" spcFirstLastPara="1" rIns="91425" wrap="square" tIns="45700">
            <a:spAutoFit/>
          </a:bodyPr>
          <a:lstStyle/>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Start with raw way forms on your wires and apply noise filter! Apply deconvolution (turn bipolar into unipolar)</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Hit reconstruction and identification</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p:txBody>
      </p:sp>
      <p:pic>
        <p:nvPicPr>
          <p:cNvPr descr="Schermata 2016-05-02 alle 20.08.45.png" id="1069" name="Google Shape;1069;p74"/>
          <p:cNvPicPr preferRelativeResize="0"/>
          <p:nvPr/>
        </p:nvPicPr>
        <p:blipFill rotWithShape="1">
          <a:blip r:embed="rId3">
            <a:alphaModFix/>
          </a:blip>
          <a:srcRect b="0" l="0" r="0" t="0"/>
          <a:stretch/>
        </p:blipFill>
        <p:spPr>
          <a:xfrm>
            <a:off x="0" y="1889980"/>
            <a:ext cx="5943601" cy="1342353"/>
          </a:xfrm>
          <a:prstGeom prst="rect">
            <a:avLst/>
          </a:prstGeom>
          <a:noFill/>
          <a:ln>
            <a:noFill/>
          </a:ln>
        </p:spPr>
      </p:pic>
      <p:sp>
        <p:nvSpPr>
          <p:cNvPr id="1070" name="Google Shape;1070;p74"/>
          <p:cNvSpPr/>
          <p:nvPr/>
        </p:nvSpPr>
        <p:spPr>
          <a:xfrm>
            <a:off x="2286000" y="3152001"/>
            <a:ext cx="34614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rgbClr val="000000"/>
                </a:solidFill>
                <a:latin typeface="Palatino Linotype"/>
                <a:ea typeface="Palatino Linotype"/>
                <a:cs typeface="Palatino Linotype"/>
                <a:sym typeface="Palatino Linotype"/>
              </a:rPr>
              <a:t>(Only collection shown for illustrative purpose)</a:t>
            </a:r>
            <a:endParaRPr sz="1200">
              <a:solidFill>
                <a:srgbClr val="000000"/>
              </a:solidFill>
              <a:latin typeface="Palatino Linotype"/>
              <a:ea typeface="Palatino Linotype"/>
              <a:cs typeface="Palatino Linotype"/>
              <a:sym typeface="Palatino Linotype"/>
            </a:endParaRPr>
          </a:p>
        </p:txBody>
      </p:sp>
      <p:sp>
        <p:nvSpPr>
          <p:cNvPr id="1071" name="Google Shape;1071;p74"/>
          <p:cNvSpPr/>
          <p:nvPr/>
        </p:nvSpPr>
        <p:spPr>
          <a:xfrm rot="-5400000">
            <a:off x="-497515" y="2245650"/>
            <a:ext cx="1295400" cy="4617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Palatino Linotype"/>
              <a:ea typeface="Palatino Linotype"/>
              <a:cs typeface="Palatino Linotype"/>
              <a:sym typeface="Palatino Linotype"/>
            </a:endParaRPr>
          </a:p>
          <a:p>
            <a:pPr indent="0" lvl="0" marL="0" marR="0" rtl="0" algn="l">
              <a:spcBef>
                <a:spcPts val="0"/>
              </a:spcBef>
              <a:spcAft>
                <a:spcPts val="0"/>
              </a:spcAft>
              <a:buNone/>
            </a:pPr>
            <a:r>
              <a:rPr lang="en" sz="1200">
                <a:solidFill>
                  <a:srgbClr val="000000"/>
                </a:solidFill>
                <a:latin typeface="Palatino Linotype"/>
                <a:ea typeface="Palatino Linotype"/>
                <a:cs typeface="Palatino Linotype"/>
                <a:sym typeface="Palatino Linotype"/>
              </a:rPr>
              <a:t>Q [ADC]</a:t>
            </a:r>
            <a:endParaRPr/>
          </a:p>
        </p:txBody>
      </p:sp>
      <p:sp>
        <p:nvSpPr>
          <p:cNvPr id="1072" name="Google Shape;1072;p74"/>
          <p:cNvSpPr/>
          <p:nvPr/>
        </p:nvSpPr>
        <p:spPr>
          <a:xfrm>
            <a:off x="546651" y="2390001"/>
            <a:ext cx="20442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rgbClr val="FF0000"/>
                </a:solidFill>
                <a:latin typeface="Palatino Linotype"/>
                <a:ea typeface="Palatino Linotype"/>
                <a:cs typeface="Palatino Linotype"/>
                <a:sym typeface="Palatino Linotype"/>
              </a:rPr>
              <a:t>Threshold for hit definition</a:t>
            </a:r>
            <a:endParaRPr sz="1200">
              <a:solidFill>
                <a:srgbClr val="FF0000"/>
              </a:solidFill>
              <a:latin typeface="Calibri"/>
              <a:ea typeface="Calibri"/>
              <a:cs typeface="Calibri"/>
              <a:sym typeface="Calibri"/>
            </a:endParaRPr>
          </a:p>
        </p:txBody>
      </p:sp>
      <p:sp>
        <p:nvSpPr>
          <p:cNvPr id="1073" name="Google Shape;1073;p74"/>
          <p:cNvSpPr/>
          <p:nvPr/>
        </p:nvSpPr>
        <p:spPr>
          <a:xfrm>
            <a:off x="625700" y="3545825"/>
            <a:ext cx="4497000" cy="110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rgbClr val="222222"/>
                </a:solidFill>
                <a:latin typeface="Palatino Linotype"/>
                <a:ea typeface="Palatino Linotype"/>
                <a:cs typeface="Palatino Linotype"/>
                <a:sym typeface="Palatino Linotype"/>
              </a:rPr>
              <a:t>Gaussian Fit of a hits which determines :</a:t>
            </a:r>
            <a:endParaRPr sz="1200">
              <a:solidFill>
                <a:srgbClr val="222222"/>
              </a:solidFill>
              <a:latin typeface="Palatino Linotype"/>
              <a:ea typeface="Palatino Linotype"/>
              <a:cs typeface="Palatino Linotype"/>
              <a:sym typeface="Palatino Linotype"/>
            </a:endParaRPr>
          </a:p>
          <a:p>
            <a:pPr indent="-133350" lvl="0" marL="171450" marR="0" rtl="0" algn="l">
              <a:spcBef>
                <a:spcPts val="0"/>
              </a:spcBef>
              <a:spcAft>
                <a:spcPts val="0"/>
              </a:spcAft>
              <a:buClr>
                <a:srgbClr val="222222"/>
              </a:buClr>
              <a:buSzPts val="1200"/>
              <a:buFont typeface="Palatino Linotype"/>
              <a:buChar char="•"/>
            </a:pPr>
            <a:r>
              <a:rPr lang="en" sz="1200">
                <a:solidFill>
                  <a:srgbClr val="222222"/>
                </a:solidFill>
                <a:latin typeface="Palatino Linotype"/>
                <a:ea typeface="Palatino Linotype"/>
                <a:cs typeface="Palatino Linotype"/>
                <a:sym typeface="Palatino Linotype"/>
              </a:rPr>
              <a:t>Wire number</a:t>
            </a:r>
            <a:endParaRPr sz="1200">
              <a:solidFill>
                <a:srgbClr val="222222"/>
              </a:solidFill>
              <a:latin typeface="Palatino Linotype"/>
              <a:ea typeface="Palatino Linotype"/>
              <a:cs typeface="Palatino Linotype"/>
              <a:sym typeface="Palatino Linotype"/>
            </a:endParaRPr>
          </a:p>
          <a:p>
            <a:pPr indent="-133350" lvl="0" marL="171450" marR="0" rtl="0" algn="l">
              <a:spcBef>
                <a:spcPts val="0"/>
              </a:spcBef>
              <a:spcAft>
                <a:spcPts val="0"/>
              </a:spcAft>
              <a:buClr>
                <a:srgbClr val="222222"/>
              </a:buClr>
              <a:buSzPts val="1200"/>
              <a:buFont typeface="Palatino Linotype"/>
              <a:buChar char="•"/>
            </a:pPr>
            <a:r>
              <a:rPr lang="en" sz="1200">
                <a:solidFill>
                  <a:srgbClr val="222222"/>
                </a:solidFill>
                <a:latin typeface="Palatino Linotype"/>
                <a:ea typeface="Palatino Linotype"/>
                <a:cs typeface="Palatino Linotype"/>
                <a:sym typeface="Palatino Linotype"/>
              </a:rPr>
              <a:t>Time tick</a:t>
            </a:r>
            <a:endParaRPr sz="1200">
              <a:solidFill>
                <a:srgbClr val="222222"/>
              </a:solidFill>
              <a:latin typeface="Palatino Linotype"/>
              <a:ea typeface="Palatino Linotype"/>
              <a:cs typeface="Palatino Linotype"/>
              <a:sym typeface="Palatino Linotype"/>
            </a:endParaRPr>
          </a:p>
          <a:p>
            <a:pPr indent="-133350" lvl="0" marL="171450" marR="0" rtl="0" algn="l">
              <a:spcBef>
                <a:spcPts val="0"/>
              </a:spcBef>
              <a:spcAft>
                <a:spcPts val="0"/>
              </a:spcAft>
              <a:buClr>
                <a:srgbClr val="222222"/>
              </a:buClr>
              <a:buSzPts val="1200"/>
              <a:buFont typeface="Palatino Linotype"/>
              <a:buChar char="•"/>
            </a:pPr>
            <a:r>
              <a:rPr lang="en" sz="1200">
                <a:solidFill>
                  <a:srgbClr val="222222"/>
                </a:solidFill>
                <a:latin typeface="Palatino Linotype"/>
                <a:ea typeface="Palatino Linotype"/>
                <a:cs typeface="Palatino Linotype"/>
                <a:sym typeface="Palatino Linotype"/>
              </a:rPr>
              <a:t>Hit Amplitude </a:t>
            </a:r>
            <a:endParaRPr sz="1200">
              <a:solidFill>
                <a:srgbClr val="222222"/>
              </a:solidFill>
              <a:latin typeface="Palatino Linotype"/>
              <a:ea typeface="Palatino Linotype"/>
              <a:cs typeface="Palatino Linotype"/>
              <a:sym typeface="Palatino Linotype"/>
            </a:endParaRPr>
          </a:p>
          <a:p>
            <a:pPr indent="-133350" lvl="0" marL="171450" marR="0" rtl="0" algn="l">
              <a:spcBef>
                <a:spcPts val="0"/>
              </a:spcBef>
              <a:spcAft>
                <a:spcPts val="0"/>
              </a:spcAft>
              <a:buClr>
                <a:srgbClr val="222222"/>
              </a:buClr>
              <a:buSzPts val="1200"/>
              <a:buFont typeface="Palatino Linotype"/>
              <a:buChar char="•"/>
            </a:pPr>
            <a:r>
              <a:rPr lang="en" sz="1200">
                <a:solidFill>
                  <a:srgbClr val="222222"/>
                </a:solidFill>
                <a:latin typeface="Palatino Linotype"/>
                <a:ea typeface="Palatino Linotype"/>
                <a:cs typeface="Palatino Linotype"/>
                <a:sym typeface="Palatino Linotype"/>
              </a:rPr>
              <a:t>Hit Width </a:t>
            </a:r>
            <a:endParaRPr sz="1200">
              <a:solidFill>
                <a:srgbClr val="222222"/>
              </a:solidFill>
              <a:latin typeface="Palatino Linotype"/>
              <a:ea typeface="Palatino Linotype"/>
              <a:cs typeface="Palatino Linotype"/>
              <a:sym typeface="Palatino Linotype"/>
            </a:endParaRPr>
          </a:p>
        </p:txBody>
      </p:sp>
      <p:pic>
        <p:nvPicPr>
          <p:cNvPr descr="C:\My Documents\Dusel\TPC\TPC4.gif" id="1074" name="Google Shape;1074;p74"/>
          <p:cNvPicPr preferRelativeResize="0"/>
          <p:nvPr/>
        </p:nvPicPr>
        <p:blipFill rotWithShape="1">
          <a:blip r:embed="rId4">
            <a:alphaModFix/>
          </a:blip>
          <a:srcRect b="0" l="0" r="0" t="0"/>
          <a:stretch/>
        </p:blipFill>
        <p:spPr>
          <a:xfrm>
            <a:off x="5369205" y="977642"/>
            <a:ext cx="3273463" cy="3748383"/>
          </a:xfrm>
          <a:prstGeom prst="rect">
            <a:avLst/>
          </a:prstGeom>
          <a:noFill/>
          <a:ln>
            <a:noFill/>
          </a:ln>
        </p:spPr>
      </p:pic>
      <p:sp>
        <p:nvSpPr>
          <p:cNvPr id="1075" name="Google Shape;1075;p74"/>
          <p:cNvSpPr txBox="1"/>
          <p:nvPr/>
        </p:nvSpPr>
        <p:spPr>
          <a:xfrm>
            <a:off x="6809549" y="685800"/>
            <a:ext cx="1623900" cy="252900"/>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Induction</a:t>
            </a:r>
            <a:endParaRPr b="1" i="1" sz="1400">
              <a:solidFill>
                <a:srgbClr val="000000"/>
              </a:solidFill>
              <a:latin typeface="Arial"/>
              <a:ea typeface="Arial"/>
              <a:cs typeface="Arial"/>
              <a:sym typeface="Arial"/>
            </a:endParaRPr>
          </a:p>
        </p:txBody>
      </p:sp>
      <p:sp>
        <p:nvSpPr>
          <p:cNvPr id="1076" name="Google Shape;1076;p74"/>
          <p:cNvSpPr txBox="1"/>
          <p:nvPr/>
        </p:nvSpPr>
        <p:spPr>
          <a:xfrm rot="-3142091">
            <a:off x="7575660" y="3856767"/>
            <a:ext cx="1624344" cy="252805"/>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Collection</a:t>
            </a:r>
            <a:endParaRPr b="1" i="1" sz="1400">
              <a:solidFill>
                <a:srgbClr val="000000"/>
              </a:solidFill>
              <a:latin typeface="Arial"/>
              <a:ea typeface="Arial"/>
              <a:cs typeface="Arial"/>
              <a:sym typeface="Arial"/>
            </a:endParaRPr>
          </a:p>
        </p:txBody>
      </p:sp>
      <p:sp>
        <p:nvSpPr>
          <p:cNvPr id="1077" name="Google Shape;1077;p74"/>
          <p:cNvSpPr/>
          <p:nvPr/>
        </p:nvSpPr>
        <p:spPr>
          <a:xfrm>
            <a:off x="6302489" y="4586096"/>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78" name="Google Shape;1078;p74"/>
          <p:cNvSpPr/>
          <p:nvPr/>
        </p:nvSpPr>
        <p:spPr>
          <a:xfrm>
            <a:off x="6344278" y="4544308"/>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79" name="Google Shape;1079;p74"/>
          <p:cNvSpPr/>
          <p:nvPr/>
        </p:nvSpPr>
        <p:spPr>
          <a:xfrm>
            <a:off x="6413926" y="4446800"/>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0" name="Google Shape;1080;p74"/>
          <p:cNvSpPr/>
          <p:nvPr/>
        </p:nvSpPr>
        <p:spPr>
          <a:xfrm>
            <a:off x="6441786" y="4377152"/>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1" name="Google Shape;1081;p74"/>
          <p:cNvSpPr/>
          <p:nvPr/>
        </p:nvSpPr>
        <p:spPr>
          <a:xfrm>
            <a:off x="6511434" y="4307504"/>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2" name="Google Shape;1082;p74"/>
          <p:cNvSpPr/>
          <p:nvPr/>
        </p:nvSpPr>
        <p:spPr>
          <a:xfrm>
            <a:off x="6553222" y="4237856"/>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3" name="Google Shape;1083;p74"/>
          <p:cNvSpPr/>
          <p:nvPr/>
        </p:nvSpPr>
        <p:spPr>
          <a:xfrm>
            <a:off x="6650730" y="4168207"/>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4" name="Google Shape;1084;p74"/>
          <p:cNvSpPr/>
          <p:nvPr/>
        </p:nvSpPr>
        <p:spPr>
          <a:xfrm>
            <a:off x="6720378" y="4098559"/>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5" name="Google Shape;1085;p74"/>
          <p:cNvSpPr/>
          <p:nvPr/>
        </p:nvSpPr>
        <p:spPr>
          <a:xfrm>
            <a:off x="6720378" y="4028911"/>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6" name="Google Shape;1086;p74"/>
          <p:cNvSpPr/>
          <p:nvPr/>
        </p:nvSpPr>
        <p:spPr>
          <a:xfrm>
            <a:off x="6790026" y="3959263"/>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7" name="Google Shape;1087;p74"/>
          <p:cNvSpPr/>
          <p:nvPr/>
        </p:nvSpPr>
        <p:spPr>
          <a:xfrm>
            <a:off x="6901463" y="3889615"/>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8" name="Google Shape;1088;p74"/>
          <p:cNvSpPr/>
          <p:nvPr/>
        </p:nvSpPr>
        <p:spPr>
          <a:xfrm>
            <a:off x="6929323" y="3819967"/>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9" name="Google Shape;1089;p74"/>
          <p:cNvSpPr/>
          <p:nvPr/>
        </p:nvSpPr>
        <p:spPr>
          <a:xfrm>
            <a:off x="7040759" y="3819967"/>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0" name="Google Shape;1090;p74"/>
          <p:cNvSpPr/>
          <p:nvPr/>
        </p:nvSpPr>
        <p:spPr>
          <a:xfrm>
            <a:off x="7138268" y="3750319"/>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1" name="Google Shape;1091;p74"/>
          <p:cNvSpPr/>
          <p:nvPr/>
        </p:nvSpPr>
        <p:spPr>
          <a:xfrm>
            <a:off x="7207916" y="3680670"/>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2" name="Google Shape;1092;p74"/>
          <p:cNvSpPr/>
          <p:nvPr/>
        </p:nvSpPr>
        <p:spPr>
          <a:xfrm>
            <a:off x="7347212" y="3611022"/>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3" name="Google Shape;1093;p74"/>
          <p:cNvSpPr/>
          <p:nvPr/>
        </p:nvSpPr>
        <p:spPr>
          <a:xfrm>
            <a:off x="7458648" y="3541374"/>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4" name="Google Shape;1094;p74"/>
          <p:cNvSpPr/>
          <p:nvPr/>
        </p:nvSpPr>
        <p:spPr>
          <a:xfrm>
            <a:off x="7556156" y="3471726"/>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5" name="Google Shape;1095;p74"/>
          <p:cNvSpPr/>
          <p:nvPr/>
        </p:nvSpPr>
        <p:spPr>
          <a:xfrm>
            <a:off x="7667592" y="3402078"/>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6" name="Google Shape;1096;p74"/>
          <p:cNvSpPr/>
          <p:nvPr/>
        </p:nvSpPr>
        <p:spPr>
          <a:xfrm>
            <a:off x="7806889" y="3332430"/>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7" name="Google Shape;1097;p74"/>
          <p:cNvSpPr/>
          <p:nvPr/>
        </p:nvSpPr>
        <p:spPr>
          <a:xfrm>
            <a:off x="7904397" y="3262782"/>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8" name="Google Shape;1098;p74"/>
          <p:cNvSpPr/>
          <p:nvPr/>
        </p:nvSpPr>
        <p:spPr>
          <a:xfrm>
            <a:off x="8015833" y="3193133"/>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9" name="Google Shape;1099;p74"/>
          <p:cNvSpPr/>
          <p:nvPr/>
        </p:nvSpPr>
        <p:spPr>
          <a:xfrm>
            <a:off x="6901463" y="3778179"/>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0" name="Google Shape;1100;p74"/>
          <p:cNvSpPr/>
          <p:nvPr/>
        </p:nvSpPr>
        <p:spPr>
          <a:xfrm>
            <a:off x="6901463" y="3680670"/>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1" name="Google Shape;1101;p74"/>
          <p:cNvSpPr/>
          <p:nvPr/>
        </p:nvSpPr>
        <p:spPr>
          <a:xfrm>
            <a:off x="6901463" y="3611022"/>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2" name="Google Shape;1102;p74"/>
          <p:cNvSpPr/>
          <p:nvPr/>
        </p:nvSpPr>
        <p:spPr>
          <a:xfrm>
            <a:off x="6929323" y="3541374"/>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3" name="Google Shape;1103;p74"/>
          <p:cNvSpPr/>
          <p:nvPr/>
        </p:nvSpPr>
        <p:spPr>
          <a:xfrm>
            <a:off x="6901463" y="3471726"/>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4" name="Google Shape;1104;p74"/>
          <p:cNvSpPr/>
          <p:nvPr/>
        </p:nvSpPr>
        <p:spPr>
          <a:xfrm>
            <a:off x="7625805" y="3151345"/>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5" name="Google Shape;1105;p74"/>
          <p:cNvSpPr/>
          <p:nvPr/>
        </p:nvSpPr>
        <p:spPr>
          <a:xfrm>
            <a:off x="7597944" y="3053837"/>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6" name="Google Shape;1106;p74"/>
          <p:cNvSpPr/>
          <p:nvPr/>
        </p:nvSpPr>
        <p:spPr>
          <a:xfrm>
            <a:off x="7597944" y="294240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7" name="Google Shape;1107;p74"/>
          <p:cNvSpPr/>
          <p:nvPr/>
        </p:nvSpPr>
        <p:spPr>
          <a:xfrm>
            <a:off x="7556156" y="2705596"/>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8" name="Google Shape;1108;p74"/>
          <p:cNvSpPr/>
          <p:nvPr/>
        </p:nvSpPr>
        <p:spPr>
          <a:xfrm>
            <a:off x="7597944" y="2844893"/>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9" name="Google Shape;1109;p74"/>
          <p:cNvSpPr/>
          <p:nvPr/>
        </p:nvSpPr>
        <p:spPr>
          <a:xfrm>
            <a:off x="7556156" y="2594160"/>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0" name="Google Shape;1110;p74"/>
          <p:cNvSpPr/>
          <p:nvPr/>
        </p:nvSpPr>
        <p:spPr>
          <a:xfrm>
            <a:off x="7556156" y="2524512"/>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1" name="Google Shape;1111;p74"/>
          <p:cNvSpPr/>
          <p:nvPr/>
        </p:nvSpPr>
        <p:spPr>
          <a:xfrm>
            <a:off x="7556156" y="2385216"/>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2" name="Google Shape;1112;p74"/>
          <p:cNvSpPr/>
          <p:nvPr/>
        </p:nvSpPr>
        <p:spPr>
          <a:xfrm>
            <a:off x="7528296" y="2315568"/>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3" name="Google Shape;1113;p74"/>
          <p:cNvSpPr/>
          <p:nvPr/>
        </p:nvSpPr>
        <p:spPr>
          <a:xfrm>
            <a:off x="7556156" y="217627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4" name="Google Shape;1114;p74"/>
          <p:cNvSpPr/>
          <p:nvPr/>
        </p:nvSpPr>
        <p:spPr>
          <a:xfrm>
            <a:off x="7625805" y="2036975"/>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5" name="Google Shape;1115;p74"/>
          <p:cNvSpPr/>
          <p:nvPr/>
        </p:nvSpPr>
        <p:spPr>
          <a:xfrm>
            <a:off x="7667592" y="1939467"/>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6" name="Google Shape;1116;p74"/>
          <p:cNvSpPr/>
          <p:nvPr/>
        </p:nvSpPr>
        <p:spPr>
          <a:xfrm>
            <a:off x="7737240" y="182803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7" name="Google Shape;1117;p74"/>
          <p:cNvSpPr/>
          <p:nvPr/>
        </p:nvSpPr>
        <p:spPr>
          <a:xfrm>
            <a:off x="7806889" y="1730522"/>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8" name="Google Shape;1118;p74"/>
          <p:cNvSpPr/>
          <p:nvPr/>
        </p:nvSpPr>
        <p:spPr>
          <a:xfrm>
            <a:off x="7834749" y="1619086"/>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9" name="Google Shape;1119;p74"/>
          <p:cNvSpPr/>
          <p:nvPr/>
        </p:nvSpPr>
        <p:spPr>
          <a:xfrm>
            <a:off x="7876537" y="1521578"/>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0" name="Google Shape;1120;p74"/>
          <p:cNvSpPr/>
          <p:nvPr/>
        </p:nvSpPr>
        <p:spPr>
          <a:xfrm>
            <a:off x="7904397" y="138228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1" name="Google Shape;1121;p74"/>
          <p:cNvSpPr/>
          <p:nvPr/>
        </p:nvSpPr>
        <p:spPr>
          <a:xfrm>
            <a:off x="7416860" y="214841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2" name="Google Shape;1122;p74"/>
          <p:cNvSpPr/>
          <p:nvPr/>
        </p:nvSpPr>
        <p:spPr>
          <a:xfrm>
            <a:off x="7291491" y="2078763"/>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3" name="Google Shape;1123;p74"/>
          <p:cNvSpPr/>
          <p:nvPr/>
        </p:nvSpPr>
        <p:spPr>
          <a:xfrm>
            <a:off x="7138268" y="1939467"/>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4" name="Google Shape;1124;p74"/>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An example of event reconstruction workflow</a:t>
            </a:r>
            <a:endParaRPr sz="195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7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130" name="Google Shape;1130;p7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131" name="Google Shape;1131;p7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132" name="Google Shape;1132;p75"/>
          <p:cNvSpPr txBox="1"/>
          <p:nvPr/>
        </p:nvSpPr>
        <p:spPr>
          <a:xfrm>
            <a:off x="484150" y="839725"/>
            <a:ext cx="4659000" cy="1200600"/>
          </a:xfrm>
          <a:prstGeom prst="rect">
            <a:avLst/>
          </a:prstGeom>
          <a:noFill/>
          <a:ln>
            <a:noFill/>
          </a:ln>
        </p:spPr>
        <p:txBody>
          <a:bodyPr anchorCtr="0" anchor="t" bIns="45700" lIns="91425" spcFirstLastPara="1" rIns="91425" wrap="square" tIns="45700">
            <a:spAutoFit/>
          </a:bodyPr>
          <a:lstStyle/>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Start with raw way forms on your wires and apply noise filter! Apply deconvolution (turn bipolar into unipolar)</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Hit reconstruction and identification</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Clustering of proximal hits</a:t>
            </a:r>
            <a:endParaRPr sz="1200">
              <a:solidFill>
                <a:srgbClr val="222222"/>
              </a:solidFill>
              <a:latin typeface="Palatino Linotype"/>
              <a:ea typeface="Palatino Linotype"/>
              <a:cs typeface="Palatino Linotype"/>
              <a:sym typeface="Palatino Linotype"/>
            </a:endParaRPr>
          </a:p>
        </p:txBody>
      </p:sp>
      <p:pic>
        <p:nvPicPr>
          <p:cNvPr descr="C:\My Documents\Dusel\TPC\TPC4.gif" id="1133" name="Google Shape;1133;p75"/>
          <p:cNvPicPr preferRelativeResize="0"/>
          <p:nvPr/>
        </p:nvPicPr>
        <p:blipFill rotWithShape="1">
          <a:blip r:embed="rId3">
            <a:alphaModFix/>
          </a:blip>
          <a:srcRect b="0" l="0" r="0" t="0"/>
          <a:stretch/>
        </p:blipFill>
        <p:spPr>
          <a:xfrm>
            <a:off x="5369205" y="977642"/>
            <a:ext cx="3273463" cy="3748383"/>
          </a:xfrm>
          <a:prstGeom prst="rect">
            <a:avLst/>
          </a:prstGeom>
          <a:noFill/>
          <a:ln>
            <a:noFill/>
          </a:ln>
        </p:spPr>
      </p:pic>
      <p:sp>
        <p:nvSpPr>
          <p:cNvPr id="1134" name="Google Shape;1134;p75"/>
          <p:cNvSpPr txBox="1"/>
          <p:nvPr/>
        </p:nvSpPr>
        <p:spPr>
          <a:xfrm>
            <a:off x="6809549" y="685800"/>
            <a:ext cx="1623900" cy="252900"/>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Induction</a:t>
            </a:r>
            <a:endParaRPr b="1" i="1" sz="1400">
              <a:solidFill>
                <a:srgbClr val="000000"/>
              </a:solidFill>
              <a:latin typeface="Arial"/>
              <a:ea typeface="Arial"/>
              <a:cs typeface="Arial"/>
              <a:sym typeface="Arial"/>
            </a:endParaRPr>
          </a:p>
        </p:txBody>
      </p:sp>
      <p:sp>
        <p:nvSpPr>
          <p:cNvPr id="1135" name="Google Shape;1135;p75"/>
          <p:cNvSpPr txBox="1"/>
          <p:nvPr/>
        </p:nvSpPr>
        <p:spPr>
          <a:xfrm rot="-3142091">
            <a:off x="7575660" y="3856767"/>
            <a:ext cx="1624344" cy="252805"/>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Collection</a:t>
            </a:r>
            <a:endParaRPr b="1" i="1" sz="1400">
              <a:solidFill>
                <a:srgbClr val="000000"/>
              </a:solidFill>
              <a:latin typeface="Arial"/>
              <a:ea typeface="Arial"/>
              <a:cs typeface="Arial"/>
              <a:sym typeface="Arial"/>
            </a:endParaRPr>
          </a:p>
        </p:txBody>
      </p:sp>
      <p:sp>
        <p:nvSpPr>
          <p:cNvPr id="1136" name="Google Shape;1136;p75"/>
          <p:cNvSpPr/>
          <p:nvPr/>
        </p:nvSpPr>
        <p:spPr>
          <a:xfrm>
            <a:off x="6302489" y="4586096"/>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37" name="Google Shape;1137;p75"/>
          <p:cNvSpPr/>
          <p:nvPr/>
        </p:nvSpPr>
        <p:spPr>
          <a:xfrm>
            <a:off x="6344278" y="4544308"/>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38" name="Google Shape;1138;p75"/>
          <p:cNvSpPr/>
          <p:nvPr/>
        </p:nvSpPr>
        <p:spPr>
          <a:xfrm>
            <a:off x="6413926" y="4446800"/>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39" name="Google Shape;1139;p75"/>
          <p:cNvSpPr/>
          <p:nvPr/>
        </p:nvSpPr>
        <p:spPr>
          <a:xfrm>
            <a:off x="6441786" y="4377152"/>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0" name="Google Shape;1140;p75"/>
          <p:cNvSpPr/>
          <p:nvPr/>
        </p:nvSpPr>
        <p:spPr>
          <a:xfrm>
            <a:off x="6511434" y="4307504"/>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1" name="Google Shape;1141;p75"/>
          <p:cNvSpPr/>
          <p:nvPr/>
        </p:nvSpPr>
        <p:spPr>
          <a:xfrm>
            <a:off x="6553222" y="4237856"/>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2" name="Google Shape;1142;p75"/>
          <p:cNvSpPr/>
          <p:nvPr/>
        </p:nvSpPr>
        <p:spPr>
          <a:xfrm>
            <a:off x="6650730" y="4168207"/>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3" name="Google Shape;1143;p75"/>
          <p:cNvSpPr/>
          <p:nvPr/>
        </p:nvSpPr>
        <p:spPr>
          <a:xfrm>
            <a:off x="6720378" y="4098559"/>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4" name="Google Shape;1144;p75"/>
          <p:cNvSpPr/>
          <p:nvPr/>
        </p:nvSpPr>
        <p:spPr>
          <a:xfrm>
            <a:off x="6720378" y="4028911"/>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5" name="Google Shape;1145;p75"/>
          <p:cNvSpPr/>
          <p:nvPr/>
        </p:nvSpPr>
        <p:spPr>
          <a:xfrm>
            <a:off x="6790026" y="3959263"/>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6" name="Google Shape;1146;p75"/>
          <p:cNvSpPr/>
          <p:nvPr/>
        </p:nvSpPr>
        <p:spPr>
          <a:xfrm>
            <a:off x="6901463" y="3889615"/>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7" name="Google Shape;1147;p75"/>
          <p:cNvSpPr/>
          <p:nvPr/>
        </p:nvSpPr>
        <p:spPr>
          <a:xfrm>
            <a:off x="6929323" y="3819967"/>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8" name="Google Shape;1148;p75"/>
          <p:cNvSpPr/>
          <p:nvPr/>
        </p:nvSpPr>
        <p:spPr>
          <a:xfrm>
            <a:off x="7040759" y="3819967"/>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9" name="Google Shape;1149;p75"/>
          <p:cNvSpPr/>
          <p:nvPr/>
        </p:nvSpPr>
        <p:spPr>
          <a:xfrm>
            <a:off x="7138268" y="3750319"/>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0" name="Google Shape;1150;p75"/>
          <p:cNvSpPr/>
          <p:nvPr/>
        </p:nvSpPr>
        <p:spPr>
          <a:xfrm>
            <a:off x="7207916" y="3680670"/>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1" name="Google Shape;1151;p75"/>
          <p:cNvSpPr/>
          <p:nvPr/>
        </p:nvSpPr>
        <p:spPr>
          <a:xfrm>
            <a:off x="7347212" y="3611022"/>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2" name="Google Shape;1152;p75"/>
          <p:cNvSpPr/>
          <p:nvPr/>
        </p:nvSpPr>
        <p:spPr>
          <a:xfrm>
            <a:off x="7458648" y="3541374"/>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3" name="Google Shape;1153;p75"/>
          <p:cNvSpPr/>
          <p:nvPr/>
        </p:nvSpPr>
        <p:spPr>
          <a:xfrm>
            <a:off x="7556156" y="3471726"/>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4" name="Google Shape;1154;p75"/>
          <p:cNvSpPr/>
          <p:nvPr/>
        </p:nvSpPr>
        <p:spPr>
          <a:xfrm>
            <a:off x="7667592" y="3402078"/>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5" name="Google Shape;1155;p75"/>
          <p:cNvSpPr/>
          <p:nvPr/>
        </p:nvSpPr>
        <p:spPr>
          <a:xfrm>
            <a:off x="7806889" y="3332430"/>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6" name="Google Shape;1156;p75"/>
          <p:cNvSpPr/>
          <p:nvPr/>
        </p:nvSpPr>
        <p:spPr>
          <a:xfrm>
            <a:off x="7904397" y="3262782"/>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7" name="Google Shape;1157;p75"/>
          <p:cNvSpPr/>
          <p:nvPr/>
        </p:nvSpPr>
        <p:spPr>
          <a:xfrm>
            <a:off x="8015833" y="3193133"/>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8" name="Google Shape;1158;p75"/>
          <p:cNvSpPr/>
          <p:nvPr/>
        </p:nvSpPr>
        <p:spPr>
          <a:xfrm>
            <a:off x="6901463" y="3778179"/>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9" name="Google Shape;1159;p75"/>
          <p:cNvSpPr/>
          <p:nvPr/>
        </p:nvSpPr>
        <p:spPr>
          <a:xfrm>
            <a:off x="6901463" y="3680670"/>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0" name="Google Shape;1160;p75"/>
          <p:cNvSpPr/>
          <p:nvPr/>
        </p:nvSpPr>
        <p:spPr>
          <a:xfrm>
            <a:off x="6901463" y="3611022"/>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1" name="Google Shape;1161;p75"/>
          <p:cNvSpPr/>
          <p:nvPr/>
        </p:nvSpPr>
        <p:spPr>
          <a:xfrm>
            <a:off x="6929323" y="3541374"/>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2" name="Google Shape;1162;p75"/>
          <p:cNvSpPr/>
          <p:nvPr/>
        </p:nvSpPr>
        <p:spPr>
          <a:xfrm>
            <a:off x="6901463" y="3471726"/>
            <a:ext cx="41700" cy="41700"/>
          </a:xfrm>
          <a:prstGeom prst="ellipse">
            <a:avLst/>
          </a:prstGeom>
          <a:solidFill>
            <a:srgbClr val="FFFF00"/>
          </a:solidFill>
          <a:ln cap="flat" cmpd="sng" w="9525">
            <a:solidFill>
              <a:srgbClr val="FF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3" name="Google Shape;1163;p75"/>
          <p:cNvSpPr/>
          <p:nvPr/>
        </p:nvSpPr>
        <p:spPr>
          <a:xfrm>
            <a:off x="7625805" y="3151345"/>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4" name="Google Shape;1164;p75"/>
          <p:cNvSpPr/>
          <p:nvPr/>
        </p:nvSpPr>
        <p:spPr>
          <a:xfrm>
            <a:off x="7597944" y="3053837"/>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5" name="Google Shape;1165;p75"/>
          <p:cNvSpPr/>
          <p:nvPr/>
        </p:nvSpPr>
        <p:spPr>
          <a:xfrm>
            <a:off x="7597944" y="294240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6" name="Google Shape;1166;p75"/>
          <p:cNvSpPr/>
          <p:nvPr/>
        </p:nvSpPr>
        <p:spPr>
          <a:xfrm>
            <a:off x="7556156" y="2705596"/>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7" name="Google Shape;1167;p75"/>
          <p:cNvSpPr/>
          <p:nvPr/>
        </p:nvSpPr>
        <p:spPr>
          <a:xfrm>
            <a:off x="7597944" y="2844893"/>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8" name="Google Shape;1168;p75"/>
          <p:cNvSpPr/>
          <p:nvPr/>
        </p:nvSpPr>
        <p:spPr>
          <a:xfrm>
            <a:off x="7556156" y="2594160"/>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9" name="Google Shape;1169;p75"/>
          <p:cNvSpPr/>
          <p:nvPr/>
        </p:nvSpPr>
        <p:spPr>
          <a:xfrm>
            <a:off x="7556156" y="2524512"/>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0" name="Google Shape;1170;p75"/>
          <p:cNvSpPr/>
          <p:nvPr/>
        </p:nvSpPr>
        <p:spPr>
          <a:xfrm>
            <a:off x="7556156" y="2385216"/>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1" name="Google Shape;1171;p75"/>
          <p:cNvSpPr/>
          <p:nvPr/>
        </p:nvSpPr>
        <p:spPr>
          <a:xfrm>
            <a:off x="7528296" y="2315568"/>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2" name="Google Shape;1172;p75"/>
          <p:cNvSpPr/>
          <p:nvPr/>
        </p:nvSpPr>
        <p:spPr>
          <a:xfrm>
            <a:off x="7556156" y="217627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3" name="Google Shape;1173;p75"/>
          <p:cNvSpPr/>
          <p:nvPr/>
        </p:nvSpPr>
        <p:spPr>
          <a:xfrm>
            <a:off x="7625805" y="2036975"/>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4" name="Google Shape;1174;p75"/>
          <p:cNvSpPr/>
          <p:nvPr/>
        </p:nvSpPr>
        <p:spPr>
          <a:xfrm>
            <a:off x="7667592" y="1939467"/>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5" name="Google Shape;1175;p75"/>
          <p:cNvSpPr/>
          <p:nvPr/>
        </p:nvSpPr>
        <p:spPr>
          <a:xfrm>
            <a:off x="7737240" y="182803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6" name="Google Shape;1176;p75"/>
          <p:cNvSpPr/>
          <p:nvPr/>
        </p:nvSpPr>
        <p:spPr>
          <a:xfrm>
            <a:off x="7806889" y="1730522"/>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7" name="Google Shape;1177;p75"/>
          <p:cNvSpPr/>
          <p:nvPr/>
        </p:nvSpPr>
        <p:spPr>
          <a:xfrm>
            <a:off x="7834749" y="1619086"/>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8" name="Google Shape;1178;p75"/>
          <p:cNvSpPr/>
          <p:nvPr/>
        </p:nvSpPr>
        <p:spPr>
          <a:xfrm>
            <a:off x="7876537" y="1521578"/>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9" name="Google Shape;1179;p75"/>
          <p:cNvSpPr/>
          <p:nvPr/>
        </p:nvSpPr>
        <p:spPr>
          <a:xfrm>
            <a:off x="7904397" y="138228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0" name="Google Shape;1180;p75"/>
          <p:cNvSpPr/>
          <p:nvPr/>
        </p:nvSpPr>
        <p:spPr>
          <a:xfrm>
            <a:off x="7416860" y="2148411"/>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1" name="Google Shape;1181;p75"/>
          <p:cNvSpPr/>
          <p:nvPr/>
        </p:nvSpPr>
        <p:spPr>
          <a:xfrm>
            <a:off x="7291491" y="2078763"/>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2" name="Google Shape;1182;p75"/>
          <p:cNvSpPr/>
          <p:nvPr/>
        </p:nvSpPr>
        <p:spPr>
          <a:xfrm>
            <a:off x="7138268" y="1939467"/>
            <a:ext cx="41700" cy="41700"/>
          </a:xfrm>
          <a:prstGeom prst="ellipse">
            <a:avLst/>
          </a:prstGeom>
          <a:solidFill>
            <a:srgbClr val="FFFF00"/>
          </a:solidFill>
          <a:ln cap="flat" cmpd="sng" w="9525">
            <a:solidFill>
              <a:srgbClr val="0000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3" name="Google Shape;1183;p75"/>
          <p:cNvSpPr/>
          <p:nvPr/>
        </p:nvSpPr>
        <p:spPr>
          <a:xfrm>
            <a:off x="6844250" y="3391200"/>
            <a:ext cx="196500" cy="540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75"/>
          <p:cNvSpPr/>
          <p:nvPr/>
        </p:nvSpPr>
        <p:spPr>
          <a:xfrm rot="3394599">
            <a:off x="7357648" y="2873043"/>
            <a:ext cx="196616" cy="1405018"/>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75"/>
          <p:cNvSpPr/>
          <p:nvPr/>
        </p:nvSpPr>
        <p:spPr>
          <a:xfrm rot="2477083">
            <a:off x="6477416" y="3796117"/>
            <a:ext cx="196423" cy="1046912"/>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75"/>
          <p:cNvSpPr/>
          <p:nvPr/>
        </p:nvSpPr>
        <p:spPr>
          <a:xfrm rot="-2350830">
            <a:off x="7085292" y="1753798"/>
            <a:ext cx="288715" cy="612152"/>
          </a:xfrm>
          <a:prstGeom prst="ellipse">
            <a:avLst/>
          </a:prstGeom>
          <a:noFill/>
          <a:ln cap="flat" cmpd="sng" w="9525">
            <a:solidFill>
              <a:srgbClr val="006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75"/>
          <p:cNvSpPr/>
          <p:nvPr/>
        </p:nvSpPr>
        <p:spPr>
          <a:xfrm rot="1286864">
            <a:off x="7626626" y="1234409"/>
            <a:ext cx="288799" cy="1139429"/>
          </a:xfrm>
          <a:prstGeom prst="ellipse">
            <a:avLst/>
          </a:prstGeom>
          <a:noFill/>
          <a:ln cap="flat" cmpd="sng" w="9525">
            <a:solidFill>
              <a:srgbClr val="006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75"/>
          <p:cNvSpPr/>
          <p:nvPr/>
        </p:nvSpPr>
        <p:spPr>
          <a:xfrm>
            <a:off x="7474226" y="2072618"/>
            <a:ext cx="288900" cy="1139400"/>
          </a:xfrm>
          <a:prstGeom prst="ellipse">
            <a:avLst/>
          </a:prstGeom>
          <a:noFill/>
          <a:ln cap="flat" cmpd="sng" w="9525">
            <a:solidFill>
              <a:srgbClr val="006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75"/>
          <p:cNvSpPr/>
          <p:nvPr/>
        </p:nvSpPr>
        <p:spPr>
          <a:xfrm>
            <a:off x="1931597" y="2153300"/>
            <a:ext cx="37236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rgbClr val="222222"/>
                </a:solidFill>
                <a:latin typeface="Palatino Linotype"/>
                <a:ea typeface="Palatino Linotype"/>
                <a:cs typeface="Palatino Linotype"/>
                <a:sym typeface="Palatino Linotype"/>
              </a:rPr>
              <a:t>A density-based Spatial Clustering</a:t>
            </a:r>
            <a:br>
              <a:rPr lang="en" sz="1200">
                <a:solidFill>
                  <a:srgbClr val="222222"/>
                </a:solidFill>
                <a:latin typeface="Palatino Linotype"/>
                <a:ea typeface="Palatino Linotype"/>
                <a:cs typeface="Palatino Linotype"/>
                <a:sym typeface="Palatino Linotype"/>
              </a:rPr>
            </a:br>
            <a:r>
              <a:rPr lang="en" sz="1200">
                <a:solidFill>
                  <a:srgbClr val="222222"/>
                </a:solidFill>
                <a:latin typeface="Palatino Linotype"/>
                <a:ea typeface="Palatino Linotype"/>
                <a:cs typeface="Palatino Linotype"/>
                <a:sym typeface="Palatino Linotype"/>
              </a:rPr>
              <a:t>algorithm clusters close and dense </a:t>
            </a:r>
            <a:br>
              <a:rPr lang="en" sz="1200">
                <a:solidFill>
                  <a:srgbClr val="222222"/>
                </a:solidFill>
                <a:latin typeface="Palatino Linotype"/>
                <a:ea typeface="Palatino Linotype"/>
                <a:cs typeface="Palatino Linotype"/>
                <a:sym typeface="Palatino Linotype"/>
              </a:rPr>
            </a:br>
            <a:r>
              <a:rPr lang="en" sz="1200">
                <a:solidFill>
                  <a:srgbClr val="222222"/>
                </a:solidFill>
                <a:latin typeface="Palatino Linotype"/>
                <a:ea typeface="Palatino Linotype"/>
                <a:cs typeface="Palatino Linotype"/>
                <a:sym typeface="Palatino Linotype"/>
              </a:rPr>
              <a:t>hits together</a:t>
            </a:r>
            <a:endParaRPr sz="1200">
              <a:solidFill>
                <a:srgbClr val="222222"/>
              </a:solidFill>
              <a:latin typeface="Palatino Linotype"/>
              <a:ea typeface="Palatino Linotype"/>
              <a:cs typeface="Palatino Linotype"/>
              <a:sym typeface="Palatino Linotype"/>
            </a:endParaRPr>
          </a:p>
        </p:txBody>
      </p:sp>
      <p:sp>
        <p:nvSpPr>
          <p:cNvPr id="1190" name="Google Shape;1190;p75"/>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An example of event reconstruction workflow</a:t>
            </a:r>
            <a:endParaRPr sz="195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7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196" name="Google Shape;1196;p7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197" name="Google Shape;1197;p7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198" name="Google Shape;1198;p76"/>
          <p:cNvSpPr txBox="1"/>
          <p:nvPr/>
        </p:nvSpPr>
        <p:spPr>
          <a:xfrm>
            <a:off x="484150" y="839725"/>
            <a:ext cx="4659000" cy="1939500"/>
          </a:xfrm>
          <a:prstGeom prst="rect">
            <a:avLst/>
          </a:prstGeom>
          <a:noFill/>
          <a:ln>
            <a:noFill/>
          </a:ln>
        </p:spPr>
        <p:txBody>
          <a:bodyPr anchorCtr="0" anchor="t" bIns="45700" lIns="91425" spcFirstLastPara="1" rIns="91425" wrap="square" tIns="45700">
            <a:spAutoFit/>
          </a:bodyPr>
          <a:lstStyle/>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Start with raw way forms on your wires and apply noise filter! Apply deconvolution (turn bipolar into unipolar)</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Hit reconstruction and identification</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Clustering of proximal hits</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2D line reconstruction</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3D line reconstruction</a:t>
            </a:r>
            <a:endParaRPr sz="1200">
              <a:solidFill>
                <a:srgbClr val="222222"/>
              </a:solidFill>
              <a:latin typeface="Palatino Linotype"/>
              <a:ea typeface="Palatino Linotype"/>
              <a:cs typeface="Palatino Linotype"/>
              <a:sym typeface="Palatino Linotype"/>
            </a:endParaRPr>
          </a:p>
        </p:txBody>
      </p:sp>
      <p:sp>
        <p:nvSpPr>
          <p:cNvPr id="1199" name="Google Shape;1199;p76"/>
          <p:cNvSpPr txBox="1"/>
          <p:nvPr/>
        </p:nvSpPr>
        <p:spPr>
          <a:xfrm>
            <a:off x="6809549" y="685800"/>
            <a:ext cx="1623900" cy="252900"/>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Induction</a:t>
            </a:r>
            <a:endParaRPr b="1" i="1" sz="1400">
              <a:solidFill>
                <a:srgbClr val="000000"/>
              </a:solidFill>
              <a:latin typeface="Arial"/>
              <a:ea typeface="Arial"/>
              <a:cs typeface="Arial"/>
              <a:sym typeface="Arial"/>
            </a:endParaRPr>
          </a:p>
        </p:txBody>
      </p:sp>
      <p:sp>
        <p:nvSpPr>
          <p:cNvPr id="1200" name="Google Shape;1200;p76"/>
          <p:cNvSpPr txBox="1"/>
          <p:nvPr/>
        </p:nvSpPr>
        <p:spPr>
          <a:xfrm rot="-3142091">
            <a:off x="7575660" y="3856767"/>
            <a:ext cx="1624344" cy="252805"/>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Collection</a:t>
            </a:r>
            <a:endParaRPr b="1" i="1" sz="1400">
              <a:solidFill>
                <a:srgbClr val="000000"/>
              </a:solidFill>
              <a:latin typeface="Arial"/>
              <a:ea typeface="Arial"/>
              <a:cs typeface="Arial"/>
              <a:sym typeface="Arial"/>
            </a:endParaRPr>
          </a:p>
        </p:txBody>
      </p:sp>
      <p:sp>
        <p:nvSpPr>
          <p:cNvPr id="1201" name="Google Shape;1201;p76"/>
          <p:cNvSpPr/>
          <p:nvPr/>
        </p:nvSpPr>
        <p:spPr>
          <a:xfrm>
            <a:off x="636550" y="2988675"/>
            <a:ext cx="63387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rgbClr val="222222"/>
                </a:solidFill>
                <a:latin typeface="Palatino Linotype"/>
                <a:ea typeface="Palatino Linotype"/>
                <a:cs typeface="Palatino Linotype"/>
                <a:sym typeface="Palatino Linotype"/>
              </a:rPr>
              <a:t>2D lines in the 2 views are combined to</a:t>
            </a:r>
            <a:endParaRPr sz="1200">
              <a:solidFill>
                <a:srgbClr val="222222"/>
              </a:solidFill>
              <a:latin typeface="Palatino Linotype"/>
              <a:ea typeface="Palatino Linotype"/>
              <a:cs typeface="Palatino Linotype"/>
              <a:sym typeface="Palatino Linotype"/>
            </a:endParaRPr>
          </a:p>
          <a:p>
            <a:pPr indent="0" lvl="0" marL="0" marR="0" rtl="0" algn="l">
              <a:spcBef>
                <a:spcPts val="0"/>
              </a:spcBef>
              <a:spcAft>
                <a:spcPts val="0"/>
              </a:spcAft>
              <a:buNone/>
            </a:pPr>
            <a:r>
              <a:rPr lang="en" sz="1200">
                <a:solidFill>
                  <a:srgbClr val="222222"/>
                </a:solidFill>
                <a:latin typeface="Palatino Linotype"/>
                <a:ea typeface="Palatino Linotype"/>
                <a:cs typeface="Palatino Linotype"/>
                <a:sym typeface="Palatino Linotype"/>
              </a:rPr>
              <a:t>form a 3D track (plane to plane match in time). </a:t>
            </a:r>
            <a:br>
              <a:rPr lang="en" sz="1200">
                <a:solidFill>
                  <a:srgbClr val="222222"/>
                </a:solidFill>
                <a:latin typeface="Palatino Linotype"/>
                <a:ea typeface="Palatino Linotype"/>
                <a:cs typeface="Palatino Linotype"/>
                <a:sym typeface="Palatino Linotype"/>
              </a:rPr>
            </a:br>
            <a:r>
              <a:rPr lang="en" sz="1200">
                <a:solidFill>
                  <a:srgbClr val="222222"/>
                </a:solidFill>
                <a:latin typeface="Palatino Linotype"/>
                <a:ea typeface="Palatino Linotype"/>
                <a:cs typeface="Palatino Linotype"/>
                <a:sym typeface="Palatino Linotype"/>
              </a:rPr>
              <a:t>A hit-by-hit association</a:t>
            </a:r>
            <a:br>
              <a:rPr lang="en" sz="1200">
                <a:solidFill>
                  <a:srgbClr val="222222"/>
                </a:solidFill>
                <a:latin typeface="Palatino Linotype"/>
                <a:ea typeface="Palatino Linotype"/>
                <a:cs typeface="Palatino Linotype"/>
                <a:sym typeface="Palatino Linotype"/>
              </a:rPr>
            </a:br>
            <a:r>
              <a:rPr lang="en" sz="1200">
                <a:solidFill>
                  <a:srgbClr val="222222"/>
                </a:solidFill>
                <a:latin typeface="Palatino Linotype"/>
                <a:ea typeface="Palatino Linotype"/>
                <a:cs typeface="Palatino Linotype"/>
                <a:sym typeface="Palatino Linotype"/>
              </a:rPr>
              <a:t>from the 2 planes is then performed to</a:t>
            </a:r>
            <a:br>
              <a:rPr lang="en" sz="1200">
                <a:solidFill>
                  <a:srgbClr val="222222"/>
                </a:solidFill>
                <a:latin typeface="Palatino Linotype"/>
                <a:ea typeface="Palatino Linotype"/>
                <a:cs typeface="Palatino Linotype"/>
                <a:sym typeface="Palatino Linotype"/>
              </a:rPr>
            </a:br>
            <a:r>
              <a:rPr lang="en" sz="1200">
                <a:solidFill>
                  <a:srgbClr val="222222"/>
                </a:solidFill>
                <a:latin typeface="Palatino Linotype"/>
                <a:ea typeface="Palatino Linotype"/>
                <a:cs typeface="Palatino Linotype"/>
                <a:sym typeface="Palatino Linotype"/>
              </a:rPr>
              <a:t>ensure 3D fine granularity. </a:t>
            </a:r>
            <a:br>
              <a:rPr lang="en" sz="1200">
                <a:solidFill>
                  <a:srgbClr val="222222"/>
                </a:solidFill>
                <a:latin typeface="Palatino Linotype"/>
                <a:ea typeface="Palatino Linotype"/>
                <a:cs typeface="Palatino Linotype"/>
                <a:sym typeface="Palatino Linotype"/>
              </a:rPr>
            </a:br>
            <a:r>
              <a:rPr lang="en" sz="1200">
                <a:solidFill>
                  <a:srgbClr val="222222"/>
                </a:solidFill>
                <a:latin typeface="Palatino Linotype"/>
                <a:ea typeface="Palatino Linotype"/>
                <a:cs typeface="Palatino Linotype"/>
                <a:sym typeface="Palatino Linotype"/>
              </a:rPr>
              <a:t>Fundamental step for calorimetry</a:t>
            </a:r>
            <a:endParaRPr sz="1200">
              <a:solidFill>
                <a:srgbClr val="222222"/>
              </a:solidFill>
              <a:latin typeface="Palatino Linotype"/>
              <a:ea typeface="Palatino Linotype"/>
              <a:cs typeface="Palatino Linotype"/>
              <a:sym typeface="Palatino Linotype"/>
            </a:endParaRPr>
          </a:p>
        </p:txBody>
      </p:sp>
      <p:grpSp>
        <p:nvGrpSpPr>
          <p:cNvPr id="1202" name="Google Shape;1202;p76"/>
          <p:cNvGrpSpPr/>
          <p:nvPr/>
        </p:nvGrpSpPr>
        <p:grpSpPr>
          <a:xfrm>
            <a:off x="5203490" y="1513996"/>
            <a:ext cx="1305687" cy="1936509"/>
            <a:chOff x="2209800" y="2819400"/>
            <a:chExt cx="1752600" cy="2667000"/>
          </a:xfrm>
        </p:grpSpPr>
        <p:cxnSp>
          <p:nvCxnSpPr>
            <p:cNvPr id="1203" name="Google Shape;1203;p76"/>
            <p:cNvCxnSpPr/>
            <p:nvPr/>
          </p:nvCxnSpPr>
          <p:spPr>
            <a:xfrm rot="-5400000">
              <a:off x="2019300" y="4381500"/>
              <a:ext cx="1295400" cy="914400"/>
            </a:xfrm>
            <a:prstGeom prst="straightConnector1">
              <a:avLst/>
            </a:prstGeom>
            <a:noFill/>
            <a:ln cap="flat" cmpd="sng" w="15875">
              <a:solidFill>
                <a:srgbClr val="000000"/>
              </a:solidFill>
              <a:prstDash val="solid"/>
              <a:round/>
              <a:headEnd len="sm" w="sm" type="none"/>
              <a:tailEnd len="sm" w="sm" type="none"/>
            </a:ln>
          </p:spPr>
        </p:cxnSp>
        <p:cxnSp>
          <p:nvCxnSpPr>
            <p:cNvPr id="1204" name="Google Shape;1204;p76"/>
            <p:cNvCxnSpPr/>
            <p:nvPr/>
          </p:nvCxnSpPr>
          <p:spPr>
            <a:xfrm rot="-5400000">
              <a:off x="2667000" y="3276600"/>
              <a:ext cx="1371600" cy="457200"/>
            </a:xfrm>
            <a:prstGeom prst="straightConnector1">
              <a:avLst/>
            </a:prstGeom>
            <a:noFill/>
            <a:ln cap="flat" cmpd="sng" w="15875">
              <a:solidFill>
                <a:srgbClr val="000000"/>
              </a:solidFill>
              <a:prstDash val="solid"/>
              <a:round/>
              <a:headEnd len="sm" w="sm" type="none"/>
              <a:tailEnd len="sm" w="sm" type="none"/>
            </a:ln>
          </p:spPr>
        </p:cxnSp>
        <p:cxnSp>
          <p:nvCxnSpPr>
            <p:cNvPr id="1205" name="Google Shape;1205;p76"/>
            <p:cNvCxnSpPr/>
            <p:nvPr/>
          </p:nvCxnSpPr>
          <p:spPr>
            <a:xfrm flipH="1" rot="10800000">
              <a:off x="3124200" y="3962400"/>
              <a:ext cx="838200" cy="228600"/>
            </a:xfrm>
            <a:prstGeom prst="straightConnector1">
              <a:avLst/>
            </a:prstGeom>
            <a:noFill/>
            <a:ln cap="flat" cmpd="sng" w="15875">
              <a:solidFill>
                <a:srgbClr val="000000"/>
              </a:solidFill>
              <a:prstDash val="solid"/>
              <a:round/>
              <a:headEnd len="sm" w="sm" type="none"/>
              <a:tailEnd len="sm" w="sm" type="none"/>
            </a:ln>
          </p:spPr>
        </p:cxnSp>
      </p:grpSp>
      <p:pic>
        <p:nvPicPr>
          <p:cNvPr descr="C:\My Documents\Dusel\TPC\TPC4.gif" id="1206" name="Google Shape;1206;p76"/>
          <p:cNvPicPr preferRelativeResize="0"/>
          <p:nvPr/>
        </p:nvPicPr>
        <p:blipFill rotWithShape="1">
          <a:blip r:embed="rId3">
            <a:alphaModFix/>
          </a:blip>
          <a:srcRect b="0" l="0" r="0" t="0"/>
          <a:stretch/>
        </p:blipFill>
        <p:spPr>
          <a:xfrm>
            <a:off x="5468716" y="963457"/>
            <a:ext cx="3114348" cy="3566189"/>
          </a:xfrm>
          <a:prstGeom prst="rect">
            <a:avLst/>
          </a:prstGeom>
          <a:noFill/>
          <a:ln>
            <a:noFill/>
          </a:ln>
        </p:spPr>
      </p:pic>
      <p:grpSp>
        <p:nvGrpSpPr>
          <p:cNvPr id="1207" name="Google Shape;1207;p76"/>
          <p:cNvGrpSpPr/>
          <p:nvPr/>
        </p:nvGrpSpPr>
        <p:grpSpPr>
          <a:xfrm>
            <a:off x="7181866" y="1414829"/>
            <a:ext cx="737997" cy="1659865"/>
            <a:chOff x="6248400" y="2133600"/>
            <a:chExt cx="990600" cy="2286000"/>
          </a:xfrm>
        </p:grpSpPr>
        <p:cxnSp>
          <p:nvCxnSpPr>
            <p:cNvPr id="1208" name="Google Shape;1208;p76"/>
            <p:cNvCxnSpPr/>
            <p:nvPr/>
          </p:nvCxnSpPr>
          <p:spPr>
            <a:xfrm flipH="1" rot="-5400000">
              <a:off x="6248400" y="2819400"/>
              <a:ext cx="457200" cy="457200"/>
            </a:xfrm>
            <a:prstGeom prst="straightConnector1">
              <a:avLst/>
            </a:prstGeom>
            <a:noFill/>
            <a:ln cap="flat" cmpd="sng" w="19050">
              <a:solidFill>
                <a:srgbClr val="000090"/>
              </a:solidFill>
              <a:prstDash val="dash"/>
              <a:round/>
              <a:headEnd len="sm" w="sm" type="none"/>
              <a:tailEnd len="sm" w="sm" type="none"/>
            </a:ln>
          </p:spPr>
        </p:cxnSp>
        <p:cxnSp>
          <p:nvCxnSpPr>
            <p:cNvPr id="1209" name="Google Shape;1209;p76"/>
            <p:cNvCxnSpPr/>
            <p:nvPr/>
          </p:nvCxnSpPr>
          <p:spPr>
            <a:xfrm rot="-5400000">
              <a:off x="6400800" y="2438400"/>
              <a:ext cx="1143000" cy="533400"/>
            </a:xfrm>
            <a:prstGeom prst="straightConnector1">
              <a:avLst/>
            </a:prstGeom>
            <a:noFill/>
            <a:ln cap="flat" cmpd="sng" w="19050">
              <a:solidFill>
                <a:srgbClr val="0070C0"/>
              </a:solidFill>
              <a:prstDash val="dash"/>
              <a:round/>
              <a:headEnd len="sm" w="sm" type="none"/>
              <a:tailEnd len="sm" w="sm" type="none"/>
            </a:ln>
          </p:spPr>
        </p:cxnSp>
        <p:cxnSp>
          <p:nvCxnSpPr>
            <p:cNvPr id="1210" name="Google Shape;1210;p76"/>
            <p:cNvCxnSpPr/>
            <p:nvPr/>
          </p:nvCxnSpPr>
          <p:spPr>
            <a:xfrm flipH="1" rot="5400000">
              <a:off x="6210300" y="3771900"/>
              <a:ext cx="1143000" cy="152400"/>
            </a:xfrm>
            <a:prstGeom prst="straightConnector1">
              <a:avLst/>
            </a:prstGeom>
            <a:noFill/>
            <a:ln cap="flat" cmpd="sng" w="19050">
              <a:solidFill>
                <a:srgbClr val="0000FF"/>
              </a:solidFill>
              <a:prstDash val="dash"/>
              <a:round/>
              <a:headEnd len="sm" w="sm" type="none"/>
              <a:tailEnd len="sm" w="sm" type="none"/>
            </a:ln>
          </p:spPr>
        </p:cxnSp>
      </p:grpSp>
      <p:cxnSp>
        <p:nvCxnSpPr>
          <p:cNvPr id="1211" name="Google Shape;1211;p76"/>
          <p:cNvCxnSpPr/>
          <p:nvPr/>
        </p:nvCxnSpPr>
        <p:spPr>
          <a:xfrm flipH="1">
            <a:off x="6954585" y="3212209"/>
            <a:ext cx="1078800" cy="608400"/>
          </a:xfrm>
          <a:prstGeom prst="straightConnector1">
            <a:avLst/>
          </a:prstGeom>
          <a:noFill/>
          <a:ln cap="flat" cmpd="sng" w="15875">
            <a:solidFill>
              <a:srgbClr val="FF6600"/>
            </a:solidFill>
            <a:prstDash val="dash"/>
            <a:round/>
            <a:headEnd len="sm" w="sm" type="none"/>
            <a:tailEnd len="sm" w="sm" type="none"/>
          </a:ln>
        </p:spPr>
      </p:cxnSp>
      <p:cxnSp>
        <p:nvCxnSpPr>
          <p:cNvPr id="1212" name="Google Shape;1212;p76"/>
          <p:cNvCxnSpPr/>
          <p:nvPr/>
        </p:nvCxnSpPr>
        <p:spPr>
          <a:xfrm rot="5400000">
            <a:off x="6761009" y="3627155"/>
            <a:ext cx="387300" cy="0"/>
          </a:xfrm>
          <a:prstGeom prst="straightConnector1">
            <a:avLst/>
          </a:prstGeom>
          <a:noFill/>
          <a:ln cap="flat" cmpd="sng" w="15875">
            <a:solidFill>
              <a:srgbClr val="974806"/>
            </a:solidFill>
            <a:prstDash val="dash"/>
            <a:round/>
            <a:headEnd len="sm" w="sm" type="none"/>
            <a:tailEnd len="sm" w="sm" type="none"/>
          </a:ln>
        </p:spPr>
      </p:cxnSp>
      <p:cxnSp>
        <p:nvCxnSpPr>
          <p:cNvPr id="1213" name="Google Shape;1213;p76"/>
          <p:cNvCxnSpPr/>
          <p:nvPr/>
        </p:nvCxnSpPr>
        <p:spPr>
          <a:xfrm rot="5400000">
            <a:off x="6255059" y="3895472"/>
            <a:ext cx="774300" cy="624900"/>
          </a:xfrm>
          <a:prstGeom prst="straightConnector1">
            <a:avLst/>
          </a:prstGeom>
          <a:noFill/>
          <a:ln cap="flat" cmpd="sng" w="15875">
            <a:solidFill>
              <a:srgbClr val="C00000"/>
            </a:solidFill>
            <a:prstDash val="dash"/>
            <a:round/>
            <a:headEnd len="sm" w="sm" type="none"/>
            <a:tailEnd len="sm" w="sm" type="none"/>
          </a:ln>
        </p:spPr>
      </p:cxnSp>
      <p:sp>
        <p:nvSpPr>
          <p:cNvPr id="1214" name="Google Shape;1214;p76"/>
          <p:cNvSpPr/>
          <p:nvPr/>
        </p:nvSpPr>
        <p:spPr>
          <a:xfrm>
            <a:off x="5213449" y="2127000"/>
            <a:ext cx="976800" cy="508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000">
                <a:solidFill>
                  <a:srgbClr val="000000"/>
                </a:solidFill>
                <a:latin typeface="Palatino Linotype"/>
                <a:ea typeface="Palatino Linotype"/>
                <a:cs typeface="Palatino Linotype"/>
                <a:sym typeface="Palatino Linotype"/>
              </a:rPr>
              <a:t>3D</a:t>
            </a:r>
            <a:endParaRPr b="1" sz="2000">
              <a:solidFill>
                <a:srgbClr val="000000"/>
              </a:solidFill>
              <a:latin typeface="Calibri"/>
              <a:ea typeface="Calibri"/>
              <a:cs typeface="Calibri"/>
              <a:sym typeface="Calibri"/>
            </a:endParaRPr>
          </a:p>
        </p:txBody>
      </p:sp>
      <p:sp>
        <p:nvSpPr>
          <p:cNvPr id="1215" name="Google Shape;1215;p76"/>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An example of event reconstruction workflow</a:t>
            </a:r>
            <a:endParaRPr sz="195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1"/>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This </a:t>
            </a:r>
            <a:r>
              <a:rPr lang="en"/>
              <a:t>lecture</a:t>
            </a:r>
            <a:r>
              <a:rPr lang="en"/>
              <a:t> roadmap</a:t>
            </a:r>
            <a:endParaRPr sz="1950"/>
          </a:p>
        </p:txBody>
      </p:sp>
      <p:sp>
        <p:nvSpPr>
          <p:cNvPr id="261" name="Google Shape;261;p4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262" name="Google Shape;262;p4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263" name="Google Shape;263;p4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264" name="Google Shape;264;p41"/>
          <p:cNvPicPr preferRelativeResize="0"/>
          <p:nvPr/>
        </p:nvPicPr>
        <p:blipFill>
          <a:blip r:embed="rId3">
            <a:alphaModFix/>
          </a:blip>
          <a:stretch>
            <a:fillRect/>
          </a:stretch>
        </p:blipFill>
        <p:spPr>
          <a:xfrm>
            <a:off x="4415573" y="1219400"/>
            <a:ext cx="4767252" cy="3506423"/>
          </a:xfrm>
          <a:prstGeom prst="rect">
            <a:avLst/>
          </a:prstGeom>
          <a:noFill/>
          <a:ln>
            <a:noFill/>
          </a:ln>
        </p:spPr>
      </p:pic>
      <p:sp>
        <p:nvSpPr>
          <p:cNvPr id="265" name="Google Shape;265;p41"/>
          <p:cNvSpPr txBox="1"/>
          <p:nvPr>
            <p:ph idx="1" type="body"/>
          </p:nvPr>
        </p:nvSpPr>
        <p:spPr>
          <a:xfrm>
            <a:off x="228603" y="728664"/>
            <a:ext cx="8672400" cy="3794400"/>
          </a:xfrm>
          <a:prstGeom prst="rect">
            <a:avLst/>
          </a:prstGeom>
        </p:spPr>
        <p:txBody>
          <a:bodyPr anchorCtr="0" anchor="t" bIns="0" lIns="0" spcFirstLastPara="1" rIns="0" wrap="square" tIns="0">
            <a:noAutofit/>
          </a:bodyPr>
          <a:lstStyle/>
          <a:p>
            <a:pPr indent="0" lvl="0" marL="0" rtl="0" algn="l">
              <a:lnSpc>
                <a:spcPct val="100000"/>
              </a:lnSpc>
              <a:spcBef>
                <a:spcPts val="4200"/>
              </a:spcBef>
              <a:spcAft>
                <a:spcPts val="0"/>
              </a:spcAft>
              <a:buNone/>
            </a:pPr>
            <a:r>
              <a:rPr lang="en">
                <a:solidFill>
                  <a:schemeClr val="dk1"/>
                </a:solidFill>
              </a:rPr>
              <a:t>Fundamentals of particle detection</a:t>
            </a:r>
            <a:br>
              <a:rPr lang="en">
                <a:solidFill>
                  <a:schemeClr val="dk1"/>
                </a:solidFill>
              </a:rPr>
            </a:br>
            <a:r>
              <a:rPr lang="en">
                <a:solidFill>
                  <a:schemeClr val="dk1"/>
                </a:solidFill>
              </a:rPr>
              <a:t>	→ What’s so special about noble elements?</a:t>
            </a:r>
            <a:br>
              <a:rPr lang="en">
                <a:solidFill>
                  <a:schemeClr val="dk1"/>
                </a:solidFill>
              </a:rPr>
            </a:br>
            <a:r>
              <a:rPr lang="en">
                <a:solidFill>
                  <a:schemeClr val="dk1"/>
                </a:solidFill>
              </a:rPr>
              <a:t>	→ How noble element detectors work</a:t>
            </a:r>
            <a:br>
              <a:rPr lang="en">
                <a:solidFill>
                  <a:schemeClr val="dk1"/>
                </a:solidFill>
              </a:rPr>
            </a:br>
            <a:br>
              <a:rPr lang="en">
                <a:solidFill>
                  <a:schemeClr val="dk1"/>
                </a:solidFill>
              </a:rPr>
            </a:br>
            <a:r>
              <a:rPr lang="en">
                <a:solidFill>
                  <a:schemeClr val="dk1"/>
                </a:solidFill>
              </a:rPr>
              <a:t>Application of noble element detectors to:</a:t>
            </a:r>
            <a:br>
              <a:rPr lang="en">
                <a:solidFill>
                  <a:schemeClr val="dk1"/>
                </a:solidFill>
              </a:rPr>
            </a:br>
            <a:r>
              <a:rPr lang="en">
                <a:solidFill>
                  <a:schemeClr val="dk1"/>
                </a:solidFill>
              </a:rPr>
              <a:t>	→ </a:t>
            </a:r>
            <a:r>
              <a:rPr b="1" lang="en">
                <a:solidFill>
                  <a:schemeClr val="dk1"/>
                </a:solidFill>
              </a:rPr>
              <a:t>Neutrino physics </a:t>
            </a:r>
            <a:br>
              <a:rPr b="1" lang="en">
                <a:solidFill>
                  <a:schemeClr val="dk1"/>
                </a:solidFill>
              </a:rPr>
            </a:br>
            <a:r>
              <a:rPr b="1" lang="en">
                <a:solidFill>
                  <a:schemeClr val="dk1"/>
                </a:solidFill>
              </a:rPr>
              <a:t>	     </a:t>
            </a:r>
            <a:r>
              <a:rPr lang="en">
                <a:solidFill>
                  <a:schemeClr val="dk1"/>
                </a:solidFill>
              </a:rPr>
              <a:t>(with detour on medium microphysics)</a:t>
            </a:r>
            <a:br>
              <a:rPr b="1" lang="en">
                <a:solidFill>
                  <a:schemeClr val="dk1"/>
                </a:solidFill>
              </a:rPr>
            </a:br>
            <a:r>
              <a:rPr lang="en">
                <a:solidFill>
                  <a:schemeClr val="dk1"/>
                </a:solidFill>
              </a:rPr>
              <a:t>	→ </a:t>
            </a:r>
            <a:r>
              <a:rPr b="1" lang="en">
                <a:solidFill>
                  <a:schemeClr val="dk1"/>
                </a:solidFill>
              </a:rPr>
              <a:t>Dark matter</a:t>
            </a:r>
            <a:br>
              <a:rPr b="1" lang="en">
                <a:solidFill>
                  <a:schemeClr val="dk1"/>
                </a:solidFill>
              </a:rPr>
            </a:br>
            <a:r>
              <a:rPr lang="en">
                <a:solidFill>
                  <a:schemeClr val="dk1"/>
                </a:solidFill>
              </a:rPr>
              <a:t>	→ </a:t>
            </a:r>
            <a:r>
              <a:rPr b="1" lang="en">
                <a:solidFill>
                  <a:schemeClr val="dk1"/>
                </a:solidFill>
              </a:rPr>
              <a:t>Neutrinoless double beta decay</a:t>
            </a:r>
            <a:br>
              <a:rPr lang="en">
                <a:solidFill>
                  <a:schemeClr val="dk1"/>
                </a:solidFill>
              </a:rPr>
            </a:br>
            <a:br>
              <a:rPr lang="en">
                <a:solidFill>
                  <a:schemeClr val="dk1"/>
                </a:solidFill>
              </a:rPr>
            </a:br>
            <a:r>
              <a:rPr lang="en">
                <a:solidFill>
                  <a:schemeClr val="dk1"/>
                </a:solidFill>
              </a:rPr>
              <a:t>Novel detection methods and future R&amp;D</a:t>
            </a:r>
            <a:endParaRPr>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7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221" name="Google Shape;1221;p7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222" name="Google Shape;1222;p7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223" name="Google Shape;1223;p77"/>
          <p:cNvSpPr txBox="1"/>
          <p:nvPr/>
        </p:nvSpPr>
        <p:spPr>
          <a:xfrm>
            <a:off x="484150" y="839725"/>
            <a:ext cx="4659000" cy="2308800"/>
          </a:xfrm>
          <a:prstGeom prst="rect">
            <a:avLst/>
          </a:prstGeom>
          <a:noFill/>
          <a:ln>
            <a:noFill/>
          </a:ln>
        </p:spPr>
        <p:txBody>
          <a:bodyPr anchorCtr="0" anchor="t" bIns="45700" lIns="91425" spcFirstLastPara="1" rIns="91425" wrap="square" tIns="45700">
            <a:spAutoFit/>
          </a:bodyPr>
          <a:lstStyle/>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Start with raw way forms on your wires and apply noise filter! Apply deconvolution (turn bipolar into unipolar)</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Hit reconstruction and identification</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Clustering of proximal hits</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2D line reconstruction</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3D line reconstruction</a:t>
            </a:r>
            <a:br>
              <a:rPr lang="en" sz="1200">
                <a:solidFill>
                  <a:srgbClr val="222222"/>
                </a:solidFill>
                <a:latin typeface="Palatino Linotype"/>
                <a:ea typeface="Palatino Linotype"/>
                <a:cs typeface="Palatino Linotype"/>
                <a:sym typeface="Palatino Linotype"/>
              </a:rPr>
            </a:br>
            <a:endParaRPr sz="1200">
              <a:solidFill>
                <a:srgbClr val="222222"/>
              </a:solidFill>
              <a:latin typeface="Palatino Linotype"/>
              <a:ea typeface="Palatino Linotype"/>
              <a:cs typeface="Palatino Linotype"/>
              <a:sym typeface="Palatino Linotype"/>
            </a:endParaRPr>
          </a:p>
          <a:p>
            <a:pPr indent="-292100" lvl="0" marL="342900" marR="0" rtl="0" algn="l">
              <a:spcBef>
                <a:spcPts val="0"/>
              </a:spcBef>
              <a:spcAft>
                <a:spcPts val="0"/>
              </a:spcAft>
              <a:buClr>
                <a:srgbClr val="222222"/>
              </a:buClr>
              <a:buSzPts val="1200"/>
              <a:buFont typeface="Palatino Linotype"/>
              <a:buAutoNum type="arabicPeriod"/>
            </a:pPr>
            <a:r>
              <a:rPr lang="en" sz="1200">
                <a:solidFill>
                  <a:srgbClr val="222222"/>
                </a:solidFill>
                <a:latin typeface="Palatino Linotype"/>
                <a:ea typeface="Palatino Linotype"/>
                <a:cs typeface="Palatino Linotype"/>
                <a:sym typeface="Palatino Linotype"/>
              </a:rPr>
              <a:t>Calorimetry reconstruction of deposited energy</a:t>
            </a:r>
            <a:endParaRPr sz="1200">
              <a:solidFill>
                <a:srgbClr val="222222"/>
              </a:solidFill>
              <a:latin typeface="Palatino Linotype"/>
              <a:ea typeface="Palatino Linotype"/>
              <a:cs typeface="Palatino Linotype"/>
              <a:sym typeface="Palatino Linotype"/>
            </a:endParaRPr>
          </a:p>
        </p:txBody>
      </p:sp>
      <p:sp>
        <p:nvSpPr>
          <p:cNvPr id="1224" name="Google Shape;1224;p77"/>
          <p:cNvSpPr txBox="1"/>
          <p:nvPr/>
        </p:nvSpPr>
        <p:spPr>
          <a:xfrm>
            <a:off x="6809549" y="685800"/>
            <a:ext cx="1623900" cy="252900"/>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Induction</a:t>
            </a:r>
            <a:endParaRPr b="1" i="1" sz="1400">
              <a:solidFill>
                <a:srgbClr val="000000"/>
              </a:solidFill>
              <a:latin typeface="Arial"/>
              <a:ea typeface="Arial"/>
              <a:cs typeface="Arial"/>
              <a:sym typeface="Arial"/>
            </a:endParaRPr>
          </a:p>
        </p:txBody>
      </p:sp>
      <p:sp>
        <p:nvSpPr>
          <p:cNvPr id="1225" name="Google Shape;1225;p77"/>
          <p:cNvSpPr txBox="1"/>
          <p:nvPr/>
        </p:nvSpPr>
        <p:spPr>
          <a:xfrm rot="-3142091">
            <a:off x="7575660" y="3856767"/>
            <a:ext cx="1624344" cy="252805"/>
          </a:xfrm>
          <a:prstGeom prst="rect">
            <a:avLst/>
          </a:prstGeom>
          <a:noFill/>
          <a:ln>
            <a:noFill/>
          </a:ln>
        </p:spPr>
        <p:txBody>
          <a:bodyPr anchorCtr="0" anchor="t" bIns="40800" lIns="81625" spcFirstLastPara="1" rIns="81625" wrap="square" tIns="52800">
            <a:noAutofit/>
          </a:bodyPr>
          <a:lstStyle/>
          <a:p>
            <a:pPr indent="0" lvl="0" marL="0" marR="0" rtl="0" algn="ctr">
              <a:spcBef>
                <a:spcPts val="0"/>
              </a:spcBef>
              <a:spcAft>
                <a:spcPts val="0"/>
              </a:spcAft>
              <a:buNone/>
            </a:pPr>
            <a:r>
              <a:rPr b="1" i="1" lang="en" sz="1400">
                <a:solidFill>
                  <a:srgbClr val="000000"/>
                </a:solidFill>
                <a:latin typeface="Arial"/>
                <a:ea typeface="Arial"/>
                <a:cs typeface="Arial"/>
                <a:sym typeface="Arial"/>
              </a:rPr>
              <a:t>Collection</a:t>
            </a:r>
            <a:endParaRPr b="1" i="1" sz="1400">
              <a:solidFill>
                <a:srgbClr val="000000"/>
              </a:solidFill>
              <a:latin typeface="Arial"/>
              <a:ea typeface="Arial"/>
              <a:cs typeface="Arial"/>
              <a:sym typeface="Arial"/>
            </a:endParaRPr>
          </a:p>
        </p:txBody>
      </p:sp>
      <p:grpSp>
        <p:nvGrpSpPr>
          <p:cNvPr id="1226" name="Google Shape;1226;p77"/>
          <p:cNvGrpSpPr/>
          <p:nvPr/>
        </p:nvGrpSpPr>
        <p:grpSpPr>
          <a:xfrm>
            <a:off x="5203490" y="1513996"/>
            <a:ext cx="1305687" cy="1936509"/>
            <a:chOff x="2209800" y="2819400"/>
            <a:chExt cx="1752600" cy="2667000"/>
          </a:xfrm>
        </p:grpSpPr>
        <p:cxnSp>
          <p:nvCxnSpPr>
            <p:cNvPr id="1227" name="Google Shape;1227;p77"/>
            <p:cNvCxnSpPr/>
            <p:nvPr/>
          </p:nvCxnSpPr>
          <p:spPr>
            <a:xfrm rot="-5400000">
              <a:off x="2019300" y="4381500"/>
              <a:ext cx="1295400" cy="914400"/>
            </a:xfrm>
            <a:prstGeom prst="straightConnector1">
              <a:avLst/>
            </a:prstGeom>
            <a:noFill/>
            <a:ln cap="flat" cmpd="sng" w="15875">
              <a:solidFill>
                <a:srgbClr val="000000"/>
              </a:solidFill>
              <a:prstDash val="solid"/>
              <a:round/>
              <a:headEnd len="sm" w="sm" type="none"/>
              <a:tailEnd len="sm" w="sm" type="none"/>
            </a:ln>
          </p:spPr>
        </p:cxnSp>
        <p:cxnSp>
          <p:nvCxnSpPr>
            <p:cNvPr id="1228" name="Google Shape;1228;p77"/>
            <p:cNvCxnSpPr/>
            <p:nvPr/>
          </p:nvCxnSpPr>
          <p:spPr>
            <a:xfrm rot="-5400000">
              <a:off x="2667000" y="3276600"/>
              <a:ext cx="1371600" cy="457200"/>
            </a:xfrm>
            <a:prstGeom prst="straightConnector1">
              <a:avLst/>
            </a:prstGeom>
            <a:noFill/>
            <a:ln cap="flat" cmpd="sng" w="15875">
              <a:solidFill>
                <a:srgbClr val="000000"/>
              </a:solidFill>
              <a:prstDash val="solid"/>
              <a:round/>
              <a:headEnd len="sm" w="sm" type="none"/>
              <a:tailEnd len="sm" w="sm" type="none"/>
            </a:ln>
          </p:spPr>
        </p:cxnSp>
        <p:cxnSp>
          <p:nvCxnSpPr>
            <p:cNvPr id="1229" name="Google Shape;1229;p77"/>
            <p:cNvCxnSpPr/>
            <p:nvPr/>
          </p:nvCxnSpPr>
          <p:spPr>
            <a:xfrm flipH="1" rot="10800000">
              <a:off x="3124200" y="3962400"/>
              <a:ext cx="838200" cy="228600"/>
            </a:xfrm>
            <a:prstGeom prst="straightConnector1">
              <a:avLst/>
            </a:prstGeom>
            <a:noFill/>
            <a:ln cap="flat" cmpd="sng" w="15875">
              <a:solidFill>
                <a:srgbClr val="000000"/>
              </a:solidFill>
              <a:prstDash val="solid"/>
              <a:round/>
              <a:headEnd len="sm" w="sm" type="none"/>
              <a:tailEnd len="sm" w="sm" type="none"/>
            </a:ln>
          </p:spPr>
        </p:cxnSp>
      </p:grpSp>
      <p:pic>
        <p:nvPicPr>
          <p:cNvPr descr="C:\My Documents\Dusel\TPC\TPC4.gif" id="1230" name="Google Shape;1230;p77"/>
          <p:cNvPicPr preferRelativeResize="0"/>
          <p:nvPr/>
        </p:nvPicPr>
        <p:blipFill rotWithShape="1">
          <a:blip r:embed="rId3">
            <a:alphaModFix/>
          </a:blip>
          <a:srcRect b="0" l="0" r="0" t="0"/>
          <a:stretch/>
        </p:blipFill>
        <p:spPr>
          <a:xfrm>
            <a:off x="5468716" y="963457"/>
            <a:ext cx="3114348" cy="3566189"/>
          </a:xfrm>
          <a:prstGeom prst="rect">
            <a:avLst/>
          </a:prstGeom>
          <a:noFill/>
          <a:ln>
            <a:noFill/>
          </a:ln>
        </p:spPr>
      </p:pic>
      <p:grpSp>
        <p:nvGrpSpPr>
          <p:cNvPr id="1231" name="Google Shape;1231;p77"/>
          <p:cNvGrpSpPr/>
          <p:nvPr/>
        </p:nvGrpSpPr>
        <p:grpSpPr>
          <a:xfrm>
            <a:off x="7181866" y="1414829"/>
            <a:ext cx="737997" cy="1659865"/>
            <a:chOff x="6248400" y="2133600"/>
            <a:chExt cx="990600" cy="2286000"/>
          </a:xfrm>
        </p:grpSpPr>
        <p:cxnSp>
          <p:nvCxnSpPr>
            <p:cNvPr id="1232" name="Google Shape;1232;p77"/>
            <p:cNvCxnSpPr/>
            <p:nvPr/>
          </p:nvCxnSpPr>
          <p:spPr>
            <a:xfrm flipH="1" rot="-5400000">
              <a:off x="6248400" y="2819400"/>
              <a:ext cx="457200" cy="457200"/>
            </a:xfrm>
            <a:prstGeom prst="straightConnector1">
              <a:avLst/>
            </a:prstGeom>
            <a:noFill/>
            <a:ln cap="flat" cmpd="sng" w="19050">
              <a:solidFill>
                <a:srgbClr val="000090"/>
              </a:solidFill>
              <a:prstDash val="dash"/>
              <a:round/>
              <a:headEnd len="sm" w="sm" type="none"/>
              <a:tailEnd len="sm" w="sm" type="none"/>
            </a:ln>
          </p:spPr>
        </p:cxnSp>
        <p:cxnSp>
          <p:nvCxnSpPr>
            <p:cNvPr id="1233" name="Google Shape;1233;p77"/>
            <p:cNvCxnSpPr/>
            <p:nvPr/>
          </p:nvCxnSpPr>
          <p:spPr>
            <a:xfrm rot="-5400000">
              <a:off x="6400800" y="2438400"/>
              <a:ext cx="1143000" cy="533400"/>
            </a:xfrm>
            <a:prstGeom prst="straightConnector1">
              <a:avLst/>
            </a:prstGeom>
            <a:noFill/>
            <a:ln cap="flat" cmpd="sng" w="19050">
              <a:solidFill>
                <a:srgbClr val="0070C0"/>
              </a:solidFill>
              <a:prstDash val="dash"/>
              <a:round/>
              <a:headEnd len="sm" w="sm" type="none"/>
              <a:tailEnd len="sm" w="sm" type="none"/>
            </a:ln>
          </p:spPr>
        </p:cxnSp>
        <p:cxnSp>
          <p:nvCxnSpPr>
            <p:cNvPr id="1234" name="Google Shape;1234;p77"/>
            <p:cNvCxnSpPr/>
            <p:nvPr/>
          </p:nvCxnSpPr>
          <p:spPr>
            <a:xfrm flipH="1" rot="5400000">
              <a:off x="6210300" y="3771900"/>
              <a:ext cx="1143000" cy="152400"/>
            </a:xfrm>
            <a:prstGeom prst="straightConnector1">
              <a:avLst/>
            </a:prstGeom>
            <a:noFill/>
            <a:ln cap="flat" cmpd="sng" w="19050">
              <a:solidFill>
                <a:srgbClr val="0000FF"/>
              </a:solidFill>
              <a:prstDash val="dash"/>
              <a:round/>
              <a:headEnd len="sm" w="sm" type="none"/>
              <a:tailEnd len="sm" w="sm" type="none"/>
            </a:ln>
          </p:spPr>
        </p:cxnSp>
      </p:grpSp>
      <p:cxnSp>
        <p:nvCxnSpPr>
          <p:cNvPr id="1235" name="Google Shape;1235;p77"/>
          <p:cNvCxnSpPr/>
          <p:nvPr/>
        </p:nvCxnSpPr>
        <p:spPr>
          <a:xfrm flipH="1">
            <a:off x="6954585" y="3212209"/>
            <a:ext cx="1078800" cy="608400"/>
          </a:xfrm>
          <a:prstGeom prst="straightConnector1">
            <a:avLst/>
          </a:prstGeom>
          <a:noFill/>
          <a:ln cap="flat" cmpd="sng" w="15875">
            <a:solidFill>
              <a:srgbClr val="FF6600"/>
            </a:solidFill>
            <a:prstDash val="dash"/>
            <a:round/>
            <a:headEnd len="sm" w="sm" type="none"/>
            <a:tailEnd len="sm" w="sm" type="none"/>
          </a:ln>
        </p:spPr>
      </p:cxnSp>
      <p:cxnSp>
        <p:nvCxnSpPr>
          <p:cNvPr id="1236" name="Google Shape;1236;p77"/>
          <p:cNvCxnSpPr/>
          <p:nvPr/>
        </p:nvCxnSpPr>
        <p:spPr>
          <a:xfrm rot="5400000">
            <a:off x="6761009" y="3627155"/>
            <a:ext cx="387300" cy="0"/>
          </a:xfrm>
          <a:prstGeom prst="straightConnector1">
            <a:avLst/>
          </a:prstGeom>
          <a:noFill/>
          <a:ln cap="flat" cmpd="sng" w="15875">
            <a:solidFill>
              <a:srgbClr val="974806"/>
            </a:solidFill>
            <a:prstDash val="dash"/>
            <a:round/>
            <a:headEnd len="sm" w="sm" type="none"/>
            <a:tailEnd len="sm" w="sm" type="none"/>
          </a:ln>
        </p:spPr>
      </p:cxnSp>
      <p:cxnSp>
        <p:nvCxnSpPr>
          <p:cNvPr id="1237" name="Google Shape;1237;p77"/>
          <p:cNvCxnSpPr/>
          <p:nvPr/>
        </p:nvCxnSpPr>
        <p:spPr>
          <a:xfrm rot="5400000">
            <a:off x="6255059" y="3895472"/>
            <a:ext cx="774300" cy="624900"/>
          </a:xfrm>
          <a:prstGeom prst="straightConnector1">
            <a:avLst/>
          </a:prstGeom>
          <a:noFill/>
          <a:ln cap="flat" cmpd="sng" w="15875">
            <a:solidFill>
              <a:srgbClr val="C00000"/>
            </a:solidFill>
            <a:prstDash val="dash"/>
            <a:round/>
            <a:headEnd len="sm" w="sm" type="none"/>
            <a:tailEnd len="sm" w="sm" type="none"/>
          </a:ln>
        </p:spPr>
      </p:cxnSp>
      <p:sp>
        <p:nvSpPr>
          <p:cNvPr id="1238" name="Google Shape;1238;p77"/>
          <p:cNvSpPr/>
          <p:nvPr/>
        </p:nvSpPr>
        <p:spPr>
          <a:xfrm>
            <a:off x="5213449" y="2127000"/>
            <a:ext cx="976800" cy="508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000">
                <a:solidFill>
                  <a:srgbClr val="000000"/>
                </a:solidFill>
                <a:latin typeface="Palatino Linotype"/>
                <a:ea typeface="Palatino Linotype"/>
                <a:cs typeface="Palatino Linotype"/>
                <a:sym typeface="Palatino Linotype"/>
              </a:rPr>
              <a:t>3D</a:t>
            </a:r>
            <a:endParaRPr b="1" sz="2000">
              <a:solidFill>
                <a:srgbClr val="000000"/>
              </a:solidFill>
              <a:latin typeface="Calibri"/>
              <a:ea typeface="Calibri"/>
              <a:cs typeface="Calibri"/>
              <a:sym typeface="Calibri"/>
            </a:endParaRPr>
          </a:p>
        </p:txBody>
      </p:sp>
      <p:sp>
        <p:nvSpPr>
          <p:cNvPr id="1239" name="Google Shape;1239;p77"/>
          <p:cNvSpPr/>
          <p:nvPr/>
        </p:nvSpPr>
        <p:spPr>
          <a:xfrm>
            <a:off x="508800" y="3398425"/>
            <a:ext cx="5201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rgbClr val="222222"/>
                </a:solidFill>
                <a:latin typeface="Palatino Linotype"/>
                <a:ea typeface="Palatino Linotype"/>
                <a:cs typeface="Palatino Linotype"/>
                <a:sym typeface="Palatino Linotype"/>
              </a:rPr>
              <a:t>The hits amplitude determines the measurement of the charge collected at the wire planes (proportional to the energy deposited in the TPC, </a:t>
            </a:r>
            <a:r>
              <a:rPr i="1" lang="en" sz="1200">
                <a:solidFill>
                  <a:srgbClr val="222222"/>
                </a:solidFill>
                <a:latin typeface="Palatino Linotype"/>
                <a:ea typeface="Palatino Linotype"/>
                <a:cs typeface="Palatino Linotype"/>
                <a:sym typeface="Palatino Linotype"/>
              </a:rPr>
              <a:t>dE </a:t>
            </a:r>
            <a:r>
              <a:rPr lang="en" sz="1200">
                <a:solidFill>
                  <a:srgbClr val="222222"/>
                </a:solidFill>
                <a:latin typeface="Palatino Linotype"/>
                <a:ea typeface="Palatino Linotype"/>
                <a:cs typeface="Palatino Linotype"/>
                <a:sym typeface="Palatino Linotype"/>
              </a:rPr>
              <a:t>). </a:t>
            </a:r>
            <a:br>
              <a:rPr lang="en" sz="1200">
                <a:solidFill>
                  <a:srgbClr val="222222"/>
                </a:solidFill>
                <a:latin typeface="Palatino Linotype"/>
                <a:ea typeface="Palatino Linotype"/>
                <a:cs typeface="Palatino Linotype"/>
                <a:sym typeface="Palatino Linotype"/>
              </a:rPr>
            </a:br>
            <a:r>
              <a:rPr lang="en" sz="1200">
                <a:solidFill>
                  <a:srgbClr val="222222"/>
                </a:solidFill>
                <a:latin typeface="Palatino Linotype"/>
                <a:ea typeface="Palatino Linotype"/>
                <a:cs typeface="Palatino Linotype"/>
                <a:sym typeface="Palatino Linotype"/>
              </a:rPr>
              <a:t>The hit time and spacing between consecutive hits in the track determine the pitch </a:t>
            </a:r>
            <a:r>
              <a:rPr i="1" lang="en" sz="1200">
                <a:solidFill>
                  <a:srgbClr val="222222"/>
                </a:solidFill>
                <a:latin typeface="Palatino Linotype"/>
                <a:ea typeface="Palatino Linotype"/>
                <a:cs typeface="Palatino Linotype"/>
                <a:sym typeface="Palatino Linotype"/>
              </a:rPr>
              <a:t>dx</a:t>
            </a:r>
            <a:r>
              <a:rPr lang="en" sz="1200">
                <a:solidFill>
                  <a:srgbClr val="222222"/>
                </a:solidFill>
                <a:latin typeface="Palatino Linotype"/>
                <a:ea typeface="Palatino Linotype"/>
                <a:cs typeface="Palatino Linotype"/>
                <a:sym typeface="Palatino Linotype"/>
              </a:rPr>
              <a:t>. </a:t>
            </a:r>
            <a:br>
              <a:rPr lang="en" sz="1200">
                <a:solidFill>
                  <a:srgbClr val="222222"/>
                </a:solidFill>
                <a:latin typeface="Palatino Linotype"/>
                <a:ea typeface="Palatino Linotype"/>
                <a:cs typeface="Palatino Linotype"/>
                <a:sym typeface="Palatino Linotype"/>
              </a:rPr>
            </a:br>
            <a:r>
              <a:rPr lang="en" sz="1200">
                <a:solidFill>
                  <a:srgbClr val="222222"/>
                </a:solidFill>
                <a:latin typeface="Palatino Linotype"/>
                <a:ea typeface="Palatino Linotype"/>
                <a:cs typeface="Palatino Linotype"/>
                <a:sym typeface="Palatino Linotype"/>
              </a:rPr>
              <a:t>Together, they provide dE/dx: energy deposited per unit length.</a:t>
            </a:r>
            <a:br>
              <a:rPr lang="en" sz="1200">
                <a:solidFill>
                  <a:srgbClr val="222222"/>
                </a:solidFill>
                <a:latin typeface="Palatino Linotype"/>
                <a:ea typeface="Palatino Linotype"/>
                <a:cs typeface="Palatino Linotype"/>
                <a:sym typeface="Palatino Linotype"/>
              </a:rPr>
            </a:br>
            <a:r>
              <a:rPr lang="en" sz="1200">
                <a:solidFill>
                  <a:srgbClr val="222222"/>
                </a:solidFill>
                <a:latin typeface="Palatino Linotype"/>
                <a:ea typeface="Palatino Linotype"/>
                <a:cs typeface="Palatino Linotype"/>
                <a:sym typeface="Palatino Linotype"/>
              </a:rPr>
              <a:t>This is an important quantity!! </a:t>
            </a:r>
            <a:endParaRPr sz="1200">
              <a:solidFill>
                <a:srgbClr val="222222"/>
              </a:solidFill>
              <a:latin typeface="Palatino Linotype"/>
              <a:ea typeface="Palatino Linotype"/>
              <a:cs typeface="Palatino Linotype"/>
              <a:sym typeface="Palatino Linotype"/>
            </a:endParaRPr>
          </a:p>
        </p:txBody>
      </p:sp>
      <p:sp>
        <p:nvSpPr>
          <p:cNvPr id="1240" name="Google Shape;1240;p77"/>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An example of event reconstruction workflow</a:t>
            </a:r>
            <a:endParaRPr sz="195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7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246" name="Google Shape;1246;p7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247" name="Google Shape;1247;p7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248" name="Google Shape;1248;p78"/>
          <p:cNvSpPr txBox="1"/>
          <p:nvPr/>
        </p:nvSpPr>
        <p:spPr>
          <a:xfrm>
            <a:off x="7487641" y="26370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pic>
        <p:nvPicPr>
          <p:cNvPr id="1249" name="Google Shape;1249;p78"/>
          <p:cNvPicPr preferRelativeResize="0"/>
          <p:nvPr/>
        </p:nvPicPr>
        <p:blipFill>
          <a:blip r:embed="rId3">
            <a:alphaModFix/>
          </a:blip>
          <a:stretch>
            <a:fillRect/>
          </a:stretch>
        </p:blipFill>
        <p:spPr>
          <a:xfrm>
            <a:off x="381000" y="648000"/>
            <a:ext cx="5054963" cy="4001561"/>
          </a:xfrm>
          <a:prstGeom prst="rect">
            <a:avLst/>
          </a:prstGeom>
          <a:noFill/>
          <a:ln>
            <a:noFill/>
          </a:ln>
        </p:spPr>
      </p:pic>
      <p:sp>
        <p:nvSpPr>
          <p:cNvPr id="1250" name="Google Shape;1250;p78"/>
          <p:cNvSpPr txBox="1"/>
          <p:nvPr/>
        </p:nvSpPr>
        <p:spPr>
          <a:xfrm>
            <a:off x="6094000" y="25080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4"/>
              </a:rPr>
              <a:t>https://arxiv.org/pdf/1911.10379.pdf</a:t>
            </a:r>
            <a:endParaRPr sz="1000"/>
          </a:p>
        </p:txBody>
      </p:sp>
      <p:sp>
        <p:nvSpPr>
          <p:cNvPr id="1251" name="Google Shape;1251;p78"/>
          <p:cNvSpPr txBox="1"/>
          <p:nvPr/>
        </p:nvSpPr>
        <p:spPr>
          <a:xfrm>
            <a:off x="5735041" y="8082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sp>
        <p:nvSpPr>
          <p:cNvPr id="1252" name="Google Shape;1252;p78"/>
          <p:cNvSpPr/>
          <p:nvPr/>
        </p:nvSpPr>
        <p:spPr>
          <a:xfrm>
            <a:off x="5435975" y="943000"/>
            <a:ext cx="3482400" cy="361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222222"/>
                </a:solidFill>
                <a:latin typeface="Palatino Linotype"/>
                <a:ea typeface="Palatino Linotype"/>
                <a:cs typeface="Palatino Linotype"/>
                <a:sym typeface="Palatino Linotype"/>
              </a:rPr>
              <a:t>Particles like </a:t>
            </a:r>
            <a:r>
              <a:rPr b="1" lang="en" sz="1600">
                <a:solidFill>
                  <a:srgbClr val="C7007E"/>
                </a:solidFill>
                <a:latin typeface="Palatino Linotype"/>
                <a:ea typeface="Palatino Linotype"/>
                <a:cs typeface="Palatino Linotype"/>
                <a:sym typeface="Palatino Linotype"/>
              </a:rPr>
              <a:t>pions, protons, kaons and muons</a:t>
            </a:r>
            <a:r>
              <a:rPr lang="en" sz="1600">
                <a:solidFill>
                  <a:srgbClr val="222222"/>
                </a:solidFill>
                <a:latin typeface="Palatino Linotype"/>
                <a:ea typeface="Palatino Linotype"/>
                <a:cs typeface="Palatino Linotype"/>
                <a:sym typeface="Palatino Linotype"/>
              </a:rPr>
              <a:t> leave </a:t>
            </a:r>
            <a:r>
              <a:rPr b="1" lang="en" sz="1600">
                <a:solidFill>
                  <a:srgbClr val="C7007E"/>
                </a:solidFill>
                <a:latin typeface="Palatino Linotype"/>
                <a:ea typeface="Palatino Linotype"/>
                <a:cs typeface="Palatino Linotype"/>
                <a:sym typeface="Palatino Linotype"/>
              </a:rPr>
              <a:t>track-like</a:t>
            </a:r>
            <a:r>
              <a:rPr lang="en" sz="1600">
                <a:solidFill>
                  <a:srgbClr val="222222"/>
                </a:solidFill>
                <a:latin typeface="Palatino Linotype"/>
                <a:ea typeface="Palatino Linotype"/>
                <a:cs typeface="Palatino Linotype"/>
                <a:sym typeface="Palatino Linotype"/>
              </a:rPr>
              <a:t> signatures in the LArTPC. Muons tend to be much longer and “cleaner” than other particles, since they don’t interact hadronically.</a:t>
            </a:r>
            <a:br>
              <a:rPr lang="en" sz="1600">
                <a:solidFill>
                  <a:srgbClr val="222222"/>
                </a:solidFill>
                <a:latin typeface="Palatino Linotype"/>
                <a:ea typeface="Palatino Linotype"/>
                <a:cs typeface="Palatino Linotype"/>
                <a:sym typeface="Palatino Linotype"/>
              </a:rPr>
            </a:br>
            <a:br>
              <a:rPr lang="en" sz="1600">
                <a:solidFill>
                  <a:srgbClr val="222222"/>
                </a:solidFill>
                <a:latin typeface="Palatino Linotype"/>
                <a:ea typeface="Palatino Linotype"/>
                <a:cs typeface="Palatino Linotype"/>
                <a:sym typeface="Palatino Linotype"/>
              </a:rPr>
            </a:br>
            <a:br>
              <a:rPr lang="en" sz="1600">
                <a:solidFill>
                  <a:srgbClr val="222222"/>
                </a:solidFill>
                <a:latin typeface="Palatino Linotype"/>
                <a:ea typeface="Palatino Linotype"/>
                <a:cs typeface="Palatino Linotype"/>
                <a:sym typeface="Palatino Linotype"/>
              </a:rPr>
            </a:br>
            <a:r>
              <a:rPr lang="en" sz="1600">
                <a:solidFill>
                  <a:srgbClr val="222222"/>
                </a:solidFill>
                <a:latin typeface="Palatino Linotype"/>
                <a:ea typeface="Palatino Linotype"/>
                <a:cs typeface="Palatino Linotype"/>
                <a:sym typeface="Palatino Linotype"/>
              </a:rPr>
              <a:t>Particles like </a:t>
            </a:r>
            <a:r>
              <a:rPr b="1" lang="en" sz="1600">
                <a:solidFill>
                  <a:srgbClr val="C7007E"/>
                </a:solidFill>
                <a:latin typeface="Palatino Linotype"/>
                <a:ea typeface="Palatino Linotype"/>
                <a:cs typeface="Palatino Linotype"/>
                <a:sym typeface="Palatino Linotype"/>
              </a:rPr>
              <a:t>electrons and photons</a:t>
            </a:r>
            <a:r>
              <a:rPr lang="en" sz="1600">
                <a:solidFill>
                  <a:srgbClr val="222222"/>
                </a:solidFill>
                <a:latin typeface="Palatino Linotype"/>
                <a:ea typeface="Palatino Linotype"/>
                <a:cs typeface="Palatino Linotype"/>
                <a:sym typeface="Palatino Linotype"/>
              </a:rPr>
              <a:t> (as well as neutral pions who immediately decay into 2 photons) leave </a:t>
            </a:r>
            <a:r>
              <a:rPr b="1" lang="en" sz="1600">
                <a:solidFill>
                  <a:srgbClr val="B7277C"/>
                </a:solidFill>
                <a:latin typeface="Palatino Linotype"/>
                <a:ea typeface="Palatino Linotype"/>
                <a:cs typeface="Palatino Linotype"/>
                <a:sym typeface="Palatino Linotype"/>
              </a:rPr>
              <a:t>shower-like</a:t>
            </a:r>
            <a:r>
              <a:rPr lang="en" sz="1600">
                <a:solidFill>
                  <a:srgbClr val="222222"/>
                </a:solidFill>
                <a:latin typeface="Palatino Linotype"/>
                <a:ea typeface="Palatino Linotype"/>
                <a:cs typeface="Palatino Linotype"/>
                <a:sym typeface="Palatino Linotype"/>
              </a:rPr>
              <a:t> signatures in the LArTPC.</a:t>
            </a:r>
            <a:br>
              <a:rPr lang="en" sz="1600">
                <a:solidFill>
                  <a:srgbClr val="222222"/>
                </a:solidFill>
                <a:latin typeface="Palatino Linotype"/>
                <a:ea typeface="Palatino Linotype"/>
                <a:cs typeface="Palatino Linotype"/>
                <a:sym typeface="Palatino Linotype"/>
              </a:rPr>
            </a:br>
            <a:endParaRPr sz="1600">
              <a:solidFill>
                <a:srgbClr val="222222"/>
              </a:solidFill>
              <a:latin typeface="Palatino Linotype"/>
              <a:ea typeface="Palatino Linotype"/>
              <a:cs typeface="Palatino Linotype"/>
              <a:sym typeface="Palatino Linotype"/>
            </a:endParaRPr>
          </a:p>
        </p:txBody>
      </p:sp>
      <p:sp>
        <p:nvSpPr>
          <p:cNvPr id="1253" name="Google Shape;1253;p78"/>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Particle identification (PID). Handle #1: topology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7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259" name="Google Shape;1259;p7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260" name="Google Shape;1260;p7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1261" name="Google Shape;1261;p79"/>
          <p:cNvPicPr preferRelativeResize="0"/>
          <p:nvPr/>
        </p:nvPicPr>
        <p:blipFill rotWithShape="1">
          <a:blip r:embed="rId3">
            <a:alphaModFix/>
          </a:blip>
          <a:srcRect b="66478" l="0" r="32867" t="6908"/>
          <a:stretch/>
        </p:blipFill>
        <p:spPr>
          <a:xfrm>
            <a:off x="2886125" y="767200"/>
            <a:ext cx="6140477" cy="1926926"/>
          </a:xfrm>
          <a:prstGeom prst="rect">
            <a:avLst/>
          </a:prstGeom>
          <a:noFill/>
          <a:ln>
            <a:noFill/>
          </a:ln>
        </p:spPr>
      </p:pic>
      <p:sp>
        <p:nvSpPr>
          <p:cNvPr id="1262" name="Google Shape;1262;p79"/>
          <p:cNvSpPr txBox="1"/>
          <p:nvPr/>
        </p:nvSpPr>
        <p:spPr>
          <a:xfrm>
            <a:off x="7487641" y="26370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sp>
        <p:nvSpPr>
          <p:cNvPr id="1263" name="Google Shape;1263;p79"/>
          <p:cNvSpPr txBox="1"/>
          <p:nvPr/>
        </p:nvSpPr>
        <p:spPr>
          <a:xfrm>
            <a:off x="7259041" y="8082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sp>
        <p:nvSpPr>
          <p:cNvPr id="1264" name="Google Shape;1264;p79"/>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Particle identification (PID). Handle #2: dE/dx for showers  </a:t>
            </a:r>
            <a:endParaRPr/>
          </a:p>
        </p:txBody>
      </p:sp>
      <p:sp>
        <p:nvSpPr>
          <p:cNvPr id="1265" name="Google Shape;1265;p79"/>
          <p:cNvSpPr/>
          <p:nvPr/>
        </p:nvSpPr>
        <p:spPr>
          <a:xfrm>
            <a:off x="338325" y="765750"/>
            <a:ext cx="2578500" cy="2326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solidFill>
                  <a:srgbClr val="222222"/>
                </a:solidFill>
                <a:latin typeface="Palatino Linotype"/>
                <a:ea typeface="Palatino Linotype"/>
                <a:cs typeface="Palatino Linotype"/>
                <a:sym typeface="Palatino Linotype"/>
              </a:rPr>
              <a:t>How can we distinguish electrons from photons </a:t>
            </a:r>
            <a:br>
              <a:rPr lang="en">
                <a:solidFill>
                  <a:srgbClr val="222222"/>
                </a:solidFill>
                <a:latin typeface="Palatino Linotype"/>
                <a:ea typeface="Palatino Linotype"/>
                <a:cs typeface="Palatino Linotype"/>
                <a:sym typeface="Palatino Linotype"/>
              </a:rPr>
            </a:br>
            <a:r>
              <a:rPr lang="en">
                <a:solidFill>
                  <a:srgbClr val="222222"/>
                </a:solidFill>
                <a:latin typeface="Palatino Linotype"/>
                <a:ea typeface="Palatino Linotype"/>
                <a:cs typeface="Palatino Linotype"/>
                <a:sym typeface="Palatino Linotype"/>
              </a:rPr>
              <a:t>(very important when it comes to neutrino products)?</a:t>
            </a:r>
            <a:br>
              <a:rPr lang="en">
                <a:solidFill>
                  <a:srgbClr val="222222"/>
                </a:solidFill>
                <a:latin typeface="Palatino Linotype"/>
                <a:ea typeface="Palatino Linotype"/>
                <a:cs typeface="Palatino Linotype"/>
                <a:sym typeface="Palatino Linotype"/>
              </a:rPr>
            </a:br>
            <a:r>
              <a:rPr lang="en">
                <a:solidFill>
                  <a:srgbClr val="222222"/>
                </a:solidFill>
                <a:latin typeface="Palatino Linotype"/>
                <a:ea typeface="Palatino Linotype"/>
                <a:cs typeface="Palatino Linotype"/>
                <a:sym typeface="Palatino Linotype"/>
              </a:rPr>
              <a:t>Using the dE/dx at the beginning of the shower.</a:t>
            </a:r>
            <a:br>
              <a:rPr lang="en">
                <a:solidFill>
                  <a:srgbClr val="222222"/>
                </a:solidFill>
                <a:latin typeface="Palatino Linotype"/>
                <a:ea typeface="Palatino Linotype"/>
                <a:cs typeface="Palatino Linotype"/>
                <a:sym typeface="Palatino Linotype"/>
              </a:rPr>
            </a:br>
            <a:r>
              <a:rPr lang="en">
                <a:solidFill>
                  <a:srgbClr val="222222"/>
                </a:solidFill>
                <a:latin typeface="Palatino Linotype"/>
                <a:ea typeface="Palatino Linotype"/>
                <a:cs typeface="Palatino Linotype"/>
                <a:sym typeface="Palatino Linotype"/>
              </a:rPr>
              <a:t> </a:t>
            </a:r>
            <a:br>
              <a:rPr lang="en">
                <a:solidFill>
                  <a:srgbClr val="222222"/>
                </a:solidFill>
                <a:latin typeface="Palatino Linotype"/>
                <a:ea typeface="Palatino Linotype"/>
                <a:cs typeface="Palatino Linotype"/>
                <a:sym typeface="Palatino Linotype"/>
              </a:rPr>
            </a:br>
            <a:endParaRPr>
              <a:solidFill>
                <a:srgbClr val="222222"/>
              </a:solidFill>
              <a:latin typeface="Palatino Linotype"/>
              <a:ea typeface="Palatino Linotype"/>
              <a:cs typeface="Palatino Linotype"/>
              <a:sym typeface="Palatino Linotyp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8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271" name="Google Shape;1271;p8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272" name="Google Shape;1272;p8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273" name="Google Shape;1273;p80"/>
          <p:cNvSpPr txBox="1"/>
          <p:nvPr/>
        </p:nvSpPr>
        <p:spPr>
          <a:xfrm>
            <a:off x="7487641" y="26370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pic>
        <p:nvPicPr>
          <p:cNvPr id="1274" name="Google Shape;1274;p80"/>
          <p:cNvPicPr preferRelativeResize="0"/>
          <p:nvPr/>
        </p:nvPicPr>
        <p:blipFill rotWithShape="1">
          <a:blip r:embed="rId3">
            <a:alphaModFix/>
          </a:blip>
          <a:srcRect b="66478" l="0" r="32867" t="6908"/>
          <a:stretch/>
        </p:blipFill>
        <p:spPr>
          <a:xfrm>
            <a:off x="2886125" y="767200"/>
            <a:ext cx="6140477" cy="1926926"/>
          </a:xfrm>
          <a:prstGeom prst="rect">
            <a:avLst/>
          </a:prstGeom>
          <a:noFill/>
          <a:ln>
            <a:noFill/>
          </a:ln>
        </p:spPr>
      </p:pic>
      <p:sp>
        <p:nvSpPr>
          <p:cNvPr id="1275" name="Google Shape;1275;p80"/>
          <p:cNvSpPr txBox="1"/>
          <p:nvPr/>
        </p:nvSpPr>
        <p:spPr>
          <a:xfrm>
            <a:off x="7259041" y="8082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sp>
        <p:nvSpPr>
          <p:cNvPr id="1276" name="Google Shape;1276;p80"/>
          <p:cNvSpPr/>
          <p:nvPr/>
        </p:nvSpPr>
        <p:spPr>
          <a:xfrm>
            <a:off x="338325" y="765750"/>
            <a:ext cx="2578500" cy="2326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solidFill>
                  <a:srgbClr val="222222"/>
                </a:solidFill>
                <a:latin typeface="Palatino Linotype"/>
                <a:ea typeface="Palatino Linotype"/>
                <a:cs typeface="Palatino Linotype"/>
                <a:sym typeface="Palatino Linotype"/>
              </a:rPr>
              <a:t>How can we distinguish electrons from photons </a:t>
            </a:r>
            <a:br>
              <a:rPr lang="en">
                <a:solidFill>
                  <a:srgbClr val="222222"/>
                </a:solidFill>
                <a:latin typeface="Palatino Linotype"/>
                <a:ea typeface="Palatino Linotype"/>
                <a:cs typeface="Palatino Linotype"/>
                <a:sym typeface="Palatino Linotype"/>
              </a:rPr>
            </a:br>
            <a:r>
              <a:rPr lang="en">
                <a:solidFill>
                  <a:srgbClr val="222222"/>
                </a:solidFill>
                <a:latin typeface="Palatino Linotype"/>
                <a:ea typeface="Palatino Linotype"/>
                <a:cs typeface="Palatino Linotype"/>
                <a:sym typeface="Palatino Linotype"/>
              </a:rPr>
              <a:t>(very important when it comes to neutrino products)?</a:t>
            </a:r>
            <a:br>
              <a:rPr lang="en">
                <a:solidFill>
                  <a:srgbClr val="222222"/>
                </a:solidFill>
                <a:latin typeface="Palatino Linotype"/>
                <a:ea typeface="Palatino Linotype"/>
                <a:cs typeface="Palatino Linotype"/>
                <a:sym typeface="Palatino Linotype"/>
              </a:rPr>
            </a:br>
            <a:r>
              <a:rPr lang="en">
                <a:solidFill>
                  <a:srgbClr val="222222"/>
                </a:solidFill>
                <a:latin typeface="Palatino Linotype"/>
                <a:ea typeface="Palatino Linotype"/>
                <a:cs typeface="Palatino Linotype"/>
                <a:sym typeface="Palatino Linotype"/>
              </a:rPr>
              <a:t>Using the dE/dx at the beginning of the shower.</a:t>
            </a:r>
            <a:br>
              <a:rPr lang="en">
                <a:solidFill>
                  <a:srgbClr val="222222"/>
                </a:solidFill>
                <a:latin typeface="Palatino Linotype"/>
                <a:ea typeface="Palatino Linotype"/>
                <a:cs typeface="Palatino Linotype"/>
                <a:sym typeface="Palatino Linotype"/>
              </a:rPr>
            </a:br>
            <a:r>
              <a:rPr lang="en">
                <a:solidFill>
                  <a:srgbClr val="222222"/>
                </a:solidFill>
                <a:latin typeface="Palatino Linotype"/>
                <a:ea typeface="Palatino Linotype"/>
                <a:cs typeface="Palatino Linotype"/>
                <a:sym typeface="Palatino Linotype"/>
              </a:rPr>
              <a:t> </a:t>
            </a:r>
            <a:br>
              <a:rPr lang="en">
                <a:solidFill>
                  <a:srgbClr val="222222"/>
                </a:solidFill>
                <a:latin typeface="Palatino Linotype"/>
                <a:ea typeface="Palatino Linotype"/>
                <a:cs typeface="Palatino Linotype"/>
                <a:sym typeface="Palatino Linotype"/>
              </a:rPr>
            </a:br>
            <a:endParaRPr>
              <a:solidFill>
                <a:srgbClr val="222222"/>
              </a:solidFill>
              <a:latin typeface="Palatino Linotype"/>
              <a:ea typeface="Palatino Linotype"/>
              <a:cs typeface="Palatino Linotype"/>
              <a:sym typeface="Palatino Linotype"/>
            </a:endParaRPr>
          </a:p>
        </p:txBody>
      </p:sp>
      <p:sp>
        <p:nvSpPr>
          <p:cNvPr id="1277" name="Google Shape;1277;p80"/>
          <p:cNvSpPr/>
          <p:nvPr/>
        </p:nvSpPr>
        <p:spPr>
          <a:xfrm>
            <a:off x="3174750" y="1303200"/>
            <a:ext cx="257700" cy="247500"/>
          </a:xfrm>
          <a:prstGeom prst="roundRect">
            <a:avLst>
              <a:gd fmla="val 16667" name="adj"/>
            </a:avLst>
          </a:prstGeom>
          <a:no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80"/>
          <p:cNvSpPr/>
          <p:nvPr/>
        </p:nvSpPr>
        <p:spPr>
          <a:xfrm>
            <a:off x="6146550" y="1303200"/>
            <a:ext cx="584400" cy="381300"/>
          </a:xfrm>
          <a:prstGeom prst="roundRect">
            <a:avLst>
              <a:gd fmla="val 16667" name="adj"/>
            </a:avLst>
          </a:prstGeom>
          <a:no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80"/>
          <p:cNvSpPr txBox="1"/>
          <p:nvPr/>
        </p:nvSpPr>
        <p:spPr>
          <a:xfrm>
            <a:off x="2886125" y="3005513"/>
            <a:ext cx="6032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22222"/>
                </a:solidFill>
                <a:latin typeface="Palatino Linotype"/>
                <a:ea typeface="Palatino Linotype"/>
                <a:cs typeface="Palatino Linotype"/>
                <a:sym typeface="Palatino Linotype"/>
              </a:rPr>
              <a:t>Just like neutrinos, photons are neutral, which means that we can “see” them in the detector only if they interact. </a:t>
            </a:r>
            <a:br>
              <a:rPr lang="en">
                <a:solidFill>
                  <a:srgbClr val="222222"/>
                </a:solidFill>
                <a:latin typeface="Palatino Linotype"/>
                <a:ea typeface="Palatino Linotype"/>
                <a:cs typeface="Palatino Linotype"/>
                <a:sym typeface="Palatino Linotype"/>
              </a:rPr>
            </a:br>
            <a:r>
              <a:rPr lang="en">
                <a:solidFill>
                  <a:srgbClr val="222222"/>
                </a:solidFill>
                <a:latin typeface="Palatino Linotype"/>
                <a:ea typeface="Palatino Linotype"/>
                <a:cs typeface="Palatino Linotype"/>
                <a:sym typeface="Palatino Linotype"/>
              </a:rPr>
              <a:t>An interacting photon “</a:t>
            </a:r>
            <a:r>
              <a:rPr b="1" lang="en">
                <a:solidFill>
                  <a:srgbClr val="222222"/>
                </a:solidFill>
                <a:latin typeface="Palatino Linotype"/>
                <a:ea typeface="Palatino Linotype"/>
                <a:cs typeface="Palatino Linotype"/>
                <a:sym typeface="Palatino Linotype"/>
              </a:rPr>
              <a:t>pair converts</a:t>
            </a:r>
            <a:r>
              <a:rPr lang="en">
                <a:solidFill>
                  <a:srgbClr val="222222"/>
                </a:solidFill>
                <a:latin typeface="Palatino Linotype"/>
                <a:ea typeface="Palatino Linotype"/>
                <a:cs typeface="Palatino Linotype"/>
                <a:sym typeface="Palatino Linotype"/>
              </a:rPr>
              <a:t>”, which means it creates an electron-positron pair. </a:t>
            </a:r>
            <a:br>
              <a:rPr lang="en">
                <a:solidFill>
                  <a:srgbClr val="222222"/>
                </a:solidFill>
                <a:latin typeface="Palatino Linotype"/>
                <a:ea typeface="Palatino Linotype"/>
                <a:cs typeface="Palatino Linotype"/>
                <a:sym typeface="Palatino Linotype"/>
              </a:rPr>
            </a:br>
            <a:br>
              <a:rPr lang="en">
                <a:solidFill>
                  <a:srgbClr val="222222"/>
                </a:solidFill>
                <a:latin typeface="Palatino Linotype"/>
                <a:ea typeface="Palatino Linotype"/>
                <a:cs typeface="Palatino Linotype"/>
                <a:sym typeface="Palatino Linotype"/>
              </a:rPr>
            </a:br>
            <a:r>
              <a:rPr lang="en">
                <a:solidFill>
                  <a:srgbClr val="222222"/>
                </a:solidFill>
                <a:latin typeface="Palatino Linotype"/>
                <a:ea typeface="Palatino Linotype"/>
                <a:cs typeface="Palatino Linotype"/>
                <a:sym typeface="Palatino Linotype"/>
              </a:rPr>
              <a:t>This pair deposits </a:t>
            </a:r>
            <a:r>
              <a:rPr b="1" lang="en">
                <a:solidFill>
                  <a:srgbClr val="222222"/>
                </a:solidFill>
                <a:latin typeface="Palatino Linotype"/>
                <a:ea typeface="Palatino Linotype"/>
                <a:cs typeface="Palatino Linotype"/>
                <a:sym typeface="Palatino Linotype"/>
              </a:rPr>
              <a:t>double the amount of charge per unit length</a:t>
            </a:r>
            <a:r>
              <a:rPr lang="en">
                <a:solidFill>
                  <a:srgbClr val="222222"/>
                </a:solidFill>
                <a:latin typeface="Palatino Linotype"/>
                <a:ea typeface="Palatino Linotype"/>
                <a:cs typeface="Palatino Linotype"/>
                <a:sym typeface="Palatino Linotype"/>
              </a:rPr>
              <a:t> w.r.t the single electron.</a:t>
            </a:r>
            <a:br>
              <a:rPr lang="en">
                <a:solidFill>
                  <a:srgbClr val="222222"/>
                </a:solidFill>
                <a:latin typeface="Palatino Linotype"/>
                <a:ea typeface="Palatino Linotype"/>
                <a:cs typeface="Palatino Linotype"/>
                <a:sym typeface="Palatino Linotype"/>
              </a:rPr>
            </a:br>
            <a:endParaRPr>
              <a:latin typeface="Palatino Linotype"/>
              <a:ea typeface="Palatino Linotype"/>
              <a:cs typeface="Palatino Linotype"/>
              <a:sym typeface="Palatino Linotype"/>
            </a:endParaRPr>
          </a:p>
        </p:txBody>
      </p:sp>
      <p:sp>
        <p:nvSpPr>
          <p:cNvPr id="1280" name="Google Shape;1280;p80"/>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Particle identification (PID). Handle #2: dE/dx for showers  </a:t>
            </a:r>
            <a:endParaRPr/>
          </a:p>
        </p:txBody>
      </p:sp>
      <p:pic>
        <p:nvPicPr>
          <p:cNvPr id="1281" name="Google Shape;1281;p80"/>
          <p:cNvPicPr preferRelativeResize="0"/>
          <p:nvPr/>
        </p:nvPicPr>
        <p:blipFill rotWithShape="1">
          <a:blip r:embed="rId4">
            <a:alphaModFix/>
          </a:blip>
          <a:srcRect b="1162" l="0" r="0" t="1162"/>
          <a:stretch/>
        </p:blipFill>
        <p:spPr>
          <a:xfrm>
            <a:off x="127975" y="2182225"/>
            <a:ext cx="2841726" cy="2557199"/>
          </a:xfrm>
          <a:prstGeom prst="rect">
            <a:avLst/>
          </a:prstGeom>
          <a:noFill/>
          <a:ln>
            <a:noFill/>
          </a:ln>
        </p:spPr>
      </p:pic>
      <p:sp>
        <p:nvSpPr>
          <p:cNvPr id="1282" name="Google Shape;1282;p80"/>
          <p:cNvSpPr txBox="1"/>
          <p:nvPr/>
        </p:nvSpPr>
        <p:spPr>
          <a:xfrm>
            <a:off x="1513511" y="3352583"/>
            <a:ext cx="12636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Helvetica Neue"/>
                <a:ea typeface="Helvetica Neue"/>
                <a:cs typeface="Helvetica Neue"/>
                <a:sym typeface="Helvetica Neue"/>
                <a:hlinkClick r:id="rId5"/>
              </a:rPr>
              <a:t>PHYS. REV. D 104, 052002 (2021)</a:t>
            </a:r>
            <a:endParaRPr sz="1000">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8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288" name="Google Shape;1288;p8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289" name="Google Shape;1289;p8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1290" name="Google Shape;1290;p81"/>
          <p:cNvPicPr preferRelativeResize="0"/>
          <p:nvPr/>
        </p:nvPicPr>
        <p:blipFill>
          <a:blip r:embed="rId3">
            <a:alphaModFix/>
          </a:blip>
          <a:stretch>
            <a:fillRect/>
          </a:stretch>
        </p:blipFill>
        <p:spPr>
          <a:xfrm>
            <a:off x="4495800" y="702751"/>
            <a:ext cx="4497088" cy="3794400"/>
          </a:xfrm>
          <a:prstGeom prst="rect">
            <a:avLst/>
          </a:prstGeom>
          <a:noFill/>
          <a:ln>
            <a:noFill/>
          </a:ln>
        </p:spPr>
      </p:pic>
      <p:sp>
        <p:nvSpPr>
          <p:cNvPr id="1291" name="Google Shape;1291;p81"/>
          <p:cNvSpPr txBox="1"/>
          <p:nvPr/>
        </p:nvSpPr>
        <p:spPr>
          <a:xfrm>
            <a:off x="5562075" y="72420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4"/>
              </a:rPr>
              <a:t>https://arxiv.org/abs/1205.6747</a:t>
            </a:r>
            <a:endParaRPr sz="1000"/>
          </a:p>
        </p:txBody>
      </p:sp>
      <p:sp>
        <p:nvSpPr>
          <p:cNvPr id="1292" name="Google Shape;1292;p81"/>
          <p:cNvSpPr txBox="1"/>
          <p:nvPr>
            <p:ph idx="1" type="body"/>
          </p:nvPr>
        </p:nvSpPr>
        <p:spPr>
          <a:xfrm>
            <a:off x="233875" y="2571750"/>
            <a:ext cx="4033200" cy="20133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400">
                <a:solidFill>
                  <a:schemeClr val="dk1"/>
                </a:solidFill>
              </a:rPr>
              <a:t>The amount of </a:t>
            </a:r>
            <a:r>
              <a:rPr b="1" lang="en" sz="1400">
                <a:solidFill>
                  <a:srgbClr val="C7007E"/>
                </a:solidFill>
              </a:rPr>
              <a:t>energy deposited by a particle while stopping</a:t>
            </a:r>
            <a:r>
              <a:rPr lang="en" sz="1400">
                <a:solidFill>
                  <a:schemeClr val="dk1"/>
                </a:solidFill>
              </a:rPr>
              <a:t> in the detector depends on its </a:t>
            </a:r>
            <a:r>
              <a:rPr b="1" lang="en" sz="1400">
                <a:solidFill>
                  <a:srgbClr val="C7007E"/>
                </a:solidFill>
              </a:rPr>
              <a:t>mass</a:t>
            </a:r>
            <a:r>
              <a:rPr lang="en" sz="1400">
                <a:solidFill>
                  <a:schemeClr val="dk1"/>
                </a:solidFill>
              </a:rPr>
              <a:t>, i.e. the Bragg peak can be used to differentiate particles species. </a:t>
            </a:r>
            <a:br>
              <a:rPr lang="en" sz="1400">
                <a:solidFill>
                  <a:schemeClr val="dk1"/>
                </a:solidFill>
              </a:rPr>
            </a:br>
            <a:br>
              <a:rPr lang="en" sz="1400">
                <a:solidFill>
                  <a:schemeClr val="dk1"/>
                </a:solidFill>
              </a:rPr>
            </a:br>
            <a:r>
              <a:rPr lang="en" sz="1400">
                <a:solidFill>
                  <a:schemeClr val="dk1"/>
                </a:solidFill>
              </a:rPr>
              <a:t>So, we can use the energy deposited per unit length at each point of a stopping track and where the energy is deposited wrt to the track ending (residual range) to perform particle identification.</a:t>
            </a:r>
            <a:endParaRPr sz="1400">
              <a:solidFill>
                <a:schemeClr val="dk1"/>
              </a:solidFill>
            </a:endParaRPr>
          </a:p>
        </p:txBody>
      </p:sp>
      <p:pic>
        <p:nvPicPr>
          <p:cNvPr id="1293" name="Google Shape;1293;p81"/>
          <p:cNvPicPr preferRelativeResize="0"/>
          <p:nvPr/>
        </p:nvPicPr>
        <p:blipFill rotWithShape="1">
          <a:blip r:embed="rId5">
            <a:alphaModFix/>
          </a:blip>
          <a:srcRect b="0" l="0" r="0" t="0"/>
          <a:stretch/>
        </p:blipFill>
        <p:spPr>
          <a:xfrm>
            <a:off x="452958" y="1045620"/>
            <a:ext cx="3275895" cy="1153507"/>
          </a:xfrm>
          <a:prstGeom prst="rect">
            <a:avLst/>
          </a:prstGeom>
          <a:noFill/>
          <a:ln>
            <a:noFill/>
          </a:ln>
        </p:spPr>
      </p:pic>
      <p:sp>
        <p:nvSpPr>
          <p:cNvPr id="1294" name="Google Shape;1294;p81"/>
          <p:cNvSpPr txBox="1"/>
          <p:nvPr/>
        </p:nvSpPr>
        <p:spPr>
          <a:xfrm>
            <a:off x="2153641" y="1113065"/>
            <a:ext cx="1430700" cy="3198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None/>
            </a:pPr>
            <a:r>
              <a:rPr b="1" i="1" lang="en" sz="1200">
                <a:solidFill>
                  <a:srgbClr val="FFFFFF"/>
                </a:solidFill>
                <a:latin typeface="Palatino Linotype"/>
                <a:ea typeface="Palatino Linotype"/>
                <a:cs typeface="Palatino Linotype"/>
                <a:sym typeface="Palatino Linotype"/>
              </a:rPr>
              <a:t>LArIAT Data</a:t>
            </a:r>
            <a:endParaRPr/>
          </a:p>
        </p:txBody>
      </p:sp>
      <p:sp>
        <p:nvSpPr>
          <p:cNvPr id="1295" name="Google Shape;1295;p81"/>
          <p:cNvSpPr txBox="1"/>
          <p:nvPr/>
        </p:nvSpPr>
        <p:spPr>
          <a:xfrm>
            <a:off x="336721" y="1057744"/>
            <a:ext cx="1712100" cy="367200"/>
          </a:xfrm>
          <a:prstGeom prst="rect">
            <a:avLst/>
          </a:prstGeom>
          <a:noFill/>
          <a:ln>
            <a:noFill/>
          </a:ln>
        </p:spPr>
        <p:txBody>
          <a:bodyPr anchorCtr="0" anchor="t" bIns="40800" lIns="81625" spcFirstLastPara="1" rIns="81625" wrap="square" tIns="40800">
            <a:noAutofit/>
          </a:bodyPr>
          <a:lstStyle/>
          <a:p>
            <a:pPr indent="0" lvl="0" marL="0" marR="0" rtl="0" algn="ctr">
              <a:lnSpc>
                <a:spcPct val="101000"/>
              </a:lnSpc>
              <a:spcBef>
                <a:spcPts val="0"/>
              </a:spcBef>
              <a:spcAft>
                <a:spcPts val="0"/>
              </a:spcAft>
              <a:buNone/>
            </a:pPr>
            <a:r>
              <a:rPr b="1" i="1" lang="en" sz="1200">
                <a:solidFill>
                  <a:srgbClr val="FF0000"/>
                </a:solidFill>
                <a:latin typeface="Helvetica Neue"/>
                <a:ea typeface="Helvetica Neue"/>
                <a:cs typeface="Helvetica Neue"/>
                <a:sym typeface="Helvetica Neue"/>
              </a:rPr>
              <a:t>Bragg peak</a:t>
            </a:r>
            <a:endParaRPr sz="1200">
              <a:latin typeface="Helvetica Neue"/>
              <a:ea typeface="Helvetica Neue"/>
              <a:cs typeface="Helvetica Neue"/>
              <a:sym typeface="Helvetica Neue"/>
            </a:endParaRPr>
          </a:p>
        </p:txBody>
      </p:sp>
      <p:cxnSp>
        <p:nvCxnSpPr>
          <p:cNvPr id="1296" name="Google Shape;1296;p81"/>
          <p:cNvCxnSpPr/>
          <p:nvPr/>
        </p:nvCxnSpPr>
        <p:spPr>
          <a:xfrm>
            <a:off x="1565280" y="1335565"/>
            <a:ext cx="589500" cy="173100"/>
          </a:xfrm>
          <a:prstGeom prst="straightConnector1">
            <a:avLst/>
          </a:prstGeom>
          <a:noFill/>
          <a:ln cap="flat" cmpd="sng" w="18350">
            <a:solidFill>
              <a:srgbClr val="FF0000"/>
            </a:solidFill>
            <a:prstDash val="solid"/>
            <a:round/>
            <a:headEnd len="med" w="med" type="none"/>
            <a:tailEnd len="med" w="med" type="triangle"/>
          </a:ln>
        </p:spPr>
      </p:cxnSp>
      <p:sp>
        <p:nvSpPr>
          <p:cNvPr id="1297" name="Google Shape;1297;p81"/>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Particle identification (PID). Handle #2: dE/dx for tracks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8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303" name="Google Shape;1303;p8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304" name="Google Shape;1304;p8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1305" name="Google Shape;1305;p82"/>
          <p:cNvPicPr preferRelativeResize="0"/>
          <p:nvPr/>
        </p:nvPicPr>
        <p:blipFill>
          <a:blip r:embed="rId3">
            <a:alphaModFix/>
          </a:blip>
          <a:stretch>
            <a:fillRect/>
          </a:stretch>
        </p:blipFill>
        <p:spPr>
          <a:xfrm>
            <a:off x="381000" y="648000"/>
            <a:ext cx="7446317" cy="4001560"/>
          </a:xfrm>
          <a:prstGeom prst="rect">
            <a:avLst/>
          </a:prstGeom>
          <a:noFill/>
          <a:ln>
            <a:noFill/>
          </a:ln>
        </p:spPr>
      </p:pic>
      <p:sp>
        <p:nvSpPr>
          <p:cNvPr id="1306" name="Google Shape;1306;p82"/>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Complications… the microphysics gets in the way!</a:t>
            </a:r>
            <a:endParaRPr sz="195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p8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312" name="Google Shape;1312;p8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313" name="Google Shape;1313;p8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1314" name="Google Shape;1314;p83"/>
          <p:cNvSpPr txBox="1"/>
          <p:nvPr>
            <p:ph idx="1" type="body"/>
          </p:nvPr>
        </p:nvSpPr>
        <p:spPr>
          <a:xfrm>
            <a:off x="222250" y="790650"/>
            <a:ext cx="8584800" cy="3794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600">
                <a:solidFill>
                  <a:schemeClr val="dk1"/>
                </a:solidFill>
              </a:rPr>
              <a:t>Most of the physics handles highlighted hinge on the proper assessment of the energy deposited by the particles in the TPC (dE/dx) via the measurement of the charge seen by the anode wires  (dQ/dx).   </a:t>
            </a:r>
            <a:br>
              <a:rPr lang="en" sz="1600">
                <a:solidFill>
                  <a:schemeClr val="dk1"/>
                </a:solidFill>
              </a:rPr>
            </a:br>
            <a:br>
              <a:rPr lang="en" sz="1600">
                <a:solidFill>
                  <a:schemeClr val="dk1"/>
                </a:solidFill>
              </a:rPr>
            </a:br>
            <a:r>
              <a:rPr lang="en" sz="1600">
                <a:solidFill>
                  <a:schemeClr val="dk1"/>
                </a:solidFill>
              </a:rPr>
              <a:t>A number of detector effect complicate this relationship (and event reconstruction in general). </a:t>
            </a:r>
            <a:br>
              <a:rPr lang="en" sz="1600">
                <a:solidFill>
                  <a:schemeClr val="dk1"/>
                </a:solidFill>
              </a:rPr>
            </a:br>
            <a:br>
              <a:rPr lang="en" sz="1600">
                <a:solidFill>
                  <a:schemeClr val="dk1"/>
                </a:solidFill>
              </a:rPr>
            </a:br>
            <a:r>
              <a:rPr lang="en" sz="1600">
                <a:solidFill>
                  <a:schemeClr val="dk1"/>
                </a:solidFill>
              </a:rPr>
              <a:t>We’ll treat:</a:t>
            </a:r>
            <a:br>
              <a:rPr lang="en" sz="1600"/>
            </a:br>
            <a:r>
              <a:rPr lang="en" sz="1600">
                <a:solidFill>
                  <a:srgbClr val="004C97"/>
                </a:solidFill>
              </a:rPr>
              <a:t>	- Recombination effects  → affects amount of charge </a:t>
            </a:r>
            <a:r>
              <a:rPr b="1" lang="en" sz="1600">
                <a:solidFill>
                  <a:srgbClr val="004C97"/>
                </a:solidFill>
              </a:rPr>
              <a:t>produced</a:t>
            </a:r>
            <a:r>
              <a:rPr lang="en" sz="1600">
                <a:solidFill>
                  <a:srgbClr val="004C97"/>
                </a:solidFill>
              </a:rPr>
              <a:t> by the particle</a:t>
            </a:r>
            <a:br>
              <a:rPr lang="en" sz="1600">
                <a:solidFill>
                  <a:srgbClr val="004C97"/>
                </a:solidFill>
              </a:rPr>
            </a:br>
            <a:r>
              <a:rPr lang="en" sz="1600">
                <a:solidFill>
                  <a:srgbClr val="004C97"/>
                </a:solidFill>
              </a:rPr>
              <a:t>	- Electron Lifetime → affects amount of charge </a:t>
            </a:r>
            <a:r>
              <a:rPr b="1" lang="en" sz="1600">
                <a:solidFill>
                  <a:srgbClr val="004C97"/>
                </a:solidFill>
              </a:rPr>
              <a:t>arriving</a:t>
            </a:r>
            <a:r>
              <a:rPr lang="en" sz="1600">
                <a:solidFill>
                  <a:srgbClr val="004C97"/>
                </a:solidFill>
              </a:rPr>
              <a:t> at the wires</a:t>
            </a:r>
            <a:br>
              <a:rPr lang="en" sz="1600">
                <a:solidFill>
                  <a:srgbClr val="004C97"/>
                </a:solidFill>
              </a:rPr>
            </a:br>
            <a:r>
              <a:rPr lang="en" sz="1600">
                <a:solidFill>
                  <a:srgbClr val="C7007E"/>
                </a:solidFill>
              </a:rPr>
              <a:t>	- “Space charge” (i.e. local distortion of the electric field) → affects </a:t>
            </a:r>
            <a:r>
              <a:rPr b="1" lang="en" sz="1600">
                <a:solidFill>
                  <a:srgbClr val="C7007E"/>
                </a:solidFill>
              </a:rPr>
              <a:t>position</a:t>
            </a:r>
            <a:r>
              <a:rPr lang="en" sz="1600">
                <a:solidFill>
                  <a:srgbClr val="C7007E"/>
                </a:solidFill>
              </a:rPr>
              <a:t> reco</a:t>
            </a:r>
            <a:br>
              <a:rPr lang="en" sz="1600">
                <a:solidFill>
                  <a:srgbClr val="C7007E"/>
                </a:solidFill>
              </a:rPr>
            </a:br>
            <a:r>
              <a:rPr lang="en" sz="1600">
                <a:solidFill>
                  <a:srgbClr val="C7007E"/>
                </a:solidFill>
              </a:rPr>
              <a:t>	- Diffusion → affects </a:t>
            </a:r>
            <a:r>
              <a:rPr b="1" lang="en" sz="1600">
                <a:solidFill>
                  <a:srgbClr val="C7007E"/>
                </a:solidFill>
              </a:rPr>
              <a:t>position</a:t>
            </a:r>
            <a:r>
              <a:rPr lang="en" sz="1600">
                <a:solidFill>
                  <a:srgbClr val="C7007E"/>
                </a:solidFill>
              </a:rPr>
              <a:t> reco</a:t>
            </a:r>
            <a:br>
              <a:rPr lang="en" sz="1600">
                <a:solidFill>
                  <a:srgbClr val="C7007E"/>
                </a:solidFill>
              </a:rPr>
            </a:br>
            <a:br>
              <a:rPr lang="en" sz="1600">
                <a:solidFill>
                  <a:srgbClr val="C7007E"/>
                </a:solidFill>
              </a:rPr>
            </a:br>
            <a:br>
              <a:rPr lang="en" sz="1600">
                <a:solidFill>
                  <a:srgbClr val="C7007E"/>
                </a:solidFill>
              </a:rPr>
            </a:br>
            <a:r>
              <a:rPr lang="en" sz="1600">
                <a:solidFill>
                  <a:schemeClr val="dk1"/>
                </a:solidFill>
              </a:rPr>
              <a:t>These are important effects every (LAr)TPC need to assess and calibrate for. </a:t>
            </a:r>
            <a:br>
              <a:rPr lang="en" sz="1600"/>
            </a:br>
            <a:endParaRPr sz="1600">
              <a:solidFill>
                <a:srgbClr val="C7007E"/>
              </a:solidFill>
            </a:endParaRPr>
          </a:p>
        </p:txBody>
      </p:sp>
      <p:sp>
        <p:nvSpPr>
          <p:cNvPr id="1315" name="Google Shape;1315;p83"/>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Complications… the microphysics gets in the way!</a:t>
            </a:r>
            <a:endParaRPr sz="195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8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321" name="Google Shape;1321;p8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322" name="Google Shape;1322;p8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1323" name="Google Shape;1323;p84"/>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sp>
        <p:nvSpPr>
          <p:cNvPr id="1324" name="Google Shape;1324;p84"/>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Palatino Linotype"/>
                <a:ea typeface="Palatino Linotype"/>
                <a:cs typeface="Palatino Linotype"/>
                <a:sym typeface="Palatino Linotype"/>
              </a:rPr>
              <a:t>Example: Stopping proton</a:t>
            </a:r>
            <a:endParaRPr>
              <a:solidFill>
                <a:schemeClr val="dk1"/>
              </a:solidFill>
              <a:latin typeface="Palatino Linotype"/>
              <a:ea typeface="Palatino Linotype"/>
              <a:cs typeface="Palatino Linotype"/>
              <a:sym typeface="Palatino Linotype"/>
            </a:endParaRPr>
          </a:p>
        </p:txBody>
      </p:sp>
      <p:grpSp>
        <p:nvGrpSpPr>
          <p:cNvPr id="1325" name="Google Shape;1325;p84"/>
          <p:cNvGrpSpPr/>
          <p:nvPr/>
        </p:nvGrpSpPr>
        <p:grpSpPr>
          <a:xfrm>
            <a:off x="2239325" y="3529550"/>
            <a:ext cx="282300" cy="492600"/>
            <a:chOff x="2696525" y="2996150"/>
            <a:chExt cx="282300" cy="492600"/>
          </a:xfrm>
        </p:grpSpPr>
        <p:sp>
          <p:nvSpPr>
            <p:cNvPr id="1326" name="Google Shape;1326;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27" name="Google Shape;1327;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28" name="Google Shape;1328;p84"/>
          <p:cNvGrpSpPr/>
          <p:nvPr/>
        </p:nvGrpSpPr>
        <p:grpSpPr>
          <a:xfrm>
            <a:off x="3077525" y="3605750"/>
            <a:ext cx="282300" cy="492600"/>
            <a:chOff x="2696525" y="2996150"/>
            <a:chExt cx="282300" cy="492600"/>
          </a:xfrm>
        </p:grpSpPr>
        <p:sp>
          <p:nvSpPr>
            <p:cNvPr id="1329" name="Google Shape;1329;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30" name="Google Shape;1330;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31" name="Google Shape;1331;p84"/>
          <p:cNvGrpSpPr/>
          <p:nvPr/>
        </p:nvGrpSpPr>
        <p:grpSpPr>
          <a:xfrm>
            <a:off x="3610925" y="3072350"/>
            <a:ext cx="282300" cy="492600"/>
            <a:chOff x="2696525" y="2996150"/>
            <a:chExt cx="282300" cy="492600"/>
          </a:xfrm>
        </p:grpSpPr>
        <p:sp>
          <p:nvSpPr>
            <p:cNvPr id="1332" name="Google Shape;1332;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33" name="Google Shape;1333;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34" name="Google Shape;1334;p84"/>
          <p:cNvGrpSpPr/>
          <p:nvPr/>
        </p:nvGrpSpPr>
        <p:grpSpPr>
          <a:xfrm>
            <a:off x="4391427" y="3053848"/>
            <a:ext cx="282300" cy="492600"/>
            <a:chOff x="2696525" y="2996150"/>
            <a:chExt cx="282300" cy="492600"/>
          </a:xfrm>
        </p:grpSpPr>
        <p:sp>
          <p:nvSpPr>
            <p:cNvPr id="1335" name="Google Shape;1335;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36" name="Google Shape;1336;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37" name="Google Shape;1337;p84"/>
          <p:cNvGrpSpPr/>
          <p:nvPr/>
        </p:nvGrpSpPr>
        <p:grpSpPr>
          <a:xfrm>
            <a:off x="4982525" y="2462750"/>
            <a:ext cx="282300" cy="492600"/>
            <a:chOff x="2696525" y="2996150"/>
            <a:chExt cx="282300" cy="492600"/>
          </a:xfrm>
        </p:grpSpPr>
        <p:sp>
          <p:nvSpPr>
            <p:cNvPr id="1338" name="Google Shape;1338;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39" name="Google Shape;1339;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40" name="Google Shape;1340;p84"/>
          <p:cNvGrpSpPr/>
          <p:nvPr/>
        </p:nvGrpSpPr>
        <p:grpSpPr>
          <a:xfrm>
            <a:off x="5515925" y="2462750"/>
            <a:ext cx="282300" cy="492600"/>
            <a:chOff x="2696525" y="2996150"/>
            <a:chExt cx="282300" cy="492600"/>
          </a:xfrm>
        </p:grpSpPr>
        <p:sp>
          <p:nvSpPr>
            <p:cNvPr id="1341" name="Google Shape;1341;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42" name="Google Shape;1342;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43" name="Google Shape;1343;p84"/>
          <p:cNvGrpSpPr/>
          <p:nvPr/>
        </p:nvGrpSpPr>
        <p:grpSpPr>
          <a:xfrm>
            <a:off x="6277925" y="1920099"/>
            <a:ext cx="282300" cy="492600"/>
            <a:chOff x="2696525" y="2996150"/>
            <a:chExt cx="282300" cy="492600"/>
          </a:xfrm>
        </p:grpSpPr>
        <p:sp>
          <p:nvSpPr>
            <p:cNvPr id="1344" name="Google Shape;1344;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45" name="Google Shape;1345;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46" name="Google Shape;1346;p84"/>
          <p:cNvGrpSpPr/>
          <p:nvPr/>
        </p:nvGrpSpPr>
        <p:grpSpPr>
          <a:xfrm>
            <a:off x="6582725" y="2148699"/>
            <a:ext cx="282300" cy="492600"/>
            <a:chOff x="2696525" y="2996150"/>
            <a:chExt cx="282300" cy="492600"/>
          </a:xfrm>
        </p:grpSpPr>
        <p:sp>
          <p:nvSpPr>
            <p:cNvPr id="1347" name="Google Shape;1347;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48" name="Google Shape;1348;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49" name="Google Shape;1349;p84"/>
          <p:cNvGrpSpPr/>
          <p:nvPr/>
        </p:nvGrpSpPr>
        <p:grpSpPr>
          <a:xfrm>
            <a:off x="5820725" y="2081750"/>
            <a:ext cx="282300" cy="492600"/>
            <a:chOff x="2696525" y="2996150"/>
            <a:chExt cx="282300" cy="492600"/>
          </a:xfrm>
        </p:grpSpPr>
        <p:sp>
          <p:nvSpPr>
            <p:cNvPr id="1350" name="Google Shape;1350;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51" name="Google Shape;1351;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52" name="Google Shape;1352;p84"/>
          <p:cNvGrpSpPr/>
          <p:nvPr/>
        </p:nvGrpSpPr>
        <p:grpSpPr>
          <a:xfrm>
            <a:off x="6201725" y="2224899"/>
            <a:ext cx="282300" cy="492600"/>
            <a:chOff x="2696525" y="2996150"/>
            <a:chExt cx="282300" cy="492600"/>
          </a:xfrm>
        </p:grpSpPr>
        <p:sp>
          <p:nvSpPr>
            <p:cNvPr id="1353" name="Google Shape;1353;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54" name="Google Shape;1354;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55" name="Google Shape;1355;p84"/>
          <p:cNvGrpSpPr/>
          <p:nvPr/>
        </p:nvGrpSpPr>
        <p:grpSpPr>
          <a:xfrm>
            <a:off x="6506525" y="1691499"/>
            <a:ext cx="282300" cy="492600"/>
            <a:chOff x="2696525" y="2996150"/>
            <a:chExt cx="282300" cy="492600"/>
          </a:xfrm>
        </p:grpSpPr>
        <p:sp>
          <p:nvSpPr>
            <p:cNvPr id="1356" name="Google Shape;1356;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57" name="Google Shape;1357;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58" name="Google Shape;1358;p84"/>
          <p:cNvGrpSpPr/>
          <p:nvPr/>
        </p:nvGrpSpPr>
        <p:grpSpPr>
          <a:xfrm>
            <a:off x="7039925" y="1843899"/>
            <a:ext cx="282300" cy="492600"/>
            <a:chOff x="2696525" y="2996150"/>
            <a:chExt cx="282300" cy="492600"/>
          </a:xfrm>
        </p:grpSpPr>
        <p:sp>
          <p:nvSpPr>
            <p:cNvPr id="1359" name="Google Shape;1359;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60" name="Google Shape;1360;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61" name="Google Shape;1361;p84"/>
          <p:cNvGrpSpPr/>
          <p:nvPr/>
        </p:nvGrpSpPr>
        <p:grpSpPr>
          <a:xfrm>
            <a:off x="6735125" y="1920099"/>
            <a:ext cx="282300" cy="492600"/>
            <a:chOff x="2696525" y="2996150"/>
            <a:chExt cx="282300" cy="492600"/>
          </a:xfrm>
        </p:grpSpPr>
        <p:sp>
          <p:nvSpPr>
            <p:cNvPr id="1362" name="Google Shape;1362;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63" name="Google Shape;1363;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64" name="Google Shape;1364;p84"/>
          <p:cNvGrpSpPr/>
          <p:nvPr/>
        </p:nvGrpSpPr>
        <p:grpSpPr>
          <a:xfrm>
            <a:off x="6735125" y="1615299"/>
            <a:ext cx="282300" cy="492600"/>
            <a:chOff x="2696525" y="2996150"/>
            <a:chExt cx="282300" cy="492600"/>
          </a:xfrm>
        </p:grpSpPr>
        <p:sp>
          <p:nvSpPr>
            <p:cNvPr id="1365" name="Google Shape;1365;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66" name="Google Shape;1366;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67" name="Google Shape;1367;p84"/>
          <p:cNvGrpSpPr/>
          <p:nvPr/>
        </p:nvGrpSpPr>
        <p:grpSpPr>
          <a:xfrm>
            <a:off x="6963725" y="1996299"/>
            <a:ext cx="282300" cy="492600"/>
            <a:chOff x="2696525" y="2996150"/>
            <a:chExt cx="282300" cy="492600"/>
          </a:xfrm>
        </p:grpSpPr>
        <p:sp>
          <p:nvSpPr>
            <p:cNvPr id="1368" name="Google Shape;1368;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69" name="Google Shape;1369;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70" name="Google Shape;1370;p84"/>
          <p:cNvGrpSpPr/>
          <p:nvPr/>
        </p:nvGrpSpPr>
        <p:grpSpPr>
          <a:xfrm>
            <a:off x="6963725" y="1615299"/>
            <a:ext cx="282300" cy="492600"/>
            <a:chOff x="2696525" y="2996150"/>
            <a:chExt cx="282300" cy="492600"/>
          </a:xfrm>
        </p:grpSpPr>
        <p:sp>
          <p:nvSpPr>
            <p:cNvPr id="1371" name="Google Shape;1371;p8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72" name="Google Shape;1372;p8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373" name="Google Shape;1373;p84"/>
          <p:cNvGrpSpPr/>
          <p:nvPr/>
        </p:nvGrpSpPr>
        <p:grpSpPr>
          <a:xfrm>
            <a:off x="3458525" y="3529550"/>
            <a:ext cx="282300" cy="492600"/>
            <a:chOff x="2772725" y="2996150"/>
            <a:chExt cx="282300" cy="492600"/>
          </a:xfrm>
        </p:grpSpPr>
        <p:sp>
          <p:nvSpPr>
            <p:cNvPr id="1374" name="Google Shape;1374;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75" name="Google Shape;1375;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376" name="Google Shape;1376;p84"/>
          <p:cNvGrpSpPr/>
          <p:nvPr/>
        </p:nvGrpSpPr>
        <p:grpSpPr>
          <a:xfrm>
            <a:off x="2544125" y="3377150"/>
            <a:ext cx="282300" cy="492600"/>
            <a:chOff x="2772725" y="2996150"/>
            <a:chExt cx="282300" cy="492600"/>
          </a:xfrm>
        </p:grpSpPr>
        <p:sp>
          <p:nvSpPr>
            <p:cNvPr id="1377" name="Google Shape;1377;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78" name="Google Shape;1378;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379" name="Google Shape;1379;p84"/>
          <p:cNvGrpSpPr/>
          <p:nvPr/>
        </p:nvGrpSpPr>
        <p:grpSpPr>
          <a:xfrm>
            <a:off x="4696227" y="2901448"/>
            <a:ext cx="282300" cy="492600"/>
            <a:chOff x="2772725" y="2996150"/>
            <a:chExt cx="282300" cy="492600"/>
          </a:xfrm>
        </p:grpSpPr>
        <p:sp>
          <p:nvSpPr>
            <p:cNvPr id="1380" name="Google Shape;1380;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81" name="Google Shape;1381;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382" name="Google Shape;1382;p84"/>
          <p:cNvGrpSpPr/>
          <p:nvPr/>
        </p:nvGrpSpPr>
        <p:grpSpPr>
          <a:xfrm>
            <a:off x="3839525" y="2843750"/>
            <a:ext cx="282300" cy="492600"/>
            <a:chOff x="2772725" y="2996150"/>
            <a:chExt cx="282300" cy="492600"/>
          </a:xfrm>
        </p:grpSpPr>
        <p:sp>
          <p:nvSpPr>
            <p:cNvPr id="1383" name="Google Shape;1383;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84" name="Google Shape;1384;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385" name="Google Shape;1385;p84"/>
          <p:cNvGrpSpPr/>
          <p:nvPr/>
        </p:nvGrpSpPr>
        <p:grpSpPr>
          <a:xfrm>
            <a:off x="5439725" y="2615150"/>
            <a:ext cx="282300" cy="492600"/>
            <a:chOff x="2772725" y="2996150"/>
            <a:chExt cx="282300" cy="492600"/>
          </a:xfrm>
        </p:grpSpPr>
        <p:sp>
          <p:nvSpPr>
            <p:cNvPr id="1386" name="Google Shape;1386;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87" name="Google Shape;1387;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388" name="Google Shape;1388;p84"/>
          <p:cNvGrpSpPr/>
          <p:nvPr/>
        </p:nvGrpSpPr>
        <p:grpSpPr>
          <a:xfrm>
            <a:off x="4830125" y="2462750"/>
            <a:ext cx="282300" cy="492600"/>
            <a:chOff x="2772725" y="2996150"/>
            <a:chExt cx="282300" cy="492600"/>
          </a:xfrm>
        </p:grpSpPr>
        <p:sp>
          <p:nvSpPr>
            <p:cNvPr id="1389" name="Google Shape;1389;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90" name="Google Shape;1390;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391" name="Google Shape;1391;p84"/>
          <p:cNvGrpSpPr/>
          <p:nvPr/>
        </p:nvGrpSpPr>
        <p:grpSpPr>
          <a:xfrm>
            <a:off x="6277925" y="2310350"/>
            <a:ext cx="282300" cy="492600"/>
            <a:chOff x="2772725" y="2996150"/>
            <a:chExt cx="282300" cy="492600"/>
          </a:xfrm>
        </p:grpSpPr>
        <p:sp>
          <p:nvSpPr>
            <p:cNvPr id="1392" name="Google Shape;1392;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93" name="Google Shape;1393;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394" name="Google Shape;1394;p84"/>
          <p:cNvGrpSpPr/>
          <p:nvPr/>
        </p:nvGrpSpPr>
        <p:grpSpPr>
          <a:xfrm>
            <a:off x="5668325" y="2157950"/>
            <a:ext cx="282300" cy="492600"/>
            <a:chOff x="2772725" y="2996150"/>
            <a:chExt cx="282300" cy="492600"/>
          </a:xfrm>
        </p:grpSpPr>
        <p:sp>
          <p:nvSpPr>
            <p:cNvPr id="1395" name="Google Shape;1395;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96" name="Google Shape;1396;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397" name="Google Shape;1397;p84"/>
          <p:cNvGrpSpPr/>
          <p:nvPr/>
        </p:nvGrpSpPr>
        <p:grpSpPr>
          <a:xfrm>
            <a:off x="6811325" y="2157950"/>
            <a:ext cx="282300" cy="492600"/>
            <a:chOff x="2772725" y="2996150"/>
            <a:chExt cx="282300" cy="492600"/>
          </a:xfrm>
        </p:grpSpPr>
        <p:sp>
          <p:nvSpPr>
            <p:cNvPr id="1398" name="Google Shape;1398;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399" name="Google Shape;1399;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00" name="Google Shape;1400;p84"/>
          <p:cNvGrpSpPr/>
          <p:nvPr/>
        </p:nvGrpSpPr>
        <p:grpSpPr>
          <a:xfrm>
            <a:off x="6201725" y="1929350"/>
            <a:ext cx="282300" cy="492600"/>
            <a:chOff x="2772725" y="2996150"/>
            <a:chExt cx="282300" cy="492600"/>
          </a:xfrm>
        </p:grpSpPr>
        <p:sp>
          <p:nvSpPr>
            <p:cNvPr id="1401" name="Google Shape;1401;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02" name="Google Shape;1402;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03" name="Google Shape;1403;p84"/>
          <p:cNvGrpSpPr/>
          <p:nvPr/>
        </p:nvGrpSpPr>
        <p:grpSpPr>
          <a:xfrm>
            <a:off x="7192325" y="1853150"/>
            <a:ext cx="282300" cy="492600"/>
            <a:chOff x="2772725" y="2996150"/>
            <a:chExt cx="282300" cy="492600"/>
          </a:xfrm>
        </p:grpSpPr>
        <p:sp>
          <p:nvSpPr>
            <p:cNvPr id="1404" name="Google Shape;1404;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05" name="Google Shape;1405;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06" name="Google Shape;1406;p84"/>
          <p:cNvGrpSpPr/>
          <p:nvPr/>
        </p:nvGrpSpPr>
        <p:grpSpPr>
          <a:xfrm>
            <a:off x="6430325" y="1700750"/>
            <a:ext cx="282300" cy="492600"/>
            <a:chOff x="2772725" y="2996150"/>
            <a:chExt cx="282300" cy="492600"/>
          </a:xfrm>
        </p:grpSpPr>
        <p:sp>
          <p:nvSpPr>
            <p:cNvPr id="1407" name="Google Shape;1407;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08" name="Google Shape;1408;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09" name="Google Shape;1409;p84"/>
          <p:cNvGrpSpPr/>
          <p:nvPr/>
        </p:nvGrpSpPr>
        <p:grpSpPr>
          <a:xfrm>
            <a:off x="7039925" y="1395950"/>
            <a:ext cx="282300" cy="492600"/>
            <a:chOff x="2772725" y="2996150"/>
            <a:chExt cx="282300" cy="492600"/>
          </a:xfrm>
        </p:grpSpPr>
        <p:sp>
          <p:nvSpPr>
            <p:cNvPr id="1410" name="Google Shape;1410;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11" name="Google Shape;1411;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12" name="Google Shape;1412;p84"/>
          <p:cNvGrpSpPr/>
          <p:nvPr/>
        </p:nvGrpSpPr>
        <p:grpSpPr>
          <a:xfrm>
            <a:off x="6735125" y="1395950"/>
            <a:ext cx="282300" cy="492600"/>
            <a:chOff x="2772725" y="2996150"/>
            <a:chExt cx="282300" cy="492600"/>
          </a:xfrm>
        </p:grpSpPr>
        <p:sp>
          <p:nvSpPr>
            <p:cNvPr id="1413" name="Google Shape;1413;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14" name="Google Shape;1414;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15" name="Google Shape;1415;p84"/>
          <p:cNvGrpSpPr/>
          <p:nvPr/>
        </p:nvGrpSpPr>
        <p:grpSpPr>
          <a:xfrm>
            <a:off x="6963725" y="1853150"/>
            <a:ext cx="282300" cy="492600"/>
            <a:chOff x="2772725" y="2996150"/>
            <a:chExt cx="282300" cy="492600"/>
          </a:xfrm>
        </p:grpSpPr>
        <p:sp>
          <p:nvSpPr>
            <p:cNvPr id="1416" name="Google Shape;1416;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17" name="Google Shape;1417;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18" name="Google Shape;1418;p84"/>
          <p:cNvGrpSpPr/>
          <p:nvPr/>
        </p:nvGrpSpPr>
        <p:grpSpPr>
          <a:xfrm>
            <a:off x="6658925" y="1853150"/>
            <a:ext cx="282300" cy="492600"/>
            <a:chOff x="2772725" y="2996150"/>
            <a:chExt cx="282300" cy="492600"/>
          </a:xfrm>
        </p:grpSpPr>
        <p:sp>
          <p:nvSpPr>
            <p:cNvPr id="1419" name="Google Shape;1419;p8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20" name="Google Shape;1420;p8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sp>
        <p:nvSpPr>
          <p:cNvPr id="1421" name="Google Shape;1421;p84"/>
          <p:cNvSpPr/>
          <p:nvPr/>
        </p:nvSpPr>
        <p:spPr>
          <a:xfrm rot="3763614">
            <a:off x="6660746" y="1905702"/>
            <a:ext cx="130283" cy="1846651"/>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84"/>
          <p:cNvSpPr txBox="1"/>
          <p:nvPr/>
        </p:nvSpPr>
        <p:spPr>
          <a:xfrm rot="-1579875">
            <a:off x="6239834" y="2843841"/>
            <a:ext cx="1183605" cy="36935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Bragg peak</a:t>
            </a:r>
            <a:endParaRPr sz="1200"/>
          </a:p>
        </p:txBody>
      </p:sp>
      <p:sp>
        <p:nvSpPr>
          <p:cNvPr id="1423" name="Google Shape;1423;p84"/>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Recombination</a:t>
            </a:r>
            <a:endParaRPr sz="1950"/>
          </a:p>
        </p:txBody>
      </p:sp>
      <p:sp>
        <p:nvSpPr>
          <p:cNvPr id="1424" name="Google Shape;1424;p84"/>
          <p:cNvSpPr txBox="1"/>
          <p:nvPr>
            <p:ph idx="1" type="body"/>
          </p:nvPr>
        </p:nvSpPr>
        <p:spPr>
          <a:xfrm>
            <a:off x="310075" y="790650"/>
            <a:ext cx="7258800" cy="74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The passage of charged particles in the medium ionizes the Ar. </a:t>
            </a:r>
            <a:br>
              <a:rPr lang="en" sz="1400">
                <a:solidFill>
                  <a:schemeClr val="dk1"/>
                </a:solidFill>
              </a:rPr>
            </a:br>
            <a:endParaRPr sz="14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85"/>
          <p:cNvSpPr txBox="1"/>
          <p:nvPr>
            <p:ph idx="1" type="body"/>
          </p:nvPr>
        </p:nvSpPr>
        <p:spPr>
          <a:xfrm>
            <a:off x="310075" y="790650"/>
            <a:ext cx="7258800" cy="74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The passage of charged particles in the medium ionizes the Ar. </a:t>
            </a:r>
            <a:br>
              <a:rPr lang="en" sz="1400">
                <a:solidFill>
                  <a:schemeClr val="dk1"/>
                </a:solidFill>
              </a:rPr>
            </a:br>
            <a:r>
              <a:rPr lang="en" sz="1400">
                <a:solidFill>
                  <a:schemeClr val="dk1"/>
                </a:solidFill>
              </a:rPr>
              <a:t>What would happen to the charge in absence of electric field? </a:t>
            </a:r>
            <a:br>
              <a:rPr lang="en" sz="1400">
                <a:solidFill>
                  <a:schemeClr val="dk1"/>
                </a:solidFill>
              </a:rPr>
            </a:br>
            <a:endParaRPr sz="1400">
              <a:solidFill>
                <a:schemeClr val="dk1"/>
              </a:solidFill>
            </a:endParaRPr>
          </a:p>
        </p:txBody>
      </p:sp>
      <p:sp>
        <p:nvSpPr>
          <p:cNvPr id="1430" name="Google Shape;1430;p8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431" name="Google Shape;1431;p8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432" name="Google Shape;1432;p8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1433" name="Google Shape;1433;p85"/>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1434" name="Google Shape;1434;p85"/>
          <p:cNvGrpSpPr/>
          <p:nvPr/>
        </p:nvGrpSpPr>
        <p:grpSpPr>
          <a:xfrm>
            <a:off x="2239325" y="3529550"/>
            <a:ext cx="282300" cy="492600"/>
            <a:chOff x="2696525" y="2996150"/>
            <a:chExt cx="282300" cy="492600"/>
          </a:xfrm>
        </p:grpSpPr>
        <p:sp>
          <p:nvSpPr>
            <p:cNvPr id="1435" name="Google Shape;1435;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36" name="Google Shape;1436;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37" name="Google Shape;1437;p85"/>
          <p:cNvGrpSpPr/>
          <p:nvPr/>
        </p:nvGrpSpPr>
        <p:grpSpPr>
          <a:xfrm>
            <a:off x="3077525" y="3605750"/>
            <a:ext cx="282300" cy="492600"/>
            <a:chOff x="2696525" y="2996150"/>
            <a:chExt cx="282300" cy="492600"/>
          </a:xfrm>
        </p:grpSpPr>
        <p:sp>
          <p:nvSpPr>
            <p:cNvPr id="1438" name="Google Shape;1438;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39" name="Google Shape;1439;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40" name="Google Shape;1440;p85"/>
          <p:cNvGrpSpPr/>
          <p:nvPr/>
        </p:nvGrpSpPr>
        <p:grpSpPr>
          <a:xfrm>
            <a:off x="3610925" y="3072350"/>
            <a:ext cx="282300" cy="492600"/>
            <a:chOff x="2696525" y="2996150"/>
            <a:chExt cx="282300" cy="492600"/>
          </a:xfrm>
        </p:grpSpPr>
        <p:sp>
          <p:nvSpPr>
            <p:cNvPr id="1441" name="Google Shape;1441;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42" name="Google Shape;1442;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43" name="Google Shape;1443;p85"/>
          <p:cNvGrpSpPr/>
          <p:nvPr/>
        </p:nvGrpSpPr>
        <p:grpSpPr>
          <a:xfrm>
            <a:off x="4391427" y="3053848"/>
            <a:ext cx="282300" cy="492600"/>
            <a:chOff x="2696525" y="2996150"/>
            <a:chExt cx="282300" cy="492600"/>
          </a:xfrm>
        </p:grpSpPr>
        <p:sp>
          <p:nvSpPr>
            <p:cNvPr id="1444" name="Google Shape;1444;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45" name="Google Shape;1445;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46" name="Google Shape;1446;p85"/>
          <p:cNvGrpSpPr/>
          <p:nvPr/>
        </p:nvGrpSpPr>
        <p:grpSpPr>
          <a:xfrm>
            <a:off x="4982525" y="2462750"/>
            <a:ext cx="282300" cy="492600"/>
            <a:chOff x="2696525" y="2996150"/>
            <a:chExt cx="282300" cy="492600"/>
          </a:xfrm>
        </p:grpSpPr>
        <p:sp>
          <p:nvSpPr>
            <p:cNvPr id="1447" name="Google Shape;1447;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48" name="Google Shape;1448;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49" name="Google Shape;1449;p85"/>
          <p:cNvGrpSpPr/>
          <p:nvPr/>
        </p:nvGrpSpPr>
        <p:grpSpPr>
          <a:xfrm>
            <a:off x="5515925" y="2462750"/>
            <a:ext cx="282300" cy="492600"/>
            <a:chOff x="2696525" y="2996150"/>
            <a:chExt cx="282300" cy="492600"/>
          </a:xfrm>
        </p:grpSpPr>
        <p:sp>
          <p:nvSpPr>
            <p:cNvPr id="1450" name="Google Shape;1450;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51" name="Google Shape;1451;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52" name="Google Shape;1452;p85"/>
          <p:cNvGrpSpPr/>
          <p:nvPr/>
        </p:nvGrpSpPr>
        <p:grpSpPr>
          <a:xfrm>
            <a:off x="6277925" y="1920099"/>
            <a:ext cx="282300" cy="492600"/>
            <a:chOff x="2696525" y="2996150"/>
            <a:chExt cx="282300" cy="492600"/>
          </a:xfrm>
        </p:grpSpPr>
        <p:sp>
          <p:nvSpPr>
            <p:cNvPr id="1453" name="Google Shape;1453;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54" name="Google Shape;1454;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55" name="Google Shape;1455;p85"/>
          <p:cNvGrpSpPr/>
          <p:nvPr/>
        </p:nvGrpSpPr>
        <p:grpSpPr>
          <a:xfrm>
            <a:off x="6582725" y="2148699"/>
            <a:ext cx="282300" cy="492600"/>
            <a:chOff x="2696525" y="2996150"/>
            <a:chExt cx="282300" cy="492600"/>
          </a:xfrm>
        </p:grpSpPr>
        <p:sp>
          <p:nvSpPr>
            <p:cNvPr id="1456" name="Google Shape;1456;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57" name="Google Shape;1457;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58" name="Google Shape;1458;p85"/>
          <p:cNvGrpSpPr/>
          <p:nvPr/>
        </p:nvGrpSpPr>
        <p:grpSpPr>
          <a:xfrm>
            <a:off x="5820725" y="2081750"/>
            <a:ext cx="282300" cy="492600"/>
            <a:chOff x="2696525" y="2996150"/>
            <a:chExt cx="282300" cy="492600"/>
          </a:xfrm>
        </p:grpSpPr>
        <p:sp>
          <p:nvSpPr>
            <p:cNvPr id="1459" name="Google Shape;1459;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60" name="Google Shape;1460;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61" name="Google Shape;1461;p85"/>
          <p:cNvGrpSpPr/>
          <p:nvPr/>
        </p:nvGrpSpPr>
        <p:grpSpPr>
          <a:xfrm>
            <a:off x="6201725" y="2224899"/>
            <a:ext cx="282300" cy="492600"/>
            <a:chOff x="2696525" y="2996150"/>
            <a:chExt cx="282300" cy="492600"/>
          </a:xfrm>
        </p:grpSpPr>
        <p:sp>
          <p:nvSpPr>
            <p:cNvPr id="1462" name="Google Shape;1462;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63" name="Google Shape;1463;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64" name="Google Shape;1464;p85"/>
          <p:cNvGrpSpPr/>
          <p:nvPr/>
        </p:nvGrpSpPr>
        <p:grpSpPr>
          <a:xfrm>
            <a:off x="6506525" y="1691499"/>
            <a:ext cx="282300" cy="492600"/>
            <a:chOff x="2696525" y="2996150"/>
            <a:chExt cx="282300" cy="492600"/>
          </a:xfrm>
        </p:grpSpPr>
        <p:sp>
          <p:nvSpPr>
            <p:cNvPr id="1465" name="Google Shape;1465;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66" name="Google Shape;1466;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67" name="Google Shape;1467;p85"/>
          <p:cNvGrpSpPr/>
          <p:nvPr/>
        </p:nvGrpSpPr>
        <p:grpSpPr>
          <a:xfrm>
            <a:off x="7039925" y="1843899"/>
            <a:ext cx="282300" cy="492600"/>
            <a:chOff x="2696525" y="2996150"/>
            <a:chExt cx="282300" cy="492600"/>
          </a:xfrm>
        </p:grpSpPr>
        <p:sp>
          <p:nvSpPr>
            <p:cNvPr id="1468" name="Google Shape;1468;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69" name="Google Shape;1469;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70" name="Google Shape;1470;p85"/>
          <p:cNvGrpSpPr/>
          <p:nvPr/>
        </p:nvGrpSpPr>
        <p:grpSpPr>
          <a:xfrm>
            <a:off x="6735125" y="1920099"/>
            <a:ext cx="282300" cy="492600"/>
            <a:chOff x="2696525" y="2996150"/>
            <a:chExt cx="282300" cy="492600"/>
          </a:xfrm>
        </p:grpSpPr>
        <p:sp>
          <p:nvSpPr>
            <p:cNvPr id="1471" name="Google Shape;1471;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72" name="Google Shape;1472;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73" name="Google Shape;1473;p85"/>
          <p:cNvGrpSpPr/>
          <p:nvPr/>
        </p:nvGrpSpPr>
        <p:grpSpPr>
          <a:xfrm>
            <a:off x="6735125" y="1615299"/>
            <a:ext cx="282300" cy="492600"/>
            <a:chOff x="2696525" y="2996150"/>
            <a:chExt cx="282300" cy="492600"/>
          </a:xfrm>
        </p:grpSpPr>
        <p:sp>
          <p:nvSpPr>
            <p:cNvPr id="1474" name="Google Shape;1474;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75" name="Google Shape;1475;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76" name="Google Shape;1476;p85"/>
          <p:cNvGrpSpPr/>
          <p:nvPr/>
        </p:nvGrpSpPr>
        <p:grpSpPr>
          <a:xfrm>
            <a:off x="6963725" y="1996299"/>
            <a:ext cx="282300" cy="492600"/>
            <a:chOff x="2696525" y="2996150"/>
            <a:chExt cx="282300" cy="492600"/>
          </a:xfrm>
        </p:grpSpPr>
        <p:sp>
          <p:nvSpPr>
            <p:cNvPr id="1477" name="Google Shape;1477;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78" name="Google Shape;1478;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79" name="Google Shape;1479;p85"/>
          <p:cNvGrpSpPr/>
          <p:nvPr/>
        </p:nvGrpSpPr>
        <p:grpSpPr>
          <a:xfrm>
            <a:off x="6963725" y="1615299"/>
            <a:ext cx="282300" cy="492600"/>
            <a:chOff x="2696525" y="2996150"/>
            <a:chExt cx="282300" cy="492600"/>
          </a:xfrm>
        </p:grpSpPr>
        <p:sp>
          <p:nvSpPr>
            <p:cNvPr id="1480" name="Google Shape;1480;p8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81" name="Google Shape;1481;p8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482" name="Google Shape;1482;p85"/>
          <p:cNvGrpSpPr/>
          <p:nvPr/>
        </p:nvGrpSpPr>
        <p:grpSpPr>
          <a:xfrm>
            <a:off x="3458525" y="3529550"/>
            <a:ext cx="282300" cy="492600"/>
            <a:chOff x="2772725" y="2996150"/>
            <a:chExt cx="282300" cy="492600"/>
          </a:xfrm>
        </p:grpSpPr>
        <p:sp>
          <p:nvSpPr>
            <p:cNvPr id="1483" name="Google Shape;1483;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84" name="Google Shape;1484;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85" name="Google Shape;1485;p85"/>
          <p:cNvGrpSpPr/>
          <p:nvPr/>
        </p:nvGrpSpPr>
        <p:grpSpPr>
          <a:xfrm>
            <a:off x="2544125" y="3377150"/>
            <a:ext cx="282300" cy="492600"/>
            <a:chOff x="2772725" y="2996150"/>
            <a:chExt cx="282300" cy="492600"/>
          </a:xfrm>
        </p:grpSpPr>
        <p:sp>
          <p:nvSpPr>
            <p:cNvPr id="1486" name="Google Shape;1486;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87" name="Google Shape;1487;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88" name="Google Shape;1488;p85"/>
          <p:cNvGrpSpPr/>
          <p:nvPr/>
        </p:nvGrpSpPr>
        <p:grpSpPr>
          <a:xfrm>
            <a:off x="4696227" y="2901448"/>
            <a:ext cx="282300" cy="492600"/>
            <a:chOff x="2772725" y="2996150"/>
            <a:chExt cx="282300" cy="492600"/>
          </a:xfrm>
        </p:grpSpPr>
        <p:sp>
          <p:nvSpPr>
            <p:cNvPr id="1489" name="Google Shape;1489;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90" name="Google Shape;1490;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91" name="Google Shape;1491;p85"/>
          <p:cNvGrpSpPr/>
          <p:nvPr/>
        </p:nvGrpSpPr>
        <p:grpSpPr>
          <a:xfrm>
            <a:off x="3839525" y="2843750"/>
            <a:ext cx="282300" cy="492600"/>
            <a:chOff x="2772725" y="2996150"/>
            <a:chExt cx="282300" cy="492600"/>
          </a:xfrm>
        </p:grpSpPr>
        <p:sp>
          <p:nvSpPr>
            <p:cNvPr id="1492" name="Google Shape;1492;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93" name="Google Shape;1493;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94" name="Google Shape;1494;p85"/>
          <p:cNvGrpSpPr/>
          <p:nvPr/>
        </p:nvGrpSpPr>
        <p:grpSpPr>
          <a:xfrm>
            <a:off x="5439725" y="2615150"/>
            <a:ext cx="282300" cy="492600"/>
            <a:chOff x="2772725" y="2996150"/>
            <a:chExt cx="282300" cy="492600"/>
          </a:xfrm>
        </p:grpSpPr>
        <p:sp>
          <p:nvSpPr>
            <p:cNvPr id="1495" name="Google Shape;1495;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96" name="Google Shape;1496;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497" name="Google Shape;1497;p85"/>
          <p:cNvGrpSpPr/>
          <p:nvPr/>
        </p:nvGrpSpPr>
        <p:grpSpPr>
          <a:xfrm>
            <a:off x="4830125" y="2462750"/>
            <a:ext cx="282300" cy="492600"/>
            <a:chOff x="2772725" y="2996150"/>
            <a:chExt cx="282300" cy="492600"/>
          </a:xfrm>
        </p:grpSpPr>
        <p:sp>
          <p:nvSpPr>
            <p:cNvPr id="1498" name="Google Shape;1498;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499" name="Google Shape;1499;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00" name="Google Shape;1500;p85"/>
          <p:cNvGrpSpPr/>
          <p:nvPr/>
        </p:nvGrpSpPr>
        <p:grpSpPr>
          <a:xfrm>
            <a:off x="6277925" y="2310350"/>
            <a:ext cx="282300" cy="492600"/>
            <a:chOff x="2772725" y="2996150"/>
            <a:chExt cx="282300" cy="492600"/>
          </a:xfrm>
        </p:grpSpPr>
        <p:sp>
          <p:nvSpPr>
            <p:cNvPr id="1501" name="Google Shape;1501;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02" name="Google Shape;1502;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03" name="Google Shape;1503;p85"/>
          <p:cNvGrpSpPr/>
          <p:nvPr/>
        </p:nvGrpSpPr>
        <p:grpSpPr>
          <a:xfrm>
            <a:off x="5668325" y="2157950"/>
            <a:ext cx="282300" cy="492600"/>
            <a:chOff x="2772725" y="2996150"/>
            <a:chExt cx="282300" cy="492600"/>
          </a:xfrm>
        </p:grpSpPr>
        <p:sp>
          <p:nvSpPr>
            <p:cNvPr id="1504" name="Google Shape;1504;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05" name="Google Shape;1505;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06" name="Google Shape;1506;p85"/>
          <p:cNvGrpSpPr/>
          <p:nvPr/>
        </p:nvGrpSpPr>
        <p:grpSpPr>
          <a:xfrm>
            <a:off x="6811325" y="2157950"/>
            <a:ext cx="282300" cy="492600"/>
            <a:chOff x="2772725" y="2996150"/>
            <a:chExt cx="282300" cy="492600"/>
          </a:xfrm>
        </p:grpSpPr>
        <p:sp>
          <p:nvSpPr>
            <p:cNvPr id="1507" name="Google Shape;1507;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08" name="Google Shape;1508;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09" name="Google Shape;1509;p85"/>
          <p:cNvGrpSpPr/>
          <p:nvPr/>
        </p:nvGrpSpPr>
        <p:grpSpPr>
          <a:xfrm>
            <a:off x="6201725" y="1929350"/>
            <a:ext cx="282300" cy="492600"/>
            <a:chOff x="2772725" y="2996150"/>
            <a:chExt cx="282300" cy="492600"/>
          </a:xfrm>
        </p:grpSpPr>
        <p:sp>
          <p:nvSpPr>
            <p:cNvPr id="1510" name="Google Shape;1510;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11" name="Google Shape;1511;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12" name="Google Shape;1512;p85"/>
          <p:cNvGrpSpPr/>
          <p:nvPr/>
        </p:nvGrpSpPr>
        <p:grpSpPr>
          <a:xfrm>
            <a:off x="7192325" y="1853150"/>
            <a:ext cx="282300" cy="492600"/>
            <a:chOff x="2772725" y="2996150"/>
            <a:chExt cx="282300" cy="492600"/>
          </a:xfrm>
        </p:grpSpPr>
        <p:sp>
          <p:nvSpPr>
            <p:cNvPr id="1513" name="Google Shape;1513;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14" name="Google Shape;1514;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15" name="Google Shape;1515;p85"/>
          <p:cNvGrpSpPr/>
          <p:nvPr/>
        </p:nvGrpSpPr>
        <p:grpSpPr>
          <a:xfrm>
            <a:off x="6430325" y="1700750"/>
            <a:ext cx="282300" cy="492600"/>
            <a:chOff x="2772725" y="2996150"/>
            <a:chExt cx="282300" cy="492600"/>
          </a:xfrm>
        </p:grpSpPr>
        <p:sp>
          <p:nvSpPr>
            <p:cNvPr id="1516" name="Google Shape;1516;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17" name="Google Shape;1517;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18" name="Google Shape;1518;p85"/>
          <p:cNvGrpSpPr/>
          <p:nvPr/>
        </p:nvGrpSpPr>
        <p:grpSpPr>
          <a:xfrm>
            <a:off x="7039925" y="1395950"/>
            <a:ext cx="282300" cy="492600"/>
            <a:chOff x="2772725" y="2996150"/>
            <a:chExt cx="282300" cy="492600"/>
          </a:xfrm>
        </p:grpSpPr>
        <p:sp>
          <p:nvSpPr>
            <p:cNvPr id="1519" name="Google Shape;1519;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20" name="Google Shape;1520;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21" name="Google Shape;1521;p85"/>
          <p:cNvGrpSpPr/>
          <p:nvPr/>
        </p:nvGrpSpPr>
        <p:grpSpPr>
          <a:xfrm>
            <a:off x="6735125" y="1395950"/>
            <a:ext cx="282300" cy="492600"/>
            <a:chOff x="2772725" y="2996150"/>
            <a:chExt cx="282300" cy="492600"/>
          </a:xfrm>
        </p:grpSpPr>
        <p:sp>
          <p:nvSpPr>
            <p:cNvPr id="1522" name="Google Shape;1522;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23" name="Google Shape;1523;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24" name="Google Shape;1524;p85"/>
          <p:cNvGrpSpPr/>
          <p:nvPr/>
        </p:nvGrpSpPr>
        <p:grpSpPr>
          <a:xfrm>
            <a:off x="6963725" y="1853150"/>
            <a:ext cx="282300" cy="492600"/>
            <a:chOff x="2772725" y="2996150"/>
            <a:chExt cx="282300" cy="492600"/>
          </a:xfrm>
        </p:grpSpPr>
        <p:sp>
          <p:nvSpPr>
            <p:cNvPr id="1525" name="Google Shape;1525;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26" name="Google Shape;1526;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527" name="Google Shape;1527;p85"/>
          <p:cNvGrpSpPr/>
          <p:nvPr/>
        </p:nvGrpSpPr>
        <p:grpSpPr>
          <a:xfrm>
            <a:off x="6658925" y="1853150"/>
            <a:ext cx="282300" cy="492600"/>
            <a:chOff x="2772725" y="2996150"/>
            <a:chExt cx="282300" cy="492600"/>
          </a:xfrm>
        </p:grpSpPr>
        <p:sp>
          <p:nvSpPr>
            <p:cNvPr id="1528" name="Google Shape;1528;p8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29" name="Google Shape;1529;p8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sp>
        <p:nvSpPr>
          <p:cNvPr id="1530" name="Google Shape;1530;p85"/>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Stopping proton</a:t>
            </a:r>
            <a:endParaRPr>
              <a:latin typeface="Palatino Linotype"/>
              <a:ea typeface="Palatino Linotype"/>
              <a:cs typeface="Palatino Linotype"/>
              <a:sym typeface="Palatino Linotype"/>
            </a:endParaRPr>
          </a:p>
        </p:txBody>
      </p:sp>
      <p:sp>
        <p:nvSpPr>
          <p:cNvPr id="1531" name="Google Shape;1531;p85"/>
          <p:cNvSpPr/>
          <p:nvPr/>
        </p:nvSpPr>
        <p:spPr>
          <a:xfrm rot="3763614">
            <a:off x="6660746" y="1905702"/>
            <a:ext cx="130283" cy="1846651"/>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85"/>
          <p:cNvSpPr txBox="1"/>
          <p:nvPr/>
        </p:nvSpPr>
        <p:spPr>
          <a:xfrm rot="-1579875">
            <a:off x="6239834" y="2843841"/>
            <a:ext cx="1183605" cy="36935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Bragg peak</a:t>
            </a:r>
            <a:endParaRPr sz="1200"/>
          </a:p>
        </p:txBody>
      </p:sp>
      <p:sp>
        <p:nvSpPr>
          <p:cNvPr id="1533" name="Google Shape;1533;p85"/>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Recombination</a:t>
            </a:r>
            <a:endParaRPr sz="195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8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539" name="Google Shape;1539;p8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540" name="Google Shape;1540;p8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1541" name="Google Shape;1541;p86"/>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sp>
        <p:nvSpPr>
          <p:cNvPr id="1542" name="Google Shape;1542;p86"/>
          <p:cNvSpPr/>
          <p:nvPr/>
        </p:nvSpPr>
        <p:spPr>
          <a:xfrm>
            <a:off x="2290325" y="36602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43" name="Google Shape;1543;p86"/>
          <p:cNvSpPr/>
          <p:nvPr/>
        </p:nvSpPr>
        <p:spPr>
          <a:xfrm>
            <a:off x="3128525" y="3736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44" name="Google Shape;1544;p86"/>
          <p:cNvSpPr/>
          <p:nvPr/>
        </p:nvSpPr>
        <p:spPr>
          <a:xfrm>
            <a:off x="3661925" y="32030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45" name="Google Shape;1545;p86"/>
          <p:cNvSpPr/>
          <p:nvPr/>
        </p:nvSpPr>
        <p:spPr>
          <a:xfrm>
            <a:off x="4442427" y="3184498"/>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46" name="Google Shape;1546;p86"/>
          <p:cNvSpPr/>
          <p:nvPr/>
        </p:nvSpPr>
        <p:spPr>
          <a:xfrm>
            <a:off x="6328925" y="20507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47" name="Google Shape;1547;p86"/>
          <p:cNvSpPr/>
          <p:nvPr/>
        </p:nvSpPr>
        <p:spPr>
          <a:xfrm>
            <a:off x="6633725" y="22793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48" name="Google Shape;1548;p86"/>
          <p:cNvSpPr/>
          <p:nvPr/>
        </p:nvSpPr>
        <p:spPr>
          <a:xfrm>
            <a:off x="5033525" y="2593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49" name="Google Shape;1549;p86"/>
          <p:cNvSpPr/>
          <p:nvPr/>
        </p:nvSpPr>
        <p:spPr>
          <a:xfrm>
            <a:off x="5566925" y="2593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50" name="Google Shape;1550;p86"/>
          <p:cNvSpPr/>
          <p:nvPr/>
        </p:nvSpPr>
        <p:spPr>
          <a:xfrm>
            <a:off x="7090925" y="19745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51" name="Google Shape;1551;p86"/>
          <p:cNvSpPr/>
          <p:nvPr/>
        </p:nvSpPr>
        <p:spPr>
          <a:xfrm>
            <a:off x="7014725" y="17459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52" name="Google Shape;1552;p86"/>
          <p:cNvSpPr/>
          <p:nvPr/>
        </p:nvSpPr>
        <p:spPr>
          <a:xfrm>
            <a:off x="6786125" y="20507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53" name="Google Shape;1553;p86"/>
          <p:cNvSpPr/>
          <p:nvPr/>
        </p:nvSpPr>
        <p:spPr>
          <a:xfrm>
            <a:off x="6786125" y="17459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54" name="Google Shape;1554;p86"/>
          <p:cNvSpPr/>
          <p:nvPr/>
        </p:nvSpPr>
        <p:spPr>
          <a:xfrm>
            <a:off x="6557525" y="18221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55" name="Google Shape;1555;p86"/>
          <p:cNvSpPr/>
          <p:nvPr/>
        </p:nvSpPr>
        <p:spPr>
          <a:xfrm>
            <a:off x="7014725" y="21269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56" name="Google Shape;1556;p86"/>
          <p:cNvSpPr/>
          <p:nvPr/>
        </p:nvSpPr>
        <p:spPr>
          <a:xfrm>
            <a:off x="5871725" y="2212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57" name="Google Shape;1557;p86"/>
          <p:cNvSpPr/>
          <p:nvPr/>
        </p:nvSpPr>
        <p:spPr>
          <a:xfrm>
            <a:off x="6252725" y="23555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58" name="Google Shape;1558;p86"/>
          <p:cNvSpPr/>
          <p:nvPr/>
        </p:nvSpPr>
        <p:spPr>
          <a:xfrm>
            <a:off x="2173950" y="355235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86"/>
          <p:cNvSpPr/>
          <p:nvPr/>
        </p:nvSpPr>
        <p:spPr>
          <a:xfrm>
            <a:off x="3012150" y="362855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86"/>
          <p:cNvSpPr/>
          <p:nvPr/>
        </p:nvSpPr>
        <p:spPr>
          <a:xfrm>
            <a:off x="3545550" y="309515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86"/>
          <p:cNvSpPr/>
          <p:nvPr/>
        </p:nvSpPr>
        <p:spPr>
          <a:xfrm>
            <a:off x="4326775" y="30789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86"/>
          <p:cNvSpPr/>
          <p:nvPr/>
        </p:nvSpPr>
        <p:spPr>
          <a:xfrm>
            <a:off x="4917875" y="24878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86"/>
          <p:cNvSpPr/>
          <p:nvPr/>
        </p:nvSpPr>
        <p:spPr>
          <a:xfrm>
            <a:off x="5451275" y="24878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86"/>
          <p:cNvSpPr/>
          <p:nvPr/>
        </p:nvSpPr>
        <p:spPr>
          <a:xfrm>
            <a:off x="5756075" y="21068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86"/>
          <p:cNvSpPr/>
          <p:nvPr/>
        </p:nvSpPr>
        <p:spPr>
          <a:xfrm>
            <a:off x="6137075" y="22592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86"/>
          <p:cNvSpPr/>
          <p:nvPr/>
        </p:nvSpPr>
        <p:spPr>
          <a:xfrm>
            <a:off x="6213275" y="19544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86"/>
          <p:cNvSpPr/>
          <p:nvPr/>
        </p:nvSpPr>
        <p:spPr>
          <a:xfrm>
            <a:off x="6518075" y="21830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86"/>
          <p:cNvSpPr/>
          <p:nvPr/>
        </p:nvSpPr>
        <p:spPr>
          <a:xfrm>
            <a:off x="6899075" y="20306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86"/>
          <p:cNvSpPr/>
          <p:nvPr/>
        </p:nvSpPr>
        <p:spPr>
          <a:xfrm>
            <a:off x="6975275" y="18782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86"/>
          <p:cNvSpPr/>
          <p:nvPr/>
        </p:nvSpPr>
        <p:spPr>
          <a:xfrm>
            <a:off x="6899075" y="16496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86"/>
          <p:cNvSpPr/>
          <p:nvPr/>
        </p:nvSpPr>
        <p:spPr>
          <a:xfrm>
            <a:off x="6670475" y="16496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86"/>
          <p:cNvSpPr/>
          <p:nvPr/>
        </p:nvSpPr>
        <p:spPr>
          <a:xfrm>
            <a:off x="6441875" y="1725800"/>
            <a:ext cx="462600" cy="442500"/>
          </a:xfrm>
          <a:prstGeom prst="donut">
            <a:avLst>
              <a:gd fmla="val 25000" name="adj"/>
            </a:avLst>
          </a:prstGeom>
          <a:gradFill>
            <a:gsLst>
              <a:gs pos="0">
                <a:srgbClr val="DBD4EB"/>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86"/>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Stopping proton</a:t>
            </a:r>
            <a:endParaRPr>
              <a:latin typeface="Palatino Linotype"/>
              <a:ea typeface="Palatino Linotype"/>
              <a:cs typeface="Palatino Linotype"/>
              <a:sym typeface="Palatino Linotype"/>
            </a:endParaRPr>
          </a:p>
        </p:txBody>
      </p:sp>
      <p:sp>
        <p:nvSpPr>
          <p:cNvPr id="1574" name="Google Shape;1574;p86"/>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Recombination</a:t>
            </a:r>
            <a:endParaRPr sz="1950"/>
          </a:p>
        </p:txBody>
      </p:sp>
      <p:sp>
        <p:nvSpPr>
          <p:cNvPr id="1575" name="Google Shape;1575;p86"/>
          <p:cNvSpPr txBox="1"/>
          <p:nvPr>
            <p:ph idx="1" type="body"/>
          </p:nvPr>
        </p:nvSpPr>
        <p:spPr>
          <a:xfrm>
            <a:off x="310075" y="790650"/>
            <a:ext cx="7258800" cy="74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The passage of charged particles in the medium ionizes the Ar. </a:t>
            </a:r>
            <a:br>
              <a:rPr lang="en" sz="1400">
                <a:solidFill>
                  <a:schemeClr val="dk1"/>
                </a:solidFill>
              </a:rPr>
            </a:br>
            <a:r>
              <a:rPr lang="en" sz="1400">
                <a:solidFill>
                  <a:schemeClr val="dk1"/>
                </a:solidFill>
              </a:rPr>
              <a:t>What would happen to the charge in absence of electric field? </a:t>
            </a:r>
            <a:br>
              <a:rPr lang="en" sz="1400">
                <a:solidFill>
                  <a:schemeClr val="dk1"/>
                </a:solidFill>
              </a:rPr>
            </a:br>
            <a:r>
              <a:rPr lang="en" sz="1400">
                <a:solidFill>
                  <a:schemeClr val="dk1"/>
                </a:solidFill>
              </a:rPr>
              <a:t>Electrons and ions are termalized and feel each other’s electric field: </a:t>
            </a:r>
            <a:br>
              <a:rPr lang="en" sz="1400">
                <a:solidFill>
                  <a:schemeClr val="dk1"/>
                </a:solidFill>
              </a:rPr>
            </a:br>
            <a:r>
              <a:rPr lang="en" sz="1400">
                <a:solidFill>
                  <a:schemeClr val="dk1"/>
                </a:solidFill>
              </a:rPr>
              <a:t>they all live in the same space, with enough time they’ll find each others.</a:t>
            </a:r>
            <a:br>
              <a:rPr lang="en" sz="1400">
                <a:solidFill>
                  <a:schemeClr val="dk1"/>
                </a:solidFill>
              </a:rPr>
            </a:br>
            <a:r>
              <a:rPr lang="en" sz="1400">
                <a:solidFill>
                  <a:schemeClr val="dk1"/>
                </a:solidFill>
              </a:rPr>
              <a:t>All electrons and ions recombine </a:t>
            </a:r>
            <a:br>
              <a:rPr lang="en" sz="1400">
                <a:solidFill>
                  <a:schemeClr val="dk1"/>
                </a:solidFill>
              </a:rPr>
            </a:br>
            <a:r>
              <a:rPr lang="en" sz="1400">
                <a:solidFill>
                  <a:schemeClr val="dk1"/>
                </a:solidFill>
              </a:rPr>
              <a:t>	→ excited states  </a:t>
            </a:r>
            <a:br>
              <a:rPr lang="en" sz="1400">
                <a:solidFill>
                  <a:schemeClr val="dk1"/>
                </a:solidFill>
              </a:rPr>
            </a:br>
            <a:endParaRPr sz="14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2"/>
          <p:cNvSpPr txBox="1"/>
          <p:nvPr>
            <p:ph idx="1" type="body"/>
          </p:nvPr>
        </p:nvSpPr>
        <p:spPr>
          <a:xfrm>
            <a:off x="152400" y="652475"/>
            <a:ext cx="2741700" cy="3523800"/>
          </a:xfrm>
          <a:prstGeom prst="rect">
            <a:avLst/>
          </a:prstGeom>
        </p:spPr>
        <p:txBody>
          <a:bodyPr anchorCtr="0" anchor="t" bIns="0" lIns="0" spcFirstLastPara="1" rIns="0" wrap="square" tIns="0">
            <a:noAutofit/>
          </a:bodyPr>
          <a:lstStyle/>
          <a:p>
            <a:pPr indent="0" lvl="0" marL="0" rtl="0" algn="ctr">
              <a:lnSpc>
                <a:spcPct val="100000"/>
              </a:lnSpc>
              <a:spcBef>
                <a:spcPts val="4200"/>
              </a:spcBef>
              <a:spcAft>
                <a:spcPts val="0"/>
              </a:spcAft>
              <a:buNone/>
            </a:pPr>
            <a:r>
              <a:rPr b="1" lang="en" u="sng">
                <a:solidFill>
                  <a:srgbClr val="C7007E"/>
                </a:solidFill>
              </a:rPr>
              <a:t>Neutrinos</a:t>
            </a:r>
            <a:br>
              <a:rPr b="1" lang="en" u="sng">
                <a:solidFill>
                  <a:srgbClr val="009193"/>
                </a:solidFill>
              </a:rPr>
            </a:br>
            <a:br>
              <a:rPr b="1" lang="en" u="sng">
                <a:solidFill>
                  <a:srgbClr val="009193"/>
                </a:solidFill>
              </a:rPr>
            </a:br>
            <a:r>
              <a:rPr lang="en" sz="1600">
                <a:solidFill>
                  <a:schemeClr val="dk1"/>
                </a:solidFill>
              </a:rPr>
              <a:t>Oscillation measurements (δ</a:t>
            </a:r>
            <a:r>
              <a:rPr baseline="-25000" lang="en" sz="1600">
                <a:solidFill>
                  <a:schemeClr val="dk1"/>
                </a:solidFill>
              </a:rPr>
              <a:t>CP</a:t>
            </a:r>
            <a:r>
              <a:rPr lang="en" sz="1600">
                <a:solidFill>
                  <a:schemeClr val="dk1"/>
                </a:solidFill>
              </a:rPr>
              <a:t>, mass ordering, θ</a:t>
            </a:r>
            <a:r>
              <a:rPr baseline="-25000" lang="en" sz="1600">
                <a:solidFill>
                  <a:schemeClr val="dk1"/>
                </a:solidFill>
              </a:rPr>
              <a:t>23</a:t>
            </a:r>
            <a:r>
              <a:rPr lang="en" sz="1600">
                <a:solidFill>
                  <a:schemeClr val="dk1"/>
                </a:solidFill>
              </a:rPr>
              <a:t> octant, sterile νs)</a:t>
            </a:r>
            <a:br>
              <a:rPr lang="en" sz="1600">
                <a:solidFill>
                  <a:schemeClr val="dk1"/>
                </a:solidFill>
              </a:rPr>
            </a:br>
            <a:r>
              <a:rPr lang="en" sz="1600">
                <a:solidFill>
                  <a:schemeClr val="dk1"/>
                </a:solidFill>
              </a:rPr>
              <a:t>ν interactions (CEνNS → DIS)</a:t>
            </a:r>
            <a:br>
              <a:rPr lang="en" sz="1600">
                <a:solidFill>
                  <a:schemeClr val="dk1"/>
                </a:solidFill>
              </a:rPr>
            </a:br>
            <a:r>
              <a:rPr lang="en" sz="1600">
                <a:solidFill>
                  <a:schemeClr val="dk1"/>
                </a:solidFill>
              </a:rPr>
              <a:t>astro-neutrinos</a:t>
            </a:r>
            <a:endParaRPr sz="1600">
              <a:solidFill>
                <a:schemeClr val="dk1"/>
              </a:solidFill>
            </a:endParaRPr>
          </a:p>
        </p:txBody>
      </p:sp>
      <p:sp>
        <p:nvSpPr>
          <p:cNvPr id="271" name="Google Shape;271;p42"/>
          <p:cNvSpPr txBox="1"/>
          <p:nvPr>
            <p:ph idx="1" type="body"/>
          </p:nvPr>
        </p:nvSpPr>
        <p:spPr>
          <a:xfrm>
            <a:off x="3276600" y="652475"/>
            <a:ext cx="2634300" cy="3523800"/>
          </a:xfrm>
          <a:prstGeom prst="rect">
            <a:avLst/>
          </a:prstGeom>
        </p:spPr>
        <p:txBody>
          <a:bodyPr anchorCtr="0" anchor="t" bIns="0" lIns="0" spcFirstLastPara="1" rIns="0" wrap="square" tIns="0">
            <a:noAutofit/>
          </a:bodyPr>
          <a:lstStyle/>
          <a:p>
            <a:pPr indent="0" lvl="0" marL="0" rtl="0" algn="ctr">
              <a:lnSpc>
                <a:spcPct val="100000"/>
              </a:lnSpc>
              <a:spcBef>
                <a:spcPts val="4200"/>
              </a:spcBef>
              <a:spcAft>
                <a:spcPts val="0"/>
              </a:spcAft>
              <a:buNone/>
            </a:pPr>
            <a:r>
              <a:rPr b="1" lang="en" u="sng">
                <a:solidFill>
                  <a:srgbClr val="C7007E"/>
                </a:solidFill>
              </a:rPr>
              <a:t>Dark Matter</a:t>
            </a:r>
            <a:endParaRPr b="1" u="sng">
              <a:solidFill>
                <a:srgbClr val="C7007E"/>
              </a:solidFill>
            </a:endParaRPr>
          </a:p>
          <a:p>
            <a:pPr indent="0" lvl="0" marL="0" rtl="0" algn="ctr">
              <a:lnSpc>
                <a:spcPct val="100000"/>
              </a:lnSpc>
              <a:spcBef>
                <a:spcPts val="2600"/>
              </a:spcBef>
              <a:spcAft>
                <a:spcPts val="0"/>
              </a:spcAft>
              <a:buNone/>
            </a:pPr>
            <a:r>
              <a:rPr lang="en" sz="1600">
                <a:solidFill>
                  <a:schemeClr val="dk1"/>
                </a:solidFill>
              </a:rPr>
              <a:t>Direct detection </a:t>
            </a:r>
            <a:br>
              <a:rPr lang="en" sz="1600">
                <a:solidFill>
                  <a:schemeClr val="dk1"/>
                </a:solidFill>
              </a:rPr>
            </a:br>
            <a:r>
              <a:rPr lang="en" sz="1600">
                <a:solidFill>
                  <a:schemeClr val="dk1"/>
                </a:solidFill>
              </a:rPr>
              <a:t>(WIMPS, …)</a:t>
            </a:r>
            <a:endParaRPr sz="1600">
              <a:solidFill>
                <a:schemeClr val="dk1"/>
              </a:solidFill>
            </a:endParaRPr>
          </a:p>
        </p:txBody>
      </p:sp>
      <p:sp>
        <p:nvSpPr>
          <p:cNvPr id="272" name="Google Shape;272;p42"/>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A flexible tool for fundamental physics…</a:t>
            </a:r>
            <a:endParaRPr/>
          </a:p>
        </p:txBody>
      </p:sp>
      <p:sp>
        <p:nvSpPr>
          <p:cNvPr id="273" name="Google Shape;273;p42"/>
          <p:cNvSpPr txBox="1"/>
          <p:nvPr>
            <p:ph idx="1" type="body"/>
          </p:nvPr>
        </p:nvSpPr>
        <p:spPr>
          <a:xfrm>
            <a:off x="6248400" y="652475"/>
            <a:ext cx="2634300" cy="3523800"/>
          </a:xfrm>
          <a:prstGeom prst="rect">
            <a:avLst/>
          </a:prstGeom>
        </p:spPr>
        <p:txBody>
          <a:bodyPr anchorCtr="0" anchor="t" bIns="0" lIns="0" spcFirstLastPara="1" rIns="0" wrap="square" tIns="0">
            <a:noAutofit/>
          </a:bodyPr>
          <a:lstStyle/>
          <a:p>
            <a:pPr indent="0" lvl="0" marL="0" rtl="0" algn="ctr">
              <a:lnSpc>
                <a:spcPct val="100000"/>
              </a:lnSpc>
              <a:spcBef>
                <a:spcPts val="4200"/>
              </a:spcBef>
              <a:spcAft>
                <a:spcPts val="0"/>
              </a:spcAft>
              <a:buNone/>
            </a:pPr>
            <a:r>
              <a:rPr b="1" lang="en" u="sng">
                <a:solidFill>
                  <a:srgbClr val="C7007E"/>
                </a:solidFill>
              </a:rPr>
              <a:t>0νββ</a:t>
            </a:r>
            <a:endParaRPr b="1" u="sng">
              <a:solidFill>
                <a:srgbClr val="C7007E"/>
              </a:solidFill>
            </a:endParaRPr>
          </a:p>
          <a:p>
            <a:pPr indent="0" lvl="0" marL="0" rtl="0" algn="ctr">
              <a:lnSpc>
                <a:spcPct val="100000"/>
              </a:lnSpc>
              <a:spcBef>
                <a:spcPts val="2600"/>
              </a:spcBef>
              <a:spcAft>
                <a:spcPts val="0"/>
              </a:spcAft>
              <a:buNone/>
            </a:pPr>
            <a:r>
              <a:rPr lang="en" sz="1600">
                <a:solidFill>
                  <a:schemeClr val="dk1"/>
                </a:solidFill>
              </a:rPr>
              <a:t>Search for Majorana neutrinos</a:t>
            </a:r>
            <a:endParaRPr sz="1600">
              <a:solidFill>
                <a:schemeClr val="dk1"/>
              </a:solidFill>
            </a:endParaRPr>
          </a:p>
        </p:txBody>
      </p:sp>
      <p:sp>
        <p:nvSpPr>
          <p:cNvPr id="274" name="Google Shape;274;p4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275" name="Google Shape;275;p4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276" name="Google Shape;276;p4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277" name="Google Shape;277;p42"/>
          <p:cNvPicPr preferRelativeResize="0"/>
          <p:nvPr/>
        </p:nvPicPr>
        <p:blipFill>
          <a:blip r:embed="rId3">
            <a:alphaModFix/>
          </a:blip>
          <a:stretch>
            <a:fillRect/>
          </a:stretch>
        </p:blipFill>
        <p:spPr>
          <a:xfrm>
            <a:off x="6273125" y="1879625"/>
            <a:ext cx="1164560" cy="1341931"/>
          </a:xfrm>
          <a:prstGeom prst="rect">
            <a:avLst/>
          </a:prstGeom>
          <a:noFill/>
          <a:ln>
            <a:noFill/>
          </a:ln>
        </p:spPr>
      </p:pic>
      <p:pic>
        <p:nvPicPr>
          <p:cNvPr id="278" name="Google Shape;278;p42"/>
          <p:cNvPicPr preferRelativeResize="0"/>
          <p:nvPr/>
        </p:nvPicPr>
        <p:blipFill>
          <a:blip r:embed="rId4">
            <a:alphaModFix/>
          </a:blip>
          <a:stretch>
            <a:fillRect/>
          </a:stretch>
        </p:blipFill>
        <p:spPr>
          <a:xfrm>
            <a:off x="7349241" y="1773975"/>
            <a:ext cx="1709034" cy="1731224"/>
          </a:xfrm>
          <a:prstGeom prst="rect">
            <a:avLst/>
          </a:prstGeom>
          <a:noFill/>
          <a:ln>
            <a:noFill/>
          </a:ln>
        </p:spPr>
      </p:pic>
      <p:pic>
        <p:nvPicPr>
          <p:cNvPr id="279" name="Google Shape;279;p42"/>
          <p:cNvPicPr preferRelativeResize="0"/>
          <p:nvPr/>
        </p:nvPicPr>
        <p:blipFill>
          <a:blip r:embed="rId5">
            <a:alphaModFix/>
          </a:blip>
          <a:stretch>
            <a:fillRect/>
          </a:stretch>
        </p:blipFill>
        <p:spPr>
          <a:xfrm>
            <a:off x="6217250" y="3263700"/>
            <a:ext cx="1823216" cy="1422600"/>
          </a:xfrm>
          <a:prstGeom prst="rect">
            <a:avLst/>
          </a:prstGeom>
          <a:noFill/>
          <a:ln>
            <a:noFill/>
          </a:ln>
        </p:spPr>
      </p:pic>
      <p:pic>
        <p:nvPicPr>
          <p:cNvPr id="280" name="Google Shape;280;p42"/>
          <p:cNvPicPr preferRelativeResize="0"/>
          <p:nvPr/>
        </p:nvPicPr>
        <p:blipFill>
          <a:blip r:embed="rId6">
            <a:alphaModFix/>
          </a:blip>
          <a:stretch>
            <a:fillRect/>
          </a:stretch>
        </p:blipFill>
        <p:spPr>
          <a:xfrm>
            <a:off x="3495775" y="2031275"/>
            <a:ext cx="2099525" cy="2543800"/>
          </a:xfrm>
          <a:prstGeom prst="rect">
            <a:avLst/>
          </a:prstGeom>
          <a:noFill/>
          <a:ln>
            <a:noFill/>
          </a:ln>
        </p:spPr>
      </p:pic>
      <p:pic>
        <p:nvPicPr>
          <p:cNvPr id="281" name="Google Shape;281;p42"/>
          <p:cNvPicPr preferRelativeResize="0"/>
          <p:nvPr/>
        </p:nvPicPr>
        <p:blipFill>
          <a:blip r:embed="rId7">
            <a:alphaModFix/>
          </a:blip>
          <a:stretch>
            <a:fillRect/>
          </a:stretch>
        </p:blipFill>
        <p:spPr>
          <a:xfrm>
            <a:off x="300300" y="2888400"/>
            <a:ext cx="2463973" cy="1731225"/>
          </a:xfrm>
          <a:prstGeom prst="rect">
            <a:avLst/>
          </a:prstGeom>
          <a:noFill/>
          <a:ln>
            <a:noFill/>
          </a:ln>
        </p:spPr>
      </p:pic>
      <p:cxnSp>
        <p:nvCxnSpPr>
          <p:cNvPr id="282" name="Google Shape;282;p42"/>
          <p:cNvCxnSpPr/>
          <p:nvPr/>
        </p:nvCxnSpPr>
        <p:spPr>
          <a:xfrm>
            <a:off x="3066750" y="926550"/>
            <a:ext cx="0" cy="3648300"/>
          </a:xfrm>
          <a:prstGeom prst="straightConnector1">
            <a:avLst/>
          </a:prstGeom>
          <a:noFill/>
          <a:ln cap="flat" cmpd="sng" w="9525">
            <a:solidFill>
              <a:srgbClr val="C7007E"/>
            </a:solidFill>
            <a:prstDash val="dot"/>
            <a:round/>
            <a:headEnd len="med" w="med" type="none"/>
            <a:tailEnd len="med" w="med" type="none"/>
          </a:ln>
        </p:spPr>
      </p:cxnSp>
      <p:cxnSp>
        <p:nvCxnSpPr>
          <p:cNvPr id="283" name="Google Shape;283;p42"/>
          <p:cNvCxnSpPr/>
          <p:nvPr/>
        </p:nvCxnSpPr>
        <p:spPr>
          <a:xfrm>
            <a:off x="6038550" y="926550"/>
            <a:ext cx="0" cy="3648300"/>
          </a:xfrm>
          <a:prstGeom prst="straightConnector1">
            <a:avLst/>
          </a:prstGeom>
          <a:noFill/>
          <a:ln cap="flat" cmpd="sng" w="9525">
            <a:solidFill>
              <a:srgbClr val="C7007E"/>
            </a:solidFill>
            <a:prstDash val="dot"/>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87"/>
          <p:cNvSpPr txBox="1"/>
          <p:nvPr>
            <p:ph idx="1" type="body"/>
          </p:nvPr>
        </p:nvSpPr>
        <p:spPr>
          <a:xfrm>
            <a:off x="310075" y="790650"/>
            <a:ext cx="7258800" cy="74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The passage of charged particles in the medium ionizes the Ar. </a:t>
            </a:r>
            <a:br>
              <a:rPr lang="en" sz="1400">
                <a:solidFill>
                  <a:schemeClr val="dk1"/>
                </a:solidFill>
              </a:rPr>
            </a:br>
            <a:r>
              <a:rPr lang="en" sz="1400">
                <a:solidFill>
                  <a:schemeClr val="dk1"/>
                </a:solidFill>
              </a:rPr>
              <a:t>What would happen to the charge in absence of electric field? </a:t>
            </a:r>
            <a:br>
              <a:rPr lang="en" sz="1400">
                <a:solidFill>
                  <a:schemeClr val="dk1"/>
                </a:solidFill>
              </a:rPr>
            </a:br>
            <a:r>
              <a:rPr lang="en" sz="1400">
                <a:solidFill>
                  <a:schemeClr val="dk1"/>
                </a:solidFill>
              </a:rPr>
              <a:t>Electrons and ions are termalized and feel each other’s electric field: </a:t>
            </a:r>
            <a:br>
              <a:rPr lang="en" sz="1400">
                <a:solidFill>
                  <a:schemeClr val="dk1"/>
                </a:solidFill>
              </a:rPr>
            </a:br>
            <a:r>
              <a:rPr lang="en" sz="1400">
                <a:solidFill>
                  <a:schemeClr val="dk1"/>
                </a:solidFill>
              </a:rPr>
              <a:t>they all live in the same space, with enough time they’ll find each others.</a:t>
            </a:r>
            <a:br>
              <a:rPr lang="en" sz="1400">
                <a:solidFill>
                  <a:schemeClr val="dk1"/>
                </a:solidFill>
              </a:rPr>
            </a:br>
            <a:r>
              <a:rPr lang="en" sz="1400">
                <a:solidFill>
                  <a:schemeClr val="dk1"/>
                </a:solidFill>
              </a:rPr>
              <a:t>All electrons and ions recombine </a:t>
            </a:r>
            <a:br>
              <a:rPr lang="en" sz="1400">
                <a:solidFill>
                  <a:schemeClr val="dk1"/>
                </a:solidFill>
              </a:rPr>
            </a:br>
            <a:r>
              <a:rPr lang="en" sz="1400">
                <a:solidFill>
                  <a:schemeClr val="dk1"/>
                </a:solidFill>
              </a:rPr>
              <a:t>	→ excited states  </a:t>
            </a:r>
            <a:br>
              <a:rPr lang="en" sz="1400">
                <a:solidFill>
                  <a:schemeClr val="dk1"/>
                </a:solidFill>
              </a:rPr>
            </a:br>
            <a:r>
              <a:rPr lang="en" sz="1400">
                <a:solidFill>
                  <a:schemeClr val="dk1"/>
                </a:solidFill>
              </a:rPr>
              <a:t>	→ scintillation light emission</a:t>
            </a:r>
            <a:br>
              <a:rPr lang="en" sz="1400">
                <a:solidFill>
                  <a:schemeClr val="dk1"/>
                </a:solidFill>
              </a:rPr>
            </a:br>
            <a:r>
              <a:rPr lang="en" sz="1400">
                <a:solidFill>
                  <a:schemeClr val="dk1"/>
                </a:solidFill>
              </a:rPr>
              <a:t>You get exactly zero charge on your wires… </a:t>
            </a:r>
            <a:br>
              <a:rPr lang="en" sz="1400">
                <a:solidFill>
                  <a:schemeClr val="dk1"/>
                </a:solidFill>
              </a:rPr>
            </a:br>
            <a:r>
              <a:rPr lang="en" sz="1400">
                <a:solidFill>
                  <a:schemeClr val="dk1"/>
                </a:solidFill>
              </a:rPr>
              <a:t>but a lot of light</a:t>
            </a:r>
            <a:endParaRPr sz="1400">
              <a:solidFill>
                <a:schemeClr val="dk1"/>
              </a:solidFill>
            </a:endParaRPr>
          </a:p>
        </p:txBody>
      </p:sp>
      <p:sp>
        <p:nvSpPr>
          <p:cNvPr id="1581" name="Google Shape;1581;p8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582" name="Google Shape;1582;p8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583" name="Google Shape;1583;p8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1584" name="Google Shape;1584;p87"/>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sp>
        <p:nvSpPr>
          <p:cNvPr id="1585" name="Google Shape;1585;p87"/>
          <p:cNvSpPr/>
          <p:nvPr/>
        </p:nvSpPr>
        <p:spPr>
          <a:xfrm>
            <a:off x="2290325" y="36602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86" name="Google Shape;1586;p87"/>
          <p:cNvSpPr/>
          <p:nvPr/>
        </p:nvSpPr>
        <p:spPr>
          <a:xfrm>
            <a:off x="3128525" y="3736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87" name="Google Shape;1587;p87"/>
          <p:cNvSpPr/>
          <p:nvPr/>
        </p:nvSpPr>
        <p:spPr>
          <a:xfrm>
            <a:off x="3661925" y="32030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88" name="Google Shape;1588;p87"/>
          <p:cNvSpPr/>
          <p:nvPr/>
        </p:nvSpPr>
        <p:spPr>
          <a:xfrm>
            <a:off x="4442427" y="3184498"/>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89" name="Google Shape;1589;p87"/>
          <p:cNvSpPr/>
          <p:nvPr/>
        </p:nvSpPr>
        <p:spPr>
          <a:xfrm>
            <a:off x="6328925" y="20507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0" name="Google Shape;1590;p87"/>
          <p:cNvSpPr/>
          <p:nvPr/>
        </p:nvSpPr>
        <p:spPr>
          <a:xfrm>
            <a:off x="6633725" y="22793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1" name="Google Shape;1591;p87"/>
          <p:cNvSpPr/>
          <p:nvPr/>
        </p:nvSpPr>
        <p:spPr>
          <a:xfrm>
            <a:off x="5033525" y="2593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2" name="Google Shape;1592;p87"/>
          <p:cNvSpPr/>
          <p:nvPr/>
        </p:nvSpPr>
        <p:spPr>
          <a:xfrm>
            <a:off x="5566925" y="2593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3" name="Google Shape;1593;p87"/>
          <p:cNvSpPr/>
          <p:nvPr/>
        </p:nvSpPr>
        <p:spPr>
          <a:xfrm>
            <a:off x="7090925" y="19745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4" name="Google Shape;1594;p87"/>
          <p:cNvSpPr/>
          <p:nvPr/>
        </p:nvSpPr>
        <p:spPr>
          <a:xfrm>
            <a:off x="7014725" y="17459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5" name="Google Shape;1595;p87"/>
          <p:cNvSpPr/>
          <p:nvPr/>
        </p:nvSpPr>
        <p:spPr>
          <a:xfrm>
            <a:off x="6786125" y="20507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6" name="Google Shape;1596;p87"/>
          <p:cNvSpPr/>
          <p:nvPr/>
        </p:nvSpPr>
        <p:spPr>
          <a:xfrm>
            <a:off x="6786125" y="17459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7" name="Google Shape;1597;p87"/>
          <p:cNvSpPr/>
          <p:nvPr/>
        </p:nvSpPr>
        <p:spPr>
          <a:xfrm>
            <a:off x="6557525" y="18221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8" name="Google Shape;1598;p87"/>
          <p:cNvSpPr/>
          <p:nvPr/>
        </p:nvSpPr>
        <p:spPr>
          <a:xfrm>
            <a:off x="7014725" y="21269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599" name="Google Shape;1599;p87"/>
          <p:cNvSpPr/>
          <p:nvPr/>
        </p:nvSpPr>
        <p:spPr>
          <a:xfrm>
            <a:off x="5871725" y="2212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00" name="Google Shape;1600;p87"/>
          <p:cNvSpPr/>
          <p:nvPr/>
        </p:nvSpPr>
        <p:spPr>
          <a:xfrm>
            <a:off x="6252725" y="2355549"/>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01" name="Google Shape;1601;p87"/>
          <p:cNvSpPr/>
          <p:nvPr/>
        </p:nvSpPr>
        <p:spPr>
          <a:xfrm>
            <a:off x="2292025" y="35479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87"/>
          <p:cNvSpPr/>
          <p:nvPr/>
        </p:nvSpPr>
        <p:spPr>
          <a:xfrm>
            <a:off x="3130225" y="3624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87"/>
          <p:cNvSpPr/>
          <p:nvPr/>
        </p:nvSpPr>
        <p:spPr>
          <a:xfrm>
            <a:off x="3663625" y="30907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04" name="Google Shape;1604;p87"/>
          <p:cNvSpPr/>
          <p:nvPr/>
        </p:nvSpPr>
        <p:spPr>
          <a:xfrm>
            <a:off x="4425625" y="30907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05" name="Google Shape;1605;p87"/>
          <p:cNvSpPr/>
          <p:nvPr/>
        </p:nvSpPr>
        <p:spPr>
          <a:xfrm>
            <a:off x="5035225" y="2481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06" name="Google Shape;1606;p87"/>
          <p:cNvSpPr/>
          <p:nvPr/>
        </p:nvSpPr>
        <p:spPr>
          <a:xfrm>
            <a:off x="5568625" y="2481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07" name="Google Shape;1607;p87"/>
          <p:cNvSpPr/>
          <p:nvPr/>
        </p:nvSpPr>
        <p:spPr>
          <a:xfrm>
            <a:off x="6254425" y="23287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08" name="Google Shape;1608;p87"/>
          <p:cNvSpPr/>
          <p:nvPr/>
        </p:nvSpPr>
        <p:spPr>
          <a:xfrm>
            <a:off x="6254425" y="20239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09" name="Google Shape;1609;p87"/>
          <p:cNvSpPr/>
          <p:nvPr/>
        </p:nvSpPr>
        <p:spPr>
          <a:xfrm>
            <a:off x="6635425" y="22525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10" name="Google Shape;1610;p87"/>
          <p:cNvSpPr/>
          <p:nvPr/>
        </p:nvSpPr>
        <p:spPr>
          <a:xfrm>
            <a:off x="6483025" y="1719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11" name="Google Shape;1611;p87"/>
          <p:cNvSpPr/>
          <p:nvPr/>
        </p:nvSpPr>
        <p:spPr>
          <a:xfrm>
            <a:off x="6711625" y="16429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12" name="Google Shape;1612;p87"/>
          <p:cNvSpPr/>
          <p:nvPr/>
        </p:nvSpPr>
        <p:spPr>
          <a:xfrm>
            <a:off x="6940225" y="16429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13" name="Google Shape;1613;p87"/>
          <p:cNvSpPr/>
          <p:nvPr/>
        </p:nvSpPr>
        <p:spPr>
          <a:xfrm>
            <a:off x="7092625" y="18715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14" name="Google Shape;1614;p87"/>
          <p:cNvSpPr/>
          <p:nvPr/>
        </p:nvSpPr>
        <p:spPr>
          <a:xfrm>
            <a:off x="6864025" y="20239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15" name="Google Shape;1615;p87"/>
          <p:cNvSpPr/>
          <p:nvPr/>
        </p:nvSpPr>
        <p:spPr>
          <a:xfrm>
            <a:off x="6711625" y="18715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16" name="Google Shape;1616;p87"/>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Stopping proton</a:t>
            </a:r>
            <a:endParaRPr>
              <a:latin typeface="Palatino Linotype"/>
              <a:ea typeface="Palatino Linotype"/>
              <a:cs typeface="Palatino Linotype"/>
              <a:sym typeface="Palatino Linotype"/>
            </a:endParaRPr>
          </a:p>
        </p:txBody>
      </p:sp>
      <p:sp>
        <p:nvSpPr>
          <p:cNvPr id="1617" name="Google Shape;1617;p87"/>
          <p:cNvSpPr/>
          <p:nvPr/>
        </p:nvSpPr>
        <p:spPr>
          <a:xfrm>
            <a:off x="5873425" y="2100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618" name="Google Shape;1618;p87"/>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Recombination</a:t>
            </a:r>
            <a:endParaRPr sz="195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2" name="Shape 1622"/>
        <p:cNvGrpSpPr/>
        <p:nvPr/>
      </p:nvGrpSpPr>
      <p:grpSpPr>
        <a:xfrm>
          <a:off x="0" y="0"/>
          <a:ext cx="0" cy="0"/>
          <a:chOff x="0" y="0"/>
          <a:chExt cx="0" cy="0"/>
        </a:xfrm>
      </p:grpSpPr>
      <p:sp>
        <p:nvSpPr>
          <p:cNvPr id="1623" name="Google Shape;1623;p8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624" name="Google Shape;1624;p8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625" name="Google Shape;1625;p8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1626" name="Google Shape;1626;p88"/>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1627" name="Google Shape;1627;p88"/>
          <p:cNvGrpSpPr/>
          <p:nvPr/>
        </p:nvGrpSpPr>
        <p:grpSpPr>
          <a:xfrm>
            <a:off x="2239325" y="3529550"/>
            <a:ext cx="282300" cy="492600"/>
            <a:chOff x="2696525" y="2996150"/>
            <a:chExt cx="282300" cy="492600"/>
          </a:xfrm>
        </p:grpSpPr>
        <p:sp>
          <p:nvSpPr>
            <p:cNvPr id="1628" name="Google Shape;1628;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29" name="Google Shape;1629;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30" name="Google Shape;1630;p88"/>
          <p:cNvGrpSpPr/>
          <p:nvPr/>
        </p:nvGrpSpPr>
        <p:grpSpPr>
          <a:xfrm>
            <a:off x="3077525" y="3605750"/>
            <a:ext cx="282300" cy="492600"/>
            <a:chOff x="2696525" y="2996150"/>
            <a:chExt cx="282300" cy="492600"/>
          </a:xfrm>
        </p:grpSpPr>
        <p:sp>
          <p:nvSpPr>
            <p:cNvPr id="1631" name="Google Shape;1631;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32" name="Google Shape;1632;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33" name="Google Shape;1633;p88"/>
          <p:cNvGrpSpPr/>
          <p:nvPr/>
        </p:nvGrpSpPr>
        <p:grpSpPr>
          <a:xfrm>
            <a:off x="3610925" y="3072350"/>
            <a:ext cx="282300" cy="492600"/>
            <a:chOff x="2696525" y="2996150"/>
            <a:chExt cx="282300" cy="492600"/>
          </a:xfrm>
        </p:grpSpPr>
        <p:sp>
          <p:nvSpPr>
            <p:cNvPr id="1634" name="Google Shape;1634;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35" name="Google Shape;1635;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36" name="Google Shape;1636;p88"/>
          <p:cNvGrpSpPr/>
          <p:nvPr/>
        </p:nvGrpSpPr>
        <p:grpSpPr>
          <a:xfrm>
            <a:off x="4391427" y="3053848"/>
            <a:ext cx="282300" cy="492600"/>
            <a:chOff x="2696525" y="2996150"/>
            <a:chExt cx="282300" cy="492600"/>
          </a:xfrm>
        </p:grpSpPr>
        <p:sp>
          <p:nvSpPr>
            <p:cNvPr id="1637" name="Google Shape;1637;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38" name="Google Shape;1638;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39" name="Google Shape;1639;p88"/>
          <p:cNvGrpSpPr/>
          <p:nvPr/>
        </p:nvGrpSpPr>
        <p:grpSpPr>
          <a:xfrm>
            <a:off x="4982525" y="2462750"/>
            <a:ext cx="282300" cy="492600"/>
            <a:chOff x="2696525" y="2996150"/>
            <a:chExt cx="282300" cy="492600"/>
          </a:xfrm>
        </p:grpSpPr>
        <p:sp>
          <p:nvSpPr>
            <p:cNvPr id="1640" name="Google Shape;1640;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41" name="Google Shape;1641;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42" name="Google Shape;1642;p88"/>
          <p:cNvGrpSpPr/>
          <p:nvPr/>
        </p:nvGrpSpPr>
        <p:grpSpPr>
          <a:xfrm>
            <a:off x="5515925" y="2462750"/>
            <a:ext cx="282300" cy="492600"/>
            <a:chOff x="2696525" y="2996150"/>
            <a:chExt cx="282300" cy="492600"/>
          </a:xfrm>
        </p:grpSpPr>
        <p:sp>
          <p:nvSpPr>
            <p:cNvPr id="1643" name="Google Shape;1643;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44" name="Google Shape;1644;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45" name="Google Shape;1645;p88"/>
          <p:cNvGrpSpPr/>
          <p:nvPr/>
        </p:nvGrpSpPr>
        <p:grpSpPr>
          <a:xfrm>
            <a:off x="6277925" y="1920099"/>
            <a:ext cx="282300" cy="492600"/>
            <a:chOff x="2696525" y="2996150"/>
            <a:chExt cx="282300" cy="492600"/>
          </a:xfrm>
        </p:grpSpPr>
        <p:sp>
          <p:nvSpPr>
            <p:cNvPr id="1646" name="Google Shape;1646;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47" name="Google Shape;1647;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48" name="Google Shape;1648;p88"/>
          <p:cNvGrpSpPr/>
          <p:nvPr/>
        </p:nvGrpSpPr>
        <p:grpSpPr>
          <a:xfrm>
            <a:off x="6582725" y="2148699"/>
            <a:ext cx="282300" cy="492600"/>
            <a:chOff x="2696525" y="2996150"/>
            <a:chExt cx="282300" cy="492600"/>
          </a:xfrm>
        </p:grpSpPr>
        <p:sp>
          <p:nvSpPr>
            <p:cNvPr id="1649" name="Google Shape;1649;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50" name="Google Shape;1650;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51" name="Google Shape;1651;p88"/>
          <p:cNvGrpSpPr/>
          <p:nvPr/>
        </p:nvGrpSpPr>
        <p:grpSpPr>
          <a:xfrm>
            <a:off x="5820725" y="2081750"/>
            <a:ext cx="282300" cy="492600"/>
            <a:chOff x="2696525" y="2996150"/>
            <a:chExt cx="282300" cy="492600"/>
          </a:xfrm>
        </p:grpSpPr>
        <p:sp>
          <p:nvSpPr>
            <p:cNvPr id="1652" name="Google Shape;1652;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53" name="Google Shape;1653;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54" name="Google Shape;1654;p88"/>
          <p:cNvGrpSpPr/>
          <p:nvPr/>
        </p:nvGrpSpPr>
        <p:grpSpPr>
          <a:xfrm>
            <a:off x="6201725" y="2224899"/>
            <a:ext cx="282300" cy="492600"/>
            <a:chOff x="2696525" y="2996150"/>
            <a:chExt cx="282300" cy="492600"/>
          </a:xfrm>
        </p:grpSpPr>
        <p:sp>
          <p:nvSpPr>
            <p:cNvPr id="1655" name="Google Shape;1655;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56" name="Google Shape;1656;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57" name="Google Shape;1657;p88"/>
          <p:cNvGrpSpPr/>
          <p:nvPr/>
        </p:nvGrpSpPr>
        <p:grpSpPr>
          <a:xfrm>
            <a:off x="6506525" y="1691499"/>
            <a:ext cx="282300" cy="492600"/>
            <a:chOff x="2696525" y="2996150"/>
            <a:chExt cx="282300" cy="492600"/>
          </a:xfrm>
        </p:grpSpPr>
        <p:sp>
          <p:nvSpPr>
            <p:cNvPr id="1658" name="Google Shape;1658;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59" name="Google Shape;1659;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60" name="Google Shape;1660;p88"/>
          <p:cNvGrpSpPr/>
          <p:nvPr/>
        </p:nvGrpSpPr>
        <p:grpSpPr>
          <a:xfrm>
            <a:off x="7039925" y="1843899"/>
            <a:ext cx="282300" cy="492600"/>
            <a:chOff x="2696525" y="2996150"/>
            <a:chExt cx="282300" cy="492600"/>
          </a:xfrm>
        </p:grpSpPr>
        <p:sp>
          <p:nvSpPr>
            <p:cNvPr id="1661" name="Google Shape;1661;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62" name="Google Shape;1662;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63" name="Google Shape;1663;p88"/>
          <p:cNvGrpSpPr/>
          <p:nvPr/>
        </p:nvGrpSpPr>
        <p:grpSpPr>
          <a:xfrm>
            <a:off x="6735125" y="1920099"/>
            <a:ext cx="282300" cy="492600"/>
            <a:chOff x="2696525" y="2996150"/>
            <a:chExt cx="282300" cy="492600"/>
          </a:xfrm>
        </p:grpSpPr>
        <p:sp>
          <p:nvSpPr>
            <p:cNvPr id="1664" name="Google Shape;1664;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65" name="Google Shape;1665;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66" name="Google Shape;1666;p88"/>
          <p:cNvGrpSpPr/>
          <p:nvPr/>
        </p:nvGrpSpPr>
        <p:grpSpPr>
          <a:xfrm>
            <a:off x="6735125" y="1615299"/>
            <a:ext cx="282300" cy="492600"/>
            <a:chOff x="2696525" y="2996150"/>
            <a:chExt cx="282300" cy="492600"/>
          </a:xfrm>
        </p:grpSpPr>
        <p:sp>
          <p:nvSpPr>
            <p:cNvPr id="1667" name="Google Shape;1667;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68" name="Google Shape;1668;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69" name="Google Shape;1669;p88"/>
          <p:cNvGrpSpPr/>
          <p:nvPr/>
        </p:nvGrpSpPr>
        <p:grpSpPr>
          <a:xfrm>
            <a:off x="6963725" y="1996299"/>
            <a:ext cx="282300" cy="492600"/>
            <a:chOff x="2696525" y="2996150"/>
            <a:chExt cx="282300" cy="492600"/>
          </a:xfrm>
        </p:grpSpPr>
        <p:sp>
          <p:nvSpPr>
            <p:cNvPr id="1670" name="Google Shape;1670;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71" name="Google Shape;1671;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72" name="Google Shape;1672;p88"/>
          <p:cNvGrpSpPr/>
          <p:nvPr/>
        </p:nvGrpSpPr>
        <p:grpSpPr>
          <a:xfrm>
            <a:off x="6963725" y="1615299"/>
            <a:ext cx="282300" cy="492600"/>
            <a:chOff x="2696525" y="2996150"/>
            <a:chExt cx="282300" cy="492600"/>
          </a:xfrm>
        </p:grpSpPr>
        <p:sp>
          <p:nvSpPr>
            <p:cNvPr id="1673" name="Google Shape;1673;p88"/>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74" name="Google Shape;1674;p88"/>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675" name="Google Shape;1675;p88"/>
          <p:cNvGrpSpPr/>
          <p:nvPr/>
        </p:nvGrpSpPr>
        <p:grpSpPr>
          <a:xfrm>
            <a:off x="3458525" y="3529550"/>
            <a:ext cx="282300" cy="492600"/>
            <a:chOff x="2772725" y="2996150"/>
            <a:chExt cx="282300" cy="492600"/>
          </a:xfrm>
        </p:grpSpPr>
        <p:sp>
          <p:nvSpPr>
            <p:cNvPr id="1676" name="Google Shape;1676;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77" name="Google Shape;1677;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678" name="Google Shape;1678;p88"/>
          <p:cNvGrpSpPr/>
          <p:nvPr/>
        </p:nvGrpSpPr>
        <p:grpSpPr>
          <a:xfrm>
            <a:off x="2544125" y="3377150"/>
            <a:ext cx="282300" cy="492600"/>
            <a:chOff x="2772725" y="2996150"/>
            <a:chExt cx="282300" cy="492600"/>
          </a:xfrm>
        </p:grpSpPr>
        <p:sp>
          <p:nvSpPr>
            <p:cNvPr id="1679" name="Google Shape;1679;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80" name="Google Shape;1680;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681" name="Google Shape;1681;p88"/>
          <p:cNvGrpSpPr/>
          <p:nvPr/>
        </p:nvGrpSpPr>
        <p:grpSpPr>
          <a:xfrm>
            <a:off x="4696227" y="2901448"/>
            <a:ext cx="282300" cy="492600"/>
            <a:chOff x="2772725" y="2996150"/>
            <a:chExt cx="282300" cy="492600"/>
          </a:xfrm>
        </p:grpSpPr>
        <p:sp>
          <p:nvSpPr>
            <p:cNvPr id="1682" name="Google Shape;1682;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83" name="Google Shape;1683;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684" name="Google Shape;1684;p88"/>
          <p:cNvGrpSpPr/>
          <p:nvPr/>
        </p:nvGrpSpPr>
        <p:grpSpPr>
          <a:xfrm>
            <a:off x="3839525" y="2843750"/>
            <a:ext cx="282300" cy="492600"/>
            <a:chOff x="2772725" y="2996150"/>
            <a:chExt cx="282300" cy="492600"/>
          </a:xfrm>
        </p:grpSpPr>
        <p:sp>
          <p:nvSpPr>
            <p:cNvPr id="1685" name="Google Shape;1685;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86" name="Google Shape;1686;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687" name="Google Shape;1687;p88"/>
          <p:cNvGrpSpPr/>
          <p:nvPr/>
        </p:nvGrpSpPr>
        <p:grpSpPr>
          <a:xfrm>
            <a:off x="5439725" y="2615150"/>
            <a:ext cx="282300" cy="492600"/>
            <a:chOff x="2772725" y="2996150"/>
            <a:chExt cx="282300" cy="492600"/>
          </a:xfrm>
        </p:grpSpPr>
        <p:sp>
          <p:nvSpPr>
            <p:cNvPr id="1688" name="Google Shape;1688;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89" name="Google Shape;1689;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690" name="Google Shape;1690;p88"/>
          <p:cNvGrpSpPr/>
          <p:nvPr/>
        </p:nvGrpSpPr>
        <p:grpSpPr>
          <a:xfrm>
            <a:off x="4830125" y="2462750"/>
            <a:ext cx="282300" cy="492600"/>
            <a:chOff x="2772725" y="2996150"/>
            <a:chExt cx="282300" cy="492600"/>
          </a:xfrm>
        </p:grpSpPr>
        <p:sp>
          <p:nvSpPr>
            <p:cNvPr id="1691" name="Google Shape;1691;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92" name="Google Shape;1692;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693" name="Google Shape;1693;p88"/>
          <p:cNvGrpSpPr/>
          <p:nvPr/>
        </p:nvGrpSpPr>
        <p:grpSpPr>
          <a:xfrm>
            <a:off x="6277925" y="2310350"/>
            <a:ext cx="282300" cy="492600"/>
            <a:chOff x="2772725" y="2996150"/>
            <a:chExt cx="282300" cy="492600"/>
          </a:xfrm>
        </p:grpSpPr>
        <p:sp>
          <p:nvSpPr>
            <p:cNvPr id="1694" name="Google Shape;1694;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95" name="Google Shape;1695;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696" name="Google Shape;1696;p88"/>
          <p:cNvGrpSpPr/>
          <p:nvPr/>
        </p:nvGrpSpPr>
        <p:grpSpPr>
          <a:xfrm>
            <a:off x="5668325" y="2157950"/>
            <a:ext cx="282300" cy="492600"/>
            <a:chOff x="2772725" y="2996150"/>
            <a:chExt cx="282300" cy="492600"/>
          </a:xfrm>
        </p:grpSpPr>
        <p:sp>
          <p:nvSpPr>
            <p:cNvPr id="1697" name="Google Shape;1697;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698" name="Google Shape;1698;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699" name="Google Shape;1699;p88"/>
          <p:cNvGrpSpPr/>
          <p:nvPr/>
        </p:nvGrpSpPr>
        <p:grpSpPr>
          <a:xfrm>
            <a:off x="6811325" y="2157950"/>
            <a:ext cx="282300" cy="492600"/>
            <a:chOff x="2772725" y="2996150"/>
            <a:chExt cx="282300" cy="492600"/>
          </a:xfrm>
        </p:grpSpPr>
        <p:sp>
          <p:nvSpPr>
            <p:cNvPr id="1700" name="Google Shape;1700;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01" name="Google Shape;1701;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02" name="Google Shape;1702;p88"/>
          <p:cNvGrpSpPr/>
          <p:nvPr/>
        </p:nvGrpSpPr>
        <p:grpSpPr>
          <a:xfrm>
            <a:off x="6201725" y="1929350"/>
            <a:ext cx="282300" cy="492600"/>
            <a:chOff x="2772725" y="2996150"/>
            <a:chExt cx="282300" cy="492600"/>
          </a:xfrm>
        </p:grpSpPr>
        <p:sp>
          <p:nvSpPr>
            <p:cNvPr id="1703" name="Google Shape;1703;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04" name="Google Shape;1704;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05" name="Google Shape;1705;p88"/>
          <p:cNvGrpSpPr/>
          <p:nvPr/>
        </p:nvGrpSpPr>
        <p:grpSpPr>
          <a:xfrm>
            <a:off x="7192325" y="1853150"/>
            <a:ext cx="282300" cy="492600"/>
            <a:chOff x="2772725" y="2996150"/>
            <a:chExt cx="282300" cy="492600"/>
          </a:xfrm>
        </p:grpSpPr>
        <p:sp>
          <p:nvSpPr>
            <p:cNvPr id="1706" name="Google Shape;1706;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07" name="Google Shape;1707;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08" name="Google Shape;1708;p88"/>
          <p:cNvGrpSpPr/>
          <p:nvPr/>
        </p:nvGrpSpPr>
        <p:grpSpPr>
          <a:xfrm>
            <a:off x="6430325" y="1700750"/>
            <a:ext cx="282300" cy="492600"/>
            <a:chOff x="2772725" y="2996150"/>
            <a:chExt cx="282300" cy="492600"/>
          </a:xfrm>
        </p:grpSpPr>
        <p:sp>
          <p:nvSpPr>
            <p:cNvPr id="1709" name="Google Shape;1709;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10" name="Google Shape;1710;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11" name="Google Shape;1711;p88"/>
          <p:cNvGrpSpPr/>
          <p:nvPr/>
        </p:nvGrpSpPr>
        <p:grpSpPr>
          <a:xfrm>
            <a:off x="7039925" y="1395950"/>
            <a:ext cx="282300" cy="492600"/>
            <a:chOff x="2772725" y="2996150"/>
            <a:chExt cx="282300" cy="492600"/>
          </a:xfrm>
        </p:grpSpPr>
        <p:sp>
          <p:nvSpPr>
            <p:cNvPr id="1712" name="Google Shape;1712;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13" name="Google Shape;1713;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14" name="Google Shape;1714;p88"/>
          <p:cNvGrpSpPr/>
          <p:nvPr/>
        </p:nvGrpSpPr>
        <p:grpSpPr>
          <a:xfrm>
            <a:off x="6735125" y="1395950"/>
            <a:ext cx="282300" cy="492600"/>
            <a:chOff x="2772725" y="2996150"/>
            <a:chExt cx="282300" cy="492600"/>
          </a:xfrm>
        </p:grpSpPr>
        <p:sp>
          <p:nvSpPr>
            <p:cNvPr id="1715" name="Google Shape;1715;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16" name="Google Shape;1716;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17" name="Google Shape;1717;p88"/>
          <p:cNvGrpSpPr/>
          <p:nvPr/>
        </p:nvGrpSpPr>
        <p:grpSpPr>
          <a:xfrm>
            <a:off x="6963725" y="1853150"/>
            <a:ext cx="282300" cy="492600"/>
            <a:chOff x="2772725" y="2996150"/>
            <a:chExt cx="282300" cy="492600"/>
          </a:xfrm>
        </p:grpSpPr>
        <p:sp>
          <p:nvSpPr>
            <p:cNvPr id="1718" name="Google Shape;1718;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19" name="Google Shape;1719;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20" name="Google Shape;1720;p88"/>
          <p:cNvGrpSpPr/>
          <p:nvPr/>
        </p:nvGrpSpPr>
        <p:grpSpPr>
          <a:xfrm>
            <a:off x="6658925" y="1853150"/>
            <a:ext cx="282300" cy="492600"/>
            <a:chOff x="2772725" y="2996150"/>
            <a:chExt cx="282300" cy="492600"/>
          </a:xfrm>
        </p:grpSpPr>
        <p:sp>
          <p:nvSpPr>
            <p:cNvPr id="1721" name="Google Shape;1721;p88"/>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22" name="Google Shape;1722;p88"/>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sp>
        <p:nvSpPr>
          <p:cNvPr id="1723" name="Google Shape;1723;p88"/>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Stopping proton</a:t>
            </a:r>
            <a:endParaRPr>
              <a:latin typeface="Palatino Linotype"/>
              <a:ea typeface="Palatino Linotype"/>
              <a:cs typeface="Palatino Linotype"/>
              <a:sym typeface="Palatino Linotype"/>
            </a:endParaRPr>
          </a:p>
        </p:txBody>
      </p:sp>
      <p:cxnSp>
        <p:nvCxnSpPr>
          <p:cNvPr id="1724" name="Google Shape;1724;p88"/>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1725" name="Google Shape;1725;p88"/>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sp>
        <p:nvSpPr>
          <p:cNvPr id="1726" name="Google Shape;1726;p88"/>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Recombination</a:t>
            </a:r>
            <a:endParaRPr sz="1950"/>
          </a:p>
        </p:txBody>
      </p:sp>
      <p:sp>
        <p:nvSpPr>
          <p:cNvPr id="1727" name="Google Shape;1727;p88"/>
          <p:cNvSpPr txBox="1"/>
          <p:nvPr>
            <p:ph idx="1" type="body"/>
          </p:nvPr>
        </p:nvSpPr>
        <p:spPr>
          <a:xfrm>
            <a:off x="310075" y="790650"/>
            <a:ext cx="7258800" cy="74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The passage of charged particles in the medium ionizes the Ar. </a:t>
            </a:r>
            <a:br>
              <a:rPr lang="en" sz="1400">
                <a:solidFill>
                  <a:schemeClr val="dk1"/>
                </a:solidFill>
              </a:rPr>
            </a:br>
            <a:r>
              <a:rPr lang="en" sz="1400">
                <a:solidFill>
                  <a:schemeClr val="dk1"/>
                </a:solidFill>
              </a:rPr>
              <a:t>Let’s add the electric field</a:t>
            </a:r>
            <a:br>
              <a:rPr lang="en" sz="1400">
                <a:solidFill>
                  <a:schemeClr val="dk1"/>
                </a:solidFill>
              </a:rPr>
            </a:br>
            <a:endParaRPr sz="14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89"/>
          <p:cNvSpPr txBox="1"/>
          <p:nvPr>
            <p:ph idx="1" type="body"/>
          </p:nvPr>
        </p:nvSpPr>
        <p:spPr>
          <a:xfrm>
            <a:off x="310075" y="790650"/>
            <a:ext cx="6402600" cy="74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The passage of charged particles in the medium ionizes the Ar. </a:t>
            </a:r>
            <a:br>
              <a:rPr lang="en" sz="1400">
                <a:solidFill>
                  <a:schemeClr val="dk1"/>
                </a:solidFill>
              </a:rPr>
            </a:br>
            <a:r>
              <a:rPr lang="en" sz="1400">
                <a:solidFill>
                  <a:schemeClr val="dk1"/>
                </a:solidFill>
              </a:rPr>
              <a:t>The electric field in the TPC drifts positive ions and negative electrons </a:t>
            </a:r>
            <a:br>
              <a:rPr lang="en" sz="1400">
                <a:solidFill>
                  <a:schemeClr val="dk1"/>
                </a:solidFill>
              </a:rPr>
            </a:br>
            <a:r>
              <a:rPr lang="en" sz="1400">
                <a:solidFill>
                  <a:schemeClr val="dk1"/>
                </a:solidFill>
              </a:rPr>
              <a:t>in opposite directions. Some of the electron charge “gets eaten” by the Ar</a:t>
            </a:r>
            <a:r>
              <a:rPr baseline="30000" lang="en" sz="1400">
                <a:solidFill>
                  <a:schemeClr val="dk1"/>
                </a:solidFill>
              </a:rPr>
              <a:t>+</a:t>
            </a:r>
            <a:r>
              <a:rPr lang="en" sz="1400">
                <a:solidFill>
                  <a:schemeClr val="dk1"/>
                </a:solidFill>
              </a:rPr>
              <a:t>.</a:t>
            </a:r>
            <a:br>
              <a:rPr lang="en" sz="1400">
                <a:solidFill>
                  <a:schemeClr val="dk1"/>
                </a:solidFill>
              </a:rPr>
            </a:br>
            <a:endParaRPr sz="1400">
              <a:solidFill>
                <a:schemeClr val="dk1"/>
              </a:solidFill>
            </a:endParaRPr>
          </a:p>
        </p:txBody>
      </p:sp>
      <p:sp>
        <p:nvSpPr>
          <p:cNvPr id="1733" name="Google Shape;1733;p8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734" name="Google Shape;1734;p8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735" name="Google Shape;1735;p8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1736" name="Google Shape;1736;p89"/>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1737" name="Google Shape;1737;p89"/>
          <p:cNvGrpSpPr/>
          <p:nvPr/>
        </p:nvGrpSpPr>
        <p:grpSpPr>
          <a:xfrm>
            <a:off x="2239325" y="3529550"/>
            <a:ext cx="282300" cy="492600"/>
            <a:chOff x="2696525" y="2996150"/>
            <a:chExt cx="282300" cy="492600"/>
          </a:xfrm>
        </p:grpSpPr>
        <p:sp>
          <p:nvSpPr>
            <p:cNvPr id="1738" name="Google Shape;1738;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39" name="Google Shape;1739;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40" name="Google Shape;1740;p89"/>
          <p:cNvGrpSpPr/>
          <p:nvPr/>
        </p:nvGrpSpPr>
        <p:grpSpPr>
          <a:xfrm>
            <a:off x="3077525" y="3605750"/>
            <a:ext cx="282300" cy="492600"/>
            <a:chOff x="2696525" y="2996150"/>
            <a:chExt cx="282300" cy="492600"/>
          </a:xfrm>
        </p:grpSpPr>
        <p:sp>
          <p:nvSpPr>
            <p:cNvPr id="1741" name="Google Shape;1741;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42" name="Google Shape;1742;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43" name="Google Shape;1743;p89"/>
          <p:cNvGrpSpPr/>
          <p:nvPr/>
        </p:nvGrpSpPr>
        <p:grpSpPr>
          <a:xfrm>
            <a:off x="3610925" y="3072350"/>
            <a:ext cx="282300" cy="492600"/>
            <a:chOff x="2696525" y="2996150"/>
            <a:chExt cx="282300" cy="492600"/>
          </a:xfrm>
        </p:grpSpPr>
        <p:sp>
          <p:nvSpPr>
            <p:cNvPr id="1744" name="Google Shape;1744;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45" name="Google Shape;1745;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46" name="Google Shape;1746;p89"/>
          <p:cNvGrpSpPr/>
          <p:nvPr/>
        </p:nvGrpSpPr>
        <p:grpSpPr>
          <a:xfrm>
            <a:off x="4391427" y="3053848"/>
            <a:ext cx="282300" cy="492600"/>
            <a:chOff x="2696525" y="2996150"/>
            <a:chExt cx="282300" cy="492600"/>
          </a:xfrm>
        </p:grpSpPr>
        <p:sp>
          <p:nvSpPr>
            <p:cNvPr id="1747" name="Google Shape;1747;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48" name="Google Shape;1748;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49" name="Google Shape;1749;p89"/>
          <p:cNvGrpSpPr/>
          <p:nvPr/>
        </p:nvGrpSpPr>
        <p:grpSpPr>
          <a:xfrm>
            <a:off x="4982525" y="2462750"/>
            <a:ext cx="282300" cy="492600"/>
            <a:chOff x="2696525" y="2996150"/>
            <a:chExt cx="282300" cy="492600"/>
          </a:xfrm>
        </p:grpSpPr>
        <p:sp>
          <p:nvSpPr>
            <p:cNvPr id="1750" name="Google Shape;1750;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51" name="Google Shape;1751;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52" name="Google Shape;1752;p89"/>
          <p:cNvGrpSpPr/>
          <p:nvPr/>
        </p:nvGrpSpPr>
        <p:grpSpPr>
          <a:xfrm>
            <a:off x="5515925" y="2462750"/>
            <a:ext cx="282300" cy="492600"/>
            <a:chOff x="2696525" y="2996150"/>
            <a:chExt cx="282300" cy="492600"/>
          </a:xfrm>
        </p:grpSpPr>
        <p:sp>
          <p:nvSpPr>
            <p:cNvPr id="1753" name="Google Shape;1753;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54" name="Google Shape;1754;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55" name="Google Shape;1755;p89"/>
          <p:cNvGrpSpPr/>
          <p:nvPr/>
        </p:nvGrpSpPr>
        <p:grpSpPr>
          <a:xfrm>
            <a:off x="6277925" y="1920099"/>
            <a:ext cx="282300" cy="492600"/>
            <a:chOff x="2696525" y="2996150"/>
            <a:chExt cx="282300" cy="492600"/>
          </a:xfrm>
        </p:grpSpPr>
        <p:sp>
          <p:nvSpPr>
            <p:cNvPr id="1756" name="Google Shape;1756;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57" name="Google Shape;1757;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58" name="Google Shape;1758;p89"/>
          <p:cNvGrpSpPr/>
          <p:nvPr/>
        </p:nvGrpSpPr>
        <p:grpSpPr>
          <a:xfrm>
            <a:off x="6582725" y="2148699"/>
            <a:ext cx="282300" cy="492600"/>
            <a:chOff x="2696525" y="2996150"/>
            <a:chExt cx="282300" cy="492600"/>
          </a:xfrm>
        </p:grpSpPr>
        <p:sp>
          <p:nvSpPr>
            <p:cNvPr id="1759" name="Google Shape;1759;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60" name="Google Shape;1760;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61" name="Google Shape;1761;p89"/>
          <p:cNvGrpSpPr/>
          <p:nvPr/>
        </p:nvGrpSpPr>
        <p:grpSpPr>
          <a:xfrm>
            <a:off x="5820725" y="2081750"/>
            <a:ext cx="282300" cy="492600"/>
            <a:chOff x="2696525" y="2996150"/>
            <a:chExt cx="282300" cy="492600"/>
          </a:xfrm>
        </p:grpSpPr>
        <p:sp>
          <p:nvSpPr>
            <p:cNvPr id="1762" name="Google Shape;1762;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63" name="Google Shape;1763;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64" name="Google Shape;1764;p89"/>
          <p:cNvGrpSpPr/>
          <p:nvPr/>
        </p:nvGrpSpPr>
        <p:grpSpPr>
          <a:xfrm>
            <a:off x="6201725" y="2224899"/>
            <a:ext cx="282300" cy="492600"/>
            <a:chOff x="2696525" y="2996150"/>
            <a:chExt cx="282300" cy="492600"/>
          </a:xfrm>
        </p:grpSpPr>
        <p:sp>
          <p:nvSpPr>
            <p:cNvPr id="1765" name="Google Shape;1765;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66" name="Google Shape;1766;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67" name="Google Shape;1767;p89"/>
          <p:cNvGrpSpPr/>
          <p:nvPr/>
        </p:nvGrpSpPr>
        <p:grpSpPr>
          <a:xfrm>
            <a:off x="6506525" y="1691499"/>
            <a:ext cx="282300" cy="492600"/>
            <a:chOff x="2696525" y="2996150"/>
            <a:chExt cx="282300" cy="492600"/>
          </a:xfrm>
        </p:grpSpPr>
        <p:sp>
          <p:nvSpPr>
            <p:cNvPr id="1768" name="Google Shape;1768;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69" name="Google Shape;1769;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70" name="Google Shape;1770;p89"/>
          <p:cNvGrpSpPr/>
          <p:nvPr/>
        </p:nvGrpSpPr>
        <p:grpSpPr>
          <a:xfrm>
            <a:off x="7039925" y="1843899"/>
            <a:ext cx="282300" cy="492600"/>
            <a:chOff x="2696525" y="2996150"/>
            <a:chExt cx="282300" cy="492600"/>
          </a:xfrm>
        </p:grpSpPr>
        <p:sp>
          <p:nvSpPr>
            <p:cNvPr id="1771" name="Google Shape;1771;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72" name="Google Shape;1772;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73" name="Google Shape;1773;p89"/>
          <p:cNvGrpSpPr/>
          <p:nvPr/>
        </p:nvGrpSpPr>
        <p:grpSpPr>
          <a:xfrm>
            <a:off x="6735125" y="1920099"/>
            <a:ext cx="282300" cy="492600"/>
            <a:chOff x="2696525" y="2996150"/>
            <a:chExt cx="282300" cy="492600"/>
          </a:xfrm>
        </p:grpSpPr>
        <p:sp>
          <p:nvSpPr>
            <p:cNvPr id="1774" name="Google Shape;1774;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75" name="Google Shape;1775;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76" name="Google Shape;1776;p89"/>
          <p:cNvGrpSpPr/>
          <p:nvPr/>
        </p:nvGrpSpPr>
        <p:grpSpPr>
          <a:xfrm>
            <a:off x="6735125" y="1615299"/>
            <a:ext cx="282300" cy="492600"/>
            <a:chOff x="2696525" y="2996150"/>
            <a:chExt cx="282300" cy="492600"/>
          </a:xfrm>
        </p:grpSpPr>
        <p:sp>
          <p:nvSpPr>
            <p:cNvPr id="1777" name="Google Shape;1777;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78" name="Google Shape;1778;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79" name="Google Shape;1779;p89"/>
          <p:cNvGrpSpPr/>
          <p:nvPr/>
        </p:nvGrpSpPr>
        <p:grpSpPr>
          <a:xfrm>
            <a:off x="6963725" y="1996299"/>
            <a:ext cx="282300" cy="492600"/>
            <a:chOff x="2696525" y="2996150"/>
            <a:chExt cx="282300" cy="492600"/>
          </a:xfrm>
        </p:grpSpPr>
        <p:sp>
          <p:nvSpPr>
            <p:cNvPr id="1780" name="Google Shape;1780;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81" name="Google Shape;1781;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82" name="Google Shape;1782;p89"/>
          <p:cNvGrpSpPr/>
          <p:nvPr/>
        </p:nvGrpSpPr>
        <p:grpSpPr>
          <a:xfrm>
            <a:off x="6963725" y="1615299"/>
            <a:ext cx="282300" cy="492600"/>
            <a:chOff x="2696525" y="2996150"/>
            <a:chExt cx="282300" cy="492600"/>
          </a:xfrm>
        </p:grpSpPr>
        <p:sp>
          <p:nvSpPr>
            <p:cNvPr id="1783" name="Google Shape;1783;p8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84" name="Google Shape;1784;p8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785" name="Google Shape;1785;p89"/>
          <p:cNvGrpSpPr/>
          <p:nvPr/>
        </p:nvGrpSpPr>
        <p:grpSpPr>
          <a:xfrm>
            <a:off x="3458525" y="3529550"/>
            <a:ext cx="282300" cy="492600"/>
            <a:chOff x="2772725" y="2996150"/>
            <a:chExt cx="282300" cy="492600"/>
          </a:xfrm>
        </p:grpSpPr>
        <p:sp>
          <p:nvSpPr>
            <p:cNvPr id="1786" name="Google Shape;1786;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87" name="Google Shape;1787;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88" name="Google Shape;1788;p89"/>
          <p:cNvGrpSpPr/>
          <p:nvPr/>
        </p:nvGrpSpPr>
        <p:grpSpPr>
          <a:xfrm>
            <a:off x="2544125" y="3377150"/>
            <a:ext cx="282300" cy="492600"/>
            <a:chOff x="2772725" y="2996150"/>
            <a:chExt cx="282300" cy="492600"/>
          </a:xfrm>
        </p:grpSpPr>
        <p:sp>
          <p:nvSpPr>
            <p:cNvPr id="1789" name="Google Shape;1789;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90" name="Google Shape;1790;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91" name="Google Shape;1791;p89"/>
          <p:cNvGrpSpPr/>
          <p:nvPr/>
        </p:nvGrpSpPr>
        <p:grpSpPr>
          <a:xfrm>
            <a:off x="4696227" y="2901448"/>
            <a:ext cx="282300" cy="492600"/>
            <a:chOff x="2772725" y="2996150"/>
            <a:chExt cx="282300" cy="492600"/>
          </a:xfrm>
        </p:grpSpPr>
        <p:sp>
          <p:nvSpPr>
            <p:cNvPr id="1792" name="Google Shape;1792;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93" name="Google Shape;1793;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94" name="Google Shape;1794;p89"/>
          <p:cNvGrpSpPr/>
          <p:nvPr/>
        </p:nvGrpSpPr>
        <p:grpSpPr>
          <a:xfrm>
            <a:off x="3839525" y="2843750"/>
            <a:ext cx="282300" cy="492600"/>
            <a:chOff x="2772725" y="2996150"/>
            <a:chExt cx="282300" cy="492600"/>
          </a:xfrm>
        </p:grpSpPr>
        <p:sp>
          <p:nvSpPr>
            <p:cNvPr id="1795" name="Google Shape;1795;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96" name="Google Shape;1796;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797" name="Google Shape;1797;p89"/>
          <p:cNvGrpSpPr/>
          <p:nvPr/>
        </p:nvGrpSpPr>
        <p:grpSpPr>
          <a:xfrm>
            <a:off x="5439725" y="2615150"/>
            <a:ext cx="282300" cy="492600"/>
            <a:chOff x="2772725" y="2996150"/>
            <a:chExt cx="282300" cy="492600"/>
          </a:xfrm>
        </p:grpSpPr>
        <p:sp>
          <p:nvSpPr>
            <p:cNvPr id="1798" name="Google Shape;1798;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799" name="Google Shape;1799;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00" name="Google Shape;1800;p89"/>
          <p:cNvGrpSpPr/>
          <p:nvPr/>
        </p:nvGrpSpPr>
        <p:grpSpPr>
          <a:xfrm>
            <a:off x="4830125" y="2462750"/>
            <a:ext cx="282300" cy="492600"/>
            <a:chOff x="2772725" y="2996150"/>
            <a:chExt cx="282300" cy="492600"/>
          </a:xfrm>
        </p:grpSpPr>
        <p:sp>
          <p:nvSpPr>
            <p:cNvPr id="1801" name="Google Shape;1801;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02" name="Google Shape;1802;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03" name="Google Shape;1803;p89"/>
          <p:cNvGrpSpPr/>
          <p:nvPr/>
        </p:nvGrpSpPr>
        <p:grpSpPr>
          <a:xfrm>
            <a:off x="6277925" y="2310350"/>
            <a:ext cx="282300" cy="492600"/>
            <a:chOff x="2772725" y="2996150"/>
            <a:chExt cx="282300" cy="492600"/>
          </a:xfrm>
        </p:grpSpPr>
        <p:sp>
          <p:nvSpPr>
            <p:cNvPr id="1804" name="Google Shape;1804;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05" name="Google Shape;1805;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06" name="Google Shape;1806;p89"/>
          <p:cNvGrpSpPr/>
          <p:nvPr/>
        </p:nvGrpSpPr>
        <p:grpSpPr>
          <a:xfrm>
            <a:off x="5668325" y="2157950"/>
            <a:ext cx="282300" cy="492600"/>
            <a:chOff x="2772725" y="2996150"/>
            <a:chExt cx="282300" cy="492600"/>
          </a:xfrm>
        </p:grpSpPr>
        <p:sp>
          <p:nvSpPr>
            <p:cNvPr id="1807" name="Google Shape;1807;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08" name="Google Shape;1808;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09" name="Google Shape;1809;p89"/>
          <p:cNvGrpSpPr/>
          <p:nvPr/>
        </p:nvGrpSpPr>
        <p:grpSpPr>
          <a:xfrm>
            <a:off x="6811325" y="2157950"/>
            <a:ext cx="282300" cy="492600"/>
            <a:chOff x="2772725" y="2996150"/>
            <a:chExt cx="282300" cy="492600"/>
          </a:xfrm>
        </p:grpSpPr>
        <p:sp>
          <p:nvSpPr>
            <p:cNvPr id="1810" name="Google Shape;1810;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11" name="Google Shape;1811;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12" name="Google Shape;1812;p89"/>
          <p:cNvGrpSpPr/>
          <p:nvPr/>
        </p:nvGrpSpPr>
        <p:grpSpPr>
          <a:xfrm>
            <a:off x="6201725" y="1929350"/>
            <a:ext cx="282300" cy="492600"/>
            <a:chOff x="2772725" y="2996150"/>
            <a:chExt cx="282300" cy="492600"/>
          </a:xfrm>
        </p:grpSpPr>
        <p:sp>
          <p:nvSpPr>
            <p:cNvPr id="1813" name="Google Shape;1813;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14" name="Google Shape;1814;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15" name="Google Shape;1815;p89"/>
          <p:cNvGrpSpPr/>
          <p:nvPr/>
        </p:nvGrpSpPr>
        <p:grpSpPr>
          <a:xfrm>
            <a:off x="7192325" y="1853150"/>
            <a:ext cx="282300" cy="492600"/>
            <a:chOff x="2772725" y="2996150"/>
            <a:chExt cx="282300" cy="492600"/>
          </a:xfrm>
        </p:grpSpPr>
        <p:sp>
          <p:nvSpPr>
            <p:cNvPr id="1816" name="Google Shape;1816;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17" name="Google Shape;1817;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18" name="Google Shape;1818;p89"/>
          <p:cNvGrpSpPr/>
          <p:nvPr/>
        </p:nvGrpSpPr>
        <p:grpSpPr>
          <a:xfrm>
            <a:off x="6430325" y="1700750"/>
            <a:ext cx="282300" cy="492600"/>
            <a:chOff x="2772725" y="2996150"/>
            <a:chExt cx="282300" cy="492600"/>
          </a:xfrm>
        </p:grpSpPr>
        <p:sp>
          <p:nvSpPr>
            <p:cNvPr id="1819" name="Google Shape;1819;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20" name="Google Shape;1820;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21" name="Google Shape;1821;p89"/>
          <p:cNvGrpSpPr/>
          <p:nvPr/>
        </p:nvGrpSpPr>
        <p:grpSpPr>
          <a:xfrm>
            <a:off x="7039925" y="1395950"/>
            <a:ext cx="282300" cy="492600"/>
            <a:chOff x="2772725" y="2996150"/>
            <a:chExt cx="282300" cy="492600"/>
          </a:xfrm>
        </p:grpSpPr>
        <p:sp>
          <p:nvSpPr>
            <p:cNvPr id="1822" name="Google Shape;1822;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23" name="Google Shape;1823;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24" name="Google Shape;1824;p89"/>
          <p:cNvGrpSpPr/>
          <p:nvPr/>
        </p:nvGrpSpPr>
        <p:grpSpPr>
          <a:xfrm>
            <a:off x="6735125" y="1395950"/>
            <a:ext cx="282300" cy="492600"/>
            <a:chOff x="2772725" y="2996150"/>
            <a:chExt cx="282300" cy="492600"/>
          </a:xfrm>
        </p:grpSpPr>
        <p:sp>
          <p:nvSpPr>
            <p:cNvPr id="1825" name="Google Shape;1825;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26" name="Google Shape;1826;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27" name="Google Shape;1827;p89"/>
          <p:cNvGrpSpPr/>
          <p:nvPr/>
        </p:nvGrpSpPr>
        <p:grpSpPr>
          <a:xfrm>
            <a:off x="6963725" y="1853150"/>
            <a:ext cx="282300" cy="492600"/>
            <a:chOff x="2772725" y="2996150"/>
            <a:chExt cx="282300" cy="492600"/>
          </a:xfrm>
        </p:grpSpPr>
        <p:sp>
          <p:nvSpPr>
            <p:cNvPr id="1828" name="Google Shape;1828;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29" name="Google Shape;1829;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830" name="Google Shape;1830;p89"/>
          <p:cNvGrpSpPr/>
          <p:nvPr/>
        </p:nvGrpSpPr>
        <p:grpSpPr>
          <a:xfrm>
            <a:off x="6658925" y="1853150"/>
            <a:ext cx="282300" cy="492600"/>
            <a:chOff x="2772725" y="2996150"/>
            <a:chExt cx="282300" cy="492600"/>
          </a:xfrm>
        </p:grpSpPr>
        <p:sp>
          <p:nvSpPr>
            <p:cNvPr id="1831" name="Google Shape;1831;p8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32" name="Google Shape;1832;p8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1833" name="Google Shape;1833;p89"/>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34" name="Google Shape;1834;p89"/>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35" name="Google Shape;1835;p89"/>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36" name="Google Shape;1836;p89"/>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37" name="Google Shape;1837;p89"/>
          <p:cNvCxnSpPr/>
          <p:nvPr/>
        </p:nvCxnSpPr>
        <p:spPr>
          <a:xfrm rot="10800000">
            <a:off x="48776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38" name="Google Shape;1838;p89"/>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39" name="Google Shape;1839;p89"/>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40" name="Google Shape;1840;p89"/>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41" name="Google Shape;1841;p89"/>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42" name="Google Shape;1842;p89"/>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43" name="Google Shape;1843;p89"/>
          <p:cNvCxnSpPr/>
          <p:nvPr/>
        </p:nvCxnSpPr>
        <p:spPr>
          <a:xfrm rot="10800000">
            <a:off x="6401625" y="1607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44" name="Google Shape;1844;p89"/>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45" name="Google Shape;1845;p89"/>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46" name="Google Shape;1846;p89"/>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47" name="Google Shape;1847;p89"/>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848" name="Google Shape;1848;p89"/>
          <p:cNvCxnSpPr/>
          <p:nvPr/>
        </p:nvCxnSpPr>
        <p:spPr>
          <a:xfrm rot="10800000">
            <a:off x="2702375" y="37133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49" name="Google Shape;1849;p89"/>
          <p:cNvCxnSpPr/>
          <p:nvPr/>
        </p:nvCxnSpPr>
        <p:spPr>
          <a:xfrm rot="10800000">
            <a:off x="3582225" y="38170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0" name="Google Shape;1850;p89"/>
          <p:cNvCxnSpPr/>
          <p:nvPr/>
        </p:nvCxnSpPr>
        <p:spPr>
          <a:xfrm rot="10800000">
            <a:off x="3983425" y="3161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1" name="Google Shape;1851;p89"/>
          <p:cNvCxnSpPr/>
          <p:nvPr/>
        </p:nvCxnSpPr>
        <p:spPr>
          <a:xfrm rot="10800000">
            <a:off x="4837225" y="31915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2" name="Google Shape;1852;p89"/>
          <p:cNvCxnSpPr/>
          <p:nvPr/>
        </p:nvCxnSpPr>
        <p:spPr>
          <a:xfrm rot="10800000">
            <a:off x="4974025" y="2780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3" name="Google Shape;1853;p89"/>
          <p:cNvCxnSpPr/>
          <p:nvPr/>
        </p:nvCxnSpPr>
        <p:spPr>
          <a:xfrm rot="10800000">
            <a:off x="5605413" y="2901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4" name="Google Shape;1854;p89"/>
          <p:cNvCxnSpPr/>
          <p:nvPr/>
        </p:nvCxnSpPr>
        <p:spPr>
          <a:xfrm rot="10800000">
            <a:off x="5834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5" name="Google Shape;1855;p89"/>
          <p:cNvCxnSpPr/>
          <p:nvPr/>
        </p:nvCxnSpPr>
        <p:spPr>
          <a:xfrm rot="10800000">
            <a:off x="6443613" y="2672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6" name="Google Shape;1856;p89"/>
          <p:cNvCxnSpPr/>
          <p:nvPr/>
        </p:nvCxnSpPr>
        <p:spPr>
          <a:xfrm rot="10800000">
            <a:off x="6977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7" name="Google Shape;1857;p89"/>
          <p:cNvCxnSpPr/>
          <p:nvPr/>
        </p:nvCxnSpPr>
        <p:spPr>
          <a:xfrm rot="10800000">
            <a:off x="71294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8" name="Google Shape;1858;p89"/>
          <p:cNvCxnSpPr/>
          <p:nvPr/>
        </p:nvCxnSpPr>
        <p:spPr>
          <a:xfrm rot="10800000">
            <a:off x="73580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59" name="Google Shape;1859;p89"/>
          <p:cNvCxnSpPr/>
          <p:nvPr/>
        </p:nvCxnSpPr>
        <p:spPr>
          <a:xfrm rot="10800000">
            <a:off x="63674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60" name="Google Shape;1860;p89"/>
          <p:cNvCxnSpPr/>
          <p:nvPr/>
        </p:nvCxnSpPr>
        <p:spPr>
          <a:xfrm rot="10800000">
            <a:off x="6519813" y="1987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61" name="Google Shape;1861;p89"/>
          <p:cNvCxnSpPr/>
          <p:nvPr/>
        </p:nvCxnSpPr>
        <p:spPr>
          <a:xfrm rot="10800000">
            <a:off x="67484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62" name="Google Shape;1862;p89"/>
          <p:cNvCxnSpPr/>
          <p:nvPr/>
        </p:nvCxnSpPr>
        <p:spPr>
          <a:xfrm rot="10800000">
            <a:off x="6900813" y="1682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863" name="Google Shape;1863;p89"/>
          <p:cNvCxnSpPr/>
          <p:nvPr/>
        </p:nvCxnSpPr>
        <p:spPr>
          <a:xfrm rot="10800000">
            <a:off x="7205613" y="1682250"/>
            <a:ext cx="194400" cy="277500"/>
          </a:xfrm>
          <a:prstGeom prst="straightConnector1">
            <a:avLst/>
          </a:prstGeom>
          <a:noFill/>
          <a:ln cap="flat" cmpd="sng" w="9525">
            <a:solidFill>
              <a:srgbClr val="2E5286"/>
            </a:solidFill>
            <a:prstDash val="solid"/>
            <a:round/>
            <a:headEnd len="med" w="med" type="triangle"/>
            <a:tailEnd len="med" w="med" type="none"/>
          </a:ln>
        </p:spPr>
      </p:cxnSp>
      <p:sp>
        <p:nvSpPr>
          <p:cNvPr id="1864" name="Google Shape;1864;p89"/>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Stopping proton</a:t>
            </a:r>
            <a:endParaRPr>
              <a:latin typeface="Palatino Linotype"/>
              <a:ea typeface="Palatino Linotype"/>
              <a:cs typeface="Palatino Linotype"/>
              <a:sym typeface="Palatino Linotype"/>
            </a:endParaRPr>
          </a:p>
        </p:txBody>
      </p:sp>
      <p:cxnSp>
        <p:nvCxnSpPr>
          <p:cNvPr id="1865" name="Google Shape;1865;p89"/>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1866" name="Google Shape;1866;p89"/>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sp>
        <p:nvSpPr>
          <p:cNvPr id="1867" name="Google Shape;1867;p89"/>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Recombination</a:t>
            </a:r>
            <a:endParaRPr sz="195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sp>
        <p:nvSpPr>
          <p:cNvPr id="1872" name="Google Shape;1872;p9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1873" name="Google Shape;1873;p9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1874" name="Google Shape;1874;p9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1875" name="Google Shape;1875;p90"/>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1876" name="Google Shape;1876;p90"/>
          <p:cNvGrpSpPr/>
          <p:nvPr/>
        </p:nvGrpSpPr>
        <p:grpSpPr>
          <a:xfrm>
            <a:off x="2239325" y="3529550"/>
            <a:ext cx="282300" cy="492600"/>
            <a:chOff x="2696525" y="2996150"/>
            <a:chExt cx="282300" cy="492600"/>
          </a:xfrm>
        </p:grpSpPr>
        <p:sp>
          <p:nvSpPr>
            <p:cNvPr id="1877" name="Google Shape;1877;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78" name="Google Shape;1878;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879" name="Google Shape;1879;p90"/>
          <p:cNvGrpSpPr/>
          <p:nvPr/>
        </p:nvGrpSpPr>
        <p:grpSpPr>
          <a:xfrm>
            <a:off x="3077525" y="3605750"/>
            <a:ext cx="282300" cy="492600"/>
            <a:chOff x="2696525" y="2996150"/>
            <a:chExt cx="282300" cy="492600"/>
          </a:xfrm>
        </p:grpSpPr>
        <p:sp>
          <p:nvSpPr>
            <p:cNvPr id="1880" name="Google Shape;1880;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81" name="Google Shape;1881;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882" name="Google Shape;1882;p90"/>
          <p:cNvGrpSpPr/>
          <p:nvPr/>
        </p:nvGrpSpPr>
        <p:grpSpPr>
          <a:xfrm>
            <a:off x="3610925" y="3072350"/>
            <a:ext cx="282300" cy="492600"/>
            <a:chOff x="2696525" y="2996150"/>
            <a:chExt cx="282300" cy="492600"/>
          </a:xfrm>
        </p:grpSpPr>
        <p:sp>
          <p:nvSpPr>
            <p:cNvPr id="1883" name="Google Shape;1883;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84" name="Google Shape;1884;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885" name="Google Shape;1885;p90"/>
          <p:cNvGrpSpPr/>
          <p:nvPr/>
        </p:nvGrpSpPr>
        <p:grpSpPr>
          <a:xfrm>
            <a:off x="4391427" y="3053848"/>
            <a:ext cx="282300" cy="492600"/>
            <a:chOff x="2696525" y="2996150"/>
            <a:chExt cx="282300" cy="492600"/>
          </a:xfrm>
        </p:grpSpPr>
        <p:sp>
          <p:nvSpPr>
            <p:cNvPr id="1886" name="Google Shape;1886;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87" name="Google Shape;1887;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888" name="Google Shape;1888;p90"/>
          <p:cNvGrpSpPr/>
          <p:nvPr/>
        </p:nvGrpSpPr>
        <p:grpSpPr>
          <a:xfrm>
            <a:off x="4982525" y="2462750"/>
            <a:ext cx="282300" cy="492600"/>
            <a:chOff x="2696525" y="2996150"/>
            <a:chExt cx="282300" cy="492600"/>
          </a:xfrm>
        </p:grpSpPr>
        <p:sp>
          <p:nvSpPr>
            <p:cNvPr id="1889" name="Google Shape;1889;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90" name="Google Shape;1890;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891" name="Google Shape;1891;p90"/>
          <p:cNvGrpSpPr/>
          <p:nvPr/>
        </p:nvGrpSpPr>
        <p:grpSpPr>
          <a:xfrm>
            <a:off x="5515925" y="2462750"/>
            <a:ext cx="282300" cy="492600"/>
            <a:chOff x="2696525" y="2996150"/>
            <a:chExt cx="282300" cy="492600"/>
          </a:xfrm>
        </p:grpSpPr>
        <p:sp>
          <p:nvSpPr>
            <p:cNvPr id="1892" name="Google Shape;1892;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93" name="Google Shape;1893;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894" name="Google Shape;1894;p90"/>
          <p:cNvGrpSpPr/>
          <p:nvPr/>
        </p:nvGrpSpPr>
        <p:grpSpPr>
          <a:xfrm>
            <a:off x="6277925" y="1920099"/>
            <a:ext cx="282300" cy="492600"/>
            <a:chOff x="2696525" y="2996150"/>
            <a:chExt cx="282300" cy="492600"/>
          </a:xfrm>
        </p:grpSpPr>
        <p:sp>
          <p:nvSpPr>
            <p:cNvPr id="1895" name="Google Shape;1895;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96" name="Google Shape;1896;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897" name="Google Shape;1897;p90"/>
          <p:cNvGrpSpPr/>
          <p:nvPr/>
        </p:nvGrpSpPr>
        <p:grpSpPr>
          <a:xfrm>
            <a:off x="6582725" y="2148699"/>
            <a:ext cx="282300" cy="492600"/>
            <a:chOff x="2696525" y="2996150"/>
            <a:chExt cx="282300" cy="492600"/>
          </a:xfrm>
        </p:grpSpPr>
        <p:sp>
          <p:nvSpPr>
            <p:cNvPr id="1898" name="Google Shape;1898;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899" name="Google Shape;1899;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900" name="Google Shape;1900;p90"/>
          <p:cNvGrpSpPr/>
          <p:nvPr/>
        </p:nvGrpSpPr>
        <p:grpSpPr>
          <a:xfrm>
            <a:off x="5820725" y="2081750"/>
            <a:ext cx="282300" cy="492600"/>
            <a:chOff x="2696525" y="2996150"/>
            <a:chExt cx="282300" cy="492600"/>
          </a:xfrm>
        </p:grpSpPr>
        <p:sp>
          <p:nvSpPr>
            <p:cNvPr id="1901" name="Google Shape;1901;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02" name="Google Shape;1902;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903" name="Google Shape;1903;p90"/>
          <p:cNvGrpSpPr/>
          <p:nvPr/>
        </p:nvGrpSpPr>
        <p:grpSpPr>
          <a:xfrm>
            <a:off x="6201725" y="2224899"/>
            <a:ext cx="282300" cy="492600"/>
            <a:chOff x="2696525" y="2996150"/>
            <a:chExt cx="282300" cy="492600"/>
          </a:xfrm>
        </p:grpSpPr>
        <p:sp>
          <p:nvSpPr>
            <p:cNvPr id="1904" name="Google Shape;1904;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05" name="Google Shape;1905;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906" name="Google Shape;1906;p90"/>
          <p:cNvGrpSpPr/>
          <p:nvPr/>
        </p:nvGrpSpPr>
        <p:grpSpPr>
          <a:xfrm>
            <a:off x="6506525" y="1691499"/>
            <a:ext cx="282300" cy="492600"/>
            <a:chOff x="2696525" y="2996150"/>
            <a:chExt cx="282300" cy="492600"/>
          </a:xfrm>
        </p:grpSpPr>
        <p:sp>
          <p:nvSpPr>
            <p:cNvPr id="1907" name="Google Shape;1907;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08" name="Google Shape;1908;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909" name="Google Shape;1909;p90"/>
          <p:cNvGrpSpPr/>
          <p:nvPr/>
        </p:nvGrpSpPr>
        <p:grpSpPr>
          <a:xfrm>
            <a:off x="7039925" y="1843899"/>
            <a:ext cx="282300" cy="492600"/>
            <a:chOff x="2696525" y="2996150"/>
            <a:chExt cx="282300" cy="492600"/>
          </a:xfrm>
        </p:grpSpPr>
        <p:sp>
          <p:nvSpPr>
            <p:cNvPr id="1910" name="Google Shape;1910;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11" name="Google Shape;1911;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912" name="Google Shape;1912;p90"/>
          <p:cNvGrpSpPr/>
          <p:nvPr/>
        </p:nvGrpSpPr>
        <p:grpSpPr>
          <a:xfrm>
            <a:off x="6735125" y="1920099"/>
            <a:ext cx="282300" cy="492600"/>
            <a:chOff x="2696525" y="2996150"/>
            <a:chExt cx="282300" cy="492600"/>
          </a:xfrm>
        </p:grpSpPr>
        <p:sp>
          <p:nvSpPr>
            <p:cNvPr id="1913" name="Google Shape;1913;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14" name="Google Shape;1914;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915" name="Google Shape;1915;p90"/>
          <p:cNvGrpSpPr/>
          <p:nvPr/>
        </p:nvGrpSpPr>
        <p:grpSpPr>
          <a:xfrm>
            <a:off x="6735125" y="1615299"/>
            <a:ext cx="282300" cy="492600"/>
            <a:chOff x="2696525" y="2996150"/>
            <a:chExt cx="282300" cy="492600"/>
          </a:xfrm>
        </p:grpSpPr>
        <p:sp>
          <p:nvSpPr>
            <p:cNvPr id="1916" name="Google Shape;1916;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17" name="Google Shape;1917;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918" name="Google Shape;1918;p90"/>
          <p:cNvGrpSpPr/>
          <p:nvPr/>
        </p:nvGrpSpPr>
        <p:grpSpPr>
          <a:xfrm>
            <a:off x="6963725" y="1996299"/>
            <a:ext cx="282300" cy="492600"/>
            <a:chOff x="2696525" y="2996150"/>
            <a:chExt cx="282300" cy="492600"/>
          </a:xfrm>
        </p:grpSpPr>
        <p:sp>
          <p:nvSpPr>
            <p:cNvPr id="1919" name="Google Shape;1919;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20" name="Google Shape;1920;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921" name="Google Shape;1921;p90"/>
          <p:cNvGrpSpPr/>
          <p:nvPr/>
        </p:nvGrpSpPr>
        <p:grpSpPr>
          <a:xfrm>
            <a:off x="6963725" y="1615299"/>
            <a:ext cx="282300" cy="492600"/>
            <a:chOff x="2696525" y="2996150"/>
            <a:chExt cx="282300" cy="492600"/>
          </a:xfrm>
        </p:grpSpPr>
        <p:sp>
          <p:nvSpPr>
            <p:cNvPr id="1922" name="Google Shape;1922;p9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23" name="Google Shape;1923;p9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1924" name="Google Shape;1924;p90"/>
          <p:cNvGrpSpPr/>
          <p:nvPr/>
        </p:nvGrpSpPr>
        <p:grpSpPr>
          <a:xfrm>
            <a:off x="3458525" y="3529550"/>
            <a:ext cx="282300" cy="492600"/>
            <a:chOff x="2772725" y="2996150"/>
            <a:chExt cx="282300" cy="492600"/>
          </a:xfrm>
        </p:grpSpPr>
        <p:sp>
          <p:nvSpPr>
            <p:cNvPr id="1925" name="Google Shape;1925;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26" name="Google Shape;1926;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27" name="Google Shape;1927;p90"/>
          <p:cNvGrpSpPr/>
          <p:nvPr/>
        </p:nvGrpSpPr>
        <p:grpSpPr>
          <a:xfrm>
            <a:off x="2544125" y="3377150"/>
            <a:ext cx="282300" cy="492600"/>
            <a:chOff x="2772725" y="2996150"/>
            <a:chExt cx="282300" cy="492600"/>
          </a:xfrm>
        </p:grpSpPr>
        <p:sp>
          <p:nvSpPr>
            <p:cNvPr id="1928" name="Google Shape;1928;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29" name="Google Shape;1929;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30" name="Google Shape;1930;p90"/>
          <p:cNvGrpSpPr/>
          <p:nvPr/>
        </p:nvGrpSpPr>
        <p:grpSpPr>
          <a:xfrm>
            <a:off x="4696227" y="2901448"/>
            <a:ext cx="282300" cy="492600"/>
            <a:chOff x="2772725" y="2996150"/>
            <a:chExt cx="282300" cy="492600"/>
          </a:xfrm>
        </p:grpSpPr>
        <p:sp>
          <p:nvSpPr>
            <p:cNvPr id="1931" name="Google Shape;1931;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32" name="Google Shape;1932;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33" name="Google Shape;1933;p90"/>
          <p:cNvGrpSpPr/>
          <p:nvPr/>
        </p:nvGrpSpPr>
        <p:grpSpPr>
          <a:xfrm>
            <a:off x="3839525" y="2843750"/>
            <a:ext cx="282300" cy="492600"/>
            <a:chOff x="2772725" y="2996150"/>
            <a:chExt cx="282300" cy="492600"/>
          </a:xfrm>
        </p:grpSpPr>
        <p:sp>
          <p:nvSpPr>
            <p:cNvPr id="1934" name="Google Shape;1934;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35" name="Google Shape;1935;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36" name="Google Shape;1936;p90"/>
          <p:cNvGrpSpPr/>
          <p:nvPr/>
        </p:nvGrpSpPr>
        <p:grpSpPr>
          <a:xfrm>
            <a:off x="5439725" y="2615150"/>
            <a:ext cx="282300" cy="492600"/>
            <a:chOff x="2772725" y="2996150"/>
            <a:chExt cx="282300" cy="492600"/>
          </a:xfrm>
        </p:grpSpPr>
        <p:sp>
          <p:nvSpPr>
            <p:cNvPr id="1937" name="Google Shape;1937;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38" name="Google Shape;1938;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39" name="Google Shape;1939;p90"/>
          <p:cNvGrpSpPr/>
          <p:nvPr/>
        </p:nvGrpSpPr>
        <p:grpSpPr>
          <a:xfrm>
            <a:off x="6277925" y="2310350"/>
            <a:ext cx="282300" cy="492600"/>
            <a:chOff x="2772725" y="2996150"/>
            <a:chExt cx="282300" cy="492600"/>
          </a:xfrm>
        </p:grpSpPr>
        <p:sp>
          <p:nvSpPr>
            <p:cNvPr id="1940" name="Google Shape;1940;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41" name="Google Shape;1941;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42" name="Google Shape;1942;p90"/>
          <p:cNvGrpSpPr/>
          <p:nvPr/>
        </p:nvGrpSpPr>
        <p:grpSpPr>
          <a:xfrm>
            <a:off x="5668325" y="2157950"/>
            <a:ext cx="282300" cy="492600"/>
            <a:chOff x="2772725" y="2996150"/>
            <a:chExt cx="282300" cy="492600"/>
          </a:xfrm>
        </p:grpSpPr>
        <p:sp>
          <p:nvSpPr>
            <p:cNvPr id="1943" name="Google Shape;1943;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44" name="Google Shape;1944;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45" name="Google Shape;1945;p90"/>
          <p:cNvGrpSpPr/>
          <p:nvPr/>
        </p:nvGrpSpPr>
        <p:grpSpPr>
          <a:xfrm>
            <a:off x="6811325" y="2157950"/>
            <a:ext cx="282300" cy="492600"/>
            <a:chOff x="2772725" y="2996150"/>
            <a:chExt cx="282300" cy="492600"/>
          </a:xfrm>
        </p:grpSpPr>
        <p:sp>
          <p:nvSpPr>
            <p:cNvPr id="1946" name="Google Shape;1946;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47" name="Google Shape;1947;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48" name="Google Shape;1948;p90"/>
          <p:cNvGrpSpPr/>
          <p:nvPr/>
        </p:nvGrpSpPr>
        <p:grpSpPr>
          <a:xfrm>
            <a:off x="6201725" y="1929350"/>
            <a:ext cx="282300" cy="492600"/>
            <a:chOff x="2772725" y="2996150"/>
            <a:chExt cx="282300" cy="492600"/>
          </a:xfrm>
        </p:grpSpPr>
        <p:sp>
          <p:nvSpPr>
            <p:cNvPr id="1949" name="Google Shape;1949;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50" name="Google Shape;1950;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51" name="Google Shape;1951;p90"/>
          <p:cNvGrpSpPr/>
          <p:nvPr/>
        </p:nvGrpSpPr>
        <p:grpSpPr>
          <a:xfrm>
            <a:off x="7192325" y="1853150"/>
            <a:ext cx="282300" cy="492600"/>
            <a:chOff x="2772725" y="2996150"/>
            <a:chExt cx="282300" cy="492600"/>
          </a:xfrm>
        </p:grpSpPr>
        <p:sp>
          <p:nvSpPr>
            <p:cNvPr id="1952" name="Google Shape;1952;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53" name="Google Shape;1953;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54" name="Google Shape;1954;p90"/>
          <p:cNvGrpSpPr/>
          <p:nvPr/>
        </p:nvGrpSpPr>
        <p:grpSpPr>
          <a:xfrm>
            <a:off x="7039925" y="1395950"/>
            <a:ext cx="282300" cy="492600"/>
            <a:chOff x="2772725" y="2996150"/>
            <a:chExt cx="282300" cy="492600"/>
          </a:xfrm>
        </p:grpSpPr>
        <p:sp>
          <p:nvSpPr>
            <p:cNvPr id="1955" name="Google Shape;1955;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56" name="Google Shape;1956;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57" name="Google Shape;1957;p90"/>
          <p:cNvGrpSpPr/>
          <p:nvPr/>
        </p:nvGrpSpPr>
        <p:grpSpPr>
          <a:xfrm>
            <a:off x="6735125" y="1395950"/>
            <a:ext cx="282300" cy="492600"/>
            <a:chOff x="2772725" y="2996150"/>
            <a:chExt cx="282300" cy="492600"/>
          </a:xfrm>
        </p:grpSpPr>
        <p:sp>
          <p:nvSpPr>
            <p:cNvPr id="1958" name="Google Shape;1958;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59" name="Google Shape;1959;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1960" name="Google Shape;1960;p90"/>
          <p:cNvGrpSpPr/>
          <p:nvPr/>
        </p:nvGrpSpPr>
        <p:grpSpPr>
          <a:xfrm>
            <a:off x="6658925" y="1853150"/>
            <a:ext cx="282300" cy="492600"/>
            <a:chOff x="2772725" y="2996150"/>
            <a:chExt cx="282300" cy="492600"/>
          </a:xfrm>
        </p:grpSpPr>
        <p:sp>
          <p:nvSpPr>
            <p:cNvPr id="1961" name="Google Shape;1961;p9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62" name="Google Shape;1962;p9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1963" name="Google Shape;1963;p90"/>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64" name="Google Shape;1964;p90"/>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65" name="Google Shape;1965;p90"/>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66" name="Google Shape;1966;p90"/>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67" name="Google Shape;1967;p90"/>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68" name="Google Shape;1968;p90"/>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69" name="Google Shape;1969;p90"/>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70" name="Google Shape;1970;p90"/>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71" name="Google Shape;1971;p90"/>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72" name="Google Shape;1972;p90"/>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73" name="Google Shape;1973;p90"/>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74" name="Google Shape;1974;p90"/>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75" name="Google Shape;1975;p90"/>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1976" name="Google Shape;1976;p90"/>
          <p:cNvCxnSpPr/>
          <p:nvPr/>
        </p:nvCxnSpPr>
        <p:spPr>
          <a:xfrm rot="10800000">
            <a:off x="2702375" y="37133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77" name="Google Shape;1977;p90"/>
          <p:cNvCxnSpPr/>
          <p:nvPr/>
        </p:nvCxnSpPr>
        <p:spPr>
          <a:xfrm rot="10800000">
            <a:off x="3582225" y="38170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78" name="Google Shape;1978;p90"/>
          <p:cNvCxnSpPr/>
          <p:nvPr/>
        </p:nvCxnSpPr>
        <p:spPr>
          <a:xfrm rot="10800000">
            <a:off x="3983425" y="3161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79" name="Google Shape;1979;p90"/>
          <p:cNvCxnSpPr/>
          <p:nvPr/>
        </p:nvCxnSpPr>
        <p:spPr>
          <a:xfrm rot="10800000">
            <a:off x="4837225" y="31915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80" name="Google Shape;1980;p90"/>
          <p:cNvCxnSpPr/>
          <p:nvPr/>
        </p:nvCxnSpPr>
        <p:spPr>
          <a:xfrm rot="10800000">
            <a:off x="5605413" y="2901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81" name="Google Shape;1981;p90"/>
          <p:cNvCxnSpPr/>
          <p:nvPr/>
        </p:nvCxnSpPr>
        <p:spPr>
          <a:xfrm rot="10800000">
            <a:off x="5834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82" name="Google Shape;1982;p90"/>
          <p:cNvCxnSpPr/>
          <p:nvPr/>
        </p:nvCxnSpPr>
        <p:spPr>
          <a:xfrm rot="10800000">
            <a:off x="6443613" y="2672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83" name="Google Shape;1983;p90"/>
          <p:cNvCxnSpPr/>
          <p:nvPr/>
        </p:nvCxnSpPr>
        <p:spPr>
          <a:xfrm rot="10800000">
            <a:off x="6977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84" name="Google Shape;1984;p90"/>
          <p:cNvCxnSpPr/>
          <p:nvPr/>
        </p:nvCxnSpPr>
        <p:spPr>
          <a:xfrm rot="10800000">
            <a:off x="73580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85" name="Google Shape;1985;p90"/>
          <p:cNvCxnSpPr/>
          <p:nvPr/>
        </p:nvCxnSpPr>
        <p:spPr>
          <a:xfrm rot="10800000">
            <a:off x="63674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86" name="Google Shape;1986;p90"/>
          <p:cNvCxnSpPr/>
          <p:nvPr/>
        </p:nvCxnSpPr>
        <p:spPr>
          <a:xfrm rot="10800000">
            <a:off x="67484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87" name="Google Shape;1987;p90"/>
          <p:cNvCxnSpPr/>
          <p:nvPr/>
        </p:nvCxnSpPr>
        <p:spPr>
          <a:xfrm rot="10800000">
            <a:off x="6900813" y="1682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1988" name="Google Shape;1988;p90"/>
          <p:cNvCxnSpPr/>
          <p:nvPr/>
        </p:nvCxnSpPr>
        <p:spPr>
          <a:xfrm rot="10800000">
            <a:off x="7205613" y="1682250"/>
            <a:ext cx="194400" cy="277500"/>
          </a:xfrm>
          <a:prstGeom prst="straightConnector1">
            <a:avLst/>
          </a:prstGeom>
          <a:noFill/>
          <a:ln cap="flat" cmpd="sng" w="9525">
            <a:solidFill>
              <a:srgbClr val="2E5286"/>
            </a:solidFill>
            <a:prstDash val="solid"/>
            <a:round/>
            <a:headEnd len="med" w="med" type="triangle"/>
            <a:tailEnd len="med" w="med" type="none"/>
          </a:ln>
        </p:spPr>
      </p:cxnSp>
      <p:sp>
        <p:nvSpPr>
          <p:cNvPr id="1989" name="Google Shape;1989;p90"/>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Stopping proton</a:t>
            </a:r>
            <a:endParaRPr>
              <a:latin typeface="Palatino Linotype"/>
              <a:ea typeface="Palatino Linotype"/>
              <a:cs typeface="Palatino Linotype"/>
              <a:sym typeface="Palatino Linotype"/>
            </a:endParaRPr>
          </a:p>
        </p:txBody>
      </p:sp>
      <p:cxnSp>
        <p:nvCxnSpPr>
          <p:cNvPr id="1990" name="Google Shape;1990;p90"/>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1991" name="Google Shape;1991;p90"/>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grpSp>
        <p:nvGrpSpPr>
          <p:cNvPr id="1992" name="Google Shape;1992;p90"/>
          <p:cNvGrpSpPr/>
          <p:nvPr/>
        </p:nvGrpSpPr>
        <p:grpSpPr>
          <a:xfrm>
            <a:off x="5033525" y="2481150"/>
            <a:ext cx="325484" cy="351540"/>
            <a:chOff x="6633725" y="3624150"/>
            <a:chExt cx="325484" cy="351540"/>
          </a:xfrm>
        </p:grpSpPr>
        <p:sp>
          <p:nvSpPr>
            <p:cNvPr id="1993" name="Google Shape;1993;p90"/>
            <p:cNvSpPr/>
            <p:nvPr/>
          </p:nvSpPr>
          <p:spPr>
            <a:xfrm>
              <a:off x="6633725" y="3736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94" name="Google Shape;1994;p90"/>
            <p:cNvSpPr/>
            <p:nvPr/>
          </p:nvSpPr>
          <p:spPr>
            <a:xfrm>
              <a:off x="6635425" y="3624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sp>
        <p:nvSpPr>
          <p:cNvPr id="1995" name="Google Shape;1995;p90"/>
          <p:cNvSpPr/>
          <p:nvPr/>
        </p:nvSpPr>
        <p:spPr>
          <a:xfrm>
            <a:off x="6557525" y="1831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96" name="Google Shape;1996;p90"/>
          <p:cNvSpPr/>
          <p:nvPr/>
        </p:nvSpPr>
        <p:spPr>
          <a:xfrm>
            <a:off x="6559225" y="1719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997" name="Google Shape;1997;p90"/>
          <p:cNvSpPr/>
          <p:nvPr/>
        </p:nvSpPr>
        <p:spPr>
          <a:xfrm>
            <a:off x="7014725" y="21362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1998" name="Google Shape;1998;p90"/>
          <p:cNvSpPr/>
          <p:nvPr/>
        </p:nvSpPr>
        <p:spPr>
          <a:xfrm>
            <a:off x="7016425" y="20239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999" name="Google Shape;1999;p90"/>
          <p:cNvSpPr txBox="1"/>
          <p:nvPr/>
        </p:nvSpPr>
        <p:spPr>
          <a:xfrm>
            <a:off x="5249375" y="3377150"/>
            <a:ext cx="1499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alatino Linotype"/>
                <a:ea typeface="Palatino Linotype"/>
                <a:cs typeface="Palatino Linotype"/>
                <a:sym typeface="Palatino Linotype"/>
              </a:rPr>
              <a:t>Geminate Theory: </a:t>
            </a:r>
            <a:br>
              <a:rPr lang="en" sz="1200">
                <a:solidFill>
                  <a:schemeClr val="dk1"/>
                </a:solidFill>
                <a:latin typeface="Palatino Linotype"/>
                <a:ea typeface="Palatino Linotype"/>
                <a:cs typeface="Palatino Linotype"/>
                <a:sym typeface="Palatino Linotype"/>
              </a:rPr>
            </a:br>
            <a:r>
              <a:rPr lang="en" sz="1200">
                <a:solidFill>
                  <a:schemeClr val="dk1"/>
                </a:solidFill>
                <a:latin typeface="Palatino Linotype"/>
                <a:ea typeface="Palatino Linotype"/>
                <a:cs typeface="Palatino Linotype"/>
                <a:sym typeface="Palatino Linotype"/>
              </a:rPr>
              <a:t>electron + its ion</a:t>
            </a:r>
            <a:endParaRPr sz="1200">
              <a:solidFill>
                <a:schemeClr val="dk1"/>
              </a:solidFill>
              <a:latin typeface="Palatino Linotype"/>
              <a:ea typeface="Palatino Linotype"/>
              <a:cs typeface="Palatino Linotype"/>
              <a:sym typeface="Palatino Linotype"/>
            </a:endParaRPr>
          </a:p>
        </p:txBody>
      </p:sp>
      <p:sp>
        <p:nvSpPr>
          <p:cNvPr id="2000" name="Google Shape;2000;p90"/>
          <p:cNvSpPr txBox="1"/>
          <p:nvPr/>
        </p:nvSpPr>
        <p:spPr>
          <a:xfrm>
            <a:off x="6887525" y="2503575"/>
            <a:ext cx="2085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alatino Linotype"/>
                <a:ea typeface="Palatino Linotype"/>
                <a:cs typeface="Palatino Linotype"/>
                <a:sym typeface="Palatino Linotype"/>
              </a:rPr>
              <a:t>Columnar model: </a:t>
            </a:r>
            <a:br>
              <a:rPr lang="en" sz="1200">
                <a:solidFill>
                  <a:schemeClr val="dk1"/>
                </a:solidFill>
                <a:latin typeface="Palatino Linotype"/>
                <a:ea typeface="Palatino Linotype"/>
                <a:cs typeface="Palatino Linotype"/>
                <a:sym typeface="Palatino Linotype"/>
              </a:rPr>
            </a:br>
            <a:r>
              <a:rPr lang="en" sz="1200">
                <a:solidFill>
                  <a:schemeClr val="dk1"/>
                </a:solidFill>
                <a:latin typeface="Palatino Linotype"/>
                <a:ea typeface="Palatino Linotype"/>
                <a:cs typeface="Palatino Linotype"/>
                <a:sym typeface="Palatino Linotype"/>
              </a:rPr>
              <a:t>electron + nearby ions</a:t>
            </a:r>
            <a:br>
              <a:rPr lang="en" sz="1200">
                <a:solidFill>
                  <a:schemeClr val="dk1"/>
                </a:solidFill>
                <a:latin typeface="Palatino Linotype"/>
                <a:ea typeface="Palatino Linotype"/>
                <a:cs typeface="Palatino Linotype"/>
                <a:sym typeface="Palatino Linotype"/>
              </a:rPr>
            </a:br>
            <a:r>
              <a:rPr lang="en" sz="1200">
                <a:solidFill>
                  <a:schemeClr val="dk1"/>
                </a:solidFill>
                <a:latin typeface="Palatino Linotype"/>
                <a:ea typeface="Palatino Linotype"/>
                <a:cs typeface="Palatino Linotype"/>
                <a:sym typeface="Palatino Linotype"/>
              </a:rPr>
              <a:t>[Dominant]</a:t>
            </a:r>
            <a:endParaRPr sz="1200">
              <a:solidFill>
                <a:schemeClr val="dk1"/>
              </a:solidFill>
              <a:latin typeface="Palatino Linotype"/>
              <a:ea typeface="Palatino Linotype"/>
              <a:cs typeface="Palatino Linotype"/>
              <a:sym typeface="Palatino Linotype"/>
            </a:endParaRPr>
          </a:p>
        </p:txBody>
      </p:sp>
      <p:sp>
        <p:nvSpPr>
          <p:cNvPr id="2001" name="Google Shape;2001;p90"/>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Recombination</a:t>
            </a:r>
            <a:endParaRPr sz="1950"/>
          </a:p>
        </p:txBody>
      </p:sp>
      <p:sp>
        <p:nvSpPr>
          <p:cNvPr id="2002" name="Google Shape;2002;p90"/>
          <p:cNvSpPr txBox="1"/>
          <p:nvPr>
            <p:ph idx="1" type="body"/>
          </p:nvPr>
        </p:nvSpPr>
        <p:spPr>
          <a:xfrm>
            <a:off x="310075" y="790650"/>
            <a:ext cx="6402600" cy="74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The passage of charged particles in the medium ionizes the Ar. </a:t>
            </a:r>
            <a:br>
              <a:rPr lang="en" sz="1400">
                <a:solidFill>
                  <a:schemeClr val="dk1"/>
                </a:solidFill>
              </a:rPr>
            </a:br>
            <a:r>
              <a:rPr lang="en" sz="1400">
                <a:solidFill>
                  <a:schemeClr val="dk1"/>
                </a:solidFill>
              </a:rPr>
              <a:t>The electric field in the TPC drifts positive ions and negative electrons </a:t>
            </a:r>
            <a:br>
              <a:rPr lang="en" sz="1400">
                <a:solidFill>
                  <a:schemeClr val="dk1"/>
                </a:solidFill>
              </a:rPr>
            </a:br>
            <a:r>
              <a:rPr lang="en" sz="1400">
                <a:solidFill>
                  <a:schemeClr val="dk1"/>
                </a:solidFill>
              </a:rPr>
              <a:t>in opposite directions. Some of the electron charge “gets eaten” by the Ar</a:t>
            </a:r>
            <a:r>
              <a:rPr baseline="30000" lang="en" sz="1400">
                <a:solidFill>
                  <a:schemeClr val="dk1"/>
                </a:solidFill>
              </a:rPr>
              <a:t>+</a:t>
            </a:r>
            <a:r>
              <a:rPr lang="en" sz="1400">
                <a:solidFill>
                  <a:schemeClr val="dk1"/>
                </a:solidFill>
              </a:rPr>
              <a:t>.</a:t>
            </a:r>
            <a:br>
              <a:rPr lang="en" sz="1400">
                <a:solidFill>
                  <a:schemeClr val="dk1"/>
                </a:solidFill>
              </a:rPr>
            </a:br>
            <a:r>
              <a:rPr lang="en" sz="1400">
                <a:solidFill>
                  <a:schemeClr val="dk1"/>
                </a:solidFill>
              </a:rPr>
              <a:t>How much charge recombines determines how much our signal is attenuated.</a:t>
            </a:r>
            <a:br>
              <a:rPr lang="en" sz="1400">
                <a:solidFill>
                  <a:schemeClr val="dk1"/>
                </a:solidFill>
              </a:rPr>
            </a:br>
            <a:endParaRPr sz="140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sp>
        <p:nvSpPr>
          <p:cNvPr id="2007" name="Google Shape;2007;p9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008" name="Google Shape;2008;p9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009" name="Google Shape;2009;p9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2010" name="Google Shape;2010;p91"/>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2011" name="Google Shape;2011;p91"/>
          <p:cNvGrpSpPr/>
          <p:nvPr/>
        </p:nvGrpSpPr>
        <p:grpSpPr>
          <a:xfrm>
            <a:off x="2239325" y="3529550"/>
            <a:ext cx="282300" cy="492600"/>
            <a:chOff x="2696525" y="2996150"/>
            <a:chExt cx="282300" cy="492600"/>
          </a:xfrm>
        </p:grpSpPr>
        <p:sp>
          <p:nvSpPr>
            <p:cNvPr id="2012" name="Google Shape;2012;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13" name="Google Shape;2013;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14" name="Google Shape;2014;p91"/>
          <p:cNvGrpSpPr/>
          <p:nvPr/>
        </p:nvGrpSpPr>
        <p:grpSpPr>
          <a:xfrm>
            <a:off x="3077525" y="3605750"/>
            <a:ext cx="282300" cy="492600"/>
            <a:chOff x="2696525" y="2996150"/>
            <a:chExt cx="282300" cy="492600"/>
          </a:xfrm>
        </p:grpSpPr>
        <p:sp>
          <p:nvSpPr>
            <p:cNvPr id="2015" name="Google Shape;2015;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16" name="Google Shape;2016;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17" name="Google Shape;2017;p91"/>
          <p:cNvGrpSpPr/>
          <p:nvPr/>
        </p:nvGrpSpPr>
        <p:grpSpPr>
          <a:xfrm>
            <a:off x="3610925" y="3072350"/>
            <a:ext cx="282300" cy="492600"/>
            <a:chOff x="2696525" y="2996150"/>
            <a:chExt cx="282300" cy="492600"/>
          </a:xfrm>
        </p:grpSpPr>
        <p:sp>
          <p:nvSpPr>
            <p:cNvPr id="2018" name="Google Shape;2018;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19" name="Google Shape;2019;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20" name="Google Shape;2020;p91"/>
          <p:cNvGrpSpPr/>
          <p:nvPr/>
        </p:nvGrpSpPr>
        <p:grpSpPr>
          <a:xfrm>
            <a:off x="4391427" y="3053848"/>
            <a:ext cx="282300" cy="492600"/>
            <a:chOff x="2696525" y="2996150"/>
            <a:chExt cx="282300" cy="492600"/>
          </a:xfrm>
        </p:grpSpPr>
        <p:sp>
          <p:nvSpPr>
            <p:cNvPr id="2021" name="Google Shape;2021;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22" name="Google Shape;2022;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23" name="Google Shape;2023;p91"/>
          <p:cNvGrpSpPr/>
          <p:nvPr/>
        </p:nvGrpSpPr>
        <p:grpSpPr>
          <a:xfrm>
            <a:off x="4982525" y="2462750"/>
            <a:ext cx="282300" cy="492600"/>
            <a:chOff x="2696525" y="2996150"/>
            <a:chExt cx="282300" cy="492600"/>
          </a:xfrm>
        </p:grpSpPr>
        <p:sp>
          <p:nvSpPr>
            <p:cNvPr id="2024" name="Google Shape;2024;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25" name="Google Shape;2025;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26" name="Google Shape;2026;p91"/>
          <p:cNvGrpSpPr/>
          <p:nvPr/>
        </p:nvGrpSpPr>
        <p:grpSpPr>
          <a:xfrm>
            <a:off x="5515925" y="2462750"/>
            <a:ext cx="282300" cy="492600"/>
            <a:chOff x="2696525" y="2996150"/>
            <a:chExt cx="282300" cy="492600"/>
          </a:xfrm>
        </p:grpSpPr>
        <p:sp>
          <p:nvSpPr>
            <p:cNvPr id="2027" name="Google Shape;2027;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28" name="Google Shape;2028;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29" name="Google Shape;2029;p91"/>
          <p:cNvGrpSpPr/>
          <p:nvPr/>
        </p:nvGrpSpPr>
        <p:grpSpPr>
          <a:xfrm>
            <a:off x="6277925" y="1920099"/>
            <a:ext cx="282300" cy="492600"/>
            <a:chOff x="2696525" y="2996150"/>
            <a:chExt cx="282300" cy="492600"/>
          </a:xfrm>
        </p:grpSpPr>
        <p:sp>
          <p:nvSpPr>
            <p:cNvPr id="2030" name="Google Shape;2030;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31" name="Google Shape;2031;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32" name="Google Shape;2032;p91"/>
          <p:cNvGrpSpPr/>
          <p:nvPr/>
        </p:nvGrpSpPr>
        <p:grpSpPr>
          <a:xfrm>
            <a:off x="6582725" y="2148699"/>
            <a:ext cx="282300" cy="492600"/>
            <a:chOff x="2696525" y="2996150"/>
            <a:chExt cx="282300" cy="492600"/>
          </a:xfrm>
        </p:grpSpPr>
        <p:sp>
          <p:nvSpPr>
            <p:cNvPr id="2033" name="Google Shape;2033;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34" name="Google Shape;2034;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35" name="Google Shape;2035;p91"/>
          <p:cNvGrpSpPr/>
          <p:nvPr/>
        </p:nvGrpSpPr>
        <p:grpSpPr>
          <a:xfrm>
            <a:off x="5820725" y="2081750"/>
            <a:ext cx="282300" cy="492600"/>
            <a:chOff x="2696525" y="2996150"/>
            <a:chExt cx="282300" cy="492600"/>
          </a:xfrm>
        </p:grpSpPr>
        <p:sp>
          <p:nvSpPr>
            <p:cNvPr id="2036" name="Google Shape;2036;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37" name="Google Shape;2037;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38" name="Google Shape;2038;p91"/>
          <p:cNvGrpSpPr/>
          <p:nvPr/>
        </p:nvGrpSpPr>
        <p:grpSpPr>
          <a:xfrm>
            <a:off x="6201725" y="2224899"/>
            <a:ext cx="282300" cy="492600"/>
            <a:chOff x="2696525" y="2996150"/>
            <a:chExt cx="282300" cy="492600"/>
          </a:xfrm>
        </p:grpSpPr>
        <p:sp>
          <p:nvSpPr>
            <p:cNvPr id="2039" name="Google Shape;2039;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40" name="Google Shape;2040;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41" name="Google Shape;2041;p91"/>
          <p:cNvGrpSpPr/>
          <p:nvPr/>
        </p:nvGrpSpPr>
        <p:grpSpPr>
          <a:xfrm>
            <a:off x="6506525" y="1691499"/>
            <a:ext cx="282300" cy="492600"/>
            <a:chOff x="2696525" y="2996150"/>
            <a:chExt cx="282300" cy="492600"/>
          </a:xfrm>
        </p:grpSpPr>
        <p:sp>
          <p:nvSpPr>
            <p:cNvPr id="2042" name="Google Shape;2042;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43" name="Google Shape;2043;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44" name="Google Shape;2044;p91"/>
          <p:cNvGrpSpPr/>
          <p:nvPr/>
        </p:nvGrpSpPr>
        <p:grpSpPr>
          <a:xfrm>
            <a:off x="7039925" y="1843899"/>
            <a:ext cx="282300" cy="492600"/>
            <a:chOff x="2696525" y="2996150"/>
            <a:chExt cx="282300" cy="492600"/>
          </a:xfrm>
        </p:grpSpPr>
        <p:sp>
          <p:nvSpPr>
            <p:cNvPr id="2045" name="Google Shape;2045;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46" name="Google Shape;2046;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47" name="Google Shape;2047;p91"/>
          <p:cNvGrpSpPr/>
          <p:nvPr/>
        </p:nvGrpSpPr>
        <p:grpSpPr>
          <a:xfrm>
            <a:off x="6735125" y="1920099"/>
            <a:ext cx="282300" cy="492600"/>
            <a:chOff x="2696525" y="2996150"/>
            <a:chExt cx="282300" cy="492600"/>
          </a:xfrm>
        </p:grpSpPr>
        <p:sp>
          <p:nvSpPr>
            <p:cNvPr id="2048" name="Google Shape;2048;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49" name="Google Shape;2049;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50" name="Google Shape;2050;p91"/>
          <p:cNvGrpSpPr/>
          <p:nvPr/>
        </p:nvGrpSpPr>
        <p:grpSpPr>
          <a:xfrm>
            <a:off x="6735125" y="1615299"/>
            <a:ext cx="282300" cy="492600"/>
            <a:chOff x="2696525" y="2996150"/>
            <a:chExt cx="282300" cy="492600"/>
          </a:xfrm>
        </p:grpSpPr>
        <p:sp>
          <p:nvSpPr>
            <p:cNvPr id="2051" name="Google Shape;2051;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52" name="Google Shape;2052;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53" name="Google Shape;2053;p91"/>
          <p:cNvGrpSpPr/>
          <p:nvPr/>
        </p:nvGrpSpPr>
        <p:grpSpPr>
          <a:xfrm>
            <a:off x="6963725" y="1996299"/>
            <a:ext cx="282300" cy="492600"/>
            <a:chOff x="2696525" y="2996150"/>
            <a:chExt cx="282300" cy="492600"/>
          </a:xfrm>
        </p:grpSpPr>
        <p:sp>
          <p:nvSpPr>
            <p:cNvPr id="2054" name="Google Shape;2054;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55" name="Google Shape;2055;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56" name="Google Shape;2056;p91"/>
          <p:cNvGrpSpPr/>
          <p:nvPr/>
        </p:nvGrpSpPr>
        <p:grpSpPr>
          <a:xfrm>
            <a:off x="6963725" y="1615299"/>
            <a:ext cx="282300" cy="492600"/>
            <a:chOff x="2696525" y="2996150"/>
            <a:chExt cx="282300" cy="492600"/>
          </a:xfrm>
        </p:grpSpPr>
        <p:sp>
          <p:nvSpPr>
            <p:cNvPr id="2057" name="Google Shape;2057;p91"/>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58" name="Google Shape;2058;p91"/>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059" name="Google Shape;2059;p91"/>
          <p:cNvGrpSpPr/>
          <p:nvPr/>
        </p:nvGrpSpPr>
        <p:grpSpPr>
          <a:xfrm>
            <a:off x="3458525" y="3529550"/>
            <a:ext cx="282300" cy="492600"/>
            <a:chOff x="2772725" y="2996150"/>
            <a:chExt cx="282300" cy="492600"/>
          </a:xfrm>
        </p:grpSpPr>
        <p:sp>
          <p:nvSpPr>
            <p:cNvPr id="2060" name="Google Shape;2060;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61" name="Google Shape;2061;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62" name="Google Shape;2062;p91"/>
          <p:cNvGrpSpPr/>
          <p:nvPr/>
        </p:nvGrpSpPr>
        <p:grpSpPr>
          <a:xfrm>
            <a:off x="2544125" y="3377150"/>
            <a:ext cx="282300" cy="492600"/>
            <a:chOff x="2772725" y="2996150"/>
            <a:chExt cx="282300" cy="492600"/>
          </a:xfrm>
        </p:grpSpPr>
        <p:sp>
          <p:nvSpPr>
            <p:cNvPr id="2063" name="Google Shape;2063;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64" name="Google Shape;2064;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65" name="Google Shape;2065;p91"/>
          <p:cNvGrpSpPr/>
          <p:nvPr/>
        </p:nvGrpSpPr>
        <p:grpSpPr>
          <a:xfrm>
            <a:off x="4696227" y="2901448"/>
            <a:ext cx="282300" cy="492600"/>
            <a:chOff x="2772725" y="2996150"/>
            <a:chExt cx="282300" cy="492600"/>
          </a:xfrm>
        </p:grpSpPr>
        <p:sp>
          <p:nvSpPr>
            <p:cNvPr id="2066" name="Google Shape;2066;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67" name="Google Shape;2067;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68" name="Google Shape;2068;p91"/>
          <p:cNvGrpSpPr/>
          <p:nvPr/>
        </p:nvGrpSpPr>
        <p:grpSpPr>
          <a:xfrm>
            <a:off x="3839525" y="2843750"/>
            <a:ext cx="282300" cy="492600"/>
            <a:chOff x="2772725" y="2996150"/>
            <a:chExt cx="282300" cy="492600"/>
          </a:xfrm>
        </p:grpSpPr>
        <p:sp>
          <p:nvSpPr>
            <p:cNvPr id="2069" name="Google Shape;2069;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70" name="Google Shape;2070;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71" name="Google Shape;2071;p91"/>
          <p:cNvGrpSpPr/>
          <p:nvPr/>
        </p:nvGrpSpPr>
        <p:grpSpPr>
          <a:xfrm>
            <a:off x="5439725" y="2615150"/>
            <a:ext cx="282300" cy="492600"/>
            <a:chOff x="2772725" y="2996150"/>
            <a:chExt cx="282300" cy="492600"/>
          </a:xfrm>
        </p:grpSpPr>
        <p:sp>
          <p:nvSpPr>
            <p:cNvPr id="2072" name="Google Shape;2072;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73" name="Google Shape;2073;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74" name="Google Shape;2074;p91"/>
          <p:cNvGrpSpPr/>
          <p:nvPr/>
        </p:nvGrpSpPr>
        <p:grpSpPr>
          <a:xfrm>
            <a:off x="6277925" y="2310350"/>
            <a:ext cx="282300" cy="492600"/>
            <a:chOff x="2772725" y="2996150"/>
            <a:chExt cx="282300" cy="492600"/>
          </a:xfrm>
        </p:grpSpPr>
        <p:sp>
          <p:nvSpPr>
            <p:cNvPr id="2075" name="Google Shape;2075;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76" name="Google Shape;2076;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77" name="Google Shape;2077;p91"/>
          <p:cNvGrpSpPr/>
          <p:nvPr/>
        </p:nvGrpSpPr>
        <p:grpSpPr>
          <a:xfrm>
            <a:off x="5668325" y="2157950"/>
            <a:ext cx="282300" cy="492600"/>
            <a:chOff x="2772725" y="2996150"/>
            <a:chExt cx="282300" cy="492600"/>
          </a:xfrm>
        </p:grpSpPr>
        <p:sp>
          <p:nvSpPr>
            <p:cNvPr id="2078" name="Google Shape;2078;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79" name="Google Shape;2079;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80" name="Google Shape;2080;p91"/>
          <p:cNvGrpSpPr/>
          <p:nvPr/>
        </p:nvGrpSpPr>
        <p:grpSpPr>
          <a:xfrm>
            <a:off x="6811325" y="2157950"/>
            <a:ext cx="282300" cy="492600"/>
            <a:chOff x="2772725" y="2996150"/>
            <a:chExt cx="282300" cy="492600"/>
          </a:xfrm>
        </p:grpSpPr>
        <p:sp>
          <p:nvSpPr>
            <p:cNvPr id="2081" name="Google Shape;2081;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82" name="Google Shape;2082;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83" name="Google Shape;2083;p91"/>
          <p:cNvGrpSpPr/>
          <p:nvPr/>
        </p:nvGrpSpPr>
        <p:grpSpPr>
          <a:xfrm>
            <a:off x="6201725" y="1929350"/>
            <a:ext cx="282300" cy="492600"/>
            <a:chOff x="2772725" y="2996150"/>
            <a:chExt cx="282300" cy="492600"/>
          </a:xfrm>
        </p:grpSpPr>
        <p:sp>
          <p:nvSpPr>
            <p:cNvPr id="2084" name="Google Shape;2084;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85" name="Google Shape;2085;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86" name="Google Shape;2086;p91"/>
          <p:cNvGrpSpPr/>
          <p:nvPr/>
        </p:nvGrpSpPr>
        <p:grpSpPr>
          <a:xfrm>
            <a:off x="7192325" y="1853150"/>
            <a:ext cx="282300" cy="492600"/>
            <a:chOff x="2772725" y="2996150"/>
            <a:chExt cx="282300" cy="492600"/>
          </a:xfrm>
        </p:grpSpPr>
        <p:sp>
          <p:nvSpPr>
            <p:cNvPr id="2087" name="Google Shape;2087;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88" name="Google Shape;2088;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89" name="Google Shape;2089;p91"/>
          <p:cNvGrpSpPr/>
          <p:nvPr/>
        </p:nvGrpSpPr>
        <p:grpSpPr>
          <a:xfrm>
            <a:off x="7039925" y="1395950"/>
            <a:ext cx="282300" cy="492600"/>
            <a:chOff x="2772725" y="2996150"/>
            <a:chExt cx="282300" cy="492600"/>
          </a:xfrm>
        </p:grpSpPr>
        <p:sp>
          <p:nvSpPr>
            <p:cNvPr id="2090" name="Google Shape;2090;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91" name="Google Shape;2091;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92" name="Google Shape;2092;p91"/>
          <p:cNvGrpSpPr/>
          <p:nvPr/>
        </p:nvGrpSpPr>
        <p:grpSpPr>
          <a:xfrm>
            <a:off x="6735125" y="1395950"/>
            <a:ext cx="282300" cy="492600"/>
            <a:chOff x="2772725" y="2996150"/>
            <a:chExt cx="282300" cy="492600"/>
          </a:xfrm>
        </p:grpSpPr>
        <p:sp>
          <p:nvSpPr>
            <p:cNvPr id="2093" name="Google Shape;2093;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94" name="Google Shape;2094;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095" name="Google Shape;2095;p91"/>
          <p:cNvGrpSpPr/>
          <p:nvPr/>
        </p:nvGrpSpPr>
        <p:grpSpPr>
          <a:xfrm>
            <a:off x="6658925" y="1853150"/>
            <a:ext cx="282300" cy="492600"/>
            <a:chOff x="2772725" y="2996150"/>
            <a:chExt cx="282300" cy="492600"/>
          </a:xfrm>
        </p:grpSpPr>
        <p:sp>
          <p:nvSpPr>
            <p:cNvPr id="2096" name="Google Shape;2096;p91"/>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097" name="Google Shape;2097;p91"/>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2098" name="Google Shape;2098;p91"/>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099" name="Google Shape;2099;p91"/>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0" name="Google Shape;2100;p91"/>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1" name="Google Shape;2101;p91"/>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2" name="Google Shape;2102;p91"/>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3" name="Google Shape;2103;p91"/>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4" name="Google Shape;2104;p91"/>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5" name="Google Shape;2105;p91"/>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6" name="Google Shape;2106;p91"/>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7" name="Google Shape;2107;p91"/>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8" name="Google Shape;2108;p91"/>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09" name="Google Shape;2109;p91"/>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10" name="Google Shape;2110;p91"/>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111" name="Google Shape;2111;p91"/>
          <p:cNvCxnSpPr/>
          <p:nvPr/>
        </p:nvCxnSpPr>
        <p:spPr>
          <a:xfrm rot="10800000">
            <a:off x="2702375" y="37133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12" name="Google Shape;2112;p91"/>
          <p:cNvCxnSpPr/>
          <p:nvPr/>
        </p:nvCxnSpPr>
        <p:spPr>
          <a:xfrm rot="10800000">
            <a:off x="3582225" y="38170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13" name="Google Shape;2113;p91"/>
          <p:cNvCxnSpPr/>
          <p:nvPr/>
        </p:nvCxnSpPr>
        <p:spPr>
          <a:xfrm rot="10800000">
            <a:off x="3983425" y="3161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14" name="Google Shape;2114;p91"/>
          <p:cNvCxnSpPr/>
          <p:nvPr/>
        </p:nvCxnSpPr>
        <p:spPr>
          <a:xfrm rot="10800000">
            <a:off x="4837225" y="31915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15" name="Google Shape;2115;p91"/>
          <p:cNvCxnSpPr/>
          <p:nvPr/>
        </p:nvCxnSpPr>
        <p:spPr>
          <a:xfrm rot="10800000">
            <a:off x="5605413" y="2901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16" name="Google Shape;2116;p91"/>
          <p:cNvCxnSpPr/>
          <p:nvPr/>
        </p:nvCxnSpPr>
        <p:spPr>
          <a:xfrm rot="10800000">
            <a:off x="5834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17" name="Google Shape;2117;p91"/>
          <p:cNvCxnSpPr/>
          <p:nvPr/>
        </p:nvCxnSpPr>
        <p:spPr>
          <a:xfrm rot="10800000">
            <a:off x="6443613" y="2672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18" name="Google Shape;2118;p91"/>
          <p:cNvCxnSpPr/>
          <p:nvPr/>
        </p:nvCxnSpPr>
        <p:spPr>
          <a:xfrm rot="10800000">
            <a:off x="6977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19" name="Google Shape;2119;p91"/>
          <p:cNvCxnSpPr/>
          <p:nvPr/>
        </p:nvCxnSpPr>
        <p:spPr>
          <a:xfrm rot="10800000">
            <a:off x="73580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20" name="Google Shape;2120;p91"/>
          <p:cNvCxnSpPr/>
          <p:nvPr/>
        </p:nvCxnSpPr>
        <p:spPr>
          <a:xfrm rot="10800000">
            <a:off x="63674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21" name="Google Shape;2121;p91"/>
          <p:cNvCxnSpPr/>
          <p:nvPr/>
        </p:nvCxnSpPr>
        <p:spPr>
          <a:xfrm rot="10800000">
            <a:off x="67484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22" name="Google Shape;2122;p91"/>
          <p:cNvCxnSpPr/>
          <p:nvPr/>
        </p:nvCxnSpPr>
        <p:spPr>
          <a:xfrm rot="10800000">
            <a:off x="6900813" y="1682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123" name="Google Shape;2123;p91"/>
          <p:cNvCxnSpPr/>
          <p:nvPr/>
        </p:nvCxnSpPr>
        <p:spPr>
          <a:xfrm rot="10800000">
            <a:off x="7205613" y="1682250"/>
            <a:ext cx="194400" cy="277500"/>
          </a:xfrm>
          <a:prstGeom prst="straightConnector1">
            <a:avLst/>
          </a:prstGeom>
          <a:noFill/>
          <a:ln cap="flat" cmpd="sng" w="9525">
            <a:solidFill>
              <a:srgbClr val="2E5286"/>
            </a:solidFill>
            <a:prstDash val="solid"/>
            <a:round/>
            <a:headEnd len="med" w="med" type="triangle"/>
            <a:tailEnd len="med" w="med" type="none"/>
          </a:ln>
        </p:spPr>
      </p:cxnSp>
      <p:sp>
        <p:nvSpPr>
          <p:cNvPr id="2124" name="Google Shape;2124;p91"/>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Stopping proton</a:t>
            </a:r>
            <a:endParaRPr>
              <a:latin typeface="Palatino Linotype"/>
              <a:ea typeface="Palatino Linotype"/>
              <a:cs typeface="Palatino Linotype"/>
              <a:sym typeface="Palatino Linotype"/>
            </a:endParaRPr>
          </a:p>
        </p:txBody>
      </p:sp>
      <p:cxnSp>
        <p:nvCxnSpPr>
          <p:cNvPr id="2125" name="Google Shape;2125;p91"/>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2126" name="Google Shape;2126;p91"/>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grpSp>
        <p:nvGrpSpPr>
          <p:cNvPr id="2127" name="Google Shape;2127;p91"/>
          <p:cNvGrpSpPr/>
          <p:nvPr/>
        </p:nvGrpSpPr>
        <p:grpSpPr>
          <a:xfrm>
            <a:off x="5033525" y="2481150"/>
            <a:ext cx="325484" cy="351540"/>
            <a:chOff x="6633725" y="3624150"/>
            <a:chExt cx="325484" cy="351540"/>
          </a:xfrm>
        </p:grpSpPr>
        <p:sp>
          <p:nvSpPr>
            <p:cNvPr id="2128" name="Google Shape;2128;p91"/>
            <p:cNvSpPr/>
            <p:nvPr/>
          </p:nvSpPr>
          <p:spPr>
            <a:xfrm>
              <a:off x="6633725" y="3736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29" name="Google Shape;2129;p91"/>
            <p:cNvSpPr/>
            <p:nvPr/>
          </p:nvSpPr>
          <p:spPr>
            <a:xfrm>
              <a:off x="6635425" y="3624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sp>
        <p:nvSpPr>
          <p:cNvPr id="2130" name="Google Shape;2130;p91"/>
          <p:cNvSpPr/>
          <p:nvPr/>
        </p:nvSpPr>
        <p:spPr>
          <a:xfrm>
            <a:off x="6557525" y="1831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31" name="Google Shape;2131;p91"/>
          <p:cNvSpPr/>
          <p:nvPr/>
        </p:nvSpPr>
        <p:spPr>
          <a:xfrm>
            <a:off x="6559225" y="1719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132" name="Google Shape;2132;p91"/>
          <p:cNvSpPr/>
          <p:nvPr/>
        </p:nvSpPr>
        <p:spPr>
          <a:xfrm>
            <a:off x="7014725" y="21362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33" name="Google Shape;2133;p91"/>
          <p:cNvSpPr/>
          <p:nvPr/>
        </p:nvSpPr>
        <p:spPr>
          <a:xfrm>
            <a:off x="7016425" y="20239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134" name="Google Shape;2134;p91"/>
          <p:cNvSpPr/>
          <p:nvPr/>
        </p:nvSpPr>
        <p:spPr>
          <a:xfrm>
            <a:off x="3311825" y="1692925"/>
            <a:ext cx="963600" cy="8001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91"/>
          <p:cNvSpPr txBox="1"/>
          <p:nvPr/>
        </p:nvSpPr>
        <p:spPr>
          <a:xfrm>
            <a:off x="5249375" y="3377150"/>
            <a:ext cx="1499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505050"/>
                </a:solidFill>
                <a:latin typeface="Palatino Linotype"/>
                <a:ea typeface="Palatino Linotype"/>
                <a:cs typeface="Palatino Linotype"/>
                <a:sym typeface="Palatino Linotype"/>
              </a:rPr>
              <a:t>Geminate Theory: </a:t>
            </a:r>
            <a:br>
              <a:rPr lang="en" sz="1200">
                <a:solidFill>
                  <a:srgbClr val="505050"/>
                </a:solidFill>
                <a:latin typeface="Palatino Linotype"/>
                <a:ea typeface="Palatino Linotype"/>
                <a:cs typeface="Palatino Linotype"/>
                <a:sym typeface="Palatino Linotype"/>
              </a:rPr>
            </a:br>
            <a:r>
              <a:rPr lang="en" sz="1200">
                <a:solidFill>
                  <a:srgbClr val="505050"/>
                </a:solidFill>
                <a:latin typeface="Palatino Linotype"/>
                <a:ea typeface="Palatino Linotype"/>
                <a:cs typeface="Palatino Linotype"/>
                <a:sym typeface="Palatino Linotype"/>
              </a:rPr>
              <a:t>electron + its ion</a:t>
            </a:r>
            <a:endParaRPr sz="1200">
              <a:solidFill>
                <a:srgbClr val="505050"/>
              </a:solidFill>
              <a:latin typeface="Palatino Linotype"/>
              <a:ea typeface="Palatino Linotype"/>
              <a:cs typeface="Palatino Linotype"/>
              <a:sym typeface="Palatino Linotype"/>
            </a:endParaRPr>
          </a:p>
        </p:txBody>
      </p:sp>
      <p:sp>
        <p:nvSpPr>
          <p:cNvPr id="2136" name="Google Shape;2136;p91"/>
          <p:cNvSpPr txBox="1"/>
          <p:nvPr/>
        </p:nvSpPr>
        <p:spPr>
          <a:xfrm>
            <a:off x="6887525" y="2503575"/>
            <a:ext cx="2085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505050"/>
                </a:solidFill>
                <a:latin typeface="Palatino Linotype"/>
                <a:ea typeface="Palatino Linotype"/>
                <a:cs typeface="Palatino Linotype"/>
                <a:sym typeface="Palatino Linotype"/>
              </a:rPr>
              <a:t>Columnar model: </a:t>
            </a:r>
            <a:br>
              <a:rPr lang="en" sz="1200">
                <a:solidFill>
                  <a:srgbClr val="505050"/>
                </a:solidFill>
                <a:latin typeface="Palatino Linotype"/>
                <a:ea typeface="Palatino Linotype"/>
                <a:cs typeface="Palatino Linotype"/>
                <a:sym typeface="Palatino Linotype"/>
              </a:rPr>
            </a:br>
            <a:r>
              <a:rPr lang="en" sz="1200">
                <a:solidFill>
                  <a:srgbClr val="505050"/>
                </a:solidFill>
                <a:latin typeface="Palatino Linotype"/>
                <a:ea typeface="Palatino Linotype"/>
                <a:cs typeface="Palatino Linotype"/>
                <a:sym typeface="Palatino Linotype"/>
              </a:rPr>
              <a:t>electron + nearby ions</a:t>
            </a:r>
            <a:br>
              <a:rPr lang="en" sz="1200">
                <a:solidFill>
                  <a:srgbClr val="505050"/>
                </a:solidFill>
                <a:latin typeface="Palatino Linotype"/>
                <a:ea typeface="Palatino Linotype"/>
                <a:cs typeface="Palatino Linotype"/>
                <a:sym typeface="Palatino Linotype"/>
              </a:rPr>
            </a:br>
            <a:r>
              <a:rPr lang="en" sz="1200">
                <a:solidFill>
                  <a:srgbClr val="505050"/>
                </a:solidFill>
                <a:latin typeface="Palatino Linotype"/>
                <a:ea typeface="Palatino Linotype"/>
                <a:cs typeface="Palatino Linotype"/>
                <a:sym typeface="Palatino Linotype"/>
              </a:rPr>
              <a:t>[Dominant]</a:t>
            </a:r>
            <a:endParaRPr sz="1200">
              <a:solidFill>
                <a:srgbClr val="505050"/>
              </a:solidFill>
              <a:latin typeface="Palatino Linotype"/>
              <a:ea typeface="Palatino Linotype"/>
              <a:cs typeface="Palatino Linotype"/>
              <a:sym typeface="Palatino Linotype"/>
            </a:endParaRPr>
          </a:p>
        </p:txBody>
      </p:sp>
      <p:sp>
        <p:nvSpPr>
          <p:cNvPr id="2137" name="Google Shape;2137;p91"/>
          <p:cNvSpPr txBox="1"/>
          <p:nvPr>
            <p:ph idx="1" type="body"/>
          </p:nvPr>
        </p:nvSpPr>
        <p:spPr>
          <a:xfrm>
            <a:off x="310075" y="790650"/>
            <a:ext cx="6402600" cy="74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The passage of charged particles in the medium ionizes the Ar. </a:t>
            </a:r>
            <a:br>
              <a:rPr lang="en" sz="1400">
                <a:solidFill>
                  <a:schemeClr val="dk1"/>
                </a:solidFill>
              </a:rPr>
            </a:br>
            <a:r>
              <a:rPr lang="en" sz="1400">
                <a:solidFill>
                  <a:schemeClr val="dk1"/>
                </a:solidFill>
              </a:rPr>
              <a:t>The electric field in the TPC drifts positive ions and negative electrons </a:t>
            </a:r>
            <a:br>
              <a:rPr lang="en" sz="1400">
                <a:solidFill>
                  <a:schemeClr val="dk1"/>
                </a:solidFill>
              </a:rPr>
            </a:br>
            <a:r>
              <a:rPr lang="en" sz="1400">
                <a:solidFill>
                  <a:schemeClr val="dk1"/>
                </a:solidFill>
              </a:rPr>
              <a:t>in opposite directions. Some of the electron charge “gets eaten” by the Ar</a:t>
            </a:r>
            <a:r>
              <a:rPr baseline="30000" lang="en" sz="1400">
                <a:solidFill>
                  <a:schemeClr val="dk1"/>
                </a:solidFill>
              </a:rPr>
              <a:t>+</a:t>
            </a:r>
            <a:r>
              <a:rPr lang="en" sz="1400">
                <a:solidFill>
                  <a:schemeClr val="dk1"/>
                </a:solidFill>
              </a:rPr>
              <a:t>.</a:t>
            </a:r>
            <a:br>
              <a:rPr lang="en" sz="1400">
                <a:solidFill>
                  <a:schemeClr val="dk1"/>
                </a:solidFill>
              </a:rPr>
            </a:br>
            <a:r>
              <a:rPr lang="en" sz="1400">
                <a:solidFill>
                  <a:schemeClr val="dk1"/>
                </a:solidFill>
              </a:rPr>
              <a:t>How much charge recombines determines how much our signal is attenuated.</a:t>
            </a:r>
            <a:br>
              <a:rPr lang="en" sz="1400">
                <a:solidFill>
                  <a:schemeClr val="dk1"/>
                </a:solidFill>
              </a:rPr>
            </a:br>
            <a:r>
              <a:rPr lang="en" sz="1400">
                <a:solidFill>
                  <a:schemeClr val="dk1"/>
                </a:solidFill>
              </a:rPr>
              <a:t>What does the recombination </a:t>
            </a:r>
            <a:br>
              <a:rPr lang="en" sz="1400">
                <a:solidFill>
                  <a:schemeClr val="dk1"/>
                </a:solidFill>
              </a:rPr>
            </a:br>
            <a:r>
              <a:rPr lang="en" sz="1400">
                <a:solidFill>
                  <a:schemeClr val="dk1"/>
                </a:solidFill>
              </a:rPr>
              <a:t>rate depend on?</a:t>
            </a:r>
            <a:br>
              <a:rPr lang="en" sz="1400">
                <a:solidFill>
                  <a:schemeClr val="dk1"/>
                </a:solidFill>
              </a:rPr>
            </a:br>
            <a:endParaRPr sz="1400">
              <a:solidFill>
                <a:schemeClr val="dk1"/>
              </a:solidFill>
            </a:endParaRPr>
          </a:p>
        </p:txBody>
      </p:sp>
      <p:sp>
        <p:nvSpPr>
          <p:cNvPr id="2138" name="Google Shape;2138;p91"/>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Recombination</a:t>
            </a:r>
            <a:endParaRPr sz="195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2" name="Shape 2142"/>
        <p:cNvGrpSpPr/>
        <p:nvPr/>
      </p:nvGrpSpPr>
      <p:grpSpPr>
        <a:xfrm>
          <a:off x="0" y="0"/>
          <a:ext cx="0" cy="0"/>
          <a:chOff x="0" y="0"/>
          <a:chExt cx="0" cy="0"/>
        </a:xfrm>
      </p:grpSpPr>
      <p:sp>
        <p:nvSpPr>
          <p:cNvPr id="2143" name="Google Shape;2143;p92"/>
          <p:cNvSpPr txBox="1"/>
          <p:nvPr>
            <p:ph idx="1" type="body"/>
          </p:nvPr>
        </p:nvSpPr>
        <p:spPr>
          <a:xfrm>
            <a:off x="233875" y="790650"/>
            <a:ext cx="3432300" cy="3794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a:solidFill>
                  <a:schemeClr val="dk1"/>
                </a:solidFill>
              </a:rPr>
              <a:t>The higher the field the smaller number of electron-ion pair which recombine. </a:t>
            </a:r>
            <a:br>
              <a:rPr lang="en">
                <a:solidFill>
                  <a:schemeClr val="dk1"/>
                </a:solidFill>
              </a:rPr>
            </a:br>
            <a:br>
              <a:rPr lang="en">
                <a:solidFill>
                  <a:schemeClr val="dk1"/>
                </a:solidFill>
              </a:rPr>
            </a:br>
            <a:br>
              <a:rPr lang="en">
                <a:solidFill>
                  <a:schemeClr val="dk1"/>
                </a:solidFill>
              </a:rPr>
            </a:br>
            <a:r>
              <a:rPr lang="en">
                <a:solidFill>
                  <a:schemeClr val="dk1"/>
                </a:solidFill>
              </a:rPr>
              <a:t>This conservation of charge &amp; energy explains the inverse relationship between the light (L) </a:t>
            </a:r>
            <a:br>
              <a:rPr lang="en">
                <a:solidFill>
                  <a:schemeClr val="dk1"/>
                </a:solidFill>
              </a:rPr>
            </a:br>
            <a:r>
              <a:rPr lang="en">
                <a:solidFill>
                  <a:schemeClr val="dk1"/>
                </a:solidFill>
              </a:rPr>
              <a:t>and charge (Q) yield in noble elements.</a:t>
            </a:r>
            <a:endParaRPr>
              <a:solidFill>
                <a:schemeClr val="dk1"/>
              </a:solidFill>
            </a:endParaRPr>
          </a:p>
        </p:txBody>
      </p:sp>
      <p:sp>
        <p:nvSpPr>
          <p:cNvPr id="2144" name="Google Shape;2144;p9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145" name="Google Shape;2145;p9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146" name="Google Shape;2146;p9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2147" name="Google Shape;2147;p92"/>
          <p:cNvPicPr preferRelativeResize="0"/>
          <p:nvPr/>
        </p:nvPicPr>
        <p:blipFill rotWithShape="1">
          <a:blip r:embed="rId3">
            <a:alphaModFix/>
          </a:blip>
          <a:srcRect b="8817" l="11390" r="7650" t="0"/>
          <a:stretch/>
        </p:blipFill>
        <p:spPr>
          <a:xfrm>
            <a:off x="3795275" y="1258950"/>
            <a:ext cx="5158581" cy="3196700"/>
          </a:xfrm>
          <a:prstGeom prst="rect">
            <a:avLst/>
          </a:prstGeom>
          <a:noFill/>
          <a:ln>
            <a:noFill/>
          </a:ln>
        </p:spPr>
      </p:pic>
      <p:sp>
        <p:nvSpPr>
          <p:cNvPr id="2148" name="Google Shape;2148;p92"/>
          <p:cNvSpPr txBox="1"/>
          <p:nvPr/>
        </p:nvSpPr>
        <p:spPr>
          <a:xfrm>
            <a:off x="6336875" y="964275"/>
            <a:ext cx="2608800" cy="28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000">
                <a:solidFill>
                  <a:srgbClr val="222222"/>
                </a:solidFill>
                <a:latin typeface="Proxima Nova"/>
                <a:ea typeface="Proxima Nova"/>
                <a:cs typeface="Proxima Nova"/>
                <a:sym typeface="Proxima Nova"/>
              </a:rPr>
              <a:t>Phys. Rev. B, vol. 20, no. 8, p. 3486, 1979</a:t>
            </a:r>
            <a:endParaRPr b="1" i="1" sz="1000">
              <a:solidFill>
                <a:srgbClr val="222222"/>
              </a:solidFill>
              <a:latin typeface="Proxima Nova"/>
              <a:ea typeface="Proxima Nova"/>
              <a:cs typeface="Proxima Nova"/>
              <a:sym typeface="Proxima Nova"/>
            </a:endParaRPr>
          </a:p>
        </p:txBody>
      </p:sp>
      <p:cxnSp>
        <p:nvCxnSpPr>
          <p:cNvPr id="2149" name="Google Shape;2149;p92"/>
          <p:cNvCxnSpPr/>
          <p:nvPr/>
        </p:nvCxnSpPr>
        <p:spPr>
          <a:xfrm>
            <a:off x="4493175" y="1535650"/>
            <a:ext cx="0" cy="1131600"/>
          </a:xfrm>
          <a:prstGeom prst="straightConnector1">
            <a:avLst/>
          </a:prstGeom>
          <a:noFill/>
          <a:ln cap="flat" cmpd="sng" w="19050">
            <a:solidFill>
              <a:srgbClr val="4BA173"/>
            </a:solidFill>
            <a:prstDash val="solid"/>
            <a:round/>
            <a:headEnd len="med" w="med" type="none"/>
            <a:tailEnd len="med" w="med" type="triangle"/>
          </a:ln>
        </p:spPr>
      </p:cxnSp>
      <p:sp>
        <p:nvSpPr>
          <p:cNvPr id="2150" name="Google Shape;2150;p92"/>
          <p:cNvSpPr txBox="1"/>
          <p:nvPr/>
        </p:nvSpPr>
        <p:spPr>
          <a:xfrm>
            <a:off x="3974675" y="735675"/>
            <a:ext cx="2741400" cy="28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8000"/>
                </a:solidFill>
                <a:latin typeface="Proxima Nova"/>
                <a:ea typeface="Proxima Nova"/>
                <a:cs typeface="Proxima Nova"/>
                <a:sym typeface="Proxima Nova"/>
              </a:rPr>
              <a:t>Most LArTPCs live HERE!</a:t>
            </a:r>
            <a:endParaRPr b="1">
              <a:solidFill>
                <a:srgbClr val="008000"/>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a:solidFill>
                  <a:srgbClr val="008000"/>
                </a:solidFill>
                <a:latin typeface="Proxima Nova"/>
                <a:ea typeface="Proxima Nova"/>
                <a:cs typeface="Proxima Nova"/>
                <a:sym typeface="Proxima Nova"/>
              </a:rPr>
              <a:t>500 V/cm</a:t>
            </a:r>
            <a:endParaRPr b="1">
              <a:solidFill>
                <a:srgbClr val="008000"/>
              </a:solidFill>
              <a:latin typeface="Proxima Nova"/>
              <a:ea typeface="Proxima Nova"/>
              <a:cs typeface="Proxima Nova"/>
              <a:sym typeface="Proxima Nova"/>
            </a:endParaRPr>
          </a:p>
        </p:txBody>
      </p:sp>
      <p:sp>
        <p:nvSpPr>
          <p:cNvPr id="2151" name="Google Shape;2151;p92"/>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Recombination depends on: the TPC E field</a:t>
            </a:r>
            <a:endParaRPr sz="195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93"/>
          <p:cNvSpPr txBox="1"/>
          <p:nvPr>
            <p:ph idx="1" type="body"/>
          </p:nvPr>
        </p:nvSpPr>
        <p:spPr>
          <a:xfrm>
            <a:off x="233875" y="790650"/>
            <a:ext cx="6402600" cy="92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Collective effects are shown to be dominant for recombination: </a:t>
            </a:r>
            <a:br>
              <a:rPr lang="en" sz="1400">
                <a:solidFill>
                  <a:schemeClr val="dk1"/>
                </a:solidFill>
              </a:rPr>
            </a:br>
            <a:r>
              <a:rPr lang="en" sz="1400">
                <a:solidFill>
                  <a:schemeClr val="dk1"/>
                </a:solidFill>
              </a:rPr>
              <a:t>spatial distribution of the ions &amp; electron plays a role → dQ/dx</a:t>
            </a:r>
            <a:endParaRPr sz="1400">
              <a:solidFill>
                <a:schemeClr val="dk1"/>
              </a:solidFill>
            </a:endParaRPr>
          </a:p>
        </p:txBody>
      </p:sp>
      <p:sp>
        <p:nvSpPr>
          <p:cNvPr id="2157" name="Google Shape;2157;p9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158" name="Google Shape;2158;p9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159" name="Google Shape;2159;p9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2160" name="Google Shape;2160;p93"/>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2161" name="Google Shape;2161;p93"/>
          <p:cNvGrpSpPr/>
          <p:nvPr/>
        </p:nvGrpSpPr>
        <p:grpSpPr>
          <a:xfrm>
            <a:off x="2239325" y="3529550"/>
            <a:ext cx="282300" cy="492600"/>
            <a:chOff x="2696525" y="2996150"/>
            <a:chExt cx="282300" cy="492600"/>
          </a:xfrm>
        </p:grpSpPr>
        <p:sp>
          <p:nvSpPr>
            <p:cNvPr id="2162" name="Google Shape;2162;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63" name="Google Shape;2163;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64" name="Google Shape;2164;p93"/>
          <p:cNvGrpSpPr/>
          <p:nvPr/>
        </p:nvGrpSpPr>
        <p:grpSpPr>
          <a:xfrm>
            <a:off x="3077525" y="3605750"/>
            <a:ext cx="282300" cy="492600"/>
            <a:chOff x="2696525" y="2996150"/>
            <a:chExt cx="282300" cy="492600"/>
          </a:xfrm>
        </p:grpSpPr>
        <p:sp>
          <p:nvSpPr>
            <p:cNvPr id="2165" name="Google Shape;2165;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66" name="Google Shape;2166;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67" name="Google Shape;2167;p93"/>
          <p:cNvGrpSpPr/>
          <p:nvPr/>
        </p:nvGrpSpPr>
        <p:grpSpPr>
          <a:xfrm>
            <a:off x="3610925" y="3072350"/>
            <a:ext cx="282300" cy="492600"/>
            <a:chOff x="2696525" y="2996150"/>
            <a:chExt cx="282300" cy="492600"/>
          </a:xfrm>
        </p:grpSpPr>
        <p:sp>
          <p:nvSpPr>
            <p:cNvPr id="2168" name="Google Shape;2168;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69" name="Google Shape;2169;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70" name="Google Shape;2170;p93"/>
          <p:cNvGrpSpPr/>
          <p:nvPr/>
        </p:nvGrpSpPr>
        <p:grpSpPr>
          <a:xfrm>
            <a:off x="4391427" y="3053848"/>
            <a:ext cx="282300" cy="492600"/>
            <a:chOff x="2696525" y="2996150"/>
            <a:chExt cx="282300" cy="492600"/>
          </a:xfrm>
        </p:grpSpPr>
        <p:sp>
          <p:nvSpPr>
            <p:cNvPr id="2171" name="Google Shape;2171;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72" name="Google Shape;2172;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73" name="Google Shape;2173;p93"/>
          <p:cNvGrpSpPr/>
          <p:nvPr/>
        </p:nvGrpSpPr>
        <p:grpSpPr>
          <a:xfrm>
            <a:off x="4982525" y="2462750"/>
            <a:ext cx="282300" cy="492600"/>
            <a:chOff x="2696525" y="2996150"/>
            <a:chExt cx="282300" cy="492600"/>
          </a:xfrm>
        </p:grpSpPr>
        <p:sp>
          <p:nvSpPr>
            <p:cNvPr id="2174" name="Google Shape;2174;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75" name="Google Shape;2175;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76" name="Google Shape;2176;p93"/>
          <p:cNvGrpSpPr/>
          <p:nvPr/>
        </p:nvGrpSpPr>
        <p:grpSpPr>
          <a:xfrm>
            <a:off x="5515925" y="2462750"/>
            <a:ext cx="282300" cy="492600"/>
            <a:chOff x="2696525" y="2996150"/>
            <a:chExt cx="282300" cy="492600"/>
          </a:xfrm>
        </p:grpSpPr>
        <p:sp>
          <p:nvSpPr>
            <p:cNvPr id="2177" name="Google Shape;2177;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78" name="Google Shape;2178;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79" name="Google Shape;2179;p93"/>
          <p:cNvGrpSpPr/>
          <p:nvPr/>
        </p:nvGrpSpPr>
        <p:grpSpPr>
          <a:xfrm>
            <a:off x="6277925" y="1920099"/>
            <a:ext cx="282300" cy="492600"/>
            <a:chOff x="2696525" y="2996150"/>
            <a:chExt cx="282300" cy="492600"/>
          </a:xfrm>
        </p:grpSpPr>
        <p:sp>
          <p:nvSpPr>
            <p:cNvPr id="2180" name="Google Shape;2180;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81" name="Google Shape;2181;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82" name="Google Shape;2182;p93"/>
          <p:cNvGrpSpPr/>
          <p:nvPr/>
        </p:nvGrpSpPr>
        <p:grpSpPr>
          <a:xfrm>
            <a:off x="6582725" y="2148699"/>
            <a:ext cx="282300" cy="492600"/>
            <a:chOff x="2696525" y="2996150"/>
            <a:chExt cx="282300" cy="492600"/>
          </a:xfrm>
        </p:grpSpPr>
        <p:sp>
          <p:nvSpPr>
            <p:cNvPr id="2183" name="Google Shape;2183;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84" name="Google Shape;2184;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85" name="Google Shape;2185;p93"/>
          <p:cNvGrpSpPr/>
          <p:nvPr/>
        </p:nvGrpSpPr>
        <p:grpSpPr>
          <a:xfrm>
            <a:off x="5820725" y="2081750"/>
            <a:ext cx="282300" cy="492600"/>
            <a:chOff x="2696525" y="2996150"/>
            <a:chExt cx="282300" cy="492600"/>
          </a:xfrm>
        </p:grpSpPr>
        <p:sp>
          <p:nvSpPr>
            <p:cNvPr id="2186" name="Google Shape;2186;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87" name="Google Shape;2187;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88" name="Google Shape;2188;p93"/>
          <p:cNvGrpSpPr/>
          <p:nvPr/>
        </p:nvGrpSpPr>
        <p:grpSpPr>
          <a:xfrm>
            <a:off x="6201725" y="2224899"/>
            <a:ext cx="282300" cy="492600"/>
            <a:chOff x="2696525" y="2996150"/>
            <a:chExt cx="282300" cy="492600"/>
          </a:xfrm>
        </p:grpSpPr>
        <p:sp>
          <p:nvSpPr>
            <p:cNvPr id="2189" name="Google Shape;2189;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90" name="Google Shape;2190;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91" name="Google Shape;2191;p93"/>
          <p:cNvGrpSpPr/>
          <p:nvPr/>
        </p:nvGrpSpPr>
        <p:grpSpPr>
          <a:xfrm>
            <a:off x="6506525" y="1691499"/>
            <a:ext cx="282300" cy="492600"/>
            <a:chOff x="2696525" y="2996150"/>
            <a:chExt cx="282300" cy="492600"/>
          </a:xfrm>
        </p:grpSpPr>
        <p:sp>
          <p:nvSpPr>
            <p:cNvPr id="2192" name="Google Shape;2192;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93" name="Google Shape;2193;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94" name="Google Shape;2194;p93"/>
          <p:cNvGrpSpPr/>
          <p:nvPr/>
        </p:nvGrpSpPr>
        <p:grpSpPr>
          <a:xfrm>
            <a:off x="7039925" y="1843899"/>
            <a:ext cx="282300" cy="492600"/>
            <a:chOff x="2696525" y="2996150"/>
            <a:chExt cx="282300" cy="492600"/>
          </a:xfrm>
        </p:grpSpPr>
        <p:sp>
          <p:nvSpPr>
            <p:cNvPr id="2195" name="Google Shape;2195;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96" name="Google Shape;2196;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197" name="Google Shape;2197;p93"/>
          <p:cNvGrpSpPr/>
          <p:nvPr/>
        </p:nvGrpSpPr>
        <p:grpSpPr>
          <a:xfrm>
            <a:off x="6735125" y="1920099"/>
            <a:ext cx="282300" cy="492600"/>
            <a:chOff x="2696525" y="2996150"/>
            <a:chExt cx="282300" cy="492600"/>
          </a:xfrm>
        </p:grpSpPr>
        <p:sp>
          <p:nvSpPr>
            <p:cNvPr id="2198" name="Google Shape;2198;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199" name="Google Shape;2199;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200" name="Google Shape;2200;p93"/>
          <p:cNvGrpSpPr/>
          <p:nvPr/>
        </p:nvGrpSpPr>
        <p:grpSpPr>
          <a:xfrm>
            <a:off x="6735125" y="1615299"/>
            <a:ext cx="282300" cy="492600"/>
            <a:chOff x="2696525" y="2996150"/>
            <a:chExt cx="282300" cy="492600"/>
          </a:xfrm>
        </p:grpSpPr>
        <p:sp>
          <p:nvSpPr>
            <p:cNvPr id="2201" name="Google Shape;2201;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02" name="Google Shape;2202;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203" name="Google Shape;2203;p93"/>
          <p:cNvGrpSpPr/>
          <p:nvPr/>
        </p:nvGrpSpPr>
        <p:grpSpPr>
          <a:xfrm>
            <a:off x="6963725" y="1996299"/>
            <a:ext cx="282300" cy="492600"/>
            <a:chOff x="2696525" y="2996150"/>
            <a:chExt cx="282300" cy="492600"/>
          </a:xfrm>
        </p:grpSpPr>
        <p:sp>
          <p:nvSpPr>
            <p:cNvPr id="2204" name="Google Shape;2204;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05" name="Google Shape;2205;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206" name="Google Shape;2206;p93"/>
          <p:cNvGrpSpPr/>
          <p:nvPr/>
        </p:nvGrpSpPr>
        <p:grpSpPr>
          <a:xfrm>
            <a:off x="6963725" y="1615299"/>
            <a:ext cx="282300" cy="492600"/>
            <a:chOff x="2696525" y="2996150"/>
            <a:chExt cx="282300" cy="492600"/>
          </a:xfrm>
        </p:grpSpPr>
        <p:sp>
          <p:nvSpPr>
            <p:cNvPr id="2207" name="Google Shape;2207;p93"/>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08" name="Google Shape;2208;p93"/>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209" name="Google Shape;2209;p93"/>
          <p:cNvGrpSpPr/>
          <p:nvPr/>
        </p:nvGrpSpPr>
        <p:grpSpPr>
          <a:xfrm>
            <a:off x="3458525" y="3529550"/>
            <a:ext cx="282300" cy="492600"/>
            <a:chOff x="2772725" y="2996150"/>
            <a:chExt cx="282300" cy="492600"/>
          </a:xfrm>
        </p:grpSpPr>
        <p:sp>
          <p:nvSpPr>
            <p:cNvPr id="2210" name="Google Shape;2210;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11" name="Google Shape;2211;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12" name="Google Shape;2212;p93"/>
          <p:cNvGrpSpPr/>
          <p:nvPr/>
        </p:nvGrpSpPr>
        <p:grpSpPr>
          <a:xfrm>
            <a:off x="2544125" y="3377150"/>
            <a:ext cx="282300" cy="492600"/>
            <a:chOff x="2772725" y="2996150"/>
            <a:chExt cx="282300" cy="492600"/>
          </a:xfrm>
        </p:grpSpPr>
        <p:sp>
          <p:nvSpPr>
            <p:cNvPr id="2213" name="Google Shape;2213;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14" name="Google Shape;2214;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15" name="Google Shape;2215;p93"/>
          <p:cNvGrpSpPr/>
          <p:nvPr/>
        </p:nvGrpSpPr>
        <p:grpSpPr>
          <a:xfrm>
            <a:off x="4696227" y="2901448"/>
            <a:ext cx="282300" cy="492600"/>
            <a:chOff x="2772725" y="2996150"/>
            <a:chExt cx="282300" cy="492600"/>
          </a:xfrm>
        </p:grpSpPr>
        <p:sp>
          <p:nvSpPr>
            <p:cNvPr id="2216" name="Google Shape;2216;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17" name="Google Shape;2217;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18" name="Google Shape;2218;p93"/>
          <p:cNvGrpSpPr/>
          <p:nvPr/>
        </p:nvGrpSpPr>
        <p:grpSpPr>
          <a:xfrm>
            <a:off x="3839525" y="2843750"/>
            <a:ext cx="282300" cy="492600"/>
            <a:chOff x="2772725" y="2996150"/>
            <a:chExt cx="282300" cy="492600"/>
          </a:xfrm>
        </p:grpSpPr>
        <p:sp>
          <p:nvSpPr>
            <p:cNvPr id="2219" name="Google Shape;2219;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20" name="Google Shape;2220;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21" name="Google Shape;2221;p93"/>
          <p:cNvGrpSpPr/>
          <p:nvPr/>
        </p:nvGrpSpPr>
        <p:grpSpPr>
          <a:xfrm>
            <a:off x="5439725" y="2615150"/>
            <a:ext cx="282300" cy="492600"/>
            <a:chOff x="2772725" y="2996150"/>
            <a:chExt cx="282300" cy="492600"/>
          </a:xfrm>
        </p:grpSpPr>
        <p:sp>
          <p:nvSpPr>
            <p:cNvPr id="2222" name="Google Shape;2222;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23" name="Google Shape;2223;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24" name="Google Shape;2224;p93"/>
          <p:cNvGrpSpPr/>
          <p:nvPr/>
        </p:nvGrpSpPr>
        <p:grpSpPr>
          <a:xfrm>
            <a:off x="6277925" y="2310350"/>
            <a:ext cx="282300" cy="492600"/>
            <a:chOff x="2772725" y="2996150"/>
            <a:chExt cx="282300" cy="492600"/>
          </a:xfrm>
        </p:grpSpPr>
        <p:sp>
          <p:nvSpPr>
            <p:cNvPr id="2225" name="Google Shape;2225;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26" name="Google Shape;2226;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27" name="Google Shape;2227;p93"/>
          <p:cNvGrpSpPr/>
          <p:nvPr/>
        </p:nvGrpSpPr>
        <p:grpSpPr>
          <a:xfrm>
            <a:off x="5668325" y="2157950"/>
            <a:ext cx="282300" cy="492600"/>
            <a:chOff x="2772725" y="2996150"/>
            <a:chExt cx="282300" cy="492600"/>
          </a:xfrm>
        </p:grpSpPr>
        <p:sp>
          <p:nvSpPr>
            <p:cNvPr id="2228" name="Google Shape;2228;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29" name="Google Shape;2229;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30" name="Google Shape;2230;p93"/>
          <p:cNvGrpSpPr/>
          <p:nvPr/>
        </p:nvGrpSpPr>
        <p:grpSpPr>
          <a:xfrm>
            <a:off x="6811325" y="2157950"/>
            <a:ext cx="282300" cy="492600"/>
            <a:chOff x="2772725" y="2996150"/>
            <a:chExt cx="282300" cy="492600"/>
          </a:xfrm>
        </p:grpSpPr>
        <p:sp>
          <p:nvSpPr>
            <p:cNvPr id="2231" name="Google Shape;2231;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32" name="Google Shape;2232;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33" name="Google Shape;2233;p93"/>
          <p:cNvGrpSpPr/>
          <p:nvPr/>
        </p:nvGrpSpPr>
        <p:grpSpPr>
          <a:xfrm>
            <a:off x="6201725" y="1929350"/>
            <a:ext cx="282300" cy="492600"/>
            <a:chOff x="2772725" y="2996150"/>
            <a:chExt cx="282300" cy="492600"/>
          </a:xfrm>
        </p:grpSpPr>
        <p:sp>
          <p:nvSpPr>
            <p:cNvPr id="2234" name="Google Shape;2234;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35" name="Google Shape;2235;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36" name="Google Shape;2236;p93"/>
          <p:cNvGrpSpPr/>
          <p:nvPr/>
        </p:nvGrpSpPr>
        <p:grpSpPr>
          <a:xfrm>
            <a:off x="7192325" y="1853150"/>
            <a:ext cx="282300" cy="492600"/>
            <a:chOff x="2772725" y="2996150"/>
            <a:chExt cx="282300" cy="492600"/>
          </a:xfrm>
        </p:grpSpPr>
        <p:sp>
          <p:nvSpPr>
            <p:cNvPr id="2237" name="Google Shape;2237;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38" name="Google Shape;2238;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39" name="Google Shape;2239;p93"/>
          <p:cNvGrpSpPr/>
          <p:nvPr/>
        </p:nvGrpSpPr>
        <p:grpSpPr>
          <a:xfrm>
            <a:off x="7039925" y="1395950"/>
            <a:ext cx="282300" cy="492600"/>
            <a:chOff x="2772725" y="2996150"/>
            <a:chExt cx="282300" cy="492600"/>
          </a:xfrm>
        </p:grpSpPr>
        <p:sp>
          <p:nvSpPr>
            <p:cNvPr id="2240" name="Google Shape;2240;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41" name="Google Shape;2241;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42" name="Google Shape;2242;p93"/>
          <p:cNvGrpSpPr/>
          <p:nvPr/>
        </p:nvGrpSpPr>
        <p:grpSpPr>
          <a:xfrm>
            <a:off x="6735125" y="1395950"/>
            <a:ext cx="282300" cy="492600"/>
            <a:chOff x="2772725" y="2996150"/>
            <a:chExt cx="282300" cy="492600"/>
          </a:xfrm>
        </p:grpSpPr>
        <p:sp>
          <p:nvSpPr>
            <p:cNvPr id="2243" name="Google Shape;2243;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44" name="Google Shape;2244;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245" name="Google Shape;2245;p93"/>
          <p:cNvGrpSpPr/>
          <p:nvPr/>
        </p:nvGrpSpPr>
        <p:grpSpPr>
          <a:xfrm>
            <a:off x="6658925" y="1853150"/>
            <a:ext cx="282300" cy="492600"/>
            <a:chOff x="2772725" y="2996150"/>
            <a:chExt cx="282300" cy="492600"/>
          </a:xfrm>
        </p:grpSpPr>
        <p:sp>
          <p:nvSpPr>
            <p:cNvPr id="2246" name="Google Shape;2246;p93"/>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47" name="Google Shape;2247;p93"/>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2248" name="Google Shape;2248;p93"/>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49" name="Google Shape;2249;p93"/>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0" name="Google Shape;2250;p93"/>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1" name="Google Shape;2251;p93"/>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2" name="Google Shape;2252;p93"/>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3" name="Google Shape;2253;p93"/>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4" name="Google Shape;2254;p93"/>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5" name="Google Shape;2255;p93"/>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6" name="Google Shape;2256;p93"/>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7" name="Google Shape;2257;p93"/>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8" name="Google Shape;2258;p93"/>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59" name="Google Shape;2259;p93"/>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60" name="Google Shape;2260;p93"/>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261" name="Google Shape;2261;p93"/>
          <p:cNvCxnSpPr/>
          <p:nvPr/>
        </p:nvCxnSpPr>
        <p:spPr>
          <a:xfrm rot="10800000">
            <a:off x="2702375" y="37133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62" name="Google Shape;2262;p93"/>
          <p:cNvCxnSpPr/>
          <p:nvPr/>
        </p:nvCxnSpPr>
        <p:spPr>
          <a:xfrm rot="10800000">
            <a:off x="3582225" y="38170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63" name="Google Shape;2263;p93"/>
          <p:cNvCxnSpPr/>
          <p:nvPr/>
        </p:nvCxnSpPr>
        <p:spPr>
          <a:xfrm rot="10800000">
            <a:off x="3983425" y="3161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64" name="Google Shape;2264;p93"/>
          <p:cNvCxnSpPr/>
          <p:nvPr/>
        </p:nvCxnSpPr>
        <p:spPr>
          <a:xfrm rot="10800000">
            <a:off x="4837225" y="31915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65" name="Google Shape;2265;p93"/>
          <p:cNvCxnSpPr/>
          <p:nvPr/>
        </p:nvCxnSpPr>
        <p:spPr>
          <a:xfrm rot="10800000">
            <a:off x="5605413" y="2901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66" name="Google Shape;2266;p93"/>
          <p:cNvCxnSpPr/>
          <p:nvPr/>
        </p:nvCxnSpPr>
        <p:spPr>
          <a:xfrm rot="10800000">
            <a:off x="5834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67" name="Google Shape;2267;p93"/>
          <p:cNvCxnSpPr/>
          <p:nvPr/>
        </p:nvCxnSpPr>
        <p:spPr>
          <a:xfrm rot="10800000">
            <a:off x="6443613" y="2672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68" name="Google Shape;2268;p93"/>
          <p:cNvCxnSpPr/>
          <p:nvPr/>
        </p:nvCxnSpPr>
        <p:spPr>
          <a:xfrm rot="10800000">
            <a:off x="6977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69" name="Google Shape;2269;p93"/>
          <p:cNvCxnSpPr/>
          <p:nvPr/>
        </p:nvCxnSpPr>
        <p:spPr>
          <a:xfrm rot="10800000">
            <a:off x="73580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70" name="Google Shape;2270;p93"/>
          <p:cNvCxnSpPr/>
          <p:nvPr/>
        </p:nvCxnSpPr>
        <p:spPr>
          <a:xfrm rot="10800000">
            <a:off x="63674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71" name="Google Shape;2271;p93"/>
          <p:cNvCxnSpPr/>
          <p:nvPr/>
        </p:nvCxnSpPr>
        <p:spPr>
          <a:xfrm rot="10800000">
            <a:off x="67484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72" name="Google Shape;2272;p93"/>
          <p:cNvCxnSpPr/>
          <p:nvPr/>
        </p:nvCxnSpPr>
        <p:spPr>
          <a:xfrm rot="10800000">
            <a:off x="6900813" y="1682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273" name="Google Shape;2273;p93"/>
          <p:cNvCxnSpPr/>
          <p:nvPr/>
        </p:nvCxnSpPr>
        <p:spPr>
          <a:xfrm rot="10800000">
            <a:off x="7205613" y="1682250"/>
            <a:ext cx="194400" cy="277500"/>
          </a:xfrm>
          <a:prstGeom prst="straightConnector1">
            <a:avLst/>
          </a:prstGeom>
          <a:noFill/>
          <a:ln cap="flat" cmpd="sng" w="9525">
            <a:solidFill>
              <a:srgbClr val="2E5286"/>
            </a:solidFill>
            <a:prstDash val="solid"/>
            <a:round/>
            <a:headEnd len="med" w="med" type="triangle"/>
            <a:tailEnd len="med" w="med" type="none"/>
          </a:ln>
        </p:spPr>
      </p:cxnSp>
      <p:sp>
        <p:nvSpPr>
          <p:cNvPr id="2274" name="Google Shape;2274;p93"/>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Palatino Linotype"/>
                <a:ea typeface="Palatino Linotype"/>
                <a:cs typeface="Palatino Linotype"/>
                <a:sym typeface="Palatino Linotype"/>
              </a:rPr>
              <a:t>Example: Stopping proton</a:t>
            </a:r>
            <a:endParaRPr>
              <a:solidFill>
                <a:schemeClr val="dk1"/>
              </a:solidFill>
              <a:latin typeface="Palatino Linotype"/>
              <a:ea typeface="Palatino Linotype"/>
              <a:cs typeface="Palatino Linotype"/>
              <a:sym typeface="Palatino Linotype"/>
            </a:endParaRPr>
          </a:p>
        </p:txBody>
      </p:sp>
      <p:cxnSp>
        <p:nvCxnSpPr>
          <p:cNvPr id="2275" name="Google Shape;2275;p93"/>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2276" name="Google Shape;2276;p93"/>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grpSp>
        <p:nvGrpSpPr>
          <p:cNvPr id="2277" name="Google Shape;2277;p93"/>
          <p:cNvGrpSpPr/>
          <p:nvPr/>
        </p:nvGrpSpPr>
        <p:grpSpPr>
          <a:xfrm>
            <a:off x="5033525" y="2481150"/>
            <a:ext cx="325484" cy="351540"/>
            <a:chOff x="6633725" y="3624150"/>
            <a:chExt cx="325484" cy="351540"/>
          </a:xfrm>
        </p:grpSpPr>
        <p:sp>
          <p:nvSpPr>
            <p:cNvPr id="2278" name="Google Shape;2278;p93"/>
            <p:cNvSpPr/>
            <p:nvPr/>
          </p:nvSpPr>
          <p:spPr>
            <a:xfrm>
              <a:off x="6633725" y="3736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79" name="Google Shape;2279;p93"/>
            <p:cNvSpPr/>
            <p:nvPr/>
          </p:nvSpPr>
          <p:spPr>
            <a:xfrm>
              <a:off x="6635425" y="3624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sp>
        <p:nvSpPr>
          <p:cNvPr id="2280" name="Google Shape;2280;p93"/>
          <p:cNvSpPr/>
          <p:nvPr/>
        </p:nvSpPr>
        <p:spPr>
          <a:xfrm>
            <a:off x="6557525" y="1831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81" name="Google Shape;2281;p93"/>
          <p:cNvSpPr/>
          <p:nvPr/>
        </p:nvSpPr>
        <p:spPr>
          <a:xfrm>
            <a:off x="6559225" y="1719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282" name="Google Shape;2282;p93"/>
          <p:cNvSpPr/>
          <p:nvPr/>
        </p:nvSpPr>
        <p:spPr>
          <a:xfrm>
            <a:off x="7014725" y="21362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83" name="Google Shape;2283;p93"/>
          <p:cNvSpPr/>
          <p:nvPr/>
        </p:nvSpPr>
        <p:spPr>
          <a:xfrm>
            <a:off x="7016425" y="20239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284" name="Google Shape;2284;p93"/>
          <p:cNvSpPr txBox="1"/>
          <p:nvPr/>
        </p:nvSpPr>
        <p:spPr>
          <a:xfrm>
            <a:off x="5249375" y="3377150"/>
            <a:ext cx="1499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alatino Linotype"/>
                <a:ea typeface="Palatino Linotype"/>
                <a:cs typeface="Palatino Linotype"/>
                <a:sym typeface="Palatino Linotype"/>
              </a:rPr>
              <a:t>Geminate Theory: </a:t>
            </a:r>
            <a:br>
              <a:rPr lang="en" sz="1200">
                <a:solidFill>
                  <a:schemeClr val="dk1"/>
                </a:solidFill>
                <a:latin typeface="Palatino Linotype"/>
                <a:ea typeface="Palatino Linotype"/>
                <a:cs typeface="Palatino Linotype"/>
                <a:sym typeface="Palatino Linotype"/>
              </a:rPr>
            </a:br>
            <a:r>
              <a:rPr lang="en" sz="1200">
                <a:solidFill>
                  <a:schemeClr val="dk1"/>
                </a:solidFill>
                <a:latin typeface="Palatino Linotype"/>
                <a:ea typeface="Palatino Linotype"/>
                <a:cs typeface="Palatino Linotype"/>
                <a:sym typeface="Palatino Linotype"/>
              </a:rPr>
              <a:t>electron + its ion</a:t>
            </a:r>
            <a:endParaRPr sz="1200">
              <a:solidFill>
                <a:schemeClr val="dk1"/>
              </a:solidFill>
              <a:latin typeface="Palatino Linotype"/>
              <a:ea typeface="Palatino Linotype"/>
              <a:cs typeface="Palatino Linotype"/>
              <a:sym typeface="Palatino Linotype"/>
            </a:endParaRPr>
          </a:p>
        </p:txBody>
      </p:sp>
      <p:sp>
        <p:nvSpPr>
          <p:cNvPr id="2285" name="Google Shape;2285;p93"/>
          <p:cNvSpPr txBox="1"/>
          <p:nvPr/>
        </p:nvSpPr>
        <p:spPr>
          <a:xfrm>
            <a:off x="6887525" y="2503575"/>
            <a:ext cx="2085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alatino Linotype"/>
                <a:ea typeface="Palatino Linotype"/>
                <a:cs typeface="Palatino Linotype"/>
                <a:sym typeface="Palatino Linotype"/>
              </a:rPr>
              <a:t>Columnar model: </a:t>
            </a:r>
            <a:br>
              <a:rPr lang="en" sz="1200">
                <a:solidFill>
                  <a:schemeClr val="dk1"/>
                </a:solidFill>
                <a:latin typeface="Palatino Linotype"/>
                <a:ea typeface="Palatino Linotype"/>
                <a:cs typeface="Palatino Linotype"/>
                <a:sym typeface="Palatino Linotype"/>
              </a:rPr>
            </a:br>
            <a:r>
              <a:rPr lang="en" sz="1200">
                <a:solidFill>
                  <a:schemeClr val="dk1"/>
                </a:solidFill>
                <a:latin typeface="Palatino Linotype"/>
                <a:ea typeface="Palatino Linotype"/>
                <a:cs typeface="Palatino Linotype"/>
                <a:sym typeface="Palatino Linotype"/>
              </a:rPr>
              <a:t>electron + nearby ions</a:t>
            </a:r>
            <a:br>
              <a:rPr lang="en" sz="1200">
                <a:solidFill>
                  <a:schemeClr val="dk1"/>
                </a:solidFill>
                <a:latin typeface="Palatino Linotype"/>
                <a:ea typeface="Palatino Linotype"/>
                <a:cs typeface="Palatino Linotype"/>
                <a:sym typeface="Palatino Linotype"/>
              </a:rPr>
            </a:br>
            <a:r>
              <a:rPr lang="en" sz="1200">
                <a:solidFill>
                  <a:schemeClr val="dk1"/>
                </a:solidFill>
                <a:latin typeface="Palatino Linotype"/>
                <a:ea typeface="Palatino Linotype"/>
                <a:cs typeface="Palatino Linotype"/>
                <a:sym typeface="Palatino Linotype"/>
              </a:rPr>
              <a:t>[Dominant]</a:t>
            </a:r>
            <a:endParaRPr sz="1200">
              <a:solidFill>
                <a:schemeClr val="dk1"/>
              </a:solidFill>
              <a:latin typeface="Palatino Linotype"/>
              <a:ea typeface="Palatino Linotype"/>
              <a:cs typeface="Palatino Linotype"/>
              <a:sym typeface="Palatino Linotype"/>
            </a:endParaRPr>
          </a:p>
        </p:txBody>
      </p:sp>
      <p:sp>
        <p:nvSpPr>
          <p:cNvPr id="2286" name="Google Shape;2286;p93"/>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Clr>
                <a:schemeClr val="dk1"/>
              </a:buClr>
              <a:buSzPts val="1100"/>
              <a:buFont typeface="Arial"/>
              <a:buNone/>
            </a:pPr>
            <a:r>
              <a:rPr lang="en"/>
              <a:t>Recombination depends on: the particles’ dE/dx</a:t>
            </a:r>
            <a:endParaRPr sz="195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p94"/>
          <p:cNvSpPr txBox="1"/>
          <p:nvPr>
            <p:ph idx="1" type="body"/>
          </p:nvPr>
        </p:nvSpPr>
        <p:spPr>
          <a:xfrm>
            <a:off x="233875" y="790650"/>
            <a:ext cx="6402600" cy="92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Collective effe</a:t>
            </a:r>
            <a:r>
              <a:rPr lang="en" sz="1400">
                <a:solidFill>
                  <a:schemeClr val="dk1"/>
                </a:solidFill>
              </a:rPr>
              <a:t>cts are shown to be dominant for recombination: </a:t>
            </a:r>
            <a:br>
              <a:rPr lang="en" sz="1400">
                <a:solidFill>
                  <a:schemeClr val="dk1"/>
                </a:solidFill>
              </a:rPr>
            </a:br>
            <a:r>
              <a:rPr lang="en" sz="1400">
                <a:solidFill>
                  <a:schemeClr val="dk1"/>
                </a:solidFill>
              </a:rPr>
              <a:t>spatial distribution of the ions &amp; electron plays a role → dQ/dx</a:t>
            </a:r>
            <a:br>
              <a:rPr lang="en" sz="1400">
                <a:solidFill>
                  <a:schemeClr val="dk1"/>
                </a:solidFill>
              </a:rPr>
            </a:br>
            <a:br>
              <a:rPr lang="en" sz="1400">
                <a:solidFill>
                  <a:schemeClr val="dk1"/>
                </a:solidFill>
              </a:rPr>
            </a:br>
            <a:r>
              <a:rPr lang="en" sz="1400">
                <a:solidFill>
                  <a:schemeClr val="dk1"/>
                </a:solidFill>
              </a:rPr>
              <a:t>Recombination is then different for MIPs and Protons (HIPs)  </a:t>
            </a:r>
            <a:endParaRPr sz="1400">
              <a:solidFill>
                <a:schemeClr val="dk1"/>
              </a:solidFill>
            </a:endParaRPr>
          </a:p>
        </p:txBody>
      </p:sp>
      <p:sp>
        <p:nvSpPr>
          <p:cNvPr id="2292" name="Google Shape;2292;p9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293" name="Google Shape;2293;p9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294" name="Google Shape;2294;p9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cxnSp>
        <p:nvCxnSpPr>
          <p:cNvPr id="2295" name="Google Shape;2295;p94"/>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2296" name="Google Shape;2296;p94"/>
          <p:cNvGrpSpPr/>
          <p:nvPr/>
        </p:nvGrpSpPr>
        <p:grpSpPr>
          <a:xfrm>
            <a:off x="2239325" y="3529550"/>
            <a:ext cx="282300" cy="492600"/>
            <a:chOff x="2696525" y="2996150"/>
            <a:chExt cx="282300" cy="492600"/>
          </a:xfrm>
        </p:grpSpPr>
        <p:sp>
          <p:nvSpPr>
            <p:cNvPr id="2297" name="Google Shape;2297;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298" name="Google Shape;2298;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299" name="Google Shape;2299;p94"/>
          <p:cNvGrpSpPr/>
          <p:nvPr/>
        </p:nvGrpSpPr>
        <p:grpSpPr>
          <a:xfrm>
            <a:off x="3077525" y="3605750"/>
            <a:ext cx="282300" cy="492600"/>
            <a:chOff x="2696525" y="2996150"/>
            <a:chExt cx="282300" cy="492600"/>
          </a:xfrm>
        </p:grpSpPr>
        <p:sp>
          <p:nvSpPr>
            <p:cNvPr id="2300" name="Google Shape;2300;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01" name="Google Shape;2301;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02" name="Google Shape;2302;p94"/>
          <p:cNvGrpSpPr/>
          <p:nvPr/>
        </p:nvGrpSpPr>
        <p:grpSpPr>
          <a:xfrm>
            <a:off x="3610925" y="3072350"/>
            <a:ext cx="282300" cy="492600"/>
            <a:chOff x="2696525" y="2996150"/>
            <a:chExt cx="282300" cy="492600"/>
          </a:xfrm>
        </p:grpSpPr>
        <p:sp>
          <p:nvSpPr>
            <p:cNvPr id="2303" name="Google Shape;2303;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04" name="Google Shape;2304;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05" name="Google Shape;2305;p94"/>
          <p:cNvGrpSpPr/>
          <p:nvPr/>
        </p:nvGrpSpPr>
        <p:grpSpPr>
          <a:xfrm>
            <a:off x="4391427" y="3053848"/>
            <a:ext cx="282300" cy="492600"/>
            <a:chOff x="2696525" y="2996150"/>
            <a:chExt cx="282300" cy="492600"/>
          </a:xfrm>
        </p:grpSpPr>
        <p:sp>
          <p:nvSpPr>
            <p:cNvPr id="2306" name="Google Shape;2306;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07" name="Google Shape;2307;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08" name="Google Shape;2308;p94"/>
          <p:cNvGrpSpPr/>
          <p:nvPr/>
        </p:nvGrpSpPr>
        <p:grpSpPr>
          <a:xfrm>
            <a:off x="4982525" y="2462750"/>
            <a:ext cx="282300" cy="492600"/>
            <a:chOff x="2696525" y="2996150"/>
            <a:chExt cx="282300" cy="492600"/>
          </a:xfrm>
        </p:grpSpPr>
        <p:sp>
          <p:nvSpPr>
            <p:cNvPr id="2309" name="Google Shape;2309;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10" name="Google Shape;2310;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11" name="Google Shape;2311;p94"/>
          <p:cNvGrpSpPr/>
          <p:nvPr/>
        </p:nvGrpSpPr>
        <p:grpSpPr>
          <a:xfrm>
            <a:off x="5515925" y="2462750"/>
            <a:ext cx="282300" cy="492600"/>
            <a:chOff x="2696525" y="2996150"/>
            <a:chExt cx="282300" cy="492600"/>
          </a:xfrm>
        </p:grpSpPr>
        <p:sp>
          <p:nvSpPr>
            <p:cNvPr id="2312" name="Google Shape;2312;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13" name="Google Shape;2313;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14" name="Google Shape;2314;p94"/>
          <p:cNvGrpSpPr/>
          <p:nvPr/>
        </p:nvGrpSpPr>
        <p:grpSpPr>
          <a:xfrm>
            <a:off x="6277925" y="1920099"/>
            <a:ext cx="282300" cy="492600"/>
            <a:chOff x="2696525" y="2996150"/>
            <a:chExt cx="282300" cy="492600"/>
          </a:xfrm>
        </p:grpSpPr>
        <p:sp>
          <p:nvSpPr>
            <p:cNvPr id="2315" name="Google Shape;2315;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16" name="Google Shape;2316;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17" name="Google Shape;2317;p94"/>
          <p:cNvGrpSpPr/>
          <p:nvPr/>
        </p:nvGrpSpPr>
        <p:grpSpPr>
          <a:xfrm>
            <a:off x="6582725" y="2148699"/>
            <a:ext cx="282300" cy="492600"/>
            <a:chOff x="2696525" y="2996150"/>
            <a:chExt cx="282300" cy="492600"/>
          </a:xfrm>
        </p:grpSpPr>
        <p:sp>
          <p:nvSpPr>
            <p:cNvPr id="2318" name="Google Shape;2318;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19" name="Google Shape;2319;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20" name="Google Shape;2320;p94"/>
          <p:cNvGrpSpPr/>
          <p:nvPr/>
        </p:nvGrpSpPr>
        <p:grpSpPr>
          <a:xfrm>
            <a:off x="5820725" y="2081750"/>
            <a:ext cx="282300" cy="492600"/>
            <a:chOff x="2696525" y="2996150"/>
            <a:chExt cx="282300" cy="492600"/>
          </a:xfrm>
        </p:grpSpPr>
        <p:sp>
          <p:nvSpPr>
            <p:cNvPr id="2321" name="Google Shape;2321;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22" name="Google Shape;2322;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23" name="Google Shape;2323;p94"/>
          <p:cNvGrpSpPr/>
          <p:nvPr/>
        </p:nvGrpSpPr>
        <p:grpSpPr>
          <a:xfrm>
            <a:off x="6201725" y="2224899"/>
            <a:ext cx="282300" cy="492600"/>
            <a:chOff x="2696525" y="2996150"/>
            <a:chExt cx="282300" cy="492600"/>
          </a:xfrm>
        </p:grpSpPr>
        <p:sp>
          <p:nvSpPr>
            <p:cNvPr id="2324" name="Google Shape;2324;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25" name="Google Shape;2325;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26" name="Google Shape;2326;p94"/>
          <p:cNvGrpSpPr/>
          <p:nvPr/>
        </p:nvGrpSpPr>
        <p:grpSpPr>
          <a:xfrm>
            <a:off x="6506525" y="1691499"/>
            <a:ext cx="282300" cy="492600"/>
            <a:chOff x="2696525" y="2996150"/>
            <a:chExt cx="282300" cy="492600"/>
          </a:xfrm>
        </p:grpSpPr>
        <p:sp>
          <p:nvSpPr>
            <p:cNvPr id="2327" name="Google Shape;2327;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28" name="Google Shape;2328;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29" name="Google Shape;2329;p94"/>
          <p:cNvGrpSpPr/>
          <p:nvPr/>
        </p:nvGrpSpPr>
        <p:grpSpPr>
          <a:xfrm>
            <a:off x="7039925" y="1843899"/>
            <a:ext cx="282300" cy="492600"/>
            <a:chOff x="2696525" y="2996150"/>
            <a:chExt cx="282300" cy="492600"/>
          </a:xfrm>
        </p:grpSpPr>
        <p:sp>
          <p:nvSpPr>
            <p:cNvPr id="2330" name="Google Shape;2330;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31" name="Google Shape;2331;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32" name="Google Shape;2332;p94"/>
          <p:cNvGrpSpPr/>
          <p:nvPr/>
        </p:nvGrpSpPr>
        <p:grpSpPr>
          <a:xfrm>
            <a:off x="6735125" y="1920099"/>
            <a:ext cx="282300" cy="492600"/>
            <a:chOff x="2696525" y="2996150"/>
            <a:chExt cx="282300" cy="492600"/>
          </a:xfrm>
        </p:grpSpPr>
        <p:sp>
          <p:nvSpPr>
            <p:cNvPr id="2333" name="Google Shape;2333;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34" name="Google Shape;2334;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35" name="Google Shape;2335;p94"/>
          <p:cNvGrpSpPr/>
          <p:nvPr/>
        </p:nvGrpSpPr>
        <p:grpSpPr>
          <a:xfrm>
            <a:off x="6735125" y="1615299"/>
            <a:ext cx="282300" cy="492600"/>
            <a:chOff x="2696525" y="2996150"/>
            <a:chExt cx="282300" cy="492600"/>
          </a:xfrm>
        </p:grpSpPr>
        <p:sp>
          <p:nvSpPr>
            <p:cNvPr id="2336" name="Google Shape;2336;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37" name="Google Shape;2337;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38" name="Google Shape;2338;p94"/>
          <p:cNvGrpSpPr/>
          <p:nvPr/>
        </p:nvGrpSpPr>
        <p:grpSpPr>
          <a:xfrm>
            <a:off x="6963725" y="1996299"/>
            <a:ext cx="282300" cy="492600"/>
            <a:chOff x="2696525" y="2996150"/>
            <a:chExt cx="282300" cy="492600"/>
          </a:xfrm>
        </p:grpSpPr>
        <p:sp>
          <p:nvSpPr>
            <p:cNvPr id="2339" name="Google Shape;2339;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40" name="Google Shape;2340;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41" name="Google Shape;2341;p94"/>
          <p:cNvGrpSpPr/>
          <p:nvPr/>
        </p:nvGrpSpPr>
        <p:grpSpPr>
          <a:xfrm>
            <a:off x="6963725" y="1615299"/>
            <a:ext cx="282300" cy="492600"/>
            <a:chOff x="2696525" y="2996150"/>
            <a:chExt cx="282300" cy="492600"/>
          </a:xfrm>
        </p:grpSpPr>
        <p:sp>
          <p:nvSpPr>
            <p:cNvPr id="2342" name="Google Shape;2342;p9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43" name="Google Shape;2343;p9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344" name="Google Shape;2344;p94"/>
          <p:cNvGrpSpPr/>
          <p:nvPr/>
        </p:nvGrpSpPr>
        <p:grpSpPr>
          <a:xfrm>
            <a:off x="3458525" y="3529550"/>
            <a:ext cx="282300" cy="492600"/>
            <a:chOff x="2772725" y="2996150"/>
            <a:chExt cx="282300" cy="492600"/>
          </a:xfrm>
        </p:grpSpPr>
        <p:sp>
          <p:nvSpPr>
            <p:cNvPr id="2345" name="Google Shape;2345;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46" name="Google Shape;2346;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47" name="Google Shape;2347;p94"/>
          <p:cNvGrpSpPr/>
          <p:nvPr/>
        </p:nvGrpSpPr>
        <p:grpSpPr>
          <a:xfrm>
            <a:off x="2544125" y="3377150"/>
            <a:ext cx="282300" cy="492600"/>
            <a:chOff x="2772725" y="2996150"/>
            <a:chExt cx="282300" cy="492600"/>
          </a:xfrm>
        </p:grpSpPr>
        <p:sp>
          <p:nvSpPr>
            <p:cNvPr id="2348" name="Google Shape;2348;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49" name="Google Shape;2349;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50" name="Google Shape;2350;p94"/>
          <p:cNvGrpSpPr/>
          <p:nvPr/>
        </p:nvGrpSpPr>
        <p:grpSpPr>
          <a:xfrm>
            <a:off x="4696227" y="2901448"/>
            <a:ext cx="282300" cy="492600"/>
            <a:chOff x="2772725" y="2996150"/>
            <a:chExt cx="282300" cy="492600"/>
          </a:xfrm>
        </p:grpSpPr>
        <p:sp>
          <p:nvSpPr>
            <p:cNvPr id="2351" name="Google Shape;2351;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52" name="Google Shape;2352;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53" name="Google Shape;2353;p94"/>
          <p:cNvGrpSpPr/>
          <p:nvPr/>
        </p:nvGrpSpPr>
        <p:grpSpPr>
          <a:xfrm>
            <a:off x="3839525" y="2843750"/>
            <a:ext cx="282300" cy="492600"/>
            <a:chOff x="2772725" y="2996150"/>
            <a:chExt cx="282300" cy="492600"/>
          </a:xfrm>
        </p:grpSpPr>
        <p:sp>
          <p:nvSpPr>
            <p:cNvPr id="2354" name="Google Shape;2354;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55" name="Google Shape;2355;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56" name="Google Shape;2356;p94"/>
          <p:cNvGrpSpPr/>
          <p:nvPr/>
        </p:nvGrpSpPr>
        <p:grpSpPr>
          <a:xfrm>
            <a:off x="5439725" y="2615150"/>
            <a:ext cx="282300" cy="492600"/>
            <a:chOff x="2772725" y="2996150"/>
            <a:chExt cx="282300" cy="492600"/>
          </a:xfrm>
        </p:grpSpPr>
        <p:sp>
          <p:nvSpPr>
            <p:cNvPr id="2357" name="Google Shape;2357;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58" name="Google Shape;2358;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59" name="Google Shape;2359;p94"/>
          <p:cNvGrpSpPr/>
          <p:nvPr/>
        </p:nvGrpSpPr>
        <p:grpSpPr>
          <a:xfrm>
            <a:off x="6277925" y="2310350"/>
            <a:ext cx="282300" cy="492600"/>
            <a:chOff x="2772725" y="2996150"/>
            <a:chExt cx="282300" cy="492600"/>
          </a:xfrm>
        </p:grpSpPr>
        <p:sp>
          <p:nvSpPr>
            <p:cNvPr id="2360" name="Google Shape;2360;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61" name="Google Shape;2361;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62" name="Google Shape;2362;p94"/>
          <p:cNvGrpSpPr/>
          <p:nvPr/>
        </p:nvGrpSpPr>
        <p:grpSpPr>
          <a:xfrm>
            <a:off x="5668325" y="2157950"/>
            <a:ext cx="282300" cy="492600"/>
            <a:chOff x="2772725" y="2996150"/>
            <a:chExt cx="282300" cy="492600"/>
          </a:xfrm>
        </p:grpSpPr>
        <p:sp>
          <p:nvSpPr>
            <p:cNvPr id="2363" name="Google Shape;2363;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64" name="Google Shape;2364;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65" name="Google Shape;2365;p94"/>
          <p:cNvGrpSpPr/>
          <p:nvPr/>
        </p:nvGrpSpPr>
        <p:grpSpPr>
          <a:xfrm>
            <a:off x="6811325" y="2157950"/>
            <a:ext cx="282300" cy="492600"/>
            <a:chOff x="2772725" y="2996150"/>
            <a:chExt cx="282300" cy="492600"/>
          </a:xfrm>
        </p:grpSpPr>
        <p:sp>
          <p:nvSpPr>
            <p:cNvPr id="2366" name="Google Shape;2366;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67" name="Google Shape;2367;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68" name="Google Shape;2368;p94"/>
          <p:cNvGrpSpPr/>
          <p:nvPr/>
        </p:nvGrpSpPr>
        <p:grpSpPr>
          <a:xfrm>
            <a:off x="6201725" y="1929350"/>
            <a:ext cx="282300" cy="492600"/>
            <a:chOff x="2772725" y="2996150"/>
            <a:chExt cx="282300" cy="492600"/>
          </a:xfrm>
        </p:grpSpPr>
        <p:sp>
          <p:nvSpPr>
            <p:cNvPr id="2369" name="Google Shape;2369;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70" name="Google Shape;2370;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71" name="Google Shape;2371;p94"/>
          <p:cNvGrpSpPr/>
          <p:nvPr/>
        </p:nvGrpSpPr>
        <p:grpSpPr>
          <a:xfrm>
            <a:off x="7192325" y="1853150"/>
            <a:ext cx="282300" cy="492600"/>
            <a:chOff x="2772725" y="2996150"/>
            <a:chExt cx="282300" cy="492600"/>
          </a:xfrm>
        </p:grpSpPr>
        <p:sp>
          <p:nvSpPr>
            <p:cNvPr id="2372" name="Google Shape;2372;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73" name="Google Shape;2373;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74" name="Google Shape;2374;p94"/>
          <p:cNvGrpSpPr/>
          <p:nvPr/>
        </p:nvGrpSpPr>
        <p:grpSpPr>
          <a:xfrm>
            <a:off x="7039925" y="1395950"/>
            <a:ext cx="282300" cy="492600"/>
            <a:chOff x="2772725" y="2996150"/>
            <a:chExt cx="282300" cy="492600"/>
          </a:xfrm>
        </p:grpSpPr>
        <p:sp>
          <p:nvSpPr>
            <p:cNvPr id="2375" name="Google Shape;2375;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76" name="Google Shape;2376;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77" name="Google Shape;2377;p94"/>
          <p:cNvGrpSpPr/>
          <p:nvPr/>
        </p:nvGrpSpPr>
        <p:grpSpPr>
          <a:xfrm>
            <a:off x="6735125" y="1395950"/>
            <a:ext cx="282300" cy="492600"/>
            <a:chOff x="2772725" y="2996150"/>
            <a:chExt cx="282300" cy="492600"/>
          </a:xfrm>
        </p:grpSpPr>
        <p:sp>
          <p:nvSpPr>
            <p:cNvPr id="2378" name="Google Shape;2378;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79" name="Google Shape;2379;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380" name="Google Shape;2380;p94"/>
          <p:cNvGrpSpPr/>
          <p:nvPr/>
        </p:nvGrpSpPr>
        <p:grpSpPr>
          <a:xfrm>
            <a:off x="6658925" y="1853150"/>
            <a:ext cx="282300" cy="492600"/>
            <a:chOff x="2772725" y="2996150"/>
            <a:chExt cx="282300" cy="492600"/>
          </a:xfrm>
        </p:grpSpPr>
        <p:sp>
          <p:nvSpPr>
            <p:cNvPr id="2381" name="Google Shape;2381;p9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382" name="Google Shape;2382;p9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2383" name="Google Shape;2383;p94"/>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84" name="Google Shape;2384;p94"/>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85" name="Google Shape;2385;p94"/>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86" name="Google Shape;2386;p94"/>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87" name="Google Shape;2387;p94"/>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88" name="Google Shape;2388;p94"/>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89" name="Google Shape;2389;p94"/>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90" name="Google Shape;2390;p94"/>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91" name="Google Shape;2391;p94"/>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92" name="Google Shape;2392;p94"/>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93" name="Google Shape;2393;p94"/>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94" name="Google Shape;2394;p94"/>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95" name="Google Shape;2395;p94"/>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396" name="Google Shape;2396;p94"/>
          <p:cNvCxnSpPr/>
          <p:nvPr/>
        </p:nvCxnSpPr>
        <p:spPr>
          <a:xfrm rot="10800000">
            <a:off x="2702375" y="37133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397" name="Google Shape;2397;p94"/>
          <p:cNvCxnSpPr/>
          <p:nvPr/>
        </p:nvCxnSpPr>
        <p:spPr>
          <a:xfrm rot="10800000">
            <a:off x="3582225" y="38170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398" name="Google Shape;2398;p94"/>
          <p:cNvCxnSpPr/>
          <p:nvPr/>
        </p:nvCxnSpPr>
        <p:spPr>
          <a:xfrm rot="10800000">
            <a:off x="3983425" y="3161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399" name="Google Shape;2399;p94"/>
          <p:cNvCxnSpPr/>
          <p:nvPr/>
        </p:nvCxnSpPr>
        <p:spPr>
          <a:xfrm rot="10800000">
            <a:off x="4837225" y="31915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400" name="Google Shape;2400;p94"/>
          <p:cNvCxnSpPr/>
          <p:nvPr/>
        </p:nvCxnSpPr>
        <p:spPr>
          <a:xfrm rot="10800000">
            <a:off x="5605413" y="2901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401" name="Google Shape;2401;p94"/>
          <p:cNvCxnSpPr/>
          <p:nvPr/>
        </p:nvCxnSpPr>
        <p:spPr>
          <a:xfrm rot="10800000">
            <a:off x="5834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402" name="Google Shape;2402;p94"/>
          <p:cNvCxnSpPr/>
          <p:nvPr/>
        </p:nvCxnSpPr>
        <p:spPr>
          <a:xfrm rot="10800000">
            <a:off x="6443613" y="2672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403" name="Google Shape;2403;p94"/>
          <p:cNvCxnSpPr/>
          <p:nvPr/>
        </p:nvCxnSpPr>
        <p:spPr>
          <a:xfrm rot="10800000">
            <a:off x="6977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404" name="Google Shape;2404;p94"/>
          <p:cNvCxnSpPr/>
          <p:nvPr/>
        </p:nvCxnSpPr>
        <p:spPr>
          <a:xfrm rot="10800000">
            <a:off x="73580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405" name="Google Shape;2405;p94"/>
          <p:cNvCxnSpPr/>
          <p:nvPr/>
        </p:nvCxnSpPr>
        <p:spPr>
          <a:xfrm rot="10800000">
            <a:off x="63674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406" name="Google Shape;2406;p94"/>
          <p:cNvCxnSpPr/>
          <p:nvPr/>
        </p:nvCxnSpPr>
        <p:spPr>
          <a:xfrm rot="10800000">
            <a:off x="67484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407" name="Google Shape;2407;p94"/>
          <p:cNvCxnSpPr/>
          <p:nvPr/>
        </p:nvCxnSpPr>
        <p:spPr>
          <a:xfrm rot="10800000">
            <a:off x="6900813" y="1682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408" name="Google Shape;2408;p94"/>
          <p:cNvCxnSpPr/>
          <p:nvPr/>
        </p:nvCxnSpPr>
        <p:spPr>
          <a:xfrm rot="10800000">
            <a:off x="7205613" y="1682250"/>
            <a:ext cx="194400" cy="277500"/>
          </a:xfrm>
          <a:prstGeom prst="straightConnector1">
            <a:avLst/>
          </a:prstGeom>
          <a:noFill/>
          <a:ln cap="flat" cmpd="sng" w="9525">
            <a:solidFill>
              <a:srgbClr val="2E5286"/>
            </a:solidFill>
            <a:prstDash val="solid"/>
            <a:round/>
            <a:headEnd len="med" w="med" type="triangle"/>
            <a:tailEnd len="med" w="med" type="none"/>
          </a:ln>
        </p:spPr>
      </p:cxnSp>
      <p:sp>
        <p:nvSpPr>
          <p:cNvPr id="2409" name="Google Shape;2409;p94"/>
          <p:cNvSpPr txBox="1"/>
          <p:nvPr/>
        </p:nvSpPr>
        <p:spPr>
          <a:xfrm>
            <a:off x="6468575" y="1014950"/>
            <a:ext cx="24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Palatino Linotype"/>
                <a:ea typeface="Palatino Linotype"/>
                <a:cs typeface="Palatino Linotype"/>
                <a:sym typeface="Palatino Linotype"/>
              </a:rPr>
              <a:t>Example: Stopping proton</a:t>
            </a:r>
            <a:endParaRPr>
              <a:solidFill>
                <a:schemeClr val="dk1"/>
              </a:solidFill>
              <a:latin typeface="Palatino Linotype"/>
              <a:ea typeface="Palatino Linotype"/>
              <a:cs typeface="Palatino Linotype"/>
              <a:sym typeface="Palatino Linotype"/>
            </a:endParaRPr>
          </a:p>
        </p:txBody>
      </p:sp>
      <p:cxnSp>
        <p:nvCxnSpPr>
          <p:cNvPr id="2410" name="Google Shape;2410;p94"/>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2411" name="Google Shape;2411;p94"/>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grpSp>
        <p:nvGrpSpPr>
          <p:cNvPr id="2412" name="Google Shape;2412;p94"/>
          <p:cNvGrpSpPr/>
          <p:nvPr/>
        </p:nvGrpSpPr>
        <p:grpSpPr>
          <a:xfrm>
            <a:off x="5033525" y="2481150"/>
            <a:ext cx="325484" cy="351540"/>
            <a:chOff x="6633725" y="3624150"/>
            <a:chExt cx="325484" cy="351540"/>
          </a:xfrm>
        </p:grpSpPr>
        <p:sp>
          <p:nvSpPr>
            <p:cNvPr id="2413" name="Google Shape;2413;p94"/>
            <p:cNvSpPr/>
            <p:nvPr/>
          </p:nvSpPr>
          <p:spPr>
            <a:xfrm>
              <a:off x="6633725" y="3736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414" name="Google Shape;2414;p94"/>
            <p:cNvSpPr/>
            <p:nvPr/>
          </p:nvSpPr>
          <p:spPr>
            <a:xfrm>
              <a:off x="6635425" y="3624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sp>
        <p:nvSpPr>
          <p:cNvPr id="2415" name="Google Shape;2415;p94"/>
          <p:cNvSpPr/>
          <p:nvPr/>
        </p:nvSpPr>
        <p:spPr>
          <a:xfrm>
            <a:off x="6557525" y="18314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416" name="Google Shape;2416;p94"/>
          <p:cNvSpPr/>
          <p:nvPr/>
        </p:nvSpPr>
        <p:spPr>
          <a:xfrm>
            <a:off x="6559225" y="17191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417" name="Google Shape;2417;p94"/>
          <p:cNvSpPr/>
          <p:nvPr/>
        </p:nvSpPr>
        <p:spPr>
          <a:xfrm>
            <a:off x="7014725" y="2136200"/>
            <a:ext cx="231300" cy="2313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418" name="Google Shape;2418;p94"/>
          <p:cNvSpPr/>
          <p:nvPr/>
        </p:nvSpPr>
        <p:spPr>
          <a:xfrm>
            <a:off x="7016425" y="2023950"/>
            <a:ext cx="323784" cy="35154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419" name="Google Shape;2419;p94"/>
          <p:cNvSpPr txBox="1"/>
          <p:nvPr/>
        </p:nvSpPr>
        <p:spPr>
          <a:xfrm>
            <a:off x="5249375" y="3377150"/>
            <a:ext cx="1499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alatino Linotype"/>
                <a:ea typeface="Palatino Linotype"/>
                <a:cs typeface="Palatino Linotype"/>
                <a:sym typeface="Palatino Linotype"/>
              </a:rPr>
              <a:t>Geminate Theory: </a:t>
            </a:r>
            <a:br>
              <a:rPr lang="en" sz="1200">
                <a:solidFill>
                  <a:schemeClr val="dk1"/>
                </a:solidFill>
                <a:latin typeface="Palatino Linotype"/>
                <a:ea typeface="Palatino Linotype"/>
                <a:cs typeface="Palatino Linotype"/>
                <a:sym typeface="Palatino Linotype"/>
              </a:rPr>
            </a:br>
            <a:r>
              <a:rPr lang="en" sz="1200">
                <a:solidFill>
                  <a:schemeClr val="dk1"/>
                </a:solidFill>
                <a:latin typeface="Palatino Linotype"/>
                <a:ea typeface="Palatino Linotype"/>
                <a:cs typeface="Palatino Linotype"/>
                <a:sym typeface="Palatino Linotype"/>
              </a:rPr>
              <a:t>electron + its ion</a:t>
            </a:r>
            <a:endParaRPr sz="1200">
              <a:solidFill>
                <a:schemeClr val="dk1"/>
              </a:solidFill>
              <a:latin typeface="Palatino Linotype"/>
              <a:ea typeface="Palatino Linotype"/>
              <a:cs typeface="Palatino Linotype"/>
              <a:sym typeface="Palatino Linotype"/>
            </a:endParaRPr>
          </a:p>
        </p:txBody>
      </p:sp>
      <p:sp>
        <p:nvSpPr>
          <p:cNvPr id="2420" name="Google Shape;2420;p94"/>
          <p:cNvSpPr txBox="1"/>
          <p:nvPr/>
        </p:nvSpPr>
        <p:spPr>
          <a:xfrm>
            <a:off x="6887525" y="2503575"/>
            <a:ext cx="2085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alatino Linotype"/>
                <a:ea typeface="Palatino Linotype"/>
                <a:cs typeface="Palatino Linotype"/>
                <a:sym typeface="Palatino Linotype"/>
              </a:rPr>
              <a:t>Columnar model: </a:t>
            </a:r>
            <a:br>
              <a:rPr lang="en" sz="1200">
                <a:solidFill>
                  <a:schemeClr val="dk1"/>
                </a:solidFill>
                <a:latin typeface="Palatino Linotype"/>
                <a:ea typeface="Palatino Linotype"/>
                <a:cs typeface="Palatino Linotype"/>
                <a:sym typeface="Palatino Linotype"/>
              </a:rPr>
            </a:br>
            <a:r>
              <a:rPr lang="en" sz="1200">
                <a:solidFill>
                  <a:schemeClr val="dk1"/>
                </a:solidFill>
                <a:latin typeface="Palatino Linotype"/>
                <a:ea typeface="Palatino Linotype"/>
                <a:cs typeface="Palatino Linotype"/>
                <a:sym typeface="Palatino Linotype"/>
              </a:rPr>
              <a:t>electron + nearby ions</a:t>
            </a:r>
            <a:br>
              <a:rPr lang="en" sz="1200">
                <a:solidFill>
                  <a:schemeClr val="dk1"/>
                </a:solidFill>
                <a:latin typeface="Palatino Linotype"/>
                <a:ea typeface="Palatino Linotype"/>
                <a:cs typeface="Palatino Linotype"/>
                <a:sym typeface="Palatino Linotype"/>
              </a:rPr>
            </a:br>
            <a:r>
              <a:rPr lang="en" sz="1200">
                <a:solidFill>
                  <a:schemeClr val="dk1"/>
                </a:solidFill>
                <a:latin typeface="Palatino Linotype"/>
                <a:ea typeface="Palatino Linotype"/>
                <a:cs typeface="Palatino Linotype"/>
                <a:sym typeface="Palatino Linotype"/>
              </a:rPr>
              <a:t>[Dominant]</a:t>
            </a:r>
            <a:endParaRPr sz="1200">
              <a:solidFill>
                <a:schemeClr val="dk1"/>
              </a:solidFill>
              <a:latin typeface="Palatino Linotype"/>
              <a:ea typeface="Palatino Linotype"/>
              <a:cs typeface="Palatino Linotype"/>
              <a:sym typeface="Palatino Linotype"/>
            </a:endParaRPr>
          </a:p>
        </p:txBody>
      </p:sp>
      <p:sp>
        <p:nvSpPr>
          <p:cNvPr id="2421" name="Google Shape;2421;p94"/>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Clr>
                <a:schemeClr val="dk1"/>
              </a:buClr>
              <a:buSzPts val="1100"/>
              <a:buFont typeface="Arial"/>
              <a:buNone/>
            </a:pPr>
            <a:r>
              <a:rPr lang="en"/>
              <a:t>Recombination depends on: the particles’ dE/dx</a:t>
            </a:r>
            <a:endParaRPr sz="1950"/>
          </a:p>
        </p:txBody>
      </p:sp>
      <p:sp>
        <p:nvSpPr>
          <p:cNvPr id="2422" name="Google Shape;2422;p94"/>
          <p:cNvSpPr/>
          <p:nvPr/>
        </p:nvSpPr>
        <p:spPr>
          <a:xfrm rot="-900155">
            <a:off x="4572004" y="1388050"/>
            <a:ext cx="3360858" cy="2401443"/>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6" name="Shape 2426"/>
        <p:cNvGrpSpPr/>
        <p:nvPr/>
      </p:nvGrpSpPr>
      <p:grpSpPr>
        <a:xfrm>
          <a:off x="0" y="0"/>
          <a:ext cx="0" cy="0"/>
          <a:chOff x="0" y="0"/>
          <a:chExt cx="0" cy="0"/>
        </a:xfrm>
      </p:grpSpPr>
      <p:pic>
        <p:nvPicPr>
          <p:cNvPr id="2427" name="Google Shape;2427;p95"/>
          <p:cNvPicPr preferRelativeResize="0"/>
          <p:nvPr/>
        </p:nvPicPr>
        <p:blipFill>
          <a:blip r:embed="rId3">
            <a:alphaModFix/>
          </a:blip>
          <a:stretch>
            <a:fillRect/>
          </a:stretch>
        </p:blipFill>
        <p:spPr>
          <a:xfrm>
            <a:off x="1261475" y="3052650"/>
            <a:ext cx="3156275" cy="509700"/>
          </a:xfrm>
          <a:prstGeom prst="rect">
            <a:avLst/>
          </a:prstGeom>
          <a:noFill/>
          <a:ln>
            <a:noFill/>
          </a:ln>
        </p:spPr>
      </p:pic>
      <p:sp>
        <p:nvSpPr>
          <p:cNvPr id="2428" name="Google Shape;2428;p9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429" name="Google Shape;2429;p9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430" name="Google Shape;2430;p9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431" name="Google Shape;2431;p95"/>
          <p:cNvSpPr txBox="1"/>
          <p:nvPr/>
        </p:nvSpPr>
        <p:spPr>
          <a:xfrm>
            <a:off x="6659700" y="241950"/>
            <a:ext cx="24492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u="sng">
                <a:solidFill>
                  <a:schemeClr val="accent5"/>
                </a:solidFill>
                <a:latin typeface="Helvetica Neue"/>
                <a:ea typeface="Helvetica Neue"/>
                <a:cs typeface="Helvetica Neue"/>
                <a:sym typeface="Helvetica Neue"/>
                <a:hlinkClick r:id="rId4">
                  <a:extLst>
                    <a:ext uri="{A12FA001-AC4F-418D-AE19-62706E023703}">
                      <ahyp:hlinkClr val="tx"/>
                    </a:ext>
                  </a:extLst>
                </a:hlinkClick>
              </a:rPr>
              <a:t>https://arxiv.org/pdf/1306.1712.pdf</a:t>
            </a:r>
            <a:endParaRPr sz="1000"/>
          </a:p>
        </p:txBody>
      </p:sp>
      <p:sp>
        <p:nvSpPr>
          <p:cNvPr id="2432" name="Google Shape;2432;p95"/>
          <p:cNvSpPr txBox="1"/>
          <p:nvPr>
            <p:ph idx="1" type="body"/>
          </p:nvPr>
        </p:nvSpPr>
        <p:spPr>
          <a:xfrm>
            <a:off x="233875" y="790650"/>
            <a:ext cx="4516800" cy="3794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The </a:t>
            </a:r>
            <a:r>
              <a:rPr b="1" lang="en" sz="1400">
                <a:solidFill>
                  <a:srgbClr val="C7007E"/>
                </a:solidFill>
              </a:rPr>
              <a:t>Birks model</a:t>
            </a:r>
            <a:r>
              <a:rPr lang="en" sz="1400">
                <a:solidFill>
                  <a:schemeClr val="dk1"/>
                </a:solidFill>
              </a:rPr>
              <a:t> →  gaussian spatial distribution around the particle trajectory during the entire recombination phase and identical charge mobility for ions and electrons. It considers the charge diffusion coefficient. </a:t>
            </a:r>
            <a:br>
              <a:rPr lang="en" sz="1400">
                <a:solidFill>
                  <a:schemeClr val="dk1"/>
                </a:solidFill>
              </a:rPr>
            </a:br>
            <a:br>
              <a:rPr lang="en" sz="1400">
                <a:solidFill>
                  <a:schemeClr val="dk1"/>
                </a:solidFill>
              </a:rPr>
            </a:br>
            <a:br>
              <a:rPr lang="en" sz="1400">
                <a:solidFill>
                  <a:schemeClr val="dk1"/>
                </a:solidFill>
              </a:rPr>
            </a:br>
            <a:br>
              <a:rPr lang="en" sz="1400">
                <a:solidFill>
                  <a:schemeClr val="dk1"/>
                </a:solidFill>
              </a:rPr>
            </a:b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The </a:t>
            </a:r>
            <a:r>
              <a:rPr b="1" lang="en" sz="1400">
                <a:solidFill>
                  <a:srgbClr val="C7007E"/>
                </a:solidFill>
              </a:rPr>
              <a:t>Box model</a:t>
            </a:r>
            <a:r>
              <a:rPr lang="en" sz="1400">
                <a:solidFill>
                  <a:schemeClr val="dk1"/>
                </a:solidFill>
              </a:rPr>
              <a:t> →  assumes that electron diffusion and ion mobility are negligible in liquid argon during recombination. </a:t>
            </a:r>
            <a:br>
              <a:rPr lang="en" sz="1400">
                <a:solidFill>
                  <a:schemeClr val="dk1"/>
                </a:solidFill>
              </a:rPr>
            </a:br>
            <a:br>
              <a:rPr lang="en" sz="1400">
                <a:solidFill>
                  <a:schemeClr val="dk1"/>
                </a:solidFill>
              </a:rPr>
            </a:br>
            <a:br>
              <a:rPr lang="en" sz="1400">
                <a:solidFill>
                  <a:schemeClr val="dk1"/>
                </a:solidFill>
              </a:rPr>
            </a:br>
            <a:r>
              <a:rPr lang="en" sz="1400">
                <a:solidFill>
                  <a:schemeClr val="dk1"/>
                </a:solidFill>
              </a:rPr>
              <a:t>These models are generally in </a:t>
            </a:r>
            <a:r>
              <a:rPr b="1" lang="en" sz="1400">
                <a:solidFill>
                  <a:srgbClr val="C7007E"/>
                </a:solidFill>
              </a:rPr>
              <a:t>accordance to data</a:t>
            </a:r>
            <a:r>
              <a:rPr lang="en" sz="1400">
                <a:solidFill>
                  <a:schemeClr val="dk1"/>
                </a:solidFill>
              </a:rPr>
              <a:t> only in </a:t>
            </a:r>
            <a:br>
              <a:rPr lang="en" sz="1400">
                <a:solidFill>
                  <a:schemeClr val="dk1"/>
                </a:solidFill>
              </a:rPr>
            </a:br>
            <a:r>
              <a:rPr b="1" lang="en" sz="1400">
                <a:solidFill>
                  <a:srgbClr val="C7007E"/>
                </a:solidFill>
              </a:rPr>
              <a:t>specific regimes</a:t>
            </a:r>
            <a:r>
              <a:rPr lang="en" sz="1400">
                <a:solidFill>
                  <a:schemeClr val="dk1"/>
                </a:solidFill>
              </a:rPr>
              <a:t>: the Birks model for low dE/dx, the Box model for high dE/dX.  LArTPC experiments tend to measure the recombination parameters as part of the detector calibration.</a:t>
            </a:r>
            <a:endParaRPr sz="1400">
              <a:solidFill>
                <a:schemeClr val="dk1"/>
              </a:solidFill>
            </a:endParaRPr>
          </a:p>
        </p:txBody>
      </p:sp>
      <p:pic>
        <p:nvPicPr>
          <p:cNvPr id="2433" name="Google Shape;2433;p95"/>
          <p:cNvPicPr preferRelativeResize="0"/>
          <p:nvPr/>
        </p:nvPicPr>
        <p:blipFill>
          <a:blip r:embed="rId5">
            <a:alphaModFix/>
          </a:blip>
          <a:stretch>
            <a:fillRect/>
          </a:stretch>
        </p:blipFill>
        <p:spPr>
          <a:xfrm>
            <a:off x="4826775" y="896763"/>
            <a:ext cx="4172395" cy="3679862"/>
          </a:xfrm>
          <a:prstGeom prst="rect">
            <a:avLst/>
          </a:prstGeom>
          <a:noFill/>
          <a:ln>
            <a:noFill/>
          </a:ln>
        </p:spPr>
      </p:pic>
      <p:sp>
        <p:nvSpPr>
          <p:cNvPr id="2434" name="Google Shape;2434;p95"/>
          <p:cNvSpPr txBox="1"/>
          <p:nvPr/>
        </p:nvSpPr>
        <p:spPr>
          <a:xfrm>
            <a:off x="4979275" y="6519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Palatino Linotype"/>
                <a:ea typeface="Palatino Linotype"/>
                <a:cs typeface="Palatino Linotype"/>
                <a:sym typeface="Palatino Linotype"/>
              </a:rPr>
              <a:t>From the ArgoNeuT experiment</a:t>
            </a:r>
            <a:endParaRPr>
              <a:solidFill>
                <a:schemeClr val="dk1"/>
              </a:solidFill>
              <a:latin typeface="Palatino Linotype"/>
              <a:ea typeface="Palatino Linotype"/>
              <a:cs typeface="Palatino Linotype"/>
              <a:sym typeface="Palatino Linotype"/>
            </a:endParaRPr>
          </a:p>
        </p:txBody>
      </p:sp>
      <p:pic>
        <p:nvPicPr>
          <p:cNvPr id="2435" name="Google Shape;2435;p95"/>
          <p:cNvPicPr preferRelativeResize="0"/>
          <p:nvPr/>
        </p:nvPicPr>
        <p:blipFill rotWithShape="1">
          <a:blip r:embed="rId6">
            <a:alphaModFix/>
          </a:blip>
          <a:srcRect b="6942" l="0" r="5186" t="0"/>
          <a:stretch/>
        </p:blipFill>
        <p:spPr>
          <a:xfrm>
            <a:off x="1564525" y="1684525"/>
            <a:ext cx="2835750" cy="609600"/>
          </a:xfrm>
          <a:prstGeom prst="rect">
            <a:avLst/>
          </a:prstGeom>
          <a:noFill/>
          <a:ln>
            <a:noFill/>
          </a:ln>
        </p:spPr>
      </p:pic>
      <p:sp>
        <p:nvSpPr>
          <p:cNvPr id="2436" name="Google Shape;2436;p95"/>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Recombination theoretical models: Birks and Box</a:t>
            </a:r>
            <a:endParaRPr sz="195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0" name="Shape 2440"/>
        <p:cNvGrpSpPr/>
        <p:nvPr/>
      </p:nvGrpSpPr>
      <p:grpSpPr>
        <a:xfrm>
          <a:off x="0" y="0"/>
          <a:ext cx="0" cy="0"/>
          <a:chOff x="0" y="0"/>
          <a:chExt cx="0" cy="0"/>
        </a:xfrm>
      </p:grpSpPr>
      <p:sp>
        <p:nvSpPr>
          <p:cNvPr id="2441" name="Google Shape;2441;p9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442" name="Google Shape;2442;p9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443" name="Google Shape;2443;p9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444" name="Google Shape;2444;p96"/>
          <p:cNvSpPr txBox="1"/>
          <p:nvPr/>
        </p:nvSpPr>
        <p:spPr>
          <a:xfrm>
            <a:off x="6013400" y="24195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3"/>
              </a:rPr>
              <a:t>https://arxiv.org/pdf/1911.10379.pdf</a:t>
            </a:r>
            <a:endParaRPr sz="1000"/>
          </a:p>
        </p:txBody>
      </p:sp>
      <p:sp>
        <p:nvSpPr>
          <p:cNvPr id="2445" name="Google Shape;2445;p96"/>
          <p:cNvSpPr txBox="1"/>
          <p:nvPr>
            <p:ph idx="1" type="body"/>
          </p:nvPr>
        </p:nvSpPr>
        <p:spPr>
          <a:xfrm>
            <a:off x="222250" y="790650"/>
            <a:ext cx="4704900" cy="3732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Ionization electrons drift towards the anode, but electronegative contaminants in the argon can neutralize their charge → signal loss! </a:t>
            </a:r>
            <a:br>
              <a:rPr lang="en" sz="1400">
                <a:solidFill>
                  <a:schemeClr val="dk1"/>
                </a:solidFill>
              </a:rPr>
            </a:br>
            <a:r>
              <a:rPr lang="en" sz="1400">
                <a:solidFill>
                  <a:schemeClr val="dk1"/>
                </a:solidFill>
              </a:rPr>
              <a:t>Electronegative contaminant = </a:t>
            </a:r>
            <a:r>
              <a:rPr b="1" lang="en" sz="1400">
                <a:solidFill>
                  <a:srgbClr val="C7007E"/>
                </a:solidFill>
              </a:rPr>
              <a:t>Oxygen and Water</a:t>
            </a:r>
            <a:r>
              <a:rPr lang="en" sz="1400">
                <a:solidFill>
                  <a:schemeClr val="dk1"/>
                </a:solidFill>
              </a:rPr>
              <a:t> vapor. </a:t>
            </a:r>
            <a:br>
              <a:rPr lang="en" sz="1400">
                <a:solidFill>
                  <a:schemeClr val="dk1"/>
                </a:solidFill>
              </a:rPr>
            </a:br>
            <a:br>
              <a:rPr lang="en" sz="1400">
                <a:solidFill>
                  <a:schemeClr val="dk1"/>
                </a:solidFill>
              </a:rPr>
            </a:br>
            <a:r>
              <a:rPr lang="en" sz="1400">
                <a:solidFill>
                  <a:schemeClr val="dk1"/>
                </a:solidFill>
              </a:rPr>
              <a:t>Contaminants are controlled at the source: </a:t>
            </a:r>
            <a:br>
              <a:rPr lang="en" sz="1400">
                <a:solidFill>
                  <a:schemeClr val="dk1"/>
                </a:solidFill>
              </a:rPr>
            </a:br>
            <a:r>
              <a:rPr lang="en" sz="1400">
                <a:solidFill>
                  <a:schemeClr val="dk1"/>
                </a:solidFill>
              </a:rPr>
              <a:t>commercial Ar ~ graded for 1 ppm of O</a:t>
            </a:r>
            <a:r>
              <a:rPr baseline="-25000" lang="en" sz="1400">
                <a:solidFill>
                  <a:schemeClr val="dk1"/>
                </a:solidFill>
              </a:rPr>
              <a:t>2</a:t>
            </a:r>
            <a:r>
              <a:rPr lang="en" sz="1400">
                <a:solidFill>
                  <a:schemeClr val="dk1"/>
                </a:solidFill>
              </a:rPr>
              <a:t> and H</a:t>
            </a:r>
            <a:r>
              <a:rPr baseline="-25000" lang="en" sz="1400">
                <a:solidFill>
                  <a:schemeClr val="dk1"/>
                </a:solidFill>
              </a:rPr>
              <a:t>2</a:t>
            </a:r>
            <a:r>
              <a:rPr lang="en" sz="1400">
                <a:solidFill>
                  <a:schemeClr val="dk1"/>
                </a:solidFill>
              </a:rPr>
              <a:t>O, </a:t>
            </a:r>
            <a:br>
              <a:rPr lang="en" sz="1400">
                <a:solidFill>
                  <a:schemeClr val="dk1"/>
                </a:solidFill>
              </a:rPr>
            </a:br>
            <a:r>
              <a:rPr lang="en" sz="1400">
                <a:solidFill>
                  <a:schemeClr val="dk1"/>
                </a:solidFill>
              </a:rPr>
              <a:t>but for LArTPC operation you need 1 part per trillion!</a:t>
            </a:r>
            <a:br>
              <a:rPr lang="en" sz="1400">
                <a:solidFill>
                  <a:schemeClr val="dk1"/>
                </a:solidFill>
              </a:rPr>
            </a:br>
            <a:r>
              <a:rPr lang="en" sz="1400">
                <a:solidFill>
                  <a:schemeClr val="dk1"/>
                </a:solidFill>
              </a:rPr>
              <a:t>Argon is filtered and analyzed for contaminants before it fills the cryostat. </a:t>
            </a:r>
            <a:br>
              <a:rPr lang="en" sz="1400">
                <a:solidFill>
                  <a:schemeClr val="dk1"/>
                </a:solidFill>
              </a:rPr>
            </a:br>
            <a:br>
              <a:rPr lang="en" sz="1400">
                <a:solidFill>
                  <a:schemeClr val="dk1"/>
                </a:solidFill>
              </a:rPr>
            </a:br>
            <a:r>
              <a:rPr lang="en" sz="1400">
                <a:solidFill>
                  <a:schemeClr val="dk1"/>
                </a:solidFill>
              </a:rPr>
              <a:t>Outgassing (release of water-vapor/O</a:t>
            </a:r>
            <a:r>
              <a:rPr baseline="-25000" lang="en" sz="1400">
                <a:solidFill>
                  <a:schemeClr val="dk1"/>
                </a:solidFill>
              </a:rPr>
              <a:t>2</a:t>
            </a:r>
            <a:r>
              <a:rPr lang="en" sz="1400">
                <a:solidFill>
                  <a:schemeClr val="dk1"/>
                </a:solidFill>
              </a:rPr>
              <a:t> from plastic-like component) is constant → the Argon in the TPC is constantly purified, either from constant injection of new argon (small TPCs) or re-circulation and cleaning (big TPCs). The go-to choice for plastic components in the TPC is G10 because of low outgassing, particularly important at the ullage.</a:t>
            </a:r>
            <a:endParaRPr sz="1400">
              <a:solidFill>
                <a:schemeClr val="dk1"/>
              </a:solidFill>
            </a:endParaRPr>
          </a:p>
        </p:txBody>
      </p:sp>
      <p:pic>
        <p:nvPicPr>
          <p:cNvPr id="2446" name="Google Shape;2446;p96"/>
          <p:cNvPicPr preferRelativeResize="0"/>
          <p:nvPr/>
        </p:nvPicPr>
        <p:blipFill>
          <a:blip r:embed="rId4">
            <a:alphaModFix/>
          </a:blip>
          <a:stretch>
            <a:fillRect/>
          </a:stretch>
        </p:blipFill>
        <p:spPr>
          <a:xfrm>
            <a:off x="5079475" y="580650"/>
            <a:ext cx="3912127" cy="3942595"/>
          </a:xfrm>
          <a:prstGeom prst="rect">
            <a:avLst/>
          </a:prstGeom>
          <a:noFill/>
          <a:ln>
            <a:noFill/>
          </a:ln>
        </p:spPr>
      </p:pic>
      <p:sp>
        <p:nvSpPr>
          <p:cNvPr id="2447" name="Google Shape;2447;p96"/>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Electron lifetime</a:t>
            </a:r>
            <a:endParaRPr sz="195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3"/>
          <p:cNvSpPr txBox="1"/>
          <p:nvPr>
            <p:ph type="title"/>
          </p:nvPr>
        </p:nvSpPr>
        <p:spPr>
          <a:xfrm>
            <a:off x="228600" y="2693675"/>
            <a:ext cx="8686800" cy="1702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Fundamentals of particle detection</a:t>
            </a:r>
            <a:r>
              <a:rPr lang="en" sz="1400"/>
              <a:t> (with a focus on nobles)</a:t>
            </a:r>
            <a:endParaRPr b="0" sz="1400"/>
          </a:p>
        </p:txBody>
      </p:sp>
      <p:sp>
        <p:nvSpPr>
          <p:cNvPr id="289" name="Google Shape;289;p4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290" name="Google Shape;290;p4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291" name="Google Shape;291;p4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1" name="Shape 2451"/>
        <p:cNvGrpSpPr/>
        <p:nvPr/>
      </p:nvGrpSpPr>
      <p:grpSpPr>
        <a:xfrm>
          <a:off x="0" y="0"/>
          <a:ext cx="0" cy="0"/>
          <a:chOff x="0" y="0"/>
          <a:chExt cx="0" cy="0"/>
        </a:xfrm>
      </p:grpSpPr>
      <p:sp>
        <p:nvSpPr>
          <p:cNvPr id="2452" name="Google Shape;2452;p9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453" name="Google Shape;2453;p9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454" name="Google Shape;2454;p9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455" name="Google Shape;2455;p97"/>
          <p:cNvSpPr txBox="1"/>
          <p:nvPr/>
        </p:nvSpPr>
        <p:spPr>
          <a:xfrm>
            <a:off x="6013400" y="24195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3"/>
              </a:rPr>
              <a:t>https://arxiv.org/pdf/1911.10379.pdf</a:t>
            </a:r>
            <a:endParaRPr sz="1000"/>
          </a:p>
        </p:txBody>
      </p:sp>
      <p:pic>
        <p:nvPicPr>
          <p:cNvPr id="2456" name="Google Shape;2456;p97"/>
          <p:cNvPicPr preferRelativeResize="0"/>
          <p:nvPr/>
        </p:nvPicPr>
        <p:blipFill>
          <a:blip r:embed="rId4">
            <a:alphaModFix/>
          </a:blip>
          <a:stretch>
            <a:fillRect/>
          </a:stretch>
        </p:blipFill>
        <p:spPr>
          <a:xfrm>
            <a:off x="5178442" y="729300"/>
            <a:ext cx="4509756" cy="3794400"/>
          </a:xfrm>
          <a:prstGeom prst="rect">
            <a:avLst/>
          </a:prstGeom>
          <a:noFill/>
          <a:ln>
            <a:noFill/>
          </a:ln>
        </p:spPr>
      </p:pic>
      <p:sp>
        <p:nvSpPr>
          <p:cNvPr id="2457" name="Google Shape;2457;p97"/>
          <p:cNvSpPr/>
          <p:nvPr/>
        </p:nvSpPr>
        <p:spPr>
          <a:xfrm>
            <a:off x="8287325" y="1360600"/>
            <a:ext cx="1329600" cy="2556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97"/>
          <p:cNvSpPr/>
          <p:nvPr/>
        </p:nvSpPr>
        <p:spPr>
          <a:xfrm rot="2700000">
            <a:off x="7865479" y="2619358"/>
            <a:ext cx="622395" cy="2113684"/>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97"/>
          <p:cNvSpPr/>
          <p:nvPr/>
        </p:nvSpPr>
        <p:spPr>
          <a:xfrm>
            <a:off x="7982525" y="3772575"/>
            <a:ext cx="1329600" cy="60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97"/>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Electron lifetime</a:t>
            </a:r>
            <a:endParaRPr sz="1950"/>
          </a:p>
        </p:txBody>
      </p:sp>
      <p:sp>
        <p:nvSpPr>
          <p:cNvPr id="2461" name="Google Shape;2461;p97"/>
          <p:cNvSpPr txBox="1"/>
          <p:nvPr>
            <p:ph idx="1" type="body"/>
          </p:nvPr>
        </p:nvSpPr>
        <p:spPr>
          <a:xfrm>
            <a:off x="222250" y="790650"/>
            <a:ext cx="4704900" cy="312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Ionization electrons drift towards the anode, but electronegative contaminants in the argon can neutralize their charge → signal loss! </a:t>
            </a:r>
            <a:br>
              <a:rPr lang="en" sz="1400">
                <a:solidFill>
                  <a:schemeClr val="dk1"/>
                </a:solidFill>
              </a:rPr>
            </a:br>
            <a:r>
              <a:rPr lang="en" sz="1400">
                <a:solidFill>
                  <a:schemeClr val="dk1"/>
                </a:solidFill>
              </a:rPr>
              <a:t>Electronegative contaminant = </a:t>
            </a:r>
            <a:r>
              <a:rPr b="1" lang="en" sz="1400">
                <a:solidFill>
                  <a:srgbClr val="C7007E"/>
                </a:solidFill>
              </a:rPr>
              <a:t>Oxygen and Water</a:t>
            </a:r>
            <a:r>
              <a:rPr lang="en" sz="1400">
                <a:solidFill>
                  <a:schemeClr val="dk1"/>
                </a:solidFill>
              </a:rPr>
              <a:t> vapor. </a:t>
            </a:r>
            <a:br>
              <a:rPr lang="en" sz="1400">
                <a:solidFill>
                  <a:schemeClr val="dk1"/>
                </a:solidFill>
              </a:rPr>
            </a:br>
            <a:br>
              <a:rPr lang="en" sz="1400">
                <a:solidFill>
                  <a:schemeClr val="dk1"/>
                </a:solidFill>
              </a:rPr>
            </a:br>
            <a:r>
              <a:rPr lang="en" sz="1400">
                <a:solidFill>
                  <a:schemeClr val="dk1"/>
                </a:solidFill>
              </a:rPr>
              <a:t>W/ contaminants, the amount of charge collected at the anode depends on the distance the charge has to travels, </a:t>
            </a:r>
            <a:br>
              <a:rPr lang="en" sz="1400">
                <a:solidFill>
                  <a:schemeClr val="dk1"/>
                </a:solidFill>
              </a:rPr>
            </a:br>
            <a:r>
              <a:rPr lang="en" sz="1400">
                <a:solidFill>
                  <a:schemeClr val="dk1"/>
                </a:solidFill>
              </a:rPr>
              <a:t>or equivalently, the drift time. </a:t>
            </a:r>
            <a:br>
              <a:rPr lang="en" sz="1400">
                <a:solidFill>
                  <a:schemeClr val="dk1"/>
                </a:solidFill>
              </a:rPr>
            </a:br>
            <a:r>
              <a:rPr lang="en" sz="1400">
                <a:solidFill>
                  <a:schemeClr val="dk1"/>
                </a:solidFill>
              </a:rPr>
              <a:t>For a given charge deposited in argon, the charge collected decays exponentially with drift time. Why?</a:t>
            </a:r>
            <a:br>
              <a:rPr lang="en" sz="1400">
                <a:solidFill>
                  <a:schemeClr val="dk1"/>
                </a:solidFill>
              </a:rPr>
            </a:br>
            <a:endParaRPr sz="1400">
              <a:solidFill>
                <a:schemeClr val="dk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5" name="Shape 2465"/>
        <p:cNvGrpSpPr/>
        <p:nvPr/>
      </p:nvGrpSpPr>
      <p:grpSpPr>
        <a:xfrm>
          <a:off x="0" y="0"/>
          <a:ext cx="0" cy="0"/>
          <a:chOff x="0" y="0"/>
          <a:chExt cx="0" cy="0"/>
        </a:xfrm>
      </p:grpSpPr>
      <p:sp>
        <p:nvSpPr>
          <p:cNvPr id="2466" name="Google Shape;2466;p9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467" name="Google Shape;2467;p9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468" name="Google Shape;2468;p9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469" name="Google Shape;2469;p98"/>
          <p:cNvSpPr txBox="1"/>
          <p:nvPr/>
        </p:nvSpPr>
        <p:spPr>
          <a:xfrm>
            <a:off x="6013400" y="24195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3"/>
              </a:rPr>
              <a:t>https://arxiv.org/pdf/1911.10379.pdf</a:t>
            </a:r>
            <a:endParaRPr sz="1000"/>
          </a:p>
        </p:txBody>
      </p:sp>
      <p:pic>
        <p:nvPicPr>
          <p:cNvPr id="2470" name="Google Shape;2470;p98"/>
          <p:cNvPicPr preferRelativeResize="0"/>
          <p:nvPr/>
        </p:nvPicPr>
        <p:blipFill>
          <a:blip r:embed="rId4">
            <a:alphaModFix/>
          </a:blip>
          <a:stretch>
            <a:fillRect/>
          </a:stretch>
        </p:blipFill>
        <p:spPr>
          <a:xfrm>
            <a:off x="5178442" y="729300"/>
            <a:ext cx="4509756" cy="3794400"/>
          </a:xfrm>
          <a:prstGeom prst="rect">
            <a:avLst/>
          </a:prstGeom>
          <a:noFill/>
          <a:ln>
            <a:noFill/>
          </a:ln>
        </p:spPr>
      </p:pic>
      <p:sp>
        <p:nvSpPr>
          <p:cNvPr id="2471" name="Google Shape;2471;p98"/>
          <p:cNvSpPr/>
          <p:nvPr/>
        </p:nvSpPr>
        <p:spPr>
          <a:xfrm>
            <a:off x="8287325" y="1360600"/>
            <a:ext cx="1329600" cy="2556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98"/>
          <p:cNvSpPr/>
          <p:nvPr/>
        </p:nvSpPr>
        <p:spPr>
          <a:xfrm rot="2700000">
            <a:off x="7865479" y="2619358"/>
            <a:ext cx="622395" cy="2113684"/>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98"/>
          <p:cNvSpPr/>
          <p:nvPr/>
        </p:nvSpPr>
        <p:spPr>
          <a:xfrm>
            <a:off x="7982525" y="3772575"/>
            <a:ext cx="1329600" cy="60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98"/>
          <p:cNvSpPr/>
          <p:nvPr/>
        </p:nvSpPr>
        <p:spPr>
          <a:xfrm rot="-2906843">
            <a:off x="7343076" y="333551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98"/>
          <p:cNvSpPr/>
          <p:nvPr/>
        </p:nvSpPr>
        <p:spPr>
          <a:xfrm rot="-2906843">
            <a:off x="7343076" y="2715139"/>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98"/>
          <p:cNvSpPr/>
          <p:nvPr/>
        </p:nvSpPr>
        <p:spPr>
          <a:xfrm rot="-2906843">
            <a:off x="7619358" y="3180420"/>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98"/>
          <p:cNvSpPr/>
          <p:nvPr/>
        </p:nvSpPr>
        <p:spPr>
          <a:xfrm rot="-2906843">
            <a:off x="7757499" y="302532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98"/>
          <p:cNvSpPr/>
          <p:nvPr/>
        </p:nvSpPr>
        <p:spPr>
          <a:xfrm rot="-2906843">
            <a:off x="7274005" y="310287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98"/>
          <p:cNvSpPr/>
          <p:nvPr/>
        </p:nvSpPr>
        <p:spPr>
          <a:xfrm rot="-2906843">
            <a:off x="7412146" y="2947779"/>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98"/>
          <p:cNvSpPr/>
          <p:nvPr/>
        </p:nvSpPr>
        <p:spPr>
          <a:xfrm rot="-2906843">
            <a:off x="7481217" y="256004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98"/>
          <p:cNvSpPr/>
          <p:nvPr/>
        </p:nvSpPr>
        <p:spPr>
          <a:xfrm rot="-2906843">
            <a:off x="7619358" y="224985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98"/>
          <p:cNvSpPr/>
          <p:nvPr/>
        </p:nvSpPr>
        <p:spPr>
          <a:xfrm rot="-2906843">
            <a:off x="7826570" y="2482498"/>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98"/>
          <p:cNvSpPr/>
          <p:nvPr/>
        </p:nvSpPr>
        <p:spPr>
          <a:xfrm rot="-2906843">
            <a:off x="7895640" y="224985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98"/>
          <p:cNvSpPr/>
          <p:nvPr/>
        </p:nvSpPr>
        <p:spPr>
          <a:xfrm rot="-2906843">
            <a:off x="7412146" y="232740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98"/>
          <p:cNvSpPr/>
          <p:nvPr/>
        </p:nvSpPr>
        <p:spPr>
          <a:xfrm rot="-2906843">
            <a:off x="7619358" y="2715139"/>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98"/>
          <p:cNvSpPr/>
          <p:nvPr/>
        </p:nvSpPr>
        <p:spPr>
          <a:xfrm rot="-2906843">
            <a:off x="6652370" y="3645701"/>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98"/>
          <p:cNvSpPr/>
          <p:nvPr/>
        </p:nvSpPr>
        <p:spPr>
          <a:xfrm rot="-2906843">
            <a:off x="6652370" y="302532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98"/>
          <p:cNvSpPr/>
          <p:nvPr/>
        </p:nvSpPr>
        <p:spPr>
          <a:xfrm rot="-2906843">
            <a:off x="6928652" y="3490608"/>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98"/>
          <p:cNvSpPr/>
          <p:nvPr/>
        </p:nvSpPr>
        <p:spPr>
          <a:xfrm rot="-2906843">
            <a:off x="7066793" y="333551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98"/>
          <p:cNvSpPr/>
          <p:nvPr/>
        </p:nvSpPr>
        <p:spPr>
          <a:xfrm rot="-2906843">
            <a:off x="6583300" y="3413061"/>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98"/>
          <p:cNvSpPr/>
          <p:nvPr/>
        </p:nvSpPr>
        <p:spPr>
          <a:xfrm rot="-2906843">
            <a:off x="6721441" y="325796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98"/>
          <p:cNvSpPr/>
          <p:nvPr/>
        </p:nvSpPr>
        <p:spPr>
          <a:xfrm rot="-2906843">
            <a:off x="6790511" y="2870232"/>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98"/>
          <p:cNvSpPr/>
          <p:nvPr/>
        </p:nvSpPr>
        <p:spPr>
          <a:xfrm rot="-2906843">
            <a:off x="6928652" y="256004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98"/>
          <p:cNvSpPr/>
          <p:nvPr/>
        </p:nvSpPr>
        <p:spPr>
          <a:xfrm rot="-2906843">
            <a:off x="7135864" y="279268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98"/>
          <p:cNvSpPr/>
          <p:nvPr/>
        </p:nvSpPr>
        <p:spPr>
          <a:xfrm rot="-2906843">
            <a:off x="7204935" y="256004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98"/>
          <p:cNvSpPr/>
          <p:nvPr/>
        </p:nvSpPr>
        <p:spPr>
          <a:xfrm rot="-2906843">
            <a:off x="6721441" y="2637592"/>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98"/>
          <p:cNvSpPr/>
          <p:nvPr/>
        </p:nvSpPr>
        <p:spPr>
          <a:xfrm rot="-2906843">
            <a:off x="6928652" y="302532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98"/>
          <p:cNvSpPr/>
          <p:nvPr/>
        </p:nvSpPr>
        <p:spPr>
          <a:xfrm rot="-2906843">
            <a:off x="7274005" y="2172310"/>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98"/>
          <p:cNvSpPr/>
          <p:nvPr/>
        </p:nvSpPr>
        <p:spPr>
          <a:xfrm rot="-2906843">
            <a:off x="7274005" y="155193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98"/>
          <p:cNvSpPr/>
          <p:nvPr/>
        </p:nvSpPr>
        <p:spPr>
          <a:xfrm rot="-2906843">
            <a:off x="7550287" y="201721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98"/>
          <p:cNvSpPr/>
          <p:nvPr/>
        </p:nvSpPr>
        <p:spPr>
          <a:xfrm rot="-2906843">
            <a:off x="7688429" y="186212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98"/>
          <p:cNvSpPr/>
          <p:nvPr/>
        </p:nvSpPr>
        <p:spPr>
          <a:xfrm rot="-2906843">
            <a:off x="7204935" y="1939670"/>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98"/>
          <p:cNvSpPr/>
          <p:nvPr/>
        </p:nvSpPr>
        <p:spPr>
          <a:xfrm rot="-2906843">
            <a:off x="7343076" y="178457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98"/>
          <p:cNvSpPr/>
          <p:nvPr/>
        </p:nvSpPr>
        <p:spPr>
          <a:xfrm rot="-2906843">
            <a:off x="7412146" y="1396841"/>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98"/>
          <p:cNvSpPr/>
          <p:nvPr/>
        </p:nvSpPr>
        <p:spPr>
          <a:xfrm rot="-2906843">
            <a:off x="6407287" y="398225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98"/>
          <p:cNvSpPr/>
          <p:nvPr/>
        </p:nvSpPr>
        <p:spPr>
          <a:xfrm rot="-2906843">
            <a:off x="7757499" y="131929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98"/>
          <p:cNvSpPr/>
          <p:nvPr/>
        </p:nvSpPr>
        <p:spPr>
          <a:xfrm rot="-2906843">
            <a:off x="6683570" y="398225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98"/>
          <p:cNvSpPr/>
          <p:nvPr/>
        </p:nvSpPr>
        <p:spPr>
          <a:xfrm rot="-2906843">
            <a:off x="6200076" y="4059801"/>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98"/>
          <p:cNvSpPr/>
          <p:nvPr/>
        </p:nvSpPr>
        <p:spPr>
          <a:xfrm rot="-2906843">
            <a:off x="7550287" y="155193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98"/>
          <p:cNvSpPr/>
          <p:nvPr/>
        </p:nvSpPr>
        <p:spPr>
          <a:xfrm rot="-2906843">
            <a:off x="6583300" y="2482498"/>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98"/>
          <p:cNvSpPr/>
          <p:nvPr/>
        </p:nvSpPr>
        <p:spPr>
          <a:xfrm rot="-2906843">
            <a:off x="6583300" y="186212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98"/>
          <p:cNvSpPr/>
          <p:nvPr/>
        </p:nvSpPr>
        <p:spPr>
          <a:xfrm rot="-2906843">
            <a:off x="6859582" y="232740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98"/>
          <p:cNvSpPr/>
          <p:nvPr/>
        </p:nvSpPr>
        <p:spPr>
          <a:xfrm rot="-2906843">
            <a:off x="6997723" y="2172310"/>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98"/>
          <p:cNvSpPr/>
          <p:nvPr/>
        </p:nvSpPr>
        <p:spPr>
          <a:xfrm rot="-2906843">
            <a:off x="6514229" y="224985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98"/>
          <p:cNvSpPr/>
          <p:nvPr/>
        </p:nvSpPr>
        <p:spPr>
          <a:xfrm rot="-2906843">
            <a:off x="6652370" y="209476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98"/>
          <p:cNvSpPr/>
          <p:nvPr/>
        </p:nvSpPr>
        <p:spPr>
          <a:xfrm rot="-2906843">
            <a:off x="6721441" y="1707029"/>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98"/>
          <p:cNvSpPr/>
          <p:nvPr/>
        </p:nvSpPr>
        <p:spPr>
          <a:xfrm rot="-2906843">
            <a:off x="6859582" y="1396841"/>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98"/>
          <p:cNvSpPr/>
          <p:nvPr/>
        </p:nvSpPr>
        <p:spPr>
          <a:xfrm rot="-2906843">
            <a:off x="7066793" y="1629482"/>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98"/>
          <p:cNvSpPr/>
          <p:nvPr/>
        </p:nvSpPr>
        <p:spPr>
          <a:xfrm rot="-2906843">
            <a:off x="7135864" y="1396841"/>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98"/>
          <p:cNvSpPr/>
          <p:nvPr/>
        </p:nvSpPr>
        <p:spPr>
          <a:xfrm rot="-2906843">
            <a:off x="6652370" y="1474388"/>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98"/>
          <p:cNvSpPr/>
          <p:nvPr/>
        </p:nvSpPr>
        <p:spPr>
          <a:xfrm rot="-2906843">
            <a:off x="6859582" y="186212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98"/>
          <p:cNvSpPr/>
          <p:nvPr/>
        </p:nvSpPr>
        <p:spPr>
          <a:xfrm rot="-2906843">
            <a:off x="6030735" y="3878342"/>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98"/>
          <p:cNvSpPr/>
          <p:nvPr/>
        </p:nvSpPr>
        <p:spPr>
          <a:xfrm rot="-2906843">
            <a:off x="6030735" y="325796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98"/>
          <p:cNvSpPr/>
          <p:nvPr/>
        </p:nvSpPr>
        <p:spPr>
          <a:xfrm rot="-2906843">
            <a:off x="6307017" y="3723248"/>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98"/>
          <p:cNvSpPr/>
          <p:nvPr/>
        </p:nvSpPr>
        <p:spPr>
          <a:xfrm rot="-2906843">
            <a:off x="6445158" y="356815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98"/>
          <p:cNvSpPr/>
          <p:nvPr/>
        </p:nvSpPr>
        <p:spPr>
          <a:xfrm rot="-2906843">
            <a:off x="5961664" y="3645701"/>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98"/>
          <p:cNvSpPr/>
          <p:nvPr/>
        </p:nvSpPr>
        <p:spPr>
          <a:xfrm rot="-2906843">
            <a:off x="6099806" y="3490608"/>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98"/>
          <p:cNvSpPr/>
          <p:nvPr/>
        </p:nvSpPr>
        <p:spPr>
          <a:xfrm rot="-2906843">
            <a:off x="6168876" y="310287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98"/>
          <p:cNvSpPr/>
          <p:nvPr/>
        </p:nvSpPr>
        <p:spPr>
          <a:xfrm rot="-2906843">
            <a:off x="6307017" y="279268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98"/>
          <p:cNvSpPr/>
          <p:nvPr/>
        </p:nvSpPr>
        <p:spPr>
          <a:xfrm rot="-2906843">
            <a:off x="6514229" y="302532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98"/>
          <p:cNvSpPr/>
          <p:nvPr/>
        </p:nvSpPr>
        <p:spPr>
          <a:xfrm rot="-2906843">
            <a:off x="6583300" y="279268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98"/>
          <p:cNvSpPr/>
          <p:nvPr/>
        </p:nvSpPr>
        <p:spPr>
          <a:xfrm rot="-2906843">
            <a:off x="6099806" y="2870232"/>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98"/>
          <p:cNvSpPr/>
          <p:nvPr/>
        </p:nvSpPr>
        <p:spPr>
          <a:xfrm rot="-2906843">
            <a:off x="6307017" y="325796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98"/>
          <p:cNvSpPr/>
          <p:nvPr/>
        </p:nvSpPr>
        <p:spPr>
          <a:xfrm rot="-2906843">
            <a:off x="5340029" y="4188530"/>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98"/>
          <p:cNvSpPr/>
          <p:nvPr/>
        </p:nvSpPr>
        <p:spPr>
          <a:xfrm rot="-2906843">
            <a:off x="5340029" y="356815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98"/>
          <p:cNvSpPr/>
          <p:nvPr/>
        </p:nvSpPr>
        <p:spPr>
          <a:xfrm rot="-2906843">
            <a:off x="5616312" y="403343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98"/>
          <p:cNvSpPr/>
          <p:nvPr/>
        </p:nvSpPr>
        <p:spPr>
          <a:xfrm rot="-2906843">
            <a:off x="5754453" y="3878342"/>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98"/>
          <p:cNvSpPr/>
          <p:nvPr/>
        </p:nvSpPr>
        <p:spPr>
          <a:xfrm rot="-2906843">
            <a:off x="5270959" y="3955889"/>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98"/>
          <p:cNvSpPr/>
          <p:nvPr/>
        </p:nvSpPr>
        <p:spPr>
          <a:xfrm rot="-2906843">
            <a:off x="5409100" y="380079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98"/>
          <p:cNvSpPr/>
          <p:nvPr/>
        </p:nvSpPr>
        <p:spPr>
          <a:xfrm rot="-2906843">
            <a:off x="5478171" y="3413061"/>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98"/>
          <p:cNvSpPr/>
          <p:nvPr/>
        </p:nvSpPr>
        <p:spPr>
          <a:xfrm rot="-2906843">
            <a:off x="5616312" y="310287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98"/>
          <p:cNvSpPr/>
          <p:nvPr/>
        </p:nvSpPr>
        <p:spPr>
          <a:xfrm rot="-2906843">
            <a:off x="5823523" y="333551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98"/>
          <p:cNvSpPr/>
          <p:nvPr/>
        </p:nvSpPr>
        <p:spPr>
          <a:xfrm rot="-2906843">
            <a:off x="5892594" y="310287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98"/>
          <p:cNvSpPr/>
          <p:nvPr/>
        </p:nvSpPr>
        <p:spPr>
          <a:xfrm rot="-2906843">
            <a:off x="5409100" y="3180420"/>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98"/>
          <p:cNvSpPr/>
          <p:nvPr/>
        </p:nvSpPr>
        <p:spPr>
          <a:xfrm rot="-2906843">
            <a:off x="5616312" y="356815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98"/>
          <p:cNvSpPr/>
          <p:nvPr/>
        </p:nvSpPr>
        <p:spPr>
          <a:xfrm rot="-2906843">
            <a:off x="6168876" y="2637592"/>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98"/>
          <p:cNvSpPr/>
          <p:nvPr/>
        </p:nvSpPr>
        <p:spPr>
          <a:xfrm rot="-2906843">
            <a:off x="6168876" y="201721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98"/>
          <p:cNvSpPr/>
          <p:nvPr/>
        </p:nvSpPr>
        <p:spPr>
          <a:xfrm rot="-2906843">
            <a:off x="6445158" y="2482498"/>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98"/>
          <p:cNvSpPr/>
          <p:nvPr/>
        </p:nvSpPr>
        <p:spPr>
          <a:xfrm rot="-2906843">
            <a:off x="6583300" y="232740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98"/>
          <p:cNvSpPr/>
          <p:nvPr/>
        </p:nvSpPr>
        <p:spPr>
          <a:xfrm rot="-2906843">
            <a:off x="6099806" y="2404951"/>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98"/>
          <p:cNvSpPr/>
          <p:nvPr/>
        </p:nvSpPr>
        <p:spPr>
          <a:xfrm rot="-2906843">
            <a:off x="6237947" y="224985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98"/>
          <p:cNvSpPr/>
          <p:nvPr/>
        </p:nvSpPr>
        <p:spPr>
          <a:xfrm rot="-2906843">
            <a:off x="6307017" y="186212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98"/>
          <p:cNvSpPr/>
          <p:nvPr/>
        </p:nvSpPr>
        <p:spPr>
          <a:xfrm rot="-2906843">
            <a:off x="6445158" y="155193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98"/>
          <p:cNvSpPr/>
          <p:nvPr/>
        </p:nvSpPr>
        <p:spPr>
          <a:xfrm rot="-2906843">
            <a:off x="6652370" y="178457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98"/>
          <p:cNvSpPr/>
          <p:nvPr/>
        </p:nvSpPr>
        <p:spPr>
          <a:xfrm rot="-2906843">
            <a:off x="6721441" y="155193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98"/>
          <p:cNvSpPr/>
          <p:nvPr/>
        </p:nvSpPr>
        <p:spPr>
          <a:xfrm rot="-2906843">
            <a:off x="6237947" y="1629482"/>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98"/>
          <p:cNvSpPr/>
          <p:nvPr/>
        </p:nvSpPr>
        <p:spPr>
          <a:xfrm rot="-2906843">
            <a:off x="6445158" y="2017217"/>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98"/>
          <p:cNvSpPr/>
          <p:nvPr/>
        </p:nvSpPr>
        <p:spPr>
          <a:xfrm rot="-2906843">
            <a:off x="5478171" y="2947779"/>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98"/>
          <p:cNvSpPr/>
          <p:nvPr/>
        </p:nvSpPr>
        <p:spPr>
          <a:xfrm rot="-2906843">
            <a:off x="5478171" y="232740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98"/>
          <p:cNvSpPr/>
          <p:nvPr/>
        </p:nvSpPr>
        <p:spPr>
          <a:xfrm rot="-2906843">
            <a:off x="5754453" y="2792686"/>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98"/>
          <p:cNvSpPr/>
          <p:nvPr/>
        </p:nvSpPr>
        <p:spPr>
          <a:xfrm rot="-2906843">
            <a:off x="5892594" y="2637592"/>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98"/>
          <p:cNvSpPr/>
          <p:nvPr/>
        </p:nvSpPr>
        <p:spPr>
          <a:xfrm rot="-2906843">
            <a:off x="5409100" y="2715139"/>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98"/>
          <p:cNvSpPr/>
          <p:nvPr/>
        </p:nvSpPr>
        <p:spPr>
          <a:xfrm rot="-2906843">
            <a:off x="5547241" y="2560045"/>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98"/>
          <p:cNvSpPr/>
          <p:nvPr/>
        </p:nvSpPr>
        <p:spPr>
          <a:xfrm rot="-2906843">
            <a:off x="5616312" y="2172310"/>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98"/>
          <p:cNvSpPr/>
          <p:nvPr/>
        </p:nvSpPr>
        <p:spPr>
          <a:xfrm rot="-2906843">
            <a:off x="5754453" y="186212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98"/>
          <p:cNvSpPr/>
          <p:nvPr/>
        </p:nvSpPr>
        <p:spPr>
          <a:xfrm rot="-2906843">
            <a:off x="5961664" y="209476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98"/>
          <p:cNvSpPr/>
          <p:nvPr/>
        </p:nvSpPr>
        <p:spPr>
          <a:xfrm rot="-2906843">
            <a:off x="6030735" y="1862123"/>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98"/>
          <p:cNvSpPr/>
          <p:nvPr/>
        </p:nvSpPr>
        <p:spPr>
          <a:xfrm rot="-2906843">
            <a:off x="5547241" y="1939670"/>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98"/>
          <p:cNvSpPr/>
          <p:nvPr/>
        </p:nvSpPr>
        <p:spPr>
          <a:xfrm rot="-2906843">
            <a:off x="5754453" y="2327404"/>
            <a:ext cx="70556" cy="84358"/>
          </a:xfrm>
          <a:prstGeom prst="flowChartConnector">
            <a:avLst/>
          </a:prstGeom>
          <a:solidFill>
            <a:srgbClr val="C700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98"/>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Electron lifetime</a:t>
            </a:r>
            <a:endParaRPr sz="1950"/>
          </a:p>
        </p:txBody>
      </p:sp>
      <p:sp>
        <p:nvSpPr>
          <p:cNvPr id="2571" name="Google Shape;2571;p98"/>
          <p:cNvSpPr txBox="1"/>
          <p:nvPr>
            <p:ph idx="1" type="body"/>
          </p:nvPr>
        </p:nvSpPr>
        <p:spPr>
          <a:xfrm>
            <a:off x="222250" y="790650"/>
            <a:ext cx="4704900" cy="312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Ionization electrons drift towards the anode, but electronegative contaminants in the argon can neutralize their charge → signal loss! </a:t>
            </a:r>
            <a:br>
              <a:rPr lang="en" sz="1400">
                <a:solidFill>
                  <a:schemeClr val="dk1"/>
                </a:solidFill>
              </a:rPr>
            </a:br>
            <a:r>
              <a:rPr lang="en" sz="1400">
                <a:solidFill>
                  <a:schemeClr val="dk1"/>
                </a:solidFill>
              </a:rPr>
              <a:t>Electronegative contaminant = </a:t>
            </a:r>
            <a:r>
              <a:rPr b="1" lang="en" sz="1400">
                <a:solidFill>
                  <a:srgbClr val="C7007E"/>
                </a:solidFill>
              </a:rPr>
              <a:t>Oxygen and Water</a:t>
            </a:r>
            <a:r>
              <a:rPr lang="en" sz="1400">
                <a:solidFill>
                  <a:schemeClr val="dk1"/>
                </a:solidFill>
              </a:rPr>
              <a:t> vapor. </a:t>
            </a:r>
            <a:br>
              <a:rPr lang="en" sz="1400">
                <a:solidFill>
                  <a:schemeClr val="dk1"/>
                </a:solidFill>
              </a:rPr>
            </a:br>
            <a:br>
              <a:rPr lang="en" sz="1400">
                <a:solidFill>
                  <a:schemeClr val="dk1"/>
                </a:solidFill>
              </a:rPr>
            </a:br>
            <a:r>
              <a:rPr lang="en" sz="1400">
                <a:solidFill>
                  <a:schemeClr val="dk1"/>
                </a:solidFill>
              </a:rPr>
              <a:t>W/ contaminants, the amount of charge collected at the anode depends on the distance the charge has to travels, </a:t>
            </a:r>
            <a:br>
              <a:rPr lang="en" sz="1400">
                <a:solidFill>
                  <a:schemeClr val="dk1"/>
                </a:solidFill>
              </a:rPr>
            </a:br>
            <a:r>
              <a:rPr lang="en" sz="1400">
                <a:solidFill>
                  <a:schemeClr val="dk1"/>
                </a:solidFill>
              </a:rPr>
              <a:t>or equivalently, the drift time. </a:t>
            </a:r>
            <a:br>
              <a:rPr lang="en" sz="1400">
                <a:solidFill>
                  <a:schemeClr val="dk1"/>
                </a:solidFill>
              </a:rPr>
            </a:br>
            <a:r>
              <a:rPr lang="en" sz="1400">
                <a:solidFill>
                  <a:schemeClr val="dk1"/>
                </a:solidFill>
              </a:rPr>
              <a:t>For a given charge deposited in argon, the charge collected decays exponentially with drift time.</a:t>
            </a:r>
            <a:br>
              <a:rPr lang="en" sz="1400">
                <a:solidFill>
                  <a:schemeClr val="dk1"/>
                </a:solidFill>
              </a:rPr>
            </a:br>
            <a:br>
              <a:rPr lang="en" sz="1400">
                <a:solidFill>
                  <a:schemeClr val="dk1"/>
                </a:solidFill>
              </a:rPr>
            </a:br>
            <a:r>
              <a:rPr lang="en" sz="1400">
                <a:solidFill>
                  <a:schemeClr val="dk1"/>
                </a:solidFill>
              </a:rPr>
              <a:t>The contaminants are uniformly distributed in the Ar volume. My moving charge has the same constant probability of getting neutralized every moment along its journey: dQ = -λ dt</a:t>
            </a:r>
            <a:br>
              <a:rPr lang="en" sz="1400">
                <a:solidFill>
                  <a:schemeClr val="dk1"/>
                </a:solidFill>
              </a:rPr>
            </a:br>
            <a:br>
              <a:rPr lang="en" sz="1400">
                <a:solidFill>
                  <a:schemeClr val="dk1"/>
                </a:solidFill>
              </a:rPr>
            </a:br>
            <a:r>
              <a:rPr lang="en" sz="1400">
                <a:solidFill>
                  <a:schemeClr val="dk1"/>
                </a:solidFill>
              </a:rPr>
              <a:t>Usually we express λ as 1/τ and we call τ electron lifetime.</a:t>
            </a:r>
            <a:br>
              <a:rPr lang="en" sz="1400">
                <a:solidFill>
                  <a:schemeClr val="dk1"/>
                </a:solidFill>
              </a:rPr>
            </a:br>
            <a:r>
              <a:rPr lang="en" sz="1400">
                <a:solidFill>
                  <a:schemeClr val="dk1"/>
                </a:solidFill>
              </a:rPr>
              <a:t>Solving the differential equation...</a:t>
            </a:r>
            <a:endParaRPr sz="1400">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5" name="Shape 2575"/>
        <p:cNvGrpSpPr/>
        <p:nvPr/>
      </p:nvGrpSpPr>
      <p:grpSpPr>
        <a:xfrm>
          <a:off x="0" y="0"/>
          <a:ext cx="0" cy="0"/>
          <a:chOff x="0" y="0"/>
          <a:chExt cx="0" cy="0"/>
        </a:xfrm>
      </p:grpSpPr>
      <p:sp>
        <p:nvSpPr>
          <p:cNvPr id="2576" name="Google Shape;2576;p9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577" name="Google Shape;2577;p9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578" name="Google Shape;2578;p9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579" name="Google Shape;2579;p99"/>
          <p:cNvSpPr txBox="1"/>
          <p:nvPr/>
        </p:nvSpPr>
        <p:spPr>
          <a:xfrm>
            <a:off x="6013400" y="24195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3"/>
              </a:rPr>
              <a:t>https://arxiv.org/pdf/1911.10379.pdf</a:t>
            </a:r>
            <a:endParaRPr sz="1000"/>
          </a:p>
        </p:txBody>
      </p:sp>
      <p:sp>
        <p:nvSpPr>
          <p:cNvPr id="2580" name="Google Shape;2580;p99"/>
          <p:cNvSpPr txBox="1"/>
          <p:nvPr>
            <p:ph idx="1" type="body"/>
          </p:nvPr>
        </p:nvSpPr>
        <p:spPr>
          <a:xfrm>
            <a:off x="462475" y="790650"/>
            <a:ext cx="8371200" cy="4050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400">
                <a:solidFill>
                  <a:schemeClr val="dk1"/>
                </a:solidFill>
              </a:rPr>
              <a:t>… and remembering that we usually measure dQ/dx in the detector, we get</a:t>
            </a:r>
            <a:endParaRPr sz="1400">
              <a:solidFill>
                <a:schemeClr val="dk1"/>
              </a:solidFill>
            </a:endParaRPr>
          </a:p>
        </p:txBody>
      </p:sp>
      <p:pic>
        <p:nvPicPr>
          <p:cNvPr id="2581" name="Google Shape;2581;p99"/>
          <p:cNvPicPr preferRelativeResize="0"/>
          <p:nvPr/>
        </p:nvPicPr>
        <p:blipFill>
          <a:blip r:embed="rId4">
            <a:alphaModFix/>
          </a:blip>
          <a:stretch>
            <a:fillRect/>
          </a:stretch>
        </p:blipFill>
        <p:spPr>
          <a:xfrm>
            <a:off x="1619250" y="1065700"/>
            <a:ext cx="2876550" cy="1143000"/>
          </a:xfrm>
          <a:prstGeom prst="rect">
            <a:avLst/>
          </a:prstGeom>
          <a:noFill/>
          <a:ln>
            <a:noFill/>
          </a:ln>
        </p:spPr>
      </p:pic>
      <p:cxnSp>
        <p:nvCxnSpPr>
          <p:cNvPr id="2582" name="Google Shape;2582;p99"/>
          <p:cNvCxnSpPr/>
          <p:nvPr/>
        </p:nvCxnSpPr>
        <p:spPr>
          <a:xfrm flipH="1" rot="10800000">
            <a:off x="1206000" y="1700900"/>
            <a:ext cx="711300" cy="731700"/>
          </a:xfrm>
          <a:prstGeom prst="straightConnector1">
            <a:avLst/>
          </a:prstGeom>
          <a:noFill/>
          <a:ln cap="flat" cmpd="sng" w="9525">
            <a:solidFill>
              <a:schemeClr val="dk2"/>
            </a:solidFill>
            <a:prstDash val="solid"/>
            <a:round/>
            <a:headEnd len="med" w="med" type="triangle"/>
            <a:tailEnd len="med" w="med" type="none"/>
          </a:ln>
        </p:spPr>
      </p:cxnSp>
      <p:sp>
        <p:nvSpPr>
          <p:cNvPr id="2583" name="Google Shape;2583;p99"/>
          <p:cNvSpPr txBox="1"/>
          <p:nvPr>
            <p:ph idx="1" type="body"/>
          </p:nvPr>
        </p:nvSpPr>
        <p:spPr>
          <a:xfrm>
            <a:off x="310075" y="2543250"/>
            <a:ext cx="2774100" cy="4050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400">
                <a:solidFill>
                  <a:schemeClr val="dk1"/>
                </a:solidFill>
              </a:rPr>
              <a:t>Charge per unit length seen by my wires</a:t>
            </a:r>
            <a:endParaRPr sz="1400">
              <a:solidFill>
                <a:schemeClr val="dk1"/>
              </a:solidFill>
            </a:endParaRPr>
          </a:p>
        </p:txBody>
      </p:sp>
      <p:cxnSp>
        <p:nvCxnSpPr>
          <p:cNvPr id="2584" name="Google Shape;2584;p99"/>
          <p:cNvCxnSpPr>
            <a:stCxn id="2585" idx="0"/>
          </p:cNvCxnSpPr>
          <p:nvPr/>
        </p:nvCxnSpPr>
        <p:spPr>
          <a:xfrm rot="10800000">
            <a:off x="3318925" y="2030550"/>
            <a:ext cx="1273800" cy="817500"/>
          </a:xfrm>
          <a:prstGeom prst="straightConnector1">
            <a:avLst/>
          </a:prstGeom>
          <a:noFill/>
          <a:ln cap="flat" cmpd="sng" w="9525">
            <a:solidFill>
              <a:schemeClr val="dk2"/>
            </a:solidFill>
            <a:prstDash val="solid"/>
            <a:round/>
            <a:headEnd len="med" w="med" type="triangle"/>
            <a:tailEnd len="med" w="med" type="none"/>
          </a:ln>
        </p:spPr>
      </p:cxnSp>
      <p:sp>
        <p:nvSpPr>
          <p:cNvPr id="2585" name="Google Shape;2585;p99"/>
          <p:cNvSpPr txBox="1"/>
          <p:nvPr>
            <p:ph idx="1" type="body"/>
          </p:nvPr>
        </p:nvSpPr>
        <p:spPr>
          <a:xfrm>
            <a:off x="3205675" y="2848050"/>
            <a:ext cx="2774100" cy="4050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400">
                <a:solidFill>
                  <a:schemeClr val="dk1"/>
                </a:solidFill>
              </a:rPr>
              <a:t>Charge deposited when the charge started drifting</a:t>
            </a:r>
            <a:endParaRPr sz="1400">
              <a:solidFill>
                <a:schemeClr val="dk1"/>
              </a:solidFill>
            </a:endParaRPr>
          </a:p>
        </p:txBody>
      </p:sp>
      <p:cxnSp>
        <p:nvCxnSpPr>
          <p:cNvPr id="2586" name="Google Shape;2586;p99"/>
          <p:cNvCxnSpPr>
            <a:stCxn id="2587" idx="1"/>
          </p:cNvCxnSpPr>
          <p:nvPr/>
        </p:nvCxnSpPr>
        <p:spPr>
          <a:xfrm rot="10800000">
            <a:off x="3803575" y="1680300"/>
            <a:ext cx="1307100" cy="769500"/>
          </a:xfrm>
          <a:prstGeom prst="straightConnector1">
            <a:avLst/>
          </a:prstGeom>
          <a:noFill/>
          <a:ln cap="flat" cmpd="sng" w="9525">
            <a:solidFill>
              <a:schemeClr val="dk2"/>
            </a:solidFill>
            <a:prstDash val="solid"/>
            <a:round/>
            <a:headEnd len="med" w="med" type="triangle"/>
            <a:tailEnd len="med" w="med" type="none"/>
          </a:ln>
        </p:spPr>
      </p:cxnSp>
      <p:sp>
        <p:nvSpPr>
          <p:cNvPr id="2587" name="Google Shape;2587;p99"/>
          <p:cNvSpPr txBox="1"/>
          <p:nvPr>
            <p:ph idx="1" type="body"/>
          </p:nvPr>
        </p:nvSpPr>
        <p:spPr>
          <a:xfrm>
            <a:off x="5110675" y="2314650"/>
            <a:ext cx="2774100" cy="2703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rgbClr val="505050"/>
              </a:buClr>
              <a:buSzPts val="1600"/>
              <a:buNone/>
            </a:pPr>
            <a:r>
              <a:rPr lang="en" sz="1400">
                <a:solidFill>
                  <a:schemeClr val="dk1"/>
                </a:solidFill>
              </a:rPr>
              <a:t>Drift time</a:t>
            </a:r>
            <a:endParaRPr sz="1400">
              <a:solidFill>
                <a:schemeClr val="dk1"/>
              </a:solidFill>
            </a:endParaRPr>
          </a:p>
        </p:txBody>
      </p:sp>
      <p:cxnSp>
        <p:nvCxnSpPr>
          <p:cNvPr id="2588" name="Google Shape;2588;p99"/>
          <p:cNvCxnSpPr>
            <a:stCxn id="2589" idx="1"/>
          </p:cNvCxnSpPr>
          <p:nvPr/>
        </p:nvCxnSpPr>
        <p:spPr>
          <a:xfrm rot="10800000">
            <a:off x="4229875" y="1558500"/>
            <a:ext cx="1338000" cy="542400"/>
          </a:xfrm>
          <a:prstGeom prst="straightConnector1">
            <a:avLst/>
          </a:prstGeom>
          <a:noFill/>
          <a:ln cap="flat" cmpd="sng" w="9525">
            <a:solidFill>
              <a:schemeClr val="dk2"/>
            </a:solidFill>
            <a:prstDash val="solid"/>
            <a:round/>
            <a:headEnd len="med" w="med" type="triangle"/>
            <a:tailEnd len="med" w="med" type="none"/>
          </a:ln>
        </p:spPr>
      </p:cxnSp>
      <p:sp>
        <p:nvSpPr>
          <p:cNvPr id="2589" name="Google Shape;2589;p99"/>
          <p:cNvSpPr txBox="1"/>
          <p:nvPr>
            <p:ph idx="1" type="body"/>
          </p:nvPr>
        </p:nvSpPr>
        <p:spPr>
          <a:xfrm>
            <a:off x="5567875" y="2009850"/>
            <a:ext cx="27741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400">
                <a:solidFill>
                  <a:schemeClr val="dk1"/>
                </a:solidFill>
              </a:rPr>
              <a:t>Lifetime</a:t>
            </a:r>
            <a:endParaRPr sz="1400">
              <a:solidFill>
                <a:schemeClr val="dk1"/>
              </a:solidFill>
            </a:endParaRPr>
          </a:p>
        </p:txBody>
      </p:sp>
      <p:sp>
        <p:nvSpPr>
          <p:cNvPr id="2590" name="Google Shape;2590;p99"/>
          <p:cNvSpPr txBox="1"/>
          <p:nvPr>
            <p:ph idx="1" type="body"/>
          </p:nvPr>
        </p:nvSpPr>
        <p:spPr>
          <a:xfrm>
            <a:off x="233875" y="3838650"/>
            <a:ext cx="8371200" cy="405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400">
                <a:solidFill>
                  <a:schemeClr val="dk1"/>
                </a:solidFill>
              </a:rPr>
              <a:t>How do we measure and monitor this lifetime, (aka how do we calibrate) if potentially the amount of contaminants changes overtime? With a calibrated source of dQ/dx. Any guess at what that could be?</a:t>
            </a:r>
            <a:endParaRPr sz="1400">
              <a:solidFill>
                <a:schemeClr val="dk1"/>
              </a:solidFill>
            </a:endParaRPr>
          </a:p>
        </p:txBody>
      </p:sp>
      <p:sp>
        <p:nvSpPr>
          <p:cNvPr id="2591" name="Google Shape;2591;p99"/>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Electron lifetime</a:t>
            </a:r>
            <a:endParaRPr sz="195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5" name="Shape 2595"/>
        <p:cNvGrpSpPr/>
        <p:nvPr/>
      </p:nvGrpSpPr>
      <p:grpSpPr>
        <a:xfrm>
          <a:off x="0" y="0"/>
          <a:ext cx="0" cy="0"/>
          <a:chOff x="0" y="0"/>
          <a:chExt cx="0" cy="0"/>
        </a:xfrm>
      </p:grpSpPr>
      <p:sp>
        <p:nvSpPr>
          <p:cNvPr id="2596" name="Google Shape;2596;p10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597" name="Google Shape;2597;p10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598" name="Google Shape;2598;p10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599" name="Google Shape;2599;p100"/>
          <p:cNvSpPr txBox="1"/>
          <p:nvPr/>
        </p:nvSpPr>
        <p:spPr>
          <a:xfrm>
            <a:off x="6013400" y="24195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3"/>
              </a:rPr>
              <a:t>https://arxiv.org/pdf/1911.10379.pdf</a:t>
            </a:r>
            <a:endParaRPr sz="1000"/>
          </a:p>
        </p:txBody>
      </p:sp>
      <p:sp>
        <p:nvSpPr>
          <p:cNvPr id="2600" name="Google Shape;2600;p100"/>
          <p:cNvSpPr txBox="1"/>
          <p:nvPr>
            <p:ph idx="1" type="body"/>
          </p:nvPr>
        </p:nvSpPr>
        <p:spPr>
          <a:xfrm>
            <a:off x="233875" y="790650"/>
            <a:ext cx="8371200" cy="405000"/>
          </a:xfrm>
          <a:prstGeom prst="rect">
            <a:avLst/>
          </a:prstGeom>
          <a:noFill/>
          <a:ln>
            <a:noFill/>
          </a:ln>
        </p:spPr>
        <p:txBody>
          <a:bodyPr anchorCtr="0" anchor="t" bIns="0" lIns="0" spcFirstLastPara="1" rIns="0" wrap="square" tIns="0">
            <a:normAutofit lnSpcReduction="10000"/>
          </a:bodyPr>
          <a:lstStyle/>
          <a:p>
            <a:pPr indent="0" lvl="0" marL="0" rtl="0" algn="l">
              <a:lnSpc>
                <a:spcPct val="100000"/>
              </a:lnSpc>
              <a:spcBef>
                <a:spcPts val="0"/>
              </a:spcBef>
              <a:spcAft>
                <a:spcPts val="0"/>
              </a:spcAft>
              <a:buClr>
                <a:srgbClr val="505050"/>
              </a:buClr>
              <a:buSzPts val="1600"/>
              <a:buNone/>
            </a:pPr>
            <a:r>
              <a:rPr lang="en" sz="1400">
                <a:solidFill>
                  <a:schemeClr val="dk1"/>
                </a:solidFill>
              </a:rPr>
              <a:t>Our calibration should be a source which deposits the same amount of charge everywhere along its path,</a:t>
            </a:r>
            <a:br>
              <a:rPr lang="en" sz="1400">
                <a:solidFill>
                  <a:schemeClr val="dk1"/>
                </a:solidFill>
              </a:rPr>
            </a:br>
            <a:r>
              <a:rPr lang="en" sz="1400">
                <a:solidFill>
                  <a:schemeClr val="dk1"/>
                </a:solidFill>
              </a:rPr>
              <a:t>so that I know this term, and I measure this and this! </a:t>
            </a:r>
            <a:endParaRPr sz="1400">
              <a:solidFill>
                <a:schemeClr val="dk1"/>
              </a:solidFill>
            </a:endParaRPr>
          </a:p>
        </p:txBody>
      </p:sp>
      <p:pic>
        <p:nvPicPr>
          <p:cNvPr id="2601" name="Google Shape;2601;p100"/>
          <p:cNvPicPr preferRelativeResize="0"/>
          <p:nvPr/>
        </p:nvPicPr>
        <p:blipFill>
          <a:blip r:embed="rId4">
            <a:alphaModFix/>
          </a:blip>
          <a:stretch>
            <a:fillRect/>
          </a:stretch>
        </p:blipFill>
        <p:spPr>
          <a:xfrm>
            <a:off x="476250" y="1294300"/>
            <a:ext cx="2876550" cy="1143000"/>
          </a:xfrm>
          <a:prstGeom prst="rect">
            <a:avLst/>
          </a:prstGeom>
          <a:noFill/>
          <a:ln>
            <a:noFill/>
          </a:ln>
        </p:spPr>
      </p:pic>
      <p:cxnSp>
        <p:nvCxnSpPr>
          <p:cNvPr id="2602" name="Google Shape;2602;p100"/>
          <p:cNvCxnSpPr/>
          <p:nvPr/>
        </p:nvCxnSpPr>
        <p:spPr>
          <a:xfrm rot="10800000">
            <a:off x="1690425" y="1206100"/>
            <a:ext cx="277500" cy="235800"/>
          </a:xfrm>
          <a:prstGeom prst="straightConnector1">
            <a:avLst/>
          </a:prstGeom>
          <a:noFill/>
          <a:ln cap="flat" cmpd="sng" w="9525">
            <a:solidFill>
              <a:schemeClr val="dk2"/>
            </a:solidFill>
            <a:prstDash val="solid"/>
            <a:round/>
            <a:headEnd len="med" w="med" type="triangle"/>
            <a:tailEnd len="med" w="med" type="none"/>
          </a:ln>
        </p:spPr>
      </p:cxnSp>
      <p:cxnSp>
        <p:nvCxnSpPr>
          <p:cNvPr id="2603" name="Google Shape;2603;p100"/>
          <p:cNvCxnSpPr/>
          <p:nvPr/>
        </p:nvCxnSpPr>
        <p:spPr>
          <a:xfrm flipH="1" rot="10800000">
            <a:off x="2700600" y="1185300"/>
            <a:ext cx="1144200" cy="422700"/>
          </a:xfrm>
          <a:prstGeom prst="straightConnector1">
            <a:avLst/>
          </a:prstGeom>
          <a:noFill/>
          <a:ln cap="flat" cmpd="sng" w="9525">
            <a:solidFill>
              <a:schemeClr val="dk2"/>
            </a:solidFill>
            <a:prstDash val="solid"/>
            <a:round/>
            <a:headEnd len="med" w="med" type="triangle"/>
            <a:tailEnd len="med" w="med" type="none"/>
          </a:ln>
        </p:spPr>
      </p:cxnSp>
      <p:cxnSp>
        <p:nvCxnSpPr>
          <p:cNvPr id="2604" name="Google Shape;2604;p100"/>
          <p:cNvCxnSpPr/>
          <p:nvPr/>
        </p:nvCxnSpPr>
        <p:spPr>
          <a:xfrm flipH="1" rot="10800000">
            <a:off x="1252800" y="1128600"/>
            <a:ext cx="1975800" cy="327000"/>
          </a:xfrm>
          <a:prstGeom prst="straightConnector1">
            <a:avLst/>
          </a:prstGeom>
          <a:noFill/>
          <a:ln cap="flat" cmpd="sng" w="9525">
            <a:solidFill>
              <a:schemeClr val="dk2"/>
            </a:solidFill>
            <a:prstDash val="solid"/>
            <a:round/>
            <a:headEnd len="med" w="med" type="triangle"/>
            <a:tailEnd len="med" w="med" type="none"/>
          </a:ln>
        </p:spPr>
      </p:cxnSp>
      <p:pic>
        <p:nvPicPr>
          <p:cNvPr id="2605" name="Google Shape;2605;p100"/>
          <p:cNvPicPr preferRelativeResize="0"/>
          <p:nvPr/>
        </p:nvPicPr>
        <p:blipFill>
          <a:blip r:embed="rId5">
            <a:alphaModFix/>
          </a:blip>
          <a:stretch>
            <a:fillRect/>
          </a:stretch>
        </p:blipFill>
        <p:spPr>
          <a:xfrm>
            <a:off x="5262450" y="1024450"/>
            <a:ext cx="3471537" cy="3377711"/>
          </a:xfrm>
          <a:prstGeom prst="rect">
            <a:avLst/>
          </a:prstGeom>
          <a:noFill/>
          <a:ln>
            <a:noFill/>
          </a:ln>
        </p:spPr>
      </p:pic>
      <p:sp>
        <p:nvSpPr>
          <p:cNvPr id="2606" name="Google Shape;2606;p100"/>
          <p:cNvSpPr/>
          <p:nvPr/>
        </p:nvSpPr>
        <p:spPr>
          <a:xfrm>
            <a:off x="8596750" y="1504925"/>
            <a:ext cx="989400" cy="2897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100"/>
          <p:cNvSpPr/>
          <p:nvPr/>
        </p:nvSpPr>
        <p:spPr>
          <a:xfrm rot="2264111">
            <a:off x="8354135" y="1887344"/>
            <a:ext cx="528420" cy="289701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100"/>
          <p:cNvSpPr/>
          <p:nvPr/>
        </p:nvSpPr>
        <p:spPr>
          <a:xfrm>
            <a:off x="8153150" y="3638575"/>
            <a:ext cx="989400" cy="88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09" name="Google Shape;2609;p100"/>
          <p:cNvCxnSpPr/>
          <p:nvPr/>
        </p:nvCxnSpPr>
        <p:spPr>
          <a:xfrm flipH="1" rot="10800000">
            <a:off x="5153800" y="2082175"/>
            <a:ext cx="3700500" cy="1525500"/>
          </a:xfrm>
          <a:prstGeom prst="straightConnector1">
            <a:avLst/>
          </a:prstGeom>
          <a:noFill/>
          <a:ln cap="flat" cmpd="sng" w="19050">
            <a:solidFill>
              <a:schemeClr val="dk2"/>
            </a:solidFill>
            <a:prstDash val="solid"/>
            <a:round/>
            <a:headEnd len="med" w="med" type="none"/>
            <a:tailEnd len="med" w="med" type="none"/>
          </a:ln>
        </p:spPr>
      </p:cxnSp>
      <p:cxnSp>
        <p:nvCxnSpPr>
          <p:cNvPr id="2610" name="Google Shape;2610;p100"/>
          <p:cNvCxnSpPr/>
          <p:nvPr/>
        </p:nvCxnSpPr>
        <p:spPr>
          <a:xfrm rot="10800000">
            <a:off x="5674100" y="3408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11" name="Google Shape;2611;p100"/>
          <p:cNvCxnSpPr/>
          <p:nvPr/>
        </p:nvCxnSpPr>
        <p:spPr>
          <a:xfrm rot="10800000">
            <a:off x="6055100" y="32561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12" name="Google Shape;2612;p100"/>
          <p:cNvCxnSpPr/>
          <p:nvPr/>
        </p:nvCxnSpPr>
        <p:spPr>
          <a:xfrm rot="10800000">
            <a:off x="6359900" y="31037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13" name="Google Shape;2613;p100"/>
          <p:cNvCxnSpPr/>
          <p:nvPr/>
        </p:nvCxnSpPr>
        <p:spPr>
          <a:xfrm rot="10800000">
            <a:off x="6359900" y="31037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14" name="Google Shape;2614;p100"/>
          <p:cNvCxnSpPr/>
          <p:nvPr/>
        </p:nvCxnSpPr>
        <p:spPr>
          <a:xfrm rot="10800000">
            <a:off x="6740900" y="29513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15" name="Google Shape;2615;p100"/>
          <p:cNvCxnSpPr/>
          <p:nvPr/>
        </p:nvCxnSpPr>
        <p:spPr>
          <a:xfrm rot="10800000">
            <a:off x="6740900" y="29513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16" name="Google Shape;2616;p100"/>
          <p:cNvCxnSpPr/>
          <p:nvPr/>
        </p:nvCxnSpPr>
        <p:spPr>
          <a:xfrm rot="10800000">
            <a:off x="7121900" y="27989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17" name="Google Shape;2617;p100"/>
          <p:cNvCxnSpPr/>
          <p:nvPr/>
        </p:nvCxnSpPr>
        <p:spPr>
          <a:xfrm rot="10800000">
            <a:off x="7121900" y="27989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18" name="Google Shape;2618;p100"/>
          <p:cNvCxnSpPr/>
          <p:nvPr/>
        </p:nvCxnSpPr>
        <p:spPr>
          <a:xfrm rot="10800000">
            <a:off x="7502900" y="2646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19" name="Google Shape;2619;p100"/>
          <p:cNvCxnSpPr/>
          <p:nvPr/>
        </p:nvCxnSpPr>
        <p:spPr>
          <a:xfrm rot="10800000">
            <a:off x="7502900" y="2646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20" name="Google Shape;2620;p100"/>
          <p:cNvCxnSpPr/>
          <p:nvPr/>
        </p:nvCxnSpPr>
        <p:spPr>
          <a:xfrm rot="10800000">
            <a:off x="7883900" y="2494100"/>
            <a:ext cx="483600" cy="0"/>
          </a:xfrm>
          <a:prstGeom prst="straightConnector1">
            <a:avLst/>
          </a:prstGeom>
          <a:noFill/>
          <a:ln cap="flat" cmpd="sng" w="9525">
            <a:solidFill>
              <a:srgbClr val="2E5286"/>
            </a:solidFill>
            <a:prstDash val="solid"/>
            <a:round/>
            <a:headEnd len="med" w="med" type="triangle"/>
            <a:tailEnd len="med" w="med" type="none"/>
          </a:ln>
        </p:spPr>
      </p:cxnSp>
      <p:sp>
        <p:nvSpPr>
          <p:cNvPr id="2621" name="Google Shape;2621;p100"/>
          <p:cNvSpPr txBox="1"/>
          <p:nvPr>
            <p:ph idx="1" type="body"/>
          </p:nvPr>
        </p:nvSpPr>
        <p:spPr>
          <a:xfrm>
            <a:off x="233875" y="2543250"/>
            <a:ext cx="4691400" cy="1858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505050"/>
              </a:buClr>
              <a:buSzPts val="1600"/>
              <a:buNone/>
            </a:pPr>
            <a:r>
              <a:rPr lang="en" sz="1400">
                <a:solidFill>
                  <a:schemeClr val="dk1"/>
                </a:solidFill>
              </a:rPr>
              <a:t>High energy muons that cross both the anode and the cathode are the perfect calibration source: </a:t>
            </a:r>
            <a:br>
              <a:rPr lang="en" sz="1400">
                <a:solidFill>
                  <a:schemeClr val="dk1"/>
                </a:solidFill>
              </a:rPr>
            </a:br>
            <a:r>
              <a:rPr lang="en" sz="1400">
                <a:solidFill>
                  <a:schemeClr val="dk1"/>
                </a:solidFill>
              </a:rPr>
              <a:t>the always deposit about 2 MeV/cm along their path. </a:t>
            </a:r>
            <a:br>
              <a:rPr lang="en" sz="1400">
                <a:solidFill>
                  <a:schemeClr val="dk1"/>
                </a:solidFill>
              </a:rPr>
            </a:br>
            <a:br>
              <a:rPr lang="en" sz="1400">
                <a:solidFill>
                  <a:schemeClr val="dk1"/>
                </a:solidFill>
              </a:rPr>
            </a:br>
            <a:r>
              <a:rPr lang="en" sz="1400">
                <a:solidFill>
                  <a:schemeClr val="dk1"/>
                </a:solidFill>
              </a:rPr>
              <a:t>So the difference in the charge collected from the portion of the muon close to the cathode and the portion of the muon close to the anode corresponds to how much charge is “eaten” by the contaminants. We can measure that!</a:t>
            </a:r>
            <a:endParaRPr sz="1400">
              <a:solidFill>
                <a:schemeClr val="dk1"/>
              </a:solidFill>
            </a:endParaRPr>
          </a:p>
        </p:txBody>
      </p:sp>
      <p:sp>
        <p:nvSpPr>
          <p:cNvPr id="2622" name="Google Shape;2622;p100"/>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Electron lifetime</a:t>
            </a:r>
            <a:endParaRPr sz="195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6" name="Shape 2626"/>
        <p:cNvGrpSpPr/>
        <p:nvPr/>
      </p:nvGrpSpPr>
      <p:grpSpPr>
        <a:xfrm>
          <a:off x="0" y="0"/>
          <a:ext cx="0" cy="0"/>
          <a:chOff x="0" y="0"/>
          <a:chExt cx="0" cy="0"/>
        </a:xfrm>
      </p:grpSpPr>
      <p:sp>
        <p:nvSpPr>
          <p:cNvPr id="2627" name="Google Shape;2627;p101"/>
          <p:cNvSpPr/>
          <p:nvPr/>
        </p:nvSpPr>
        <p:spPr>
          <a:xfrm>
            <a:off x="4871450" y="3280025"/>
            <a:ext cx="314700" cy="567000"/>
          </a:xfrm>
          <a:prstGeom prst="cube">
            <a:avLst>
              <a:gd fmla="val 66865"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10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629" name="Google Shape;2629;p10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630" name="Google Shape;2630;p10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631" name="Google Shape;2631;p101"/>
          <p:cNvSpPr txBox="1"/>
          <p:nvPr/>
        </p:nvSpPr>
        <p:spPr>
          <a:xfrm>
            <a:off x="6013400" y="24195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3"/>
              </a:rPr>
              <a:t>https://arxiv.org/pdf/1911.10379.pdf</a:t>
            </a:r>
            <a:endParaRPr sz="1000"/>
          </a:p>
        </p:txBody>
      </p:sp>
      <p:pic>
        <p:nvPicPr>
          <p:cNvPr id="2632" name="Google Shape;2632;p101"/>
          <p:cNvPicPr preferRelativeResize="0"/>
          <p:nvPr/>
        </p:nvPicPr>
        <p:blipFill>
          <a:blip r:embed="rId4">
            <a:alphaModFix/>
          </a:blip>
          <a:stretch>
            <a:fillRect/>
          </a:stretch>
        </p:blipFill>
        <p:spPr>
          <a:xfrm>
            <a:off x="476250" y="1294300"/>
            <a:ext cx="2876550" cy="1143000"/>
          </a:xfrm>
          <a:prstGeom prst="rect">
            <a:avLst/>
          </a:prstGeom>
          <a:noFill/>
          <a:ln>
            <a:noFill/>
          </a:ln>
        </p:spPr>
      </p:pic>
      <p:cxnSp>
        <p:nvCxnSpPr>
          <p:cNvPr id="2633" name="Google Shape;2633;p101"/>
          <p:cNvCxnSpPr/>
          <p:nvPr/>
        </p:nvCxnSpPr>
        <p:spPr>
          <a:xfrm rot="10800000">
            <a:off x="1690425" y="1206100"/>
            <a:ext cx="277500" cy="235800"/>
          </a:xfrm>
          <a:prstGeom prst="straightConnector1">
            <a:avLst/>
          </a:prstGeom>
          <a:noFill/>
          <a:ln cap="flat" cmpd="sng" w="9525">
            <a:solidFill>
              <a:schemeClr val="dk2"/>
            </a:solidFill>
            <a:prstDash val="solid"/>
            <a:round/>
            <a:headEnd len="med" w="med" type="triangle"/>
            <a:tailEnd len="med" w="med" type="none"/>
          </a:ln>
        </p:spPr>
      </p:cxnSp>
      <p:cxnSp>
        <p:nvCxnSpPr>
          <p:cNvPr id="2634" name="Google Shape;2634;p101"/>
          <p:cNvCxnSpPr/>
          <p:nvPr/>
        </p:nvCxnSpPr>
        <p:spPr>
          <a:xfrm flipH="1" rot="10800000">
            <a:off x="2700600" y="1185300"/>
            <a:ext cx="1144200" cy="422700"/>
          </a:xfrm>
          <a:prstGeom prst="straightConnector1">
            <a:avLst/>
          </a:prstGeom>
          <a:noFill/>
          <a:ln cap="flat" cmpd="sng" w="9525">
            <a:solidFill>
              <a:schemeClr val="dk2"/>
            </a:solidFill>
            <a:prstDash val="solid"/>
            <a:round/>
            <a:headEnd len="med" w="med" type="triangle"/>
            <a:tailEnd len="med" w="med" type="none"/>
          </a:ln>
        </p:spPr>
      </p:cxnSp>
      <p:cxnSp>
        <p:nvCxnSpPr>
          <p:cNvPr id="2635" name="Google Shape;2635;p101"/>
          <p:cNvCxnSpPr/>
          <p:nvPr/>
        </p:nvCxnSpPr>
        <p:spPr>
          <a:xfrm flipH="1" rot="10800000">
            <a:off x="1252800" y="1195800"/>
            <a:ext cx="1458000" cy="259800"/>
          </a:xfrm>
          <a:prstGeom prst="straightConnector1">
            <a:avLst/>
          </a:prstGeom>
          <a:noFill/>
          <a:ln cap="flat" cmpd="sng" w="9525">
            <a:solidFill>
              <a:schemeClr val="dk2"/>
            </a:solidFill>
            <a:prstDash val="solid"/>
            <a:round/>
            <a:headEnd len="med" w="med" type="triangle"/>
            <a:tailEnd len="med" w="med" type="none"/>
          </a:ln>
        </p:spPr>
      </p:cxnSp>
      <p:pic>
        <p:nvPicPr>
          <p:cNvPr id="2636" name="Google Shape;2636;p101"/>
          <p:cNvPicPr preferRelativeResize="0"/>
          <p:nvPr/>
        </p:nvPicPr>
        <p:blipFill>
          <a:blip r:embed="rId5">
            <a:alphaModFix/>
          </a:blip>
          <a:stretch>
            <a:fillRect/>
          </a:stretch>
        </p:blipFill>
        <p:spPr>
          <a:xfrm>
            <a:off x="5262450" y="1024450"/>
            <a:ext cx="3471537" cy="3377711"/>
          </a:xfrm>
          <a:prstGeom prst="rect">
            <a:avLst/>
          </a:prstGeom>
          <a:noFill/>
          <a:ln>
            <a:noFill/>
          </a:ln>
        </p:spPr>
      </p:pic>
      <p:sp>
        <p:nvSpPr>
          <p:cNvPr id="2637" name="Google Shape;2637;p101"/>
          <p:cNvSpPr/>
          <p:nvPr/>
        </p:nvSpPr>
        <p:spPr>
          <a:xfrm>
            <a:off x="8596750" y="1504925"/>
            <a:ext cx="989400" cy="2897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101"/>
          <p:cNvSpPr/>
          <p:nvPr/>
        </p:nvSpPr>
        <p:spPr>
          <a:xfrm rot="2264111">
            <a:off x="8354135" y="1887344"/>
            <a:ext cx="528420" cy="289701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101"/>
          <p:cNvSpPr/>
          <p:nvPr/>
        </p:nvSpPr>
        <p:spPr>
          <a:xfrm>
            <a:off x="8153150" y="3638575"/>
            <a:ext cx="989400" cy="88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40" name="Google Shape;2640;p101"/>
          <p:cNvCxnSpPr/>
          <p:nvPr/>
        </p:nvCxnSpPr>
        <p:spPr>
          <a:xfrm flipH="1" rot="10800000">
            <a:off x="5153800" y="2082175"/>
            <a:ext cx="3700500" cy="1525500"/>
          </a:xfrm>
          <a:prstGeom prst="straightConnector1">
            <a:avLst/>
          </a:prstGeom>
          <a:noFill/>
          <a:ln cap="flat" cmpd="sng" w="19050">
            <a:solidFill>
              <a:schemeClr val="dk2"/>
            </a:solidFill>
            <a:prstDash val="solid"/>
            <a:round/>
            <a:headEnd len="med" w="med" type="none"/>
            <a:tailEnd len="med" w="med" type="none"/>
          </a:ln>
        </p:spPr>
      </p:cxnSp>
      <p:cxnSp>
        <p:nvCxnSpPr>
          <p:cNvPr id="2641" name="Google Shape;2641;p101"/>
          <p:cNvCxnSpPr/>
          <p:nvPr/>
        </p:nvCxnSpPr>
        <p:spPr>
          <a:xfrm rot="10800000">
            <a:off x="5674100" y="3408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42" name="Google Shape;2642;p101"/>
          <p:cNvCxnSpPr/>
          <p:nvPr/>
        </p:nvCxnSpPr>
        <p:spPr>
          <a:xfrm rot="10800000">
            <a:off x="6055100" y="32561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43" name="Google Shape;2643;p101"/>
          <p:cNvCxnSpPr/>
          <p:nvPr/>
        </p:nvCxnSpPr>
        <p:spPr>
          <a:xfrm rot="10800000">
            <a:off x="6359900" y="31037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44" name="Google Shape;2644;p101"/>
          <p:cNvCxnSpPr/>
          <p:nvPr/>
        </p:nvCxnSpPr>
        <p:spPr>
          <a:xfrm rot="10800000">
            <a:off x="6359900" y="31037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45" name="Google Shape;2645;p101"/>
          <p:cNvCxnSpPr/>
          <p:nvPr/>
        </p:nvCxnSpPr>
        <p:spPr>
          <a:xfrm rot="10800000">
            <a:off x="6740900" y="29513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46" name="Google Shape;2646;p101"/>
          <p:cNvCxnSpPr/>
          <p:nvPr/>
        </p:nvCxnSpPr>
        <p:spPr>
          <a:xfrm rot="10800000">
            <a:off x="6740900" y="29513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47" name="Google Shape;2647;p101"/>
          <p:cNvCxnSpPr/>
          <p:nvPr/>
        </p:nvCxnSpPr>
        <p:spPr>
          <a:xfrm rot="10800000">
            <a:off x="7121900" y="27989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48" name="Google Shape;2648;p101"/>
          <p:cNvCxnSpPr/>
          <p:nvPr/>
        </p:nvCxnSpPr>
        <p:spPr>
          <a:xfrm rot="10800000">
            <a:off x="7121900" y="27989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49" name="Google Shape;2649;p101"/>
          <p:cNvCxnSpPr/>
          <p:nvPr/>
        </p:nvCxnSpPr>
        <p:spPr>
          <a:xfrm rot="10800000">
            <a:off x="7502900" y="2646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50" name="Google Shape;2650;p101"/>
          <p:cNvCxnSpPr/>
          <p:nvPr/>
        </p:nvCxnSpPr>
        <p:spPr>
          <a:xfrm rot="10800000">
            <a:off x="7502900" y="2646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51" name="Google Shape;2651;p101"/>
          <p:cNvCxnSpPr/>
          <p:nvPr/>
        </p:nvCxnSpPr>
        <p:spPr>
          <a:xfrm rot="10800000">
            <a:off x="7883900" y="2494100"/>
            <a:ext cx="483600" cy="0"/>
          </a:xfrm>
          <a:prstGeom prst="straightConnector1">
            <a:avLst/>
          </a:prstGeom>
          <a:noFill/>
          <a:ln cap="flat" cmpd="sng" w="9525">
            <a:solidFill>
              <a:srgbClr val="2E5286"/>
            </a:solidFill>
            <a:prstDash val="solid"/>
            <a:round/>
            <a:headEnd len="med" w="med" type="triangle"/>
            <a:tailEnd len="med" w="med" type="none"/>
          </a:ln>
        </p:spPr>
      </p:cxnSp>
      <p:sp>
        <p:nvSpPr>
          <p:cNvPr id="2652" name="Google Shape;2652;p101"/>
          <p:cNvSpPr/>
          <p:nvPr/>
        </p:nvSpPr>
        <p:spPr>
          <a:xfrm>
            <a:off x="8605250" y="1908425"/>
            <a:ext cx="314700" cy="567000"/>
          </a:xfrm>
          <a:prstGeom prst="cube">
            <a:avLst>
              <a:gd fmla="val 66865"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101"/>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Electron lifetime</a:t>
            </a:r>
            <a:endParaRPr sz="1950"/>
          </a:p>
        </p:txBody>
      </p:sp>
      <p:sp>
        <p:nvSpPr>
          <p:cNvPr id="2654" name="Google Shape;2654;p101"/>
          <p:cNvSpPr txBox="1"/>
          <p:nvPr>
            <p:ph idx="1" type="body"/>
          </p:nvPr>
        </p:nvSpPr>
        <p:spPr>
          <a:xfrm>
            <a:off x="233875" y="790650"/>
            <a:ext cx="8371200" cy="405000"/>
          </a:xfrm>
          <a:prstGeom prst="rect">
            <a:avLst/>
          </a:prstGeom>
          <a:noFill/>
          <a:ln>
            <a:noFill/>
          </a:ln>
        </p:spPr>
        <p:txBody>
          <a:bodyPr anchorCtr="0" anchor="t" bIns="0" lIns="0" spcFirstLastPara="1" rIns="0" wrap="square" tIns="0">
            <a:normAutofit lnSpcReduction="10000"/>
          </a:bodyPr>
          <a:lstStyle/>
          <a:p>
            <a:pPr indent="0" lvl="0" marL="0" rtl="0" algn="l">
              <a:lnSpc>
                <a:spcPct val="100000"/>
              </a:lnSpc>
              <a:spcBef>
                <a:spcPts val="0"/>
              </a:spcBef>
              <a:spcAft>
                <a:spcPts val="0"/>
              </a:spcAft>
              <a:buClr>
                <a:srgbClr val="505050"/>
              </a:buClr>
              <a:buSzPts val="1600"/>
              <a:buNone/>
            </a:pPr>
            <a:r>
              <a:rPr lang="en" sz="1400">
                <a:solidFill>
                  <a:schemeClr val="dk1"/>
                </a:solidFill>
              </a:rPr>
              <a:t>Our calibration should be a source which deposits the same amount of charge everywhere along its path,</a:t>
            </a:r>
            <a:br>
              <a:rPr lang="en" sz="1400">
                <a:solidFill>
                  <a:schemeClr val="dk1"/>
                </a:solidFill>
              </a:rPr>
            </a:br>
            <a:r>
              <a:rPr lang="en" sz="1400">
                <a:solidFill>
                  <a:schemeClr val="dk1"/>
                </a:solidFill>
              </a:rPr>
              <a:t>so that I know this term, and I measure this and this! </a:t>
            </a:r>
            <a:endParaRPr sz="1400">
              <a:solidFill>
                <a:schemeClr val="dk1"/>
              </a:solidFill>
            </a:endParaRPr>
          </a:p>
        </p:txBody>
      </p:sp>
      <p:sp>
        <p:nvSpPr>
          <p:cNvPr id="2655" name="Google Shape;2655;p101"/>
          <p:cNvSpPr txBox="1"/>
          <p:nvPr>
            <p:ph idx="1" type="body"/>
          </p:nvPr>
        </p:nvSpPr>
        <p:spPr>
          <a:xfrm>
            <a:off x="310075" y="2467050"/>
            <a:ext cx="4691400" cy="94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400">
                <a:solidFill>
                  <a:schemeClr val="dk1"/>
                </a:solidFill>
              </a:rPr>
              <a:t>Step 1: select a bunch of crossing tracks</a:t>
            </a:r>
            <a:br>
              <a:rPr lang="en" sz="1400">
                <a:solidFill>
                  <a:schemeClr val="dk1"/>
                </a:solidFill>
              </a:rPr>
            </a:br>
            <a:br>
              <a:rPr lang="en" sz="1400">
                <a:solidFill>
                  <a:schemeClr val="dk1"/>
                </a:solidFill>
              </a:rPr>
            </a:br>
            <a:r>
              <a:rPr lang="en" sz="1400">
                <a:solidFill>
                  <a:schemeClr val="dk1"/>
                </a:solidFill>
              </a:rPr>
              <a:t>There are several ways to do this, a common one is relying on external scintillator detectors placed outside TPC and requiring signal coincidence and track matching. </a:t>
            </a:r>
            <a:endParaRPr sz="1400">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9" name="Shape 2659"/>
        <p:cNvGrpSpPr/>
        <p:nvPr/>
      </p:nvGrpSpPr>
      <p:grpSpPr>
        <a:xfrm>
          <a:off x="0" y="0"/>
          <a:ext cx="0" cy="0"/>
          <a:chOff x="0" y="0"/>
          <a:chExt cx="0" cy="0"/>
        </a:xfrm>
      </p:grpSpPr>
      <p:sp>
        <p:nvSpPr>
          <p:cNvPr id="2660" name="Google Shape;2660;p10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661" name="Google Shape;2661;p10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662" name="Google Shape;2662;p10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663" name="Google Shape;2663;p102"/>
          <p:cNvSpPr txBox="1"/>
          <p:nvPr/>
        </p:nvSpPr>
        <p:spPr>
          <a:xfrm>
            <a:off x="6013400" y="24195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3"/>
              </a:rPr>
              <a:t>https://arxiv.org/pdf/1911.10379.pdf</a:t>
            </a:r>
            <a:endParaRPr sz="1000"/>
          </a:p>
        </p:txBody>
      </p:sp>
      <p:pic>
        <p:nvPicPr>
          <p:cNvPr id="2664" name="Google Shape;2664;p102"/>
          <p:cNvPicPr preferRelativeResize="0"/>
          <p:nvPr/>
        </p:nvPicPr>
        <p:blipFill>
          <a:blip r:embed="rId4">
            <a:alphaModFix/>
          </a:blip>
          <a:stretch>
            <a:fillRect/>
          </a:stretch>
        </p:blipFill>
        <p:spPr>
          <a:xfrm>
            <a:off x="476250" y="1294300"/>
            <a:ext cx="2876550" cy="1143000"/>
          </a:xfrm>
          <a:prstGeom prst="rect">
            <a:avLst/>
          </a:prstGeom>
          <a:noFill/>
          <a:ln>
            <a:noFill/>
          </a:ln>
        </p:spPr>
      </p:pic>
      <p:cxnSp>
        <p:nvCxnSpPr>
          <p:cNvPr id="2665" name="Google Shape;2665;p102"/>
          <p:cNvCxnSpPr/>
          <p:nvPr/>
        </p:nvCxnSpPr>
        <p:spPr>
          <a:xfrm rot="10800000">
            <a:off x="1690425" y="1206100"/>
            <a:ext cx="277500" cy="235800"/>
          </a:xfrm>
          <a:prstGeom prst="straightConnector1">
            <a:avLst/>
          </a:prstGeom>
          <a:noFill/>
          <a:ln cap="flat" cmpd="sng" w="9525">
            <a:solidFill>
              <a:schemeClr val="dk2"/>
            </a:solidFill>
            <a:prstDash val="solid"/>
            <a:round/>
            <a:headEnd len="med" w="med" type="triangle"/>
            <a:tailEnd len="med" w="med" type="none"/>
          </a:ln>
        </p:spPr>
      </p:cxnSp>
      <p:cxnSp>
        <p:nvCxnSpPr>
          <p:cNvPr id="2666" name="Google Shape;2666;p102"/>
          <p:cNvCxnSpPr/>
          <p:nvPr/>
        </p:nvCxnSpPr>
        <p:spPr>
          <a:xfrm flipH="1" rot="10800000">
            <a:off x="2700600" y="1185300"/>
            <a:ext cx="1144200" cy="422700"/>
          </a:xfrm>
          <a:prstGeom prst="straightConnector1">
            <a:avLst/>
          </a:prstGeom>
          <a:noFill/>
          <a:ln cap="flat" cmpd="sng" w="9525">
            <a:solidFill>
              <a:schemeClr val="dk2"/>
            </a:solidFill>
            <a:prstDash val="solid"/>
            <a:round/>
            <a:headEnd len="med" w="med" type="triangle"/>
            <a:tailEnd len="med" w="med" type="none"/>
          </a:ln>
        </p:spPr>
      </p:cxnSp>
      <p:cxnSp>
        <p:nvCxnSpPr>
          <p:cNvPr id="2667" name="Google Shape;2667;p102"/>
          <p:cNvCxnSpPr/>
          <p:nvPr/>
        </p:nvCxnSpPr>
        <p:spPr>
          <a:xfrm flipH="1" rot="10800000">
            <a:off x="1252800" y="1195800"/>
            <a:ext cx="1458000" cy="259800"/>
          </a:xfrm>
          <a:prstGeom prst="straightConnector1">
            <a:avLst/>
          </a:prstGeom>
          <a:noFill/>
          <a:ln cap="flat" cmpd="sng" w="9525">
            <a:solidFill>
              <a:schemeClr val="dk2"/>
            </a:solidFill>
            <a:prstDash val="solid"/>
            <a:round/>
            <a:headEnd len="med" w="med" type="triangle"/>
            <a:tailEnd len="med" w="med" type="none"/>
          </a:ln>
        </p:spPr>
      </p:cxnSp>
      <p:pic>
        <p:nvPicPr>
          <p:cNvPr id="2668" name="Google Shape;2668;p102"/>
          <p:cNvPicPr preferRelativeResize="0"/>
          <p:nvPr/>
        </p:nvPicPr>
        <p:blipFill>
          <a:blip r:embed="rId5">
            <a:alphaModFix/>
          </a:blip>
          <a:stretch>
            <a:fillRect/>
          </a:stretch>
        </p:blipFill>
        <p:spPr>
          <a:xfrm>
            <a:off x="5262450" y="1024450"/>
            <a:ext cx="3471537" cy="3377711"/>
          </a:xfrm>
          <a:prstGeom prst="rect">
            <a:avLst/>
          </a:prstGeom>
          <a:noFill/>
          <a:ln>
            <a:noFill/>
          </a:ln>
        </p:spPr>
      </p:pic>
      <p:sp>
        <p:nvSpPr>
          <p:cNvPr id="2669" name="Google Shape;2669;p102"/>
          <p:cNvSpPr/>
          <p:nvPr/>
        </p:nvSpPr>
        <p:spPr>
          <a:xfrm>
            <a:off x="8596750" y="1504925"/>
            <a:ext cx="989400" cy="2897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102"/>
          <p:cNvSpPr/>
          <p:nvPr/>
        </p:nvSpPr>
        <p:spPr>
          <a:xfrm rot="2264111">
            <a:off x="8354135" y="1887344"/>
            <a:ext cx="528420" cy="289701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102"/>
          <p:cNvSpPr/>
          <p:nvPr/>
        </p:nvSpPr>
        <p:spPr>
          <a:xfrm>
            <a:off x="8153150" y="3638575"/>
            <a:ext cx="989400" cy="88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72" name="Google Shape;2672;p102"/>
          <p:cNvCxnSpPr/>
          <p:nvPr/>
        </p:nvCxnSpPr>
        <p:spPr>
          <a:xfrm flipH="1" rot="10800000">
            <a:off x="5153800" y="2082175"/>
            <a:ext cx="3700500" cy="1525500"/>
          </a:xfrm>
          <a:prstGeom prst="straightConnector1">
            <a:avLst/>
          </a:prstGeom>
          <a:noFill/>
          <a:ln cap="flat" cmpd="sng" w="19050">
            <a:solidFill>
              <a:schemeClr val="dk2"/>
            </a:solidFill>
            <a:prstDash val="solid"/>
            <a:round/>
            <a:headEnd len="med" w="med" type="none"/>
            <a:tailEnd len="med" w="med" type="none"/>
          </a:ln>
        </p:spPr>
      </p:cxnSp>
      <p:cxnSp>
        <p:nvCxnSpPr>
          <p:cNvPr id="2673" name="Google Shape;2673;p102"/>
          <p:cNvCxnSpPr/>
          <p:nvPr/>
        </p:nvCxnSpPr>
        <p:spPr>
          <a:xfrm rot="10800000">
            <a:off x="5674100" y="3408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74" name="Google Shape;2674;p102"/>
          <p:cNvCxnSpPr/>
          <p:nvPr/>
        </p:nvCxnSpPr>
        <p:spPr>
          <a:xfrm rot="10800000">
            <a:off x="6055100" y="32561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75" name="Google Shape;2675;p102"/>
          <p:cNvCxnSpPr/>
          <p:nvPr/>
        </p:nvCxnSpPr>
        <p:spPr>
          <a:xfrm rot="10800000">
            <a:off x="6359900" y="31037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76" name="Google Shape;2676;p102"/>
          <p:cNvCxnSpPr/>
          <p:nvPr/>
        </p:nvCxnSpPr>
        <p:spPr>
          <a:xfrm rot="10800000">
            <a:off x="6359900" y="31037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77" name="Google Shape;2677;p102"/>
          <p:cNvCxnSpPr/>
          <p:nvPr/>
        </p:nvCxnSpPr>
        <p:spPr>
          <a:xfrm rot="10800000">
            <a:off x="6740900" y="29513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78" name="Google Shape;2678;p102"/>
          <p:cNvCxnSpPr/>
          <p:nvPr/>
        </p:nvCxnSpPr>
        <p:spPr>
          <a:xfrm rot="10800000">
            <a:off x="6740900" y="29513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79" name="Google Shape;2679;p102"/>
          <p:cNvCxnSpPr/>
          <p:nvPr/>
        </p:nvCxnSpPr>
        <p:spPr>
          <a:xfrm rot="10800000">
            <a:off x="7121900" y="27989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80" name="Google Shape;2680;p102"/>
          <p:cNvCxnSpPr/>
          <p:nvPr/>
        </p:nvCxnSpPr>
        <p:spPr>
          <a:xfrm rot="10800000">
            <a:off x="7121900" y="27989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81" name="Google Shape;2681;p102"/>
          <p:cNvCxnSpPr/>
          <p:nvPr/>
        </p:nvCxnSpPr>
        <p:spPr>
          <a:xfrm rot="10800000">
            <a:off x="7502900" y="2646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82" name="Google Shape;2682;p102"/>
          <p:cNvCxnSpPr/>
          <p:nvPr/>
        </p:nvCxnSpPr>
        <p:spPr>
          <a:xfrm rot="10800000">
            <a:off x="7502900" y="2646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683" name="Google Shape;2683;p102"/>
          <p:cNvCxnSpPr/>
          <p:nvPr/>
        </p:nvCxnSpPr>
        <p:spPr>
          <a:xfrm rot="10800000">
            <a:off x="7883900" y="2494100"/>
            <a:ext cx="483600" cy="0"/>
          </a:xfrm>
          <a:prstGeom prst="straightConnector1">
            <a:avLst/>
          </a:prstGeom>
          <a:noFill/>
          <a:ln cap="flat" cmpd="sng" w="9525">
            <a:solidFill>
              <a:srgbClr val="2E5286"/>
            </a:solidFill>
            <a:prstDash val="solid"/>
            <a:round/>
            <a:headEnd len="med" w="med" type="triangle"/>
            <a:tailEnd len="med" w="med" type="none"/>
          </a:ln>
        </p:spPr>
      </p:cxnSp>
      <p:pic>
        <p:nvPicPr>
          <p:cNvPr id="2684" name="Google Shape;2684;p102"/>
          <p:cNvPicPr preferRelativeResize="0"/>
          <p:nvPr/>
        </p:nvPicPr>
        <p:blipFill rotWithShape="1">
          <a:blip r:embed="rId6">
            <a:alphaModFix/>
          </a:blip>
          <a:srcRect b="0" l="0" r="49942" t="0"/>
          <a:stretch/>
        </p:blipFill>
        <p:spPr>
          <a:xfrm>
            <a:off x="1981200" y="2488694"/>
            <a:ext cx="3000001" cy="2160856"/>
          </a:xfrm>
          <a:prstGeom prst="rect">
            <a:avLst/>
          </a:prstGeom>
          <a:noFill/>
          <a:ln>
            <a:noFill/>
          </a:ln>
        </p:spPr>
      </p:pic>
      <p:sp>
        <p:nvSpPr>
          <p:cNvPr id="2685" name="Google Shape;2685;p102"/>
          <p:cNvSpPr txBox="1"/>
          <p:nvPr>
            <p:ph idx="1" type="body"/>
          </p:nvPr>
        </p:nvSpPr>
        <p:spPr>
          <a:xfrm>
            <a:off x="310075" y="2467050"/>
            <a:ext cx="4691400" cy="33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400">
                <a:solidFill>
                  <a:schemeClr val="dk1"/>
                </a:solidFill>
              </a:rPr>
              <a:t>Step 2: plot the measured dQ/dx in chunks of arrival time</a:t>
            </a:r>
            <a:br>
              <a:rPr lang="en" sz="1400">
                <a:solidFill>
                  <a:schemeClr val="dk1"/>
                </a:solidFill>
              </a:rPr>
            </a:br>
            <a:r>
              <a:rPr lang="en" sz="1400">
                <a:solidFill>
                  <a:schemeClr val="dk1"/>
                </a:solidFill>
              </a:rPr>
              <a:t>So, this, many many</a:t>
            </a:r>
            <a:br>
              <a:rPr lang="en" sz="1400">
                <a:solidFill>
                  <a:schemeClr val="dk1"/>
                </a:solidFill>
              </a:rPr>
            </a:br>
            <a:r>
              <a:rPr lang="en" sz="1400">
                <a:solidFill>
                  <a:schemeClr val="dk1"/>
                </a:solidFill>
              </a:rPr>
              <a:t>many times.</a:t>
            </a:r>
            <a:br>
              <a:rPr lang="en" sz="1400">
                <a:solidFill>
                  <a:schemeClr val="dk1"/>
                </a:solidFill>
              </a:rPr>
            </a:br>
            <a:br>
              <a:rPr lang="en" sz="1400">
                <a:solidFill>
                  <a:schemeClr val="dk1"/>
                </a:solidFill>
              </a:rPr>
            </a:br>
            <a:r>
              <a:rPr lang="en" sz="1400">
                <a:solidFill>
                  <a:schemeClr val="dk1"/>
                </a:solidFill>
              </a:rPr>
              <a:t>Landau+Gaussians!</a:t>
            </a:r>
            <a:endParaRPr sz="1400">
              <a:solidFill>
                <a:schemeClr val="dk1"/>
              </a:solidFill>
            </a:endParaRPr>
          </a:p>
        </p:txBody>
      </p:sp>
      <p:cxnSp>
        <p:nvCxnSpPr>
          <p:cNvPr id="2686" name="Google Shape;2686;p102"/>
          <p:cNvCxnSpPr>
            <a:endCxn id="2687" idx="0"/>
          </p:cNvCxnSpPr>
          <p:nvPr/>
        </p:nvCxnSpPr>
        <p:spPr>
          <a:xfrm>
            <a:off x="4978550" y="2772850"/>
            <a:ext cx="737100" cy="412200"/>
          </a:xfrm>
          <a:prstGeom prst="straightConnector1">
            <a:avLst/>
          </a:prstGeom>
          <a:noFill/>
          <a:ln cap="flat" cmpd="sng" w="28575">
            <a:solidFill>
              <a:srgbClr val="E36C09"/>
            </a:solidFill>
            <a:prstDash val="solid"/>
            <a:round/>
            <a:headEnd len="med" w="med" type="none"/>
            <a:tailEnd len="med" w="med" type="none"/>
          </a:ln>
        </p:spPr>
      </p:cxnSp>
      <p:cxnSp>
        <p:nvCxnSpPr>
          <p:cNvPr id="2688" name="Google Shape;2688;p102"/>
          <p:cNvCxnSpPr>
            <a:endCxn id="2687" idx="4"/>
          </p:cNvCxnSpPr>
          <p:nvPr/>
        </p:nvCxnSpPr>
        <p:spPr>
          <a:xfrm flipH="1" rot="10800000">
            <a:off x="4844450" y="3506050"/>
            <a:ext cx="871200" cy="967500"/>
          </a:xfrm>
          <a:prstGeom prst="straightConnector1">
            <a:avLst/>
          </a:prstGeom>
          <a:noFill/>
          <a:ln cap="flat" cmpd="sng" w="28575">
            <a:solidFill>
              <a:srgbClr val="E36C09"/>
            </a:solidFill>
            <a:prstDash val="solid"/>
            <a:round/>
            <a:headEnd len="med" w="med" type="none"/>
            <a:tailEnd len="med" w="med" type="none"/>
          </a:ln>
        </p:spPr>
      </p:cxnSp>
      <p:sp>
        <p:nvSpPr>
          <p:cNvPr id="2687" name="Google Shape;2687;p102"/>
          <p:cNvSpPr/>
          <p:nvPr/>
        </p:nvSpPr>
        <p:spPr>
          <a:xfrm>
            <a:off x="5535200" y="3185050"/>
            <a:ext cx="360900" cy="321000"/>
          </a:xfrm>
          <a:prstGeom prst="ellipse">
            <a:avLst/>
          </a:prstGeom>
          <a:noFill/>
          <a:ln cap="flat" cmpd="sng" w="28575">
            <a:solidFill>
              <a:srgbClr val="E36C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102"/>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Electron lifetime</a:t>
            </a:r>
            <a:endParaRPr sz="1950"/>
          </a:p>
        </p:txBody>
      </p:sp>
      <p:sp>
        <p:nvSpPr>
          <p:cNvPr id="2690" name="Google Shape;2690;p102"/>
          <p:cNvSpPr txBox="1"/>
          <p:nvPr>
            <p:ph idx="1" type="body"/>
          </p:nvPr>
        </p:nvSpPr>
        <p:spPr>
          <a:xfrm>
            <a:off x="233875" y="790650"/>
            <a:ext cx="8371200" cy="405000"/>
          </a:xfrm>
          <a:prstGeom prst="rect">
            <a:avLst/>
          </a:prstGeom>
          <a:noFill/>
          <a:ln>
            <a:noFill/>
          </a:ln>
        </p:spPr>
        <p:txBody>
          <a:bodyPr anchorCtr="0" anchor="t" bIns="0" lIns="0" spcFirstLastPara="1" rIns="0" wrap="square" tIns="0">
            <a:normAutofit lnSpcReduction="10000"/>
          </a:bodyPr>
          <a:lstStyle/>
          <a:p>
            <a:pPr indent="0" lvl="0" marL="0" rtl="0" algn="l">
              <a:lnSpc>
                <a:spcPct val="100000"/>
              </a:lnSpc>
              <a:spcBef>
                <a:spcPts val="0"/>
              </a:spcBef>
              <a:spcAft>
                <a:spcPts val="0"/>
              </a:spcAft>
              <a:buClr>
                <a:srgbClr val="505050"/>
              </a:buClr>
              <a:buSzPts val="1600"/>
              <a:buNone/>
            </a:pPr>
            <a:r>
              <a:rPr lang="en" sz="1400">
                <a:solidFill>
                  <a:schemeClr val="dk1"/>
                </a:solidFill>
              </a:rPr>
              <a:t>Our calibration should be a source which deposits the same amount of charge everywhere along its path,</a:t>
            </a:r>
            <a:br>
              <a:rPr lang="en" sz="1400">
                <a:solidFill>
                  <a:schemeClr val="dk1"/>
                </a:solidFill>
              </a:rPr>
            </a:br>
            <a:r>
              <a:rPr lang="en" sz="1400">
                <a:solidFill>
                  <a:schemeClr val="dk1"/>
                </a:solidFill>
              </a:rPr>
              <a:t>so that I know this term, and I measure this and this! </a:t>
            </a:r>
            <a:endParaRPr sz="1400">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4" name="Shape 2694"/>
        <p:cNvGrpSpPr/>
        <p:nvPr/>
      </p:nvGrpSpPr>
      <p:grpSpPr>
        <a:xfrm>
          <a:off x="0" y="0"/>
          <a:ext cx="0" cy="0"/>
          <a:chOff x="0" y="0"/>
          <a:chExt cx="0" cy="0"/>
        </a:xfrm>
      </p:grpSpPr>
      <p:sp>
        <p:nvSpPr>
          <p:cNvPr id="2695" name="Google Shape;2695;p10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696" name="Google Shape;2696;p10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697" name="Google Shape;2697;p10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698" name="Google Shape;2698;p103"/>
          <p:cNvSpPr txBox="1"/>
          <p:nvPr/>
        </p:nvSpPr>
        <p:spPr>
          <a:xfrm>
            <a:off x="6013400" y="241950"/>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hlinkClick r:id="rId3"/>
              </a:rPr>
              <a:t>https://arxiv.org/pdf/1911.10379.pdf</a:t>
            </a:r>
            <a:endParaRPr sz="1000"/>
          </a:p>
        </p:txBody>
      </p:sp>
      <p:pic>
        <p:nvPicPr>
          <p:cNvPr id="2699" name="Google Shape;2699;p103"/>
          <p:cNvPicPr preferRelativeResize="0"/>
          <p:nvPr/>
        </p:nvPicPr>
        <p:blipFill>
          <a:blip r:embed="rId4">
            <a:alphaModFix/>
          </a:blip>
          <a:stretch>
            <a:fillRect/>
          </a:stretch>
        </p:blipFill>
        <p:spPr>
          <a:xfrm>
            <a:off x="476250" y="1294300"/>
            <a:ext cx="2876550" cy="1143000"/>
          </a:xfrm>
          <a:prstGeom prst="rect">
            <a:avLst/>
          </a:prstGeom>
          <a:noFill/>
          <a:ln>
            <a:noFill/>
          </a:ln>
        </p:spPr>
      </p:pic>
      <p:cxnSp>
        <p:nvCxnSpPr>
          <p:cNvPr id="2700" name="Google Shape;2700;p103"/>
          <p:cNvCxnSpPr/>
          <p:nvPr/>
        </p:nvCxnSpPr>
        <p:spPr>
          <a:xfrm rot="10800000">
            <a:off x="1690425" y="1206100"/>
            <a:ext cx="277500" cy="235800"/>
          </a:xfrm>
          <a:prstGeom prst="straightConnector1">
            <a:avLst/>
          </a:prstGeom>
          <a:noFill/>
          <a:ln cap="flat" cmpd="sng" w="9525">
            <a:solidFill>
              <a:schemeClr val="dk2"/>
            </a:solidFill>
            <a:prstDash val="solid"/>
            <a:round/>
            <a:headEnd len="med" w="med" type="triangle"/>
            <a:tailEnd len="med" w="med" type="none"/>
          </a:ln>
        </p:spPr>
      </p:cxnSp>
      <p:cxnSp>
        <p:nvCxnSpPr>
          <p:cNvPr id="2701" name="Google Shape;2701;p103"/>
          <p:cNvCxnSpPr/>
          <p:nvPr/>
        </p:nvCxnSpPr>
        <p:spPr>
          <a:xfrm flipH="1" rot="10800000">
            <a:off x="2700600" y="1185300"/>
            <a:ext cx="1144200" cy="422700"/>
          </a:xfrm>
          <a:prstGeom prst="straightConnector1">
            <a:avLst/>
          </a:prstGeom>
          <a:noFill/>
          <a:ln cap="flat" cmpd="sng" w="9525">
            <a:solidFill>
              <a:schemeClr val="dk2"/>
            </a:solidFill>
            <a:prstDash val="solid"/>
            <a:round/>
            <a:headEnd len="med" w="med" type="triangle"/>
            <a:tailEnd len="med" w="med" type="none"/>
          </a:ln>
        </p:spPr>
      </p:cxnSp>
      <p:cxnSp>
        <p:nvCxnSpPr>
          <p:cNvPr id="2702" name="Google Shape;2702;p103"/>
          <p:cNvCxnSpPr/>
          <p:nvPr/>
        </p:nvCxnSpPr>
        <p:spPr>
          <a:xfrm flipH="1" rot="10800000">
            <a:off x="1252800" y="1195800"/>
            <a:ext cx="1458000" cy="259800"/>
          </a:xfrm>
          <a:prstGeom prst="straightConnector1">
            <a:avLst/>
          </a:prstGeom>
          <a:noFill/>
          <a:ln cap="flat" cmpd="sng" w="9525">
            <a:solidFill>
              <a:schemeClr val="dk2"/>
            </a:solidFill>
            <a:prstDash val="solid"/>
            <a:round/>
            <a:headEnd len="med" w="med" type="triangle"/>
            <a:tailEnd len="med" w="med" type="none"/>
          </a:ln>
        </p:spPr>
      </p:cxnSp>
      <p:pic>
        <p:nvPicPr>
          <p:cNvPr id="2703" name="Google Shape;2703;p103"/>
          <p:cNvPicPr preferRelativeResize="0"/>
          <p:nvPr/>
        </p:nvPicPr>
        <p:blipFill>
          <a:blip r:embed="rId5">
            <a:alphaModFix/>
          </a:blip>
          <a:stretch>
            <a:fillRect/>
          </a:stretch>
        </p:blipFill>
        <p:spPr>
          <a:xfrm>
            <a:off x="5262450" y="1024450"/>
            <a:ext cx="3471537" cy="3377711"/>
          </a:xfrm>
          <a:prstGeom prst="rect">
            <a:avLst/>
          </a:prstGeom>
          <a:noFill/>
          <a:ln>
            <a:noFill/>
          </a:ln>
        </p:spPr>
      </p:pic>
      <p:sp>
        <p:nvSpPr>
          <p:cNvPr id="2704" name="Google Shape;2704;p103"/>
          <p:cNvSpPr/>
          <p:nvPr/>
        </p:nvSpPr>
        <p:spPr>
          <a:xfrm>
            <a:off x="8596750" y="1504925"/>
            <a:ext cx="989400" cy="2897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103"/>
          <p:cNvSpPr/>
          <p:nvPr/>
        </p:nvSpPr>
        <p:spPr>
          <a:xfrm rot="2264111">
            <a:off x="8354135" y="1887344"/>
            <a:ext cx="528420" cy="289701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103"/>
          <p:cNvSpPr/>
          <p:nvPr/>
        </p:nvSpPr>
        <p:spPr>
          <a:xfrm>
            <a:off x="8153150" y="3638575"/>
            <a:ext cx="989400" cy="88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07" name="Google Shape;2707;p103"/>
          <p:cNvCxnSpPr/>
          <p:nvPr/>
        </p:nvCxnSpPr>
        <p:spPr>
          <a:xfrm flipH="1" rot="10800000">
            <a:off x="5153800" y="2082175"/>
            <a:ext cx="3700500" cy="1525500"/>
          </a:xfrm>
          <a:prstGeom prst="straightConnector1">
            <a:avLst/>
          </a:prstGeom>
          <a:noFill/>
          <a:ln cap="flat" cmpd="sng" w="19050">
            <a:solidFill>
              <a:schemeClr val="dk2"/>
            </a:solidFill>
            <a:prstDash val="solid"/>
            <a:round/>
            <a:headEnd len="med" w="med" type="none"/>
            <a:tailEnd len="med" w="med" type="none"/>
          </a:ln>
        </p:spPr>
      </p:cxnSp>
      <p:cxnSp>
        <p:nvCxnSpPr>
          <p:cNvPr id="2708" name="Google Shape;2708;p103"/>
          <p:cNvCxnSpPr/>
          <p:nvPr/>
        </p:nvCxnSpPr>
        <p:spPr>
          <a:xfrm rot="10800000">
            <a:off x="5674100" y="3408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09" name="Google Shape;2709;p103"/>
          <p:cNvCxnSpPr/>
          <p:nvPr/>
        </p:nvCxnSpPr>
        <p:spPr>
          <a:xfrm rot="10800000">
            <a:off x="6055100" y="32561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10" name="Google Shape;2710;p103"/>
          <p:cNvCxnSpPr/>
          <p:nvPr/>
        </p:nvCxnSpPr>
        <p:spPr>
          <a:xfrm rot="10800000">
            <a:off x="6359900" y="31037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11" name="Google Shape;2711;p103"/>
          <p:cNvCxnSpPr/>
          <p:nvPr/>
        </p:nvCxnSpPr>
        <p:spPr>
          <a:xfrm rot="10800000">
            <a:off x="6359900" y="31037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12" name="Google Shape;2712;p103"/>
          <p:cNvCxnSpPr/>
          <p:nvPr/>
        </p:nvCxnSpPr>
        <p:spPr>
          <a:xfrm rot="10800000">
            <a:off x="6740900" y="29513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13" name="Google Shape;2713;p103"/>
          <p:cNvCxnSpPr/>
          <p:nvPr/>
        </p:nvCxnSpPr>
        <p:spPr>
          <a:xfrm rot="10800000">
            <a:off x="6740900" y="29513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14" name="Google Shape;2714;p103"/>
          <p:cNvCxnSpPr/>
          <p:nvPr/>
        </p:nvCxnSpPr>
        <p:spPr>
          <a:xfrm rot="10800000">
            <a:off x="7121900" y="27989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15" name="Google Shape;2715;p103"/>
          <p:cNvCxnSpPr/>
          <p:nvPr/>
        </p:nvCxnSpPr>
        <p:spPr>
          <a:xfrm rot="10800000">
            <a:off x="7121900" y="27989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16" name="Google Shape;2716;p103"/>
          <p:cNvCxnSpPr/>
          <p:nvPr/>
        </p:nvCxnSpPr>
        <p:spPr>
          <a:xfrm rot="10800000">
            <a:off x="7502900" y="2646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17" name="Google Shape;2717;p103"/>
          <p:cNvCxnSpPr/>
          <p:nvPr/>
        </p:nvCxnSpPr>
        <p:spPr>
          <a:xfrm rot="10800000">
            <a:off x="7502900" y="2646500"/>
            <a:ext cx="483600" cy="0"/>
          </a:xfrm>
          <a:prstGeom prst="straightConnector1">
            <a:avLst/>
          </a:prstGeom>
          <a:noFill/>
          <a:ln cap="flat" cmpd="sng" w="9525">
            <a:solidFill>
              <a:srgbClr val="2E5286"/>
            </a:solidFill>
            <a:prstDash val="solid"/>
            <a:round/>
            <a:headEnd len="med" w="med" type="triangle"/>
            <a:tailEnd len="med" w="med" type="none"/>
          </a:ln>
        </p:spPr>
      </p:cxnSp>
      <p:cxnSp>
        <p:nvCxnSpPr>
          <p:cNvPr id="2718" name="Google Shape;2718;p103"/>
          <p:cNvCxnSpPr/>
          <p:nvPr/>
        </p:nvCxnSpPr>
        <p:spPr>
          <a:xfrm rot="10800000">
            <a:off x="7883900" y="2494100"/>
            <a:ext cx="483600" cy="0"/>
          </a:xfrm>
          <a:prstGeom prst="straightConnector1">
            <a:avLst/>
          </a:prstGeom>
          <a:noFill/>
          <a:ln cap="flat" cmpd="sng" w="9525">
            <a:solidFill>
              <a:srgbClr val="2E5286"/>
            </a:solidFill>
            <a:prstDash val="solid"/>
            <a:round/>
            <a:headEnd len="med" w="med" type="triangle"/>
            <a:tailEnd len="med" w="med" type="none"/>
          </a:ln>
        </p:spPr>
      </p:cxnSp>
      <p:pic>
        <p:nvPicPr>
          <p:cNvPr id="2719" name="Google Shape;2719;p103"/>
          <p:cNvPicPr preferRelativeResize="0"/>
          <p:nvPr/>
        </p:nvPicPr>
        <p:blipFill rotWithShape="1">
          <a:blip r:embed="rId6">
            <a:alphaModFix/>
          </a:blip>
          <a:srcRect b="0" l="49586" r="0" t="0"/>
          <a:stretch/>
        </p:blipFill>
        <p:spPr>
          <a:xfrm>
            <a:off x="1585225" y="2354175"/>
            <a:ext cx="3315874" cy="2371575"/>
          </a:xfrm>
          <a:prstGeom prst="rect">
            <a:avLst/>
          </a:prstGeom>
          <a:noFill/>
          <a:ln>
            <a:noFill/>
          </a:ln>
        </p:spPr>
      </p:pic>
      <p:sp>
        <p:nvSpPr>
          <p:cNvPr id="2720" name="Google Shape;2720;p103"/>
          <p:cNvSpPr txBox="1"/>
          <p:nvPr>
            <p:ph idx="1" type="body"/>
          </p:nvPr>
        </p:nvSpPr>
        <p:spPr>
          <a:xfrm>
            <a:off x="310075" y="2467050"/>
            <a:ext cx="4691400" cy="33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05050"/>
              </a:buClr>
              <a:buSzPts val="1600"/>
              <a:buNone/>
            </a:pPr>
            <a:r>
              <a:rPr lang="en" sz="1400">
                <a:solidFill>
                  <a:schemeClr val="dk1"/>
                </a:solidFill>
              </a:rPr>
              <a:t>Step 3: plot all the landaus’ MPV, as a function of time fit with exponential</a:t>
            </a:r>
            <a:endParaRPr sz="1400">
              <a:solidFill>
                <a:schemeClr val="dk1"/>
              </a:solidFill>
            </a:endParaRPr>
          </a:p>
        </p:txBody>
      </p:sp>
      <p:sp>
        <p:nvSpPr>
          <p:cNvPr id="2721" name="Google Shape;2721;p103"/>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Where did my charge go? Electron lifetime</a:t>
            </a:r>
            <a:endParaRPr sz="1950"/>
          </a:p>
        </p:txBody>
      </p:sp>
      <p:sp>
        <p:nvSpPr>
          <p:cNvPr id="2722" name="Google Shape;2722;p103"/>
          <p:cNvSpPr txBox="1"/>
          <p:nvPr>
            <p:ph idx="1" type="body"/>
          </p:nvPr>
        </p:nvSpPr>
        <p:spPr>
          <a:xfrm>
            <a:off x="233875" y="790650"/>
            <a:ext cx="8371200" cy="405000"/>
          </a:xfrm>
          <a:prstGeom prst="rect">
            <a:avLst/>
          </a:prstGeom>
          <a:noFill/>
          <a:ln>
            <a:noFill/>
          </a:ln>
        </p:spPr>
        <p:txBody>
          <a:bodyPr anchorCtr="0" anchor="t" bIns="0" lIns="0" spcFirstLastPara="1" rIns="0" wrap="square" tIns="0">
            <a:normAutofit lnSpcReduction="10000"/>
          </a:bodyPr>
          <a:lstStyle/>
          <a:p>
            <a:pPr indent="0" lvl="0" marL="0" rtl="0" algn="l">
              <a:lnSpc>
                <a:spcPct val="100000"/>
              </a:lnSpc>
              <a:spcBef>
                <a:spcPts val="0"/>
              </a:spcBef>
              <a:spcAft>
                <a:spcPts val="0"/>
              </a:spcAft>
              <a:buClr>
                <a:srgbClr val="505050"/>
              </a:buClr>
              <a:buSzPts val="1600"/>
              <a:buNone/>
            </a:pPr>
            <a:r>
              <a:rPr lang="en" sz="1400">
                <a:solidFill>
                  <a:schemeClr val="dk1"/>
                </a:solidFill>
              </a:rPr>
              <a:t>Our calibration should be a source which deposits the same amount of charge everywhere along its path,</a:t>
            </a:r>
            <a:br>
              <a:rPr lang="en" sz="1400">
                <a:solidFill>
                  <a:schemeClr val="dk1"/>
                </a:solidFill>
              </a:rPr>
            </a:br>
            <a:r>
              <a:rPr lang="en" sz="1400">
                <a:solidFill>
                  <a:schemeClr val="dk1"/>
                </a:solidFill>
              </a:rPr>
              <a:t>so that I know this term, and I measure this and this! </a:t>
            </a:r>
            <a:endParaRPr sz="14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6" name="Shape 2726"/>
        <p:cNvGrpSpPr/>
        <p:nvPr/>
      </p:nvGrpSpPr>
      <p:grpSpPr>
        <a:xfrm>
          <a:off x="0" y="0"/>
          <a:ext cx="0" cy="0"/>
          <a:chOff x="0" y="0"/>
          <a:chExt cx="0" cy="0"/>
        </a:xfrm>
      </p:grpSpPr>
      <p:sp>
        <p:nvSpPr>
          <p:cNvPr id="2727" name="Google Shape;2727;p10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728" name="Google Shape;2728;p10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729" name="Google Shape;2729;p10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2730" name="Google Shape;2730;p104"/>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2731" name="Google Shape;2731;p104"/>
          <p:cNvGrpSpPr/>
          <p:nvPr/>
        </p:nvGrpSpPr>
        <p:grpSpPr>
          <a:xfrm>
            <a:off x="2239325" y="3529550"/>
            <a:ext cx="282300" cy="492600"/>
            <a:chOff x="2696525" y="2996150"/>
            <a:chExt cx="282300" cy="492600"/>
          </a:xfrm>
        </p:grpSpPr>
        <p:sp>
          <p:nvSpPr>
            <p:cNvPr id="2732" name="Google Shape;2732;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33" name="Google Shape;2733;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34" name="Google Shape;2734;p104"/>
          <p:cNvGrpSpPr/>
          <p:nvPr/>
        </p:nvGrpSpPr>
        <p:grpSpPr>
          <a:xfrm>
            <a:off x="3077525" y="3605750"/>
            <a:ext cx="282300" cy="492600"/>
            <a:chOff x="2696525" y="2996150"/>
            <a:chExt cx="282300" cy="492600"/>
          </a:xfrm>
        </p:grpSpPr>
        <p:sp>
          <p:nvSpPr>
            <p:cNvPr id="2735" name="Google Shape;2735;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36" name="Google Shape;2736;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37" name="Google Shape;2737;p104"/>
          <p:cNvGrpSpPr/>
          <p:nvPr/>
        </p:nvGrpSpPr>
        <p:grpSpPr>
          <a:xfrm>
            <a:off x="3610925" y="3072350"/>
            <a:ext cx="282300" cy="492600"/>
            <a:chOff x="2696525" y="2996150"/>
            <a:chExt cx="282300" cy="492600"/>
          </a:xfrm>
        </p:grpSpPr>
        <p:sp>
          <p:nvSpPr>
            <p:cNvPr id="2738" name="Google Shape;2738;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39" name="Google Shape;2739;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40" name="Google Shape;2740;p104"/>
          <p:cNvGrpSpPr/>
          <p:nvPr/>
        </p:nvGrpSpPr>
        <p:grpSpPr>
          <a:xfrm>
            <a:off x="4391427" y="3053848"/>
            <a:ext cx="282300" cy="492600"/>
            <a:chOff x="2696525" y="2996150"/>
            <a:chExt cx="282300" cy="492600"/>
          </a:xfrm>
        </p:grpSpPr>
        <p:sp>
          <p:nvSpPr>
            <p:cNvPr id="2741" name="Google Shape;2741;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42" name="Google Shape;2742;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43" name="Google Shape;2743;p104"/>
          <p:cNvGrpSpPr/>
          <p:nvPr/>
        </p:nvGrpSpPr>
        <p:grpSpPr>
          <a:xfrm>
            <a:off x="4982525" y="2462750"/>
            <a:ext cx="282300" cy="492600"/>
            <a:chOff x="2696525" y="2996150"/>
            <a:chExt cx="282300" cy="492600"/>
          </a:xfrm>
        </p:grpSpPr>
        <p:sp>
          <p:nvSpPr>
            <p:cNvPr id="2744" name="Google Shape;2744;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45" name="Google Shape;2745;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46" name="Google Shape;2746;p104"/>
          <p:cNvGrpSpPr/>
          <p:nvPr/>
        </p:nvGrpSpPr>
        <p:grpSpPr>
          <a:xfrm>
            <a:off x="5515925" y="2462750"/>
            <a:ext cx="282300" cy="492600"/>
            <a:chOff x="2696525" y="2996150"/>
            <a:chExt cx="282300" cy="492600"/>
          </a:xfrm>
        </p:grpSpPr>
        <p:sp>
          <p:nvSpPr>
            <p:cNvPr id="2747" name="Google Shape;2747;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48" name="Google Shape;2748;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49" name="Google Shape;2749;p104"/>
          <p:cNvGrpSpPr/>
          <p:nvPr/>
        </p:nvGrpSpPr>
        <p:grpSpPr>
          <a:xfrm>
            <a:off x="6277925" y="1920099"/>
            <a:ext cx="282300" cy="492600"/>
            <a:chOff x="2696525" y="2996150"/>
            <a:chExt cx="282300" cy="492600"/>
          </a:xfrm>
        </p:grpSpPr>
        <p:sp>
          <p:nvSpPr>
            <p:cNvPr id="2750" name="Google Shape;2750;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51" name="Google Shape;2751;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52" name="Google Shape;2752;p104"/>
          <p:cNvGrpSpPr/>
          <p:nvPr/>
        </p:nvGrpSpPr>
        <p:grpSpPr>
          <a:xfrm>
            <a:off x="6582725" y="2148699"/>
            <a:ext cx="282300" cy="492600"/>
            <a:chOff x="2696525" y="2996150"/>
            <a:chExt cx="282300" cy="492600"/>
          </a:xfrm>
        </p:grpSpPr>
        <p:sp>
          <p:nvSpPr>
            <p:cNvPr id="2753" name="Google Shape;2753;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54" name="Google Shape;2754;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55" name="Google Shape;2755;p104"/>
          <p:cNvGrpSpPr/>
          <p:nvPr/>
        </p:nvGrpSpPr>
        <p:grpSpPr>
          <a:xfrm>
            <a:off x="5820725" y="2081750"/>
            <a:ext cx="282300" cy="492600"/>
            <a:chOff x="2696525" y="2996150"/>
            <a:chExt cx="282300" cy="492600"/>
          </a:xfrm>
        </p:grpSpPr>
        <p:sp>
          <p:nvSpPr>
            <p:cNvPr id="2756" name="Google Shape;2756;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57" name="Google Shape;2757;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58" name="Google Shape;2758;p104"/>
          <p:cNvGrpSpPr/>
          <p:nvPr/>
        </p:nvGrpSpPr>
        <p:grpSpPr>
          <a:xfrm>
            <a:off x="6201725" y="2224899"/>
            <a:ext cx="282300" cy="492600"/>
            <a:chOff x="2696525" y="2996150"/>
            <a:chExt cx="282300" cy="492600"/>
          </a:xfrm>
        </p:grpSpPr>
        <p:sp>
          <p:nvSpPr>
            <p:cNvPr id="2759" name="Google Shape;2759;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60" name="Google Shape;2760;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61" name="Google Shape;2761;p104"/>
          <p:cNvGrpSpPr/>
          <p:nvPr/>
        </p:nvGrpSpPr>
        <p:grpSpPr>
          <a:xfrm>
            <a:off x="6506525" y="1691499"/>
            <a:ext cx="282300" cy="492600"/>
            <a:chOff x="2696525" y="2996150"/>
            <a:chExt cx="282300" cy="492600"/>
          </a:xfrm>
        </p:grpSpPr>
        <p:sp>
          <p:nvSpPr>
            <p:cNvPr id="2762" name="Google Shape;2762;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63" name="Google Shape;2763;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64" name="Google Shape;2764;p104"/>
          <p:cNvGrpSpPr/>
          <p:nvPr/>
        </p:nvGrpSpPr>
        <p:grpSpPr>
          <a:xfrm>
            <a:off x="7039925" y="1843899"/>
            <a:ext cx="282300" cy="492600"/>
            <a:chOff x="2696525" y="2996150"/>
            <a:chExt cx="282300" cy="492600"/>
          </a:xfrm>
        </p:grpSpPr>
        <p:sp>
          <p:nvSpPr>
            <p:cNvPr id="2765" name="Google Shape;2765;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66" name="Google Shape;2766;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67" name="Google Shape;2767;p104"/>
          <p:cNvGrpSpPr/>
          <p:nvPr/>
        </p:nvGrpSpPr>
        <p:grpSpPr>
          <a:xfrm>
            <a:off x="6735125" y="1920099"/>
            <a:ext cx="282300" cy="492600"/>
            <a:chOff x="2696525" y="2996150"/>
            <a:chExt cx="282300" cy="492600"/>
          </a:xfrm>
        </p:grpSpPr>
        <p:sp>
          <p:nvSpPr>
            <p:cNvPr id="2768" name="Google Shape;2768;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69" name="Google Shape;2769;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70" name="Google Shape;2770;p104"/>
          <p:cNvGrpSpPr/>
          <p:nvPr/>
        </p:nvGrpSpPr>
        <p:grpSpPr>
          <a:xfrm>
            <a:off x="6735125" y="1615299"/>
            <a:ext cx="282300" cy="492600"/>
            <a:chOff x="2696525" y="2996150"/>
            <a:chExt cx="282300" cy="492600"/>
          </a:xfrm>
        </p:grpSpPr>
        <p:sp>
          <p:nvSpPr>
            <p:cNvPr id="2771" name="Google Shape;2771;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72" name="Google Shape;2772;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73" name="Google Shape;2773;p104"/>
          <p:cNvGrpSpPr/>
          <p:nvPr/>
        </p:nvGrpSpPr>
        <p:grpSpPr>
          <a:xfrm>
            <a:off x="6963725" y="1996299"/>
            <a:ext cx="282300" cy="492600"/>
            <a:chOff x="2696525" y="2996150"/>
            <a:chExt cx="282300" cy="492600"/>
          </a:xfrm>
        </p:grpSpPr>
        <p:sp>
          <p:nvSpPr>
            <p:cNvPr id="2774" name="Google Shape;2774;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75" name="Google Shape;2775;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76" name="Google Shape;2776;p104"/>
          <p:cNvGrpSpPr/>
          <p:nvPr/>
        </p:nvGrpSpPr>
        <p:grpSpPr>
          <a:xfrm>
            <a:off x="6963725" y="1615299"/>
            <a:ext cx="282300" cy="492600"/>
            <a:chOff x="2696525" y="2996150"/>
            <a:chExt cx="282300" cy="492600"/>
          </a:xfrm>
        </p:grpSpPr>
        <p:sp>
          <p:nvSpPr>
            <p:cNvPr id="2777" name="Google Shape;2777;p104"/>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78" name="Google Shape;2778;p104"/>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779" name="Google Shape;2779;p104"/>
          <p:cNvGrpSpPr/>
          <p:nvPr/>
        </p:nvGrpSpPr>
        <p:grpSpPr>
          <a:xfrm>
            <a:off x="3458525" y="3529550"/>
            <a:ext cx="282300" cy="492600"/>
            <a:chOff x="2772725" y="2996150"/>
            <a:chExt cx="282300" cy="492600"/>
          </a:xfrm>
        </p:grpSpPr>
        <p:sp>
          <p:nvSpPr>
            <p:cNvPr id="2780" name="Google Shape;2780;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81" name="Google Shape;2781;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782" name="Google Shape;2782;p104"/>
          <p:cNvGrpSpPr/>
          <p:nvPr/>
        </p:nvGrpSpPr>
        <p:grpSpPr>
          <a:xfrm>
            <a:off x="2544125" y="3377150"/>
            <a:ext cx="282300" cy="492600"/>
            <a:chOff x="2772725" y="2996150"/>
            <a:chExt cx="282300" cy="492600"/>
          </a:xfrm>
        </p:grpSpPr>
        <p:sp>
          <p:nvSpPr>
            <p:cNvPr id="2783" name="Google Shape;2783;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84" name="Google Shape;2784;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785" name="Google Shape;2785;p104"/>
          <p:cNvGrpSpPr/>
          <p:nvPr/>
        </p:nvGrpSpPr>
        <p:grpSpPr>
          <a:xfrm>
            <a:off x="4696227" y="2901448"/>
            <a:ext cx="282300" cy="492600"/>
            <a:chOff x="2772725" y="2996150"/>
            <a:chExt cx="282300" cy="492600"/>
          </a:xfrm>
        </p:grpSpPr>
        <p:sp>
          <p:nvSpPr>
            <p:cNvPr id="2786" name="Google Shape;2786;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87" name="Google Shape;2787;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788" name="Google Shape;2788;p104"/>
          <p:cNvGrpSpPr/>
          <p:nvPr/>
        </p:nvGrpSpPr>
        <p:grpSpPr>
          <a:xfrm>
            <a:off x="3839525" y="2843750"/>
            <a:ext cx="282300" cy="492600"/>
            <a:chOff x="2772725" y="2996150"/>
            <a:chExt cx="282300" cy="492600"/>
          </a:xfrm>
        </p:grpSpPr>
        <p:sp>
          <p:nvSpPr>
            <p:cNvPr id="2789" name="Google Shape;2789;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90" name="Google Shape;2790;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791" name="Google Shape;2791;p104"/>
          <p:cNvGrpSpPr/>
          <p:nvPr/>
        </p:nvGrpSpPr>
        <p:grpSpPr>
          <a:xfrm>
            <a:off x="5439725" y="2615150"/>
            <a:ext cx="282300" cy="492600"/>
            <a:chOff x="2772725" y="2996150"/>
            <a:chExt cx="282300" cy="492600"/>
          </a:xfrm>
        </p:grpSpPr>
        <p:sp>
          <p:nvSpPr>
            <p:cNvPr id="2792" name="Google Shape;2792;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93" name="Google Shape;2793;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794" name="Google Shape;2794;p104"/>
          <p:cNvGrpSpPr/>
          <p:nvPr/>
        </p:nvGrpSpPr>
        <p:grpSpPr>
          <a:xfrm>
            <a:off x="4830125" y="2462750"/>
            <a:ext cx="282300" cy="492600"/>
            <a:chOff x="2772725" y="2996150"/>
            <a:chExt cx="282300" cy="492600"/>
          </a:xfrm>
        </p:grpSpPr>
        <p:sp>
          <p:nvSpPr>
            <p:cNvPr id="2795" name="Google Shape;2795;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96" name="Google Shape;2796;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797" name="Google Shape;2797;p104"/>
          <p:cNvGrpSpPr/>
          <p:nvPr/>
        </p:nvGrpSpPr>
        <p:grpSpPr>
          <a:xfrm>
            <a:off x="6277925" y="2310350"/>
            <a:ext cx="282300" cy="492600"/>
            <a:chOff x="2772725" y="2996150"/>
            <a:chExt cx="282300" cy="492600"/>
          </a:xfrm>
        </p:grpSpPr>
        <p:sp>
          <p:nvSpPr>
            <p:cNvPr id="2798" name="Google Shape;2798;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799" name="Google Shape;2799;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800" name="Google Shape;2800;p104"/>
          <p:cNvGrpSpPr/>
          <p:nvPr/>
        </p:nvGrpSpPr>
        <p:grpSpPr>
          <a:xfrm>
            <a:off x="5668325" y="2157950"/>
            <a:ext cx="282300" cy="492600"/>
            <a:chOff x="2772725" y="2996150"/>
            <a:chExt cx="282300" cy="492600"/>
          </a:xfrm>
        </p:grpSpPr>
        <p:sp>
          <p:nvSpPr>
            <p:cNvPr id="2801" name="Google Shape;2801;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02" name="Google Shape;2802;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803" name="Google Shape;2803;p104"/>
          <p:cNvGrpSpPr/>
          <p:nvPr/>
        </p:nvGrpSpPr>
        <p:grpSpPr>
          <a:xfrm>
            <a:off x="6811325" y="2157950"/>
            <a:ext cx="282300" cy="492600"/>
            <a:chOff x="2772725" y="2996150"/>
            <a:chExt cx="282300" cy="492600"/>
          </a:xfrm>
        </p:grpSpPr>
        <p:sp>
          <p:nvSpPr>
            <p:cNvPr id="2804" name="Google Shape;2804;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05" name="Google Shape;2805;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806" name="Google Shape;2806;p104"/>
          <p:cNvGrpSpPr/>
          <p:nvPr/>
        </p:nvGrpSpPr>
        <p:grpSpPr>
          <a:xfrm>
            <a:off x="6201725" y="1929350"/>
            <a:ext cx="282300" cy="492600"/>
            <a:chOff x="2772725" y="2996150"/>
            <a:chExt cx="282300" cy="492600"/>
          </a:xfrm>
        </p:grpSpPr>
        <p:sp>
          <p:nvSpPr>
            <p:cNvPr id="2807" name="Google Shape;2807;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08" name="Google Shape;2808;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809" name="Google Shape;2809;p104"/>
          <p:cNvGrpSpPr/>
          <p:nvPr/>
        </p:nvGrpSpPr>
        <p:grpSpPr>
          <a:xfrm>
            <a:off x="7192325" y="1853150"/>
            <a:ext cx="282300" cy="492600"/>
            <a:chOff x="2772725" y="2996150"/>
            <a:chExt cx="282300" cy="492600"/>
          </a:xfrm>
        </p:grpSpPr>
        <p:sp>
          <p:nvSpPr>
            <p:cNvPr id="2810" name="Google Shape;2810;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11" name="Google Shape;2811;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812" name="Google Shape;2812;p104"/>
          <p:cNvGrpSpPr/>
          <p:nvPr/>
        </p:nvGrpSpPr>
        <p:grpSpPr>
          <a:xfrm>
            <a:off x="6430325" y="1700750"/>
            <a:ext cx="282300" cy="492600"/>
            <a:chOff x="2772725" y="2996150"/>
            <a:chExt cx="282300" cy="492600"/>
          </a:xfrm>
        </p:grpSpPr>
        <p:sp>
          <p:nvSpPr>
            <p:cNvPr id="2813" name="Google Shape;2813;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14" name="Google Shape;2814;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815" name="Google Shape;2815;p104"/>
          <p:cNvGrpSpPr/>
          <p:nvPr/>
        </p:nvGrpSpPr>
        <p:grpSpPr>
          <a:xfrm>
            <a:off x="7039925" y="1395950"/>
            <a:ext cx="282300" cy="492600"/>
            <a:chOff x="2772725" y="2996150"/>
            <a:chExt cx="282300" cy="492600"/>
          </a:xfrm>
        </p:grpSpPr>
        <p:sp>
          <p:nvSpPr>
            <p:cNvPr id="2816" name="Google Shape;2816;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17" name="Google Shape;2817;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818" name="Google Shape;2818;p104"/>
          <p:cNvGrpSpPr/>
          <p:nvPr/>
        </p:nvGrpSpPr>
        <p:grpSpPr>
          <a:xfrm>
            <a:off x="6735125" y="1395950"/>
            <a:ext cx="282300" cy="492600"/>
            <a:chOff x="2772725" y="2996150"/>
            <a:chExt cx="282300" cy="492600"/>
          </a:xfrm>
        </p:grpSpPr>
        <p:sp>
          <p:nvSpPr>
            <p:cNvPr id="2819" name="Google Shape;2819;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20" name="Google Shape;2820;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821" name="Google Shape;2821;p104"/>
          <p:cNvGrpSpPr/>
          <p:nvPr/>
        </p:nvGrpSpPr>
        <p:grpSpPr>
          <a:xfrm>
            <a:off x="6963725" y="1853150"/>
            <a:ext cx="282300" cy="492600"/>
            <a:chOff x="2772725" y="2996150"/>
            <a:chExt cx="282300" cy="492600"/>
          </a:xfrm>
        </p:grpSpPr>
        <p:sp>
          <p:nvSpPr>
            <p:cNvPr id="2822" name="Google Shape;2822;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23" name="Google Shape;2823;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824" name="Google Shape;2824;p104"/>
          <p:cNvGrpSpPr/>
          <p:nvPr/>
        </p:nvGrpSpPr>
        <p:grpSpPr>
          <a:xfrm>
            <a:off x="6658925" y="1853150"/>
            <a:ext cx="282300" cy="492600"/>
            <a:chOff x="2772725" y="2996150"/>
            <a:chExt cx="282300" cy="492600"/>
          </a:xfrm>
        </p:grpSpPr>
        <p:sp>
          <p:nvSpPr>
            <p:cNvPr id="2825" name="Google Shape;2825;p104"/>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26" name="Google Shape;2826;p104"/>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2827" name="Google Shape;2827;p104"/>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28" name="Google Shape;2828;p104"/>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29" name="Google Shape;2829;p104"/>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0" name="Google Shape;2830;p104"/>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1" name="Google Shape;2831;p104"/>
          <p:cNvCxnSpPr/>
          <p:nvPr/>
        </p:nvCxnSpPr>
        <p:spPr>
          <a:xfrm rot="10800000">
            <a:off x="48776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2" name="Google Shape;2832;p104"/>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3" name="Google Shape;2833;p104"/>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4" name="Google Shape;2834;p104"/>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5" name="Google Shape;2835;p104"/>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6" name="Google Shape;2836;p104"/>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7" name="Google Shape;2837;p104"/>
          <p:cNvCxnSpPr/>
          <p:nvPr/>
        </p:nvCxnSpPr>
        <p:spPr>
          <a:xfrm rot="10800000">
            <a:off x="6401625" y="1607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8" name="Google Shape;2838;p104"/>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39" name="Google Shape;2839;p104"/>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40" name="Google Shape;2840;p104"/>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41" name="Google Shape;2841;p104"/>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842" name="Google Shape;2842;p104"/>
          <p:cNvCxnSpPr/>
          <p:nvPr/>
        </p:nvCxnSpPr>
        <p:spPr>
          <a:xfrm rot="10800000">
            <a:off x="2702375" y="37133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43" name="Google Shape;2843;p104"/>
          <p:cNvCxnSpPr/>
          <p:nvPr/>
        </p:nvCxnSpPr>
        <p:spPr>
          <a:xfrm rot="10800000">
            <a:off x="3582225" y="38170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44" name="Google Shape;2844;p104"/>
          <p:cNvCxnSpPr/>
          <p:nvPr/>
        </p:nvCxnSpPr>
        <p:spPr>
          <a:xfrm rot="10800000">
            <a:off x="3983425" y="3161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45" name="Google Shape;2845;p104"/>
          <p:cNvCxnSpPr/>
          <p:nvPr/>
        </p:nvCxnSpPr>
        <p:spPr>
          <a:xfrm rot="10800000">
            <a:off x="4837225" y="31915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46" name="Google Shape;2846;p104"/>
          <p:cNvCxnSpPr/>
          <p:nvPr/>
        </p:nvCxnSpPr>
        <p:spPr>
          <a:xfrm rot="10800000">
            <a:off x="4974025" y="2780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47" name="Google Shape;2847;p104"/>
          <p:cNvCxnSpPr/>
          <p:nvPr/>
        </p:nvCxnSpPr>
        <p:spPr>
          <a:xfrm rot="10800000">
            <a:off x="5605413" y="2901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48" name="Google Shape;2848;p104"/>
          <p:cNvCxnSpPr/>
          <p:nvPr/>
        </p:nvCxnSpPr>
        <p:spPr>
          <a:xfrm rot="10800000">
            <a:off x="5834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49" name="Google Shape;2849;p104"/>
          <p:cNvCxnSpPr/>
          <p:nvPr/>
        </p:nvCxnSpPr>
        <p:spPr>
          <a:xfrm rot="10800000">
            <a:off x="6443613" y="2672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50" name="Google Shape;2850;p104"/>
          <p:cNvCxnSpPr/>
          <p:nvPr/>
        </p:nvCxnSpPr>
        <p:spPr>
          <a:xfrm rot="10800000">
            <a:off x="6977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51" name="Google Shape;2851;p104"/>
          <p:cNvCxnSpPr/>
          <p:nvPr/>
        </p:nvCxnSpPr>
        <p:spPr>
          <a:xfrm rot="10800000">
            <a:off x="71294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52" name="Google Shape;2852;p104"/>
          <p:cNvCxnSpPr/>
          <p:nvPr/>
        </p:nvCxnSpPr>
        <p:spPr>
          <a:xfrm rot="10800000">
            <a:off x="73580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53" name="Google Shape;2853;p104"/>
          <p:cNvCxnSpPr/>
          <p:nvPr/>
        </p:nvCxnSpPr>
        <p:spPr>
          <a:xfrm rot="10800000">
            <a:off x="63674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54" name="Google Shape;2854;p104"/>
          <p:cNvCxnSpPr/>
          <p:nvPr/>
        </p:nvCxnSpPr>
        <p:spPr>
          <a:xfrm rot="10800000">
            <a:off x="6519813" y="1987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55" name="Google Shape;2855;p104"/>
          <p:cNvCxnSpPr/>
          <p:nvPr/>
        </p:nvCxnSpPr>
        <p:spPr>
          <a:xfrm rot="10800000">
            <a:off x="67484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56" name="Google Shape;2856;p104"/>
          <p:cNvCxnSpPr/>
          <p:nvPr/>
        </p:nvCxnSpPr>
        <p:spPr>
          <a:xfrm rot="10800000">
            <a:off x="6900813" y="1682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57" name="Google Shape;2857;p104"/>
          <p:cNvCxnSpPr/>
          <p:nvPr/>
        </p:nvCxnSpPr>
        <p:spPr>
          <a:xfrm rot="10800000">
            <a:off x="7205613" y="1682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858" name="Google Shape;2858;p104"/>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2859" name="Google Shape;2859;p104"/>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sp>
        <p:nvSpPr>
          <p:cNvPr id="2860" name="Google Shape;2860;p104"/>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Did my charge move? Diffusion</a:t>
            </a:r>
            <a:endParaRPr/>
          </a:p>
        </p:txBody>
      </p:sp>
      <p:sp>
        <p:nvSpPr>
          <p:cNvPr id="2861" name="Google Shape;2861;p104"/>
          <p:cNvSpPr txBox="1"/>
          <p:nvPr/>
        </p:nvSpPr>
        <p:spPr>
          <a:xfrm>
            <a:off x="76200" y="685800"/>
            <a:ext cx="5944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Diffusion is the spread of the electron cloud over time. </a:t>
            </a:r>
            <a:endParaRPr>
              <a:solidFill>
                <a:schemeClr val="dk1"/>
              </a:solidFill>
              <a:latin typeface="Palatino Linotype"/>
              <a:ea typeface="Palatino Linotype"/>
              <a:cs typeface="Palatino Linotype"/>
              <a:sym typeface="Palatino Linotype"/>
            </a:endParaRPr>
          </a:p>
        </p:txBody>
      </p:sp>
      <p:sp>
        <p:nvSpPr>
          <p:cNvPr id="2862" name="Google Shape;2862;p104"/>
          <p:cNvSpPr txBox="1"/>
          <p:nvPr/>
        </p:nvSpPr>
        <p:spPr>
          <a:xfrm>
            <a:off x="6468575" y="786350"/>
            <a:ext cx="249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a:t>
            </a:r>
            <a:br>
              <a:rPr lang="en">
                <a:latin typeface="Palatino Linotype"/>
                <a:ea typeface="Palatino Linotype"/>
                <a:cs typeface="Palatino Linotype"/>
                <a:sym typeface="Palatino Linotype"/>
              </a:rPr>
            </a:br>
            <a:r>
              <a:rPr lang="en">
                <a:latin typeface="Palatino Linotype"/>
                <a:ea typeface="Palatino Linotype"/>
                <a:cs typeface="Palatino Linotype"/>
                <a:sym typeface="Palatino Linotype"/>
              </a:rPr>
              <a:t>Stopping proton at time t</a:t>
            </a:r>
            <a:r>
              <a:rPr baseline="-25000" lang="en">
                <a:latin typeface="Palatino Linotype"/>
                <a:ea typeface="Palatino Linotype"/>
                <a:cs typeface="Palatino Linotype"/>
                <a:sym typeface="Palatino Linotype"/>
              </a:rPr>
              <a:t>0</a:t>
            </a:r>
            <a:endParaRPr baseline="-25000">
              <a:latin typeface="Palatino Linotype"/>
              <a:ea typeface="Palatino Linotype"/>
              <a:cs typeface="Palatino Linotype"/>
              <a:sym typeface="Palatino Linotype"/>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6" name="Shape 2866"/>
        <p:cNvGrpSpPr/>
        <p:nvPr/>
      </p:nvGrpSpPr>
      <p:grpSpPr>
        <a:xfrm>
          <a:off x="0" y="0"/>
          <a:ext cx="0" cy="0"/>
          <a:chOff x="0" y="0"/>
          <a:chExt cx="0" cy="0"/>
        </a:xfrm>
      </p:grpSpPr>
      <p:sp>
        <p:nvSpPr>
          <p:cNvPr id="2867" name="Google Shape;2867;p105"/>
          <p:cNvSpPr txBox="1"/>
          <p:nvPr/>
        </p:nvSpPr>
        <p:spPr>
          <a:xfrm>
            <a:off x="76200" y="685800"/>
            <a:ext cx="5944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Diffusion is the spread of the electron cloud over time. </a:t>
            </a:r>
            <a:endParaRPr>
              <a:solidFill>
                <a:schemeClr val="dk1"/>
              </a:solidFill>
              <a:latin typeface="Palatino Linotype"/>
              <a:ea typeface="Palatino Linotype"/>
              <a:cs typeface="Palatino Linotype"/>
              <a:sym typeface="Palatino Linotype"/>
            </a:endParaRPr>
          </a:p>
        </p:txBody>
      </p:sp>
      <p:sp>
        <p:nvSpPr>
          <p:cNvPr id="2868" name="Google Shape;2868;p10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2869" name="Google Shape;2869;p10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2870" name="Google Shape;2870;p10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2871" name="Google Shape;2871;p105"/>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2872" name="Google Shape;2872;p105"/>
          <p:cNvGrpSpPr/>
          <p:nvPr/>
        </p:nvGrpSpPr>
        <p:grpSpPr>
          <a:xfrm>
            <a:off x="2239325" y="3529550"/>
            <a:ext cx="282300" cy="492600"/>
            <a:chOff x="2696525" y="2996150"/>
            <a:chExt cx="282300" cy="492600"/>
          </a:xfrm>
        </p:grpSpPr>
        <p:sp>
          <p:nvSpPr>
            <p:cNvPr id="2873" name="Google Shape;2873;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74" name="Google Shape;2874;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875" name="Google Shape;2875;p105"/>
          <p:cNvGrpSpPr/>
          <p:nvPr/>
        </p:nvGrpSpPr>
        <p:grpSpPr>
          <a:xfrm>
            <a:off x="3077525" y="3605750"/>
            <a:ext cx="282300" cy="492600"/>
            <a:chOff x="2696525" y="2996150"/>
            <a:chExt cx="282300" cy="492600"/>
          </a:xfrm>
        </p:grpSpPr>
        <p:sp>
          <p:nvSpPr>
            <p:cNvPr id="2876" name="Google Shape;2876;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77" name="Google Shape;2877;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878" name="Google Shape;2878;p105"/>
          <p:cNvGrpSpPr/>
          <p:nvPr/>
        </p:nvGrpSpPr>
        <p:grpSpPr>
          <a:xfrm>
            <a:off x="3610925" y="3072350"/>
            <a:ext cx="282300" cy="492600"/>
            <a:chOff x="2696525" y="2996150"/>
            <a:chExt cx="282300" cy="492600"/>
          </a:xfrm>
        </p:grpSpPr>
        <p:sp>
          <p:nvSpPr>
            <p:cNvPr id="2879" name="Google Shape;2879;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80" name="Google Shape;2880;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881" name="Google Shape;2881;p105"/>
          <p:cNvGrpSpPr/>
          <p:nvPr/>
        </p:nvGrpSpPr>
        <p:grpSpPr>
          <a:xfrm>
            <a:off x="4391427" y="3053848"/>
            <a:ext cx="282300" cy="492600"/>
            <a:chOff x="2696525" y="2996150"/>
            <a:chExt cx="282300" cy="492600"/>
          </a:xfrm>
        </p:grpSpPr>
        <p:sp>
          <p:nvSpPr>
            <p:cNvPr id="2882" name="Google Shape;2882;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83" name="Google Shape;2883;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884" name="Google Shape;2884;p105"/>
          <p:cNvGrpSpPr/>
          <p:nvPr/>
        </p:nvGrpSpPr>
        <p:grpSpPr>
          <a:xfrm>
            <a:off x="4982525" y="2462750"/>
            <a:ext cx="282300" cy="492600"/>
            <a:chOff x="2696525" y="2996150"/>
            <a:chExt cx="282300" cy="492600"/>
          </a:xfrm>
        </p:grpSpPr>
        <p:sp>
          <p:nvSpPr>
            <p:cNvPr id="2885" name="Google Shape;2885;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86" name="Google Shape;2886;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887" name="Google Shape;2887;p105"/>
          <p:cNvGrpSpPr/>
          <p:nvPr/>
        </p:nvGrpSpPr>
        <p:grpSpPr>
          <a:xfrm>
            <a:off x="5515925" y="2462750"/>
            <a:ext cx="282300" cy="492600"/>
            <a:chOff x="2696525" y="2996150"/>
            <a:chExt cx="282300" cy="492600"/>
          </a:xfrm>
        </p:grpSpPr>
        <p:sp>
          <p:nvSpPr>
            <p:cNvPr id="2888" name="Google Shape;2888;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89" name="Google Shape;2889;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890" name="Google Shape;2890;p105"/>
          <p:cNvGrpSpPr/>
          <p:nvPr/>
        </p:nvGrpSpPr>
        <p:grpSpPr>
          <a:xfrm>
            <a:off x="6277925" y="1920099"/>
            <a:ext cx="282300" cy="492600"/>
            <a:chOff x="2696525" y="2996150"/>
            <a:chExt cx="282300" cy="492600"/>
          </a:xfrm>
        </p:grpSpPr>
        <p:sp>
          <p:nvSpPr>
            <p:cNvPr id="2891" name="Google Shape;2891;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92" name="Google Shape;2892;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893" name="Google Shape;2893;p105"/>
          <p:cNvGrpSpPr/>
          <p:nvPr/>
        </p:nvGrpSpPr>
        <p:grpSpPr>
          <a:xfrm>
            <a:off x="6582725" y="2148699"/>
            <a:ext cx="282300" cy="492600"/>
            <a:chOff x="2696525" y="2996150"/>
            <a:chExt cx="282300" cy="492600"/>
          </a:xfrm>
        </p:grpSpPr>
        <p:sp>
          <p:nvSpPr>
            <p:cNvPr id="2894" name="Google Shape;2894;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95" name="Google Shape;2895;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896" name="Google Shape;2896;p105"/>
          <p:cNvGrpSpPr/>
          <p:nvPr/>
        </p:nvGrpSpPr>
        <p:grpSpPr>
          <a:xfrm>
            <a:off x="5820725" y="2081750"/>
            <a:ext cx="282300" cy="492600"/>
            <a:chOff x="2696525" y="2996150"/>
            <a:chExt cx="282300" cy="492600"/>
          </a:xfrm>
        </p:grpSpPr>
        <p:sp>
          <p:nvSpPr>
            <p:cNvPr id="2897" name="Google Shape;2897;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898" name="Google Shape;2898;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899" name="Google Shape;2899;p105"/>
          <p:cNvGrpSpPr/>
          <p:nvPr/>
        </p:nvGrpSpPr>
        <p:grpSpPr>
          <a:xfrm>
            <a:off x="6201725" y="2224899"/>
            <a:ext cx="282300" cy="492600"/>
            <a:chOff x="2696525" y="2996150"/>
            <a:chExt cx="282300" cy="492600"/>
          </a:xfrm>
        </p:grpSpPr>
        <p:sp>
          <p:nvSpPr>
            <p:cNvPr id="2900" name="Google Shape;2900;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01" name="Google Shape;2901;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902" name="Google Shape;2902;p105"/>
          <p:cNvGrpSpPr/>
          <p:nvPr/>
        </p:nvGrpSpPr>
        <p:grpSpPr>
          <a:xfrm>
            <a:off x="6506525" y="1691499"/>
            <a:ext cx="282300" cy="492600"/>
            <a:chOff x="2696525" y="2996150"/>
            <a:chExt cx="282300" cy="492600"/>
          </a:xfrm>
        </p:grpSpPr>
        <p:sp>
          <p:nvSpPr>
            <p:cNvPr id="2903" name="Google Shape;2903;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04" name="Google Shape;2904;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905" name="Google Shape;2905;p105"/>
          <p:cNvGrpSpPr/>
          <p:nvPr/>
        </p:nvGrpSpPr>
        <p:grpSpPr>
          <a:xfrm>
            <a:off x="7039925" y="1843899"/>
            <a:ext cx="282300" cy="492600"/>
            <a:chOff x="2696525" y="2996150"/>
            <a:chExt cx="282300" cy="492600"/>
          </a:xfrm>
        </p:grpSpPr>
        <p:sp>
          <p:nvSpPr>
            <p:cNvPr id="2906" name="Google Shape;2906;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07" name="Google Shape;2907;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908" name="Google Shape;2908;p105"/>
          <p:cNvGrpSpPr/>
          <p:nvPr/>
        </p:nvGrpSpPr>
        <p:grpSpPr>
          <a:xfrm>
            <a:off x="6735125" y="1920099"/>
            <a:ext cx="282300" cy="492600"/>
            <a:chOff x="2696525" y="2996150"/>
            <a:chExt cx="282300" cy="492600"/>
          </a:xfrm>
        </p:grpSpPr>
        <p:sp>
          <p:nvSpPr>
            <p:cNvPr id="2909" name="Google Shape;2909;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10" name="Google Shape;2910;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911" name="Google Shape;2911;p105"/>
          <p:cNvGrpSpPr/>
          <p:nvPr/>
        </p:nvGrpSpPr>
        <p:grpSpPr>
          <a:xfrm>
            <a:off x="6735125" y="1615299"/>
            <a:ext cx="282300" cy="492600"/>
            <a:chOff x="2696525" y="2996150"/>
            <a:chExt cx="282300" cy="492600"/>
          </a:xfrm>
        </p:grpSpPr>
        <p:sp>
          <p:nvSpPr>
            <p:cNvPr id="2912" name="Google Shape;2912;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13" name="Google Shape;2913;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914" name="Google Shape;2914;p105"/>
          <p:cNvGrpSpPr/>
          <p:nvPr/>
        </p:nvGrpSpPr>
        <p:grpSpPr>
          <a:xfrm>
            <a:off x="6963725" y="1996299"/>
            <a:ext cx="282300" cy="492600"/>
            <a:chOff x="2696525" y="2996150"/>
            <a:chExt cx="282300" cy="492600"/>
          </a:xfrm>
        </p:grpSpPr>
        <p:sp>
          <p:nvSpPr>
            <p:cNvPr id="2915" name="Google Shape;2915;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16" name="Google Shape;2916;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917" name="Google Shape;2917;p105"/>
          <p:cNvGrpSpPr/>
          <p:nvPr/>
        </p:nvGrpSpPr>
        <p:grpSpPr>
          <a:xfrm>
            <a:off x="6963725" y="1615299"/>
            <a:ext cx="282300" cy="492600"/>
            <a:chOff x="2696525" y="2996150"/>
            <a:chExt cx="282300" cy="492600"/>
          </a:xfrm>
        </p:grpSpPr>
        <p:sp>
          <p:nvSpPr>
            <p:cNvPr id="2918" name="Google Shape;2918;p105"/>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19" name="Google Shape;2919;p105"/>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2920" name="Google Shape;2920;p105"/>
          <p:cNvGrpSpPr/>
          <p:nvPr/>
        </p:nvGrpSpPr>
        <p:grpSpPr>
          <a:xfrm>
            <a:off x="6506525" y="2234150"/>
            <a:ext cx="282300" cy="492600"/>
            <a:chOff x="2772725" y="2996150"/>
            <a:chExt cx="282300" cy="492600"/>
          </a:xfrm>
        </p:grpSpPr>
        <p:sp>
          <p:nvSpPr>
            <p:cNvPr id="2921" name="Google Shape;2921;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22" name="Google Shape;2922;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23" name="Google Shape;2923;p105"/>
          <p:cNvGrpSpPr/>
          <p:nvPr/>
        </p:nvGrpSpPr>
        <p:grpSpPr>
          <a:xfrm>
            <a:off x="6963725" y="1853150"/>
            <a:ext cx="282300" cy="492600"/>
            <a:chOff x="2772725" y="2996150"/>
            <a:chExt cx="282300" cy="492600"/>
          </a:xfrm>
        </p:grpSpPr>
        <p:sp>
          <p:nvSpPr>
            <p:cNvPr id="2924" name="Google Shape;2924;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25" name="Google Shape;2925;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2926" name="Google Shape;2926;p105"/>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27" name="Google Shape;2927;p105"/>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28" name="Google Shape;2928;p105"/>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29" name="Google Shape;2929;p105"/>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0" name="Google Shape;2930;p105"/>
          <p:cNvCxnSpPr/>
          <p:nvPr/>
        </p:nvCxnSpPr>
        <p:spPr>
          <a:xfrm rot="10800000">
            <a:off x="48776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1" name="Google Shape;2931;p105"/>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2" name="Google Shape;2932;p105"/>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3" name="Google Shape;2933;p105"/>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4" name="Google Shape;2934;p105"/>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5" name="Google Shape;2935;p105"/>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6" name="Google Shape;2936;p105"/>
          <p:cNvCxnSpPr/>
          <p:nvPr/>
        </p:nvCxnSpPr>
        <p:spPr>
          <a:xfrm rot="10800000">
            <a:off x="6401625" y="1607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7" name="Google Shape;2937;p105"/>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8" name="Google Shape;2938;p105"/>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39" name="Google Shape;2939;p105"/>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40" name="Google Shape;2940;p105"/>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2941" name="Google Shape;2941;p105"/>
          <p:cNvCxnSpPr/>
          <p:nvPr/>
        </p:nvCxnSpPr>
        <p:spPr>
          <a:xfrm rot="10800000">
            <a:off x="6672213" y="2901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42" name="Google Shape;2942;p105"/>
          <p:cNvCxnSpPr/>
          <p:nvPr/>
        </p:nvCxnSpPr>
        <p:spPr>
          <a:xfrm rot="10800000">
            <a:off x="6748413" y="2139450"/>
            <a:ext cx="194400" cy="277500"/>
          </a:xfrm>
          <a:prstGeom prst="straightConnector1">
            <a:avLst/>
          </a:prstGeom>
          <a:noFill/>
          <a:ln cap="flat" cmpd="sng" w="9525">
            <a:solidFill>
              <a:srgbClr val="2E5286"/>
            </a:solidFill>
            <a:prstDash val="solid"/>
            <a:round/>
            <a:headEnd len="med" w="med" type="triangle"/>
            <a:tailEnd len="med" w="med" type="none"/>
          </a:ln>
        </p:spPr>
      </p:cxnSp>
      <p:grpSp>
        <p:nvGrpSpPr>
          <p:cNvPr id="2943" name="Google Shape;2943;p105"/>
          <p:cNvGrpSpPr/>
          <p:nvPr/>
        </p:nvGrpSpPr>
        <p:grpSpPr>
          <a:xfrm>
            <a:off x="2772725" y="1700750"/>
            <a:ext cx="5008288" cy="2698575"/>
            <a:chOff x="2544125" y="1395950"/>
            <a:chExt cx="5008288" cy="2698575"/>
          </a:xfrm>
        </p:grpSpPr>
        <p:grpSp>
          <p:nvGrpSpPr>
            <p:cNvPr id="2944" name="Google Shape;2944;p105"/>
            <p:cNvGrpSpPr/>
            <p:nvPr/>
          </p:nvGrpSpPr>
          <p:grpSpPr>
            <a:xfrm>
              <a:off x="3458525" y="3529550"/>
              <a:ext cx="282300" cy="492600"/>
              <a:chOff x="2772725" y="2996150"/>
              <a:chExt cx="282300" cy="492600"/>
            </a:xfrm>
          </p:grpSpPr>
          <p:sp>
            <p:nvSpPr>
              <p:cNvPr id="2945" name="Google Shape;2945;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46" name="Google Shape;2946;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47" name="Google Shape;2947;p105"/>
            <p:cNvGrpSpPr/>
            <p:nvPr/>
          </p:nvGrpSpPr>
          <p:grpSpPr>
            <a:xfrm>
              <a:off x="2544125" y="3377150"/>
              <a:ext cx="282300" cy="492600"/>
              <a:chOff x="2772725" y="2996150"/>
              <a:chExt cx="282300" cy="492600"/>
            </a:xfrm>
          </p:grpSpPr>
          <p:sp>
            <p:nvSpPr>
              <p:cNvPr id="2948" name="Google Shape;2948;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49" name="Google Shape;2949;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50" name="Google Shape;2950;p105"/>
            <p:cNvGrpSpPr/>
            <p:nvPr/>
          </p:nvGrpSpPr>
          <p:grpSpPr>
            <a:xfrm>
              <a:off x="4696227" y="2901448"/>
              <a:ext cx="282300" cy="492600"/>
              <a:chOff x="2772725" y="2996150"/>
              <a:chExt cx="282300" cy="492600"/>
            </a:xfrm>
          </p:grpSpPr>
          <p:sp>
            <p:nvSpPr>
              <p:cNvPr id="2951" name="Google Shape;2951;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52" name="Google Shape;2952;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53" name="Google Shape;2953;p105"/>
            <p:cNvGrpSpPr/>
            <p:nvPr/>
          </p:nvGrpSpPr>
          <p:grpSpPr>
            <a:xfrm>
              <a:off x="3839525" y="2843750"/>
              <a:ext cx="282300" cy="492600"/>
              <a:chOff x="2772725" y="2996150"/>
              <a:chExt cx="282300" cy="492600"/>
            </a:xfrm>
          </p:grpSpPr>
          <p:sp>
            <p:nvSpPr>
              <p:cNvPr id="2954" name="Google Shape;2954;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55" name="Google Shape;2955;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56" name="Google Shape;2956;p105"/>
            <p:cNvGrpSpPr/>
            <p:nvPr/>
          </p:nvGrpSpPr>
          <p:grpSpPr>
            <a:xfrm>
              <a:off x="5439725" y="2615150"/>
              <a:ext cx="282300" cy="492600"/>
              <a:chOff x="2772725" y="2996150"/>
              <a:chExt cx="282300" cy="492600"/>
            </a:xfrm>
          </p:grpSpPr>
          <p:sp>
            <p:nvSpPr>
              <p:cNvPr id="2957" name="Google Shape;2957;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58" name="Google Shape;2958;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59" name="Google Shape;2959;p105"/>
            <p:cNvGrpSpPr/>
            <p:nvPr/>
          </p:nvGrpSpPr>
          <p:grpSpPr>
            <a:xfrm>
              <a:off x="4830125" y="2462750"/>
              <a:ext cx="282300" cy="492600"/>
              <a:chOff x="2772725" y="2996150"/>
              <a:chExt cx="282300" cy="492600"/>
            </a:xfrm>
          </p:grpSpPr>
          <p:sp>
            <p:nvSpPr>
              <p:cNvPr id="2960" name="Google Shape;2960;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61" name="Google Shape;2961;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62" name="Google Shape;2962;p105"/>
            <p:cNvGrpSpPr/>
            <p:nvPr/>
          </p:nvGrpSpPr>
          <p:grpSpPr>
            <a:xfrm>
              <a:off x="6277925" y="2310350"/>
              <a:ext cx="282300" cy="492600"/>
              <a:chOff x="2772725" y="2996150"/>
              <a:chExt cx="282300" cy="492600"/>
            </a:xfrm>
          </p:grpSpPr>
          <p:sp>
            <p:nvSpPr>
              <p:cNvPr id="2963" name="Google Shape;2963;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64" name="Google Shape;2964;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65" name="Google Shape;2965;p105"/>
            <p:cNvGrpSpPr/>
            <p:nvPr/>
          </p:nvGrpSpPr>
          <p:grpSpPr>
            <a:xfrm>
              <a:off x="5668325" y="2157950"/>
              <a:ext cx="282300" cy="492600"/>
              <a:chOff x="2772725" y="2996150"/>
              <a:chExt cx="282300" cy="492600"/>
            </a:xfrm>
          </p:grpSpPr>
          <p:sp>
            <p:nvSpPr>
              <p:cNvPr id="2966" name="Google Shape;2966;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67" name="Google Shape;2967;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68" name="Google Shape;2968;p105"/>
            <p:cNvGrpSpPr/>
            <p:nvPr/>
          </p:nvGrpSpPr>
          <p:grpSpPr>
            <a:xfrm>
              <a:off x="6811325" y="2157950"/>
              <a:ext cx="282300" cy="492600"/>
              <a:chOff x="2772725" y="2996150"/>
              <a:chExt cx="282300" cy="492600"/>
            </a:xfrm>
          </p:grpSpPr>
          <p:sp>
            <p:nvSpPr>
              <p:cNvPr id="2969" name="Google Shape;2969;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70" name="Google Shape;2970;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71" name="Google Shape;2971;p105"/>
            <p:cNvGrpSpPr/>
            <p:nvPr/>
          </p:nvGrpSpPr>
          <p:grpSpPr>
            <a:xfrm>
              <a:off x="7192325" y="1853150"/>
              <a:ext cx="282300" cy="492600"/>
              <a:chOff x="2772725" y="2996150"/>
              <a:chExt cx="282300" cy="492600"/>
            </a:xfrm>
          </p:grpSpPr>
          <p:sp>
            <p:nvSpPr>
              <p:cNvPr id="2972" name="Google Shape;2972;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73" name="Google Shape;2973;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74" name="Google Shape;2974;p105"/>
            <p:cNvGrpSpPr/>
            <p:nvPr/>
          </p:nvGrpSpPr>
          <p:grpSpPr>
            <a:xfrm>
              <a:off x="6430325" y="1700750"/>
              <a:ext cx="282300" cy="492600"/>
              <a:chOff x="2772725" y="2996150"/>
              <a:chExt cx="282300" cy="492600"/>
            </a:xfrm>
          </p:grpSpPr>
          <p:sp>
            <p:nvSpPr>
              <p:cNvPr id="2975" name="Google Shape;2975;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76" name="Google Shape;2976;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77" name="Google Shape;2977;p105"/>
            <p:cNvGrpSpPr/>
            <p:nvPr/>
          </p:nvGrpSpPr>
          <p:grpSpPr>
            <a:xfrm>
              <a:off x="7039925" y="1395950"/>
              <a:ext cx="282300" cy="492600"/>
              <a:chOff x="2772725" y="2996150"/>
              <a:chExt cx="282300" cy="492600"/>
            </a:xfrm>
          </p:grpSpPr>
          <p:sp>
            <p:nvSpPr>
              <p:cNvPr id="2978" name="Google Shape;2978;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79" name="Google Shape;2979;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80" name="Google Shape;2980;p105"/>
            <p:cNvGrpSpPr/>
            <p:nvPr/>
          </p:nvGrpSpPr>
          <p:grpSpPr>
            <a:xfrm>
              <a:off x="6735125" y="1395950"/>
              <a:ext cx="282300" cy="492600"/>
              <a:chOff x="2772725" y="2996150"/>
              <a:chExt cx="282300" cy="492600"/>
            </a:xfrm>
          </p:grpSpPr>
          <p:sp>
            <p:nvSpPr>
              <p:cNvPr id="2981" name="Google Shape;2981;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82" name="Google Shape;2982;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2983" name="Google Shape;2983;p105"/>
            <p:cNvGrpSpPr/>
            <p:nvPr/>
          </p:nvGrpSpPr>
          <p:grpSpPr>
            <a:xfrm>
              <a:off x="6658925" y="1853150"/>
              <a:ext cx="282300" cy="492600"/>
              <a:chOff x="2772725" y="2996150"/>
              <a:chExt cx="282300" cy="492600"/>
            </a:xfrm>
          </p:grpSpPr>
          <p:sp>
            <p:nvSpPr>
              <p:cNvPr id="2984" name="Google Shape;2984;p105"/>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2985" name="Google Shape;2985;p105"/>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2986" name="Google Shape;2986;p105"/>
            <p:cNvCxnSpPr/>
            <p:nvPr/>
          </p:nvCxnSpPr>
          <p:spPr>
            <a:xfrm rot="10800000">
              <a:off x="2702375" y="37133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87" name="Google Shape;2987;p105"/>
            <p:cNvCxnSpPr/>
            <p:nvPr/>
          </p:nvCxnSpPr>
          <p:spPr>
            <a:xfrm rot="10800000">
              <a:off x="3582225" y="38170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88" name="Google Shape;2988;p105"/>
            <p:cNvCxnSpPr/>
            <p:nvPr/>
          </p:nvCxnSpPr>
          <p:spPr>
            <a:xfrm rot="10800000">
              <a:off x="3983425" y="3161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89" name="Google Shape;2989;p105"/>
            <p:cNvCxnSpPr/>
            <p:nvPr/>
          </p:nvCxnSpPr>
          <p:spPr>
            <a:xfrm rot="10800000">
              <a:off x="4837225" y="31915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0" name="Google Shape;2990;p105"/>
            <p:cNvCxnSpPr/>
            <p:nvPr/>
          </p:nvCxnSpPr>
          <p:spPr>
            <a:xfrm rot="10800000">
              <a:off x="4974025" y="2780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1" name="Google Shape;2991;p105"/>
            <p:cNvCxnSpPr/>
            <p:nvPr/>
          </p:nvCxnSpPr>
          <p:spPr>
            <a:xfrm rot="10800000">
              <a:off x="5605413" y="2901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2" name="Google Shape;2992;p105"/>
            <p:cNvCxnSpPr/>
            <p:nvPr/>
          </p:nvCxnSpPr>
          <p:spPr>
            <a:xfrm rot="10800000">
              <a:off x="5834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3" name="Google Shape;2993;p105"/>
            <p:cNvCxnSpPr/>
            <p:nvPr/>
          </p:nvCxnSpPr>
          <p:spPr>
            <a:xfrm rot="10800000">
              <a:off x="6977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4" name="Google Shape;2994;p105"/>
            <p:cNvCxnSpPr/>
            <p:nvPr/>
          </p:nvCxnSpPr>
          <p:spPr>
            <a:xfrm rot="10800000">
              <a:off x="6900813" y="1910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5" name="Google Shape;2995;p105"/>
            <p:cNvCxnSpPr/>
            <p:nvPr/>
          </p:nvCxnSpPr>
          <p:spPr>
            <a:xfrm rot="10800000">
              <a:off x="73580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6" name="Google Shape;2996;p105"/>
            <p:cNvCxnSpPr/>
            <p:nvPr/>
          </p:nvCxnSpPr>
          <p:spPr>
            <a:xfrm rot="10800000">
              <a:off x="63674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7" name="Google Shape;2997;p105"/>
            <p:cNvCxnSpPr/>
            <p:nvPr/>
          </p:nvCxnSpPr>
          <p:spPr>
            <a:xfrm rot="10800000">
              <a:off x="6519813" y="1987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8" name="Google Shape;2998;p105"/>
            <p:cNvCxnSpPr/>
            <p:nvPr/>
          </p:nvCxnSpPr>
          <p:spPr>
            <a:xfrm rot="10800000">
              <a:off x="6900813" y="1682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2999" name="Google Shape;2999;p105"/>
            <p:cNvCxnSpPr/>
            <p:nvPr/>
          </p:nvCxnSpPr>
          <p:spPr>
            <a:xfrm rot="10800000">
              <a:off x="7205613" y="1682250"/>
              <a:ext cx="194400" cy="277500"/>
            </a:xfrm>
            <a:prstGeom prst="straightConnector1">
              <a:avLst/>
            </a:prstGeom>
            <a:noFill/>
            <a:ln cap="flat" cmpd="sng" w="9525">
              <a:solidFill>
                <a:srgbClr val="2E5286"/>
              </a:solidFill>
              <a:prstDash val="solid"/>
              <a:round/>
              <a:headEnd len="med" w="med" type="triangle"/>
              <a:tailEnd len="med" w="med" type="none"/>
            </a:ln>
          </p:spPr>
        </p:cxnSp>
      </p:grpSp>
      <p:cxnSp>
        <p:nvCxnSpPr>
          <p:cNvPr id="3000" name="Google Shape;3000;p105"/>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3001" name="Google Shape;3001;p105"/>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sp>
        <p:nvSpPr>
          <p:cNvPr id="3002" name="Google Shape;3002;p105"/>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Did my charge move? Diffusion</a:t>
            </a:r>
            <a:endParaRPr/>
          </a:p>
        </p:txBody>
      </p:sp>
      <p:sp>
        <p:nvSpPr>
          <p:cNvPr id="3003" name="Google Shape;3003;p105"/>
          <p:cNvSpPr txBox="1"/>
          <p:nvPr/>
        </p:nvSpPr>
        <p:spPr>
          <a:xfrm>
            <a:off x="6468575" y="786350"/>
            <a:ext cx="249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a:t>
            </a:r>
            <a:br>
              <a:rPr lang="en">
                <a:latin typeface="Palatino Linotype"/>
                <a:ea typeface="Palatino Linotype"/>
                <a:cs typeface="Palatino Linotype"/>
                <a:sym typeface="Palatino Linotype"/>
              </a:rPr>
            </a:br>
            <a:r>
              <a:rPr lang="en">
                <a:latin typeface="Palatino Linotype"/>
                <a:ea typeface="Palatino Linotype"/>
                <a:cs typeface="Palatino Linotype"/>
                <a:sym typeface="Palatino Linotype"/>
              </a:rPr>
              <a:t>Stopping proton at time t</a:t>
            </a:r>
            <a:r>
              <a:rPr baseline="-25000" lang="en">
                <a:latin typeface="Palatino Linotype"/>
                <a:ea typeface="Palatino Linotype"/>
                <a:cs typeface="Palatino Linotype"/>
                <a:sym typeface="Palatino Linotype"/>
              </a:rPr>
              <a:t>1</a:t>
            </a:r>
            <a:endParaRPr baseline="-25000">
              <a:latin typeface="Palatino Linotype"/>
              <a:ea typeface="Palatino Linotype"/>
              <a:cs typeface="Palatino Linotype"/>
              <a:sym typeface="Palatino Linotyp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7" name="Shape 3007"/>
        <p:cNvGrpSpPr/>
        <p:nvPr/>
      </p:nvGrpSpPr>
      <p:grpSpPr>
        <a:xfrm>
          <a:off x="0" y="0"/>
          <a:ext cx="0" cy="0"/>
          <a:chOff x="0" y="0"/>
          <a:chExt cx="0" cy="0"/>
        </a:xfrm>
      </p:grpSpPr>
      <p:sp>
        <p:nvSpPr>
          <p:cNvPr id="3008" name="Google Shape;3008;p10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009" name="Google Shape;3009;p10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010" name="Google Shape;3010;p10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3011" name="Google Shape;3011;p106"/>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3012" name="Google Shape;3012;p106"/>
          <p:cNvGrpSpPr/>
          <p:nvPr/>
        </p:nvGrpSpPr>
        <p:grpSpPr>
          <a:xfrm>
            <a:off x="2239325" y="3529550"/>
            <a:ext cx="282300" cy="492600"/>
            <a:chOff x="2696525" y="2996150"/>
            <a:chExt cx="282300" cy="492600"/>
          </a:xfrm>
        </p:grpSpPr>
        <p:sp>
          <p:nvSpPr>
            <p:cNvPr id="3013" name="Google Shape;3013;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14" name="Google Shape;3014;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15" name="Google Shape;3015;p106"/>
          <p:cNvGrpSpPr/>
          <p:nvPr/>
        </p:nvGrpSpPr>
        <p:grpSpPr>
          <a:xfrm>
            <a:off x="3077525" y="3605750"/>
            <a:ext cx="282300" cy="492600"/>
            <a:chOff x="2696525" y="2996150"/>
            <a:chExt cx="282300" cy="492600"/>
          </a:xfrm>
        </p:grpSpPr>
        <p:sp>
          <p:nvSpPr>
            <p:cNvPr id="3016" name="Google Shape;3016;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17" name="Google Shape;3017;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18" name="Google Shape;3018;p106"/>
          <p:cNvGrpSpPr/>
          <p:nvPr/>
        </p:nvGrpSpPr>
        <p:grpSpPr>
          <a:xfrm>
            <a:off x="3610925" y="3072350"/>
            <a:ext cx="282300" cy="492600"/>
            <a:chOff x="2696525" y="2996150"/>
            <a:chExt cx="282300" cy="492600"/>
          </a:xfrm>
        </p:grpSpPr>
        <p:sp>
          <p:nvSpPr>
            <p:cNvPr id="3019" name="Google Shape;3019;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20" name="Google Shape;3020;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21" name="Google Shape;3021;p106"/>
          <p:cNvGrpSpPr/>
          <p:nvPr/>
        </p:nvGrpSpPr>
        <p:grpSpPr>
          <a:xfrm>
            <a:off x="4391427" y="3053848"/>
            <a:ext cx="282300" cy="492600"/>
            <a:chOff x="2696525" y="2996150"/>
            <a:chExt cx="282300" cy="492600"/>
          </a:xfrm>
        </p:grpSpPr>
        <p:sp>
          <p:nvSpPr>
            <p:cNvPr id="3022" name="Google Shape;3022;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23" name="Google Shape;3023;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24" name="Google Shape;3024;p106"/>
          <p:cNvGrpSpPr/>
          <p:nvPr/>
        </p:nvGrpSpPr>
        <p:grpSpPr>
          <a:xfrm>
            <a:off x="4982525" y="2462750"/>
            <a:ext cx="282300" cy="492600"/>
            <a:chOff x="2696525" y="2996150"/>
            <a:chExt cx="282300" cy="492600"/>
          </a:xfrm>
        </p:grpSpPr>
        <p:sp>
          <p:nvSpPr>
            <p:cNvPr id="3025" name="Google Shape;3025;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26" name="Google Shape;3026;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27" name="Google Shape;3027;p106"/>
          <p:cNvGrpSpPr/>
          <p:nvPr/>
        </p:nvGrpSpPr>
        <p:grpSpPr>
          <a:xfrm>
            <a:off x="5515925" y="2462750"/>
            <a:ext cx="282300" cy="492600"/>
            <a:chOff x="2696525" y="2996150"/>
            <a:chExt cx="282300" cy="492600"/>
          </a:xfrm>
        </p:grpSpPr>
        <p:sp>
          <p:nvSpPr>
            <p:cNvPr id="3028" name="Google Shape;3028;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29" name="Google Shape;3029;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30" name="Google Shape;3030;p106"/>
          <p:cNvGrpSpPr/>
          <p:nvPr/>
        </p:nvGrpSpPr>
        <p:grpSpPr>
          <a:xfrm>
            <a:off x="6277925" y="1920099"/>
            <a:ext cx="282300" cy="492600"/>
            <a:chOff x="2696525" y="2996150"/>
            <a:chExt cx="282300" cy="492600"/>
          </a:xfrm>
        </p:grpSpPr>
        <p:sp>
          <p:nvSpPr>
            <p:cNvPr id="3031" name="Google Shape;3031;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32" name="Google Shape;3032;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33" name="Google Shape;3033;p106"/>
          <p:cNvGrpSpPr/>
          <p:nvPr/>
        </p:nvGrpSpPr>
        <p:grpSpPr>
          <a:xfrm>
            <a:off x="6582725" y="2148699"/>
            <a:ext cx="282300" cy="492600"/>
            <a:chOff x="2696525" y="2996150"/>
            <a:chExt cx="282300" cy="492600"/>
          </a:xfrm>
        </p:grpSpPr>
        <p:sp>
          <p:nvSpPr>
            <p:cNvPr id="3034" name="Google Shape;3034;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35" name="Google Shape;3035;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36" name="Google Shape;3036;p106"/>
          <p:cNvGrpSpPr/>
          <p:nvPr/>
        </p:nvGrpSpPr>
        <p:grpSpPr>
          <a:xfrm>
            <a:off x="5820725" y="2081750"/>
            <a:ext cx="282300" cy="492600"/>
            <a:chOff x="2696525" y="2996150"/>
            <a:chExt cx="282300" cy="492600"/>
          </a:xfrm>
        </p:grpSpPr>
        <p:sp>
          <p:nvSpPr>
            <p:cNvPr id="3037" name="Google Shape;3037;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38" name="Google Shape;3038;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39" name="Google Shape;3039;p106"/>
          <p:cNvGrpSpPr/>
          <p:nvPr/>
        </p:nvGrpSpPr>
        <p:grpSpPr>
          <a:xfrm>
            <a:off x="6201725" y="2224899"/>
            <a:ext cx="282300" cy="492600"/>
            <a:chOff x="2696525" y="2996150"/>
            <a:chExt cx="282300" cy="492600"/>
          </a:xfrm>
        </p:grpSpPr>
        <p:sp>
          <p:nvSpPr>
            <p:cNvPr id="3040" name="Google Shape;3040;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41" name="Google Shape;3041;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42" name="Google Shape;3042;p106"/>
          <p:cNvGrpSpPr/>
          <p:nvPr/>
        </p:nvGrpSpPr>
        <p:grpSpPr>
          <a:xfrm>
            <a:off x="6506525" y="1691499"/>
            <a:ext cx="282300" cy="492600"/>
            <a:chOff x="2696525" y="2996150"/>
            <a:chExt cx="282300" cy="492600"/>
          </a:xfrm>
        </p:grpSpPr>
        <p:sp>
          <p:nvSpPr>
            <p:cNvPr id="3043" name="Google Shape;3043;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44" name="Google Shape;3044;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45" name="Google Shape;3045;p106"/>
          <p:cNvGrpSpPr/>
          <p:nvPr/>
        </p:nvGrpSpPr>
        <p:grpSpPr>
          <a:xfrm>
            <a:off x="7039925" y="1843899"/>
            <a:ext cx="282300" cy="492600"/>
            <a:chOff x="2696525" y="2996150"/>
            <a:chExt cx="282300" cy="492600"/>
          </a:xfrm>
        </p:grpSpPr>
        <p:sp>
          <p:nvSpPr>
            <p:cNvPr id="3046" name="Google Shape;3046;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47" name="Google Shape;3047;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48" name="Google Shape;3048;p106"/>
          <p:cNvGrpSpPr/>
          <p:nvPr/>
        </p:nvGrpSpPr>
        <p:grpSpPr>
          <a:xfrm>
            <a:off x="6735125" y="1920099"/>
            <a:ext cx="282300" cy="492600"/>
            <a:chOff x="2696525" y="2996150"/>
            <a:chExt cx="282300" cy="492600"/>
          </a:xfrm>
        </p:grpSpPr>
        <p:sp>
          <p:nvSpPr>
            <p:cNvPr id="3049" name="Google Shape;3049;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50" name="Google Shape;3050;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51" name="Google Shape;3051;p106"/>
          <p:cNvGrpSpPr/>
          <p:nvPr/>
        </p:nvGrpSpPr>
        <p:grpSpPr>
          <a:xfrm>
            <a:off x="6735125" y="1615299"/>
            <a:ext cx="282300" cy="492600"/>
            <a:chOff x="2696525" y="2996150"/>
            <a:chExt cx="282300" cy="492600"/>
          </a:xfrm>
        </p:grpSpPr>
        <p:sp>
          <p:nvSpPr>
            <p:cNvPr id="3052" name="Google Shape;3052;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53" name="Google Shape;3053;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54" name="Google Shape;3054;p106"/>
          <p:cNvGrpSpPr/>
          <p:nvPr/>
        </p:nvGrpSpPr>
        <p:grpSpPr>
          <a:xfrm>
            <a:off x="6963725" y="1996299"/>
            <a:ext cx="282300" cy="492600"/>
            <a:chOff x="2696525" y="2996150"/>
            <a:chExt cx="282300" cy="492600"/>
          </a:xfrm>
        </p:grpSpPr>
        <p:sp>
          <p:nvSpPr>
            <p:cNvPr id="3055" name="Google Shape;3055;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56" name="Google Shape;3056;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57" name="Google Shape;3057;p106"/>
          <p:cNvGrpSpPr/>
          <p:nvPr/>
        </p:nvGrpSpPr>
        <p:grpSpPr>
          <a:xfrm>
            <a:off x="6963725" y="1615299"/>
            <a:ext cx="282300" cy="492600"/>
            <a:chOff x="2696525" y="2996150"/>
            <a:chExt cx="282300" cy="492600"/>
          </a:xfrm>
        </p:grpSpPr>
        <p:sp>
          <p:nvSpPr>
            <p:cNvPr id="3058" name="Google Shape;3058;p106"/>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59" name="Google Shape;3059;p106"/>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060" name="Google Shape;3060;p106"/>
          <p:cNvGrpSpPr/>
          <p:nvPr/>
        </p:nvGrpSpPr>
        <p:grpSpPr>
          <a:xfrm>
            <a:off x="6811325" y="2386550"/>
            <a:ext cx="282300" cy="492600"/>
            <a:chOff x="2772725" y="2996150"/>
            <a:chExt cx="282300" cy="492600"/>
          </a:xfrm>
        </p:grpSpPr>
        <p:sp>
          <p:nvSpPr>
            <p:cNvPr id="3061" name="Google Shape;3061;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62" name="Google Shape;3062;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063" name="Google Shape;3063;p106"/>
          <p:cNvGrpSpPr/>
          <p:nvPr/>
        </p:nvGrpSpPr>
        <p:grpSpPr>
          <a:xfrm>
            <a:off x="6963725" y="1853150"/>
            <a:ext cx="282300" cy="492600"/>
            <a:chOff x="2772725" y="2996150"/>
            <a:chExt cx="282300" cy="492600"/>
          </a:xfrm>
        </p:grpSpPr>
        <p:sp>
          <p:nvSpPr>
            <p:cNvPr id="3064" name="Google Shape;3064;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65" name="Google Shape;3065;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3066" name="Google Shape;3066;p106"/>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67" name="Google Shape;3067;p106"/>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68" name="Google Shape;3068;p106"/>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69" name="Google Shape;3069;p106"/>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0" name="Google Shape;3070;p106"/>
          <p:cNvCxnSpPr/>
          <p:nvPr/>
        </p:nvCxnSpPr>
        <p:spPr>
          <a:xfrm rot="10800000">
            <a:off x="48776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1" name="Google Shape;3071;p106"/>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2" name="Google Shape;3072;p106"/>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3" name="Google Shape;3073;p106"/>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4" name="Google Shape;3074;p106"/>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5" name="Google Shape;3075;p106"/>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6" name="Google Shape;3076;p106"/>
          <p:cNvCxnSpPr/>
          <p:nvPr/>
        </p:nvCxnSpPr>
        <p:spPr>
          <a:xfrm rot="10800000">
            <a:off x="6401625" y="1607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7" name="Google Shape;3077;p106"/>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8" name="Google Shape;3078;p106"/>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79" name="Google Shape;3079;p106"/>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80" name="Google Shape;3080;p106"/>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081" name="Google Shape;3081;p106"/>
          <p:cNvCxnSpPr/>
          <p:nvPr/>
        </p:nvCxnSpPr>
        <p:spPr>
          <a:xfrm rot="10800000">
            <a:off x="6900813" y="3053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082" name="Google Shape;3082;p106"/>
          <p:cNvCxnSpPr/>
          <p:nvPr/>
        </p:nvCxnSpPr>
        <p:spPr>
          <a:xfrm rot="10800000">
            <a:off x="7129413" y="2139450"/>
            <a:ext cx="194400" cy="277500"/>
          </a:xfrm>
          <a:prstGeom prst="straightConnector1">
            <a:avLst/>
          </a:prstGeom>
          <a:noFill/>
          <a:ln cap="flat" cmpd="sng" w="9525">
            <a:solidFill>
              <a:srgbClr val="2E5286"/>
            </a:solidFill>
            <a:prstDash val="solid"/>
            <a:round/>
            <a:headEnd len="med" w="med" type="triangle"/>
            <a:tailEnd len="med" w="med" type="none"/>
          </a:ln>
        </p:spPr>
      </p:cxnSp>
      <p:grpSp>
        <p:nvGrpSpPr>
          <p:cNvPr id="3083" name="Google Shape;3083;p106"/>
          <p:cNvGrpSpPr/>
          <p:nvPr/>
        </p:nvGrpSpPr>
        <p:grpSpPr>
          <a:xfrm>
            <a:off x="3077525" y="1853150"/>
            <a:ext cx="5008288" cy="2698575"/>
            <a:chOff x="2544125" y="1395950"/>
            <a:chExt cx="5008288" cy="2698575"/>
          </a:xfrm>
        </p:grpSpPr>
        <p:grpSp>
          <p:nvGrpSpPr>
            <p:cNvPr id="3084" name="Google Shape;3084;p106"/>
            <p:cNvGrpSpPr/>
            <p:nvPr/>
          </p:nvGrpSpPr>
          <p:grpSpPr>
            <a:xfrm>
              <a:off x="3458525" y="3529550"/>
              <a:ext cx="282300" cy="492600"/>
              <a:chOff x="2772725" y="2996150"/>
              <a:chExt cx="282300" cy="492600"/>
            </a:xfrm>
          </p:grpSpPr>
          <p:sp>
            <p:nvSpPr>
              <p:cNvPr id="3085" name="Google Shape;3085;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86" name="Google Shape;3086;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087" name="Google Shape;3087;p106"/>
            <p:cNvGrpSpPr/>
            <p:nvPr/>
          </p:nvGrpSpPr>
          <p:grpSpPr>
            <a:xfrm>
              <a:off x="2544125" y="3377150"/>
              <a:ext cx="282300" cy="492600"/>
              <a:chOff x="2772725" y="2996150"/>
              <a:chExt cx="282300" cy="492600"/>
            </a:xfrm>
          </p:grpSpPr>
          <p:sp>
            <p:nvSpPr>
              <p:cNvPr id="3088" name="Google Shape;3088;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89" name="Google Shape;3089;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090" name="Google Shape;3090;p106"/>
            <p:cNvGrpSpPr/>
            <p:nvPr/>
          </p:nvGrpSpPr>
          <p:grpSpPr>
            <a:xfrm>
              <a:off x="4696227" y="2901448"/>
              <a:ext cx="282300" cy="492600"/>
              <a:chOff x="2772725" y="2996150"/>
              <a:chExt cx="282300" cy="492600"/>
            </a:xfrm>
          </p:grpSpPr>
          <p:sp>
            <p:nvSpPr>
              <p:cNvPr id="3091" name="Google Shape;3091;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92" name="Google Shape;3092;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093" name="Google Shape;3093;p106"/>
            <p:cNvGrpSpPr/>
            <p:nvPr/>
          </p:nvGrpSpPr>
          <p:grpSpPr>
            <a:xfrm>
              <a:off x="3839525" y="2843750"/>
              <a:ext cx="282300" cy="492600"/>
              <a:chOff x="2772725" y="2996150"/>
              <a:chExt cx="282300" cy="492600"/>
            </a:xfrm>
          </p:grpSpPr>
          <p:sp>
            <p:nvSpPr>
              <p:cNvPr id="3094" name="Google Shape;3094;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95" name="Google Shape;3095;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096" name="Google Shape;3096;p106"/>
            <p:cNvGrpSpPr/>
            <p:nvPr/>
          </p:nvGrpSpPr>
          <p:grpSpPr>
            <a:xfrm>
              <a:off x="5439725" y="2615150"/>
              <a:ext cx="282300" cy="492600"/>
              <a:chOff x="2772725" y="2996150"/>
              <a:chExt cx="282300" cy="492600"/>
            </a:xfrm>
          </p:grpSpPr>
          <p:sp>
            <p:nvSpPr>
              <p:cNvPr id="3097" name="Google Shape;3097;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098" name="Google Shape;3098;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099" name="Google Shape;3099;p106"/>
            <p:cNvGrpSpPr/>
            <p:nvPr/>
          </p:nvGrpSpPr>
          <p:grpSpPr>
            <a:xfrm>
              <a:off x="4830125" y="2462750"/>
              <a:ext cx="282300" cy="492600"/>
              <a:chOff x="2772725" y="2996150"/>
              <a:chExt cx="282300" cy="492600"/>
            </a:xfrm>
          </p:grpSpPr>
          <p:sp>
            <p:nvSpPr>
              <p:cNvPr id="3100" name="Google Shape;3100;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01" name="Google Shape;3101;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102" name="Google Shape;3102;p106"/>
            <p:cNvGrpSpPr/>
            <p:nvPr/>
          </p:nvGrpSpPr>
          <p:grpSpPr>
            <a:xfrm>
              <a:off x="6277925" y="2310350"/>
              <a:ext cx="282300" cy="492600"/>
              <a:chOff x="2772725" y="2996150"/>
              <a:chExt cx="282300" cy="492600"/>
            </a:xfrm>
          </p:grpSpPr>
          <p:sp>
            <p:nvSpPr>
              <p:cNvPr id="3103" name="Google Shape;3103;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04" name="Google Shape;3104;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105" name="Google Shape;3105;p106"/>
            <p:cNvGrpSpPr/>
            <p:nvPr/>
          </p:nvGrpSpPr>
          <p:grpSpPr>
            <a:xfrm>
              <a:off x="5668325" y="2157950"/>
              <a:ext cx="282300" cy="492600"/>
              <a:chOff x="2772725" y="2996150"/>
              <a:chExt cx="282300" cy="492600"/>
            </a:xfrm>
          </p:grpSpPr>
          <p:sp>
            <p:nvSpPr>
              <p:cNvPr id="3106" name="Google Shape;3106;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07" name="Google Shape;3107;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108" name="Google Shape;3108;p106"/>
            <p:cNvGrpSpPr/>
            <p:nvPr/>
          </p:nvGrpSpPr>
          <p:grpSpPr>
            <a:xfrm>
              <a:off x="6811325" y="2157950"/>
              <a:ext cx="282300" cy="492600"/>
              <a:chOff x="2772725" y="2996150"/>
              <a:chExt cx="282300" cy="492600"/>
            </a:xfrm>
          </p:grpSpPr>
          <p:sp>
            <p:nvSpPr>
              <p:cNvPr id="3109" name="Google Shape;3109;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10" name="Google Shape;3110;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111" name="Google Shape;3111;p106"/>
            <p:cNvGrpSpPr/>
            <p:nvPr/>
          </p:nvGrpSpPr>
          <p:grpSpPr>
            <a:xfrm>
              <a:off x="7192325" y="1853150"/>
              <a:ext cx="282300" cy="492600"/>
              <a:chOff x="2772725" y="2996150"/>
              <a:chExt cx="282300" cy="492600"/>
            </a:xfrm>
          </p:grpSpPr>
          <p:sp>
            <p:nvSpPr>
              <p:cNvPr id="3112" name="Google Shape;3112;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13" name="Google Shape;3113;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114" name="Google Shape;3114;p106"/>
            <p:cNvGrpSpPr/>
            <p:nvPr/>
          </p:nvGrpSpPr>
          <p:grpSpPr>
            <a:xfrm>
              <a:off x="6430325" y="1700750"/>
              <a:ext cx="282300" cy="492600"/>
              <a:chOff x="2772725" y="2996150"/>
              <a:chExt cx="282300" cy="492600"/>
            </a:xfrm>
          </p:grpSpPr>
          <p:sp>
            <p:nvSpPr>
              <p:cNvPr id="3115" name="Google Shape;3115;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16" name="Google Shape;3116;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117" name="Google Shape;3117;p106"/>
            <p:cNvGrpSpPr/>
            <p:nvPr/>
          </p:nvGrpSpPr>
          <p:grpSpPr>
            <a:xfrm>
              <a:off x="7039925" y="1395950"/>
              <a:ext cx="282300" cy="492600"/>
              <a:chOff x="2772725" y="2996150"/>
              <a:chExt cx="282300" cy="492600"/>
            </a:xfrm>
          </p:grpSpPr>
          <p:sp>
            <p:nvSpPr>
              <p:cNvPr id="3118" name="Google Shape;3118;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19" name="Google Shape;3119;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120" name="Google Shape;3120;p106"/>
            <p:cNvGrpSpPr/>
            <p:nvPr/>
          </p:nvGrpSpPr>
          <p:grpSpPr>
            <a:xfrm>
              <a:off x="6735125" y="1395950"/>
              <a:ext cx="282300" cy="492600"/>
              <a:chOff x="2772725" y="2996150"/>
              <a:chExt cx="282300" cy="492600"/>
            </a:xfrm>
          </p:grpSpPr>
          <p:sp>
            <p:nvSpPr>
              <p:cNvPr id="3121" name="Google Shape;3121;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22" name="Google Shape;3122;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123" name="Google Shape;3123;p106"/>
            <p:cNvGrpSpPr/>
            <p:nvPr/>
          </p:nvGrpSpPr>
          <p:grpSpPr>
            <a:xfrm>
              <a:off x="6658925" y="1853150"/>
              <a:ext cx="282300" cy="492600"/>
              <a:chOff x="2772725" y="2996150"/>
              <a:chExt cx="282300" cy="492600"/>
            </a:xfrm>
          </p:grpSpPr>
          <p:sp>
            <p:nvSpPr>
              <p:cNvPr id="3124" name="Google Shape;3124;p106"/>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25" name="Google Shape;3125;p106"/>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3126" name="Google Shape;3126;p106"/>
            <p:cNvCxnSpPr/>
            <p:nvPr/>
          </p:nvCxnSpPr>
          <p:spPr>
            <a:xfrm rot="10800000">
              <a:off x="2702375" y="37133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27" name="Google Shape;3127;p106"/>
            <p:cNvCxnSpPr/>
            <p:nvPr/>
          </p:nvCxnSpPr>
          <p:spPr>
            <a:xfrm rot="10800000">
              <a:off x="3582225" y="38170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28" name="Google Shape;3128;p106"/>
            <p:cNvCxnSpPr/>
            <p:nvPr/>
          </p:nvCxnSpPr>
          <p:spPr>
            <a:xfrm rot="10800000">
              <a:off x="3983425" y="3161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29" name="Google Shape;3129;p106"/>
            <p:cNvCxnSpPr/>
            <p:nvPr/>
          </p:nvCxnSpPr>
          <p:spPr>
            <a:xfrm rot="10800000">
              <a:off x="4837225" y="31915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0" name="Google Shape;3130;p106"/>
            <p:cNvCxnSpPr/>
            <p:nvPr/>
          </p:nvCxnSpPr>
          <p:spPr>
            <a:xfrm rot="10800000">
              <a:off x="4974025" y="27804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1" name="Google Shape;3131;p106"/>
            <p:cNvCxnSpPr/>
            <p:nvPr/>
          </p:nvCxnSpPr>
          <p:spPr>
            <a:xfrm rot="10800000">
              <a:off x="5605413" y="2901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2" name="Google Shape;3132;p106"/>
            <p:cNvCxnSpPr/>
            <p:nvPr/>
          </p:nvCxnSpPr>
          <p:spPr>
            <a:xfrm rot="10800000">
              <a:off x="5834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3" name="Google Shape;3133;p106"/>
            <p:cNvCxnSpPr/>
            <p:nvPr/>
          </p:nvCxnSpPr>
          <p:spPr>
            <a:xfrm rot="10800000">
              <a:off x="6977013" y="2444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4" name="Google Shape;3134;p106"/>
            <p:cNvCxnSpPr/>
            <p:nvPr/>
          </p:nvCxnSpPr>
          <p:spPr>
            <a:xfrm rot="10800000">
              <a:off x="68246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5" name="Google Shape;3135;p106"/>
            <p:cNvCxnSpPr/>
            <p:nvPr/>
          </p:nvCxnSpPr>
          <p:spPr>
            <a:xfrm rot="10800000">
              <a:off x="7358013" y="2139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6" name="Google Shape;3136;p106"/>
            <p:cNvCxnSpPr/>
            <p:nvPr/>
          </p:nvCxnSpPr>
          <p:spPr>
            <a:xfrm rot="10800000">
              <a:off x="63674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7" name="Google Shape;3137;p106"/>
            <p:cNvCxnSpPr/>
            <p:nvPr/>
          </p:nvCxnSpPr>
          <p:spPr>
            <a:xfrm rot="10800000">
              <a:off x="6519813" y="1987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8" name="Google Shape;3138;p106"/>
            <p:cNvCxnSpPr/>
            <p:nvPr/>
          </p:nvCxnSpPr>
          <p:spPr>
            <a:xfrm rot="10800000">
              <a:off x="6900813" y="1682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139" name="Google Shape;3139;p106"/>
            <p:cNvCxnSpPr/>
            <p:nvPr/>
          </p:nvCxnSpPr>
          <p:spPr>
            <a:xfrm rot="10800000">
              <a:off x="7205613" y="1682250"/>
              <a:ext cx="194400" cy="277500"/>
            </a:xfrm>
            <a:prstGeom prst="straightConnector1">
              <a:avLst/>
            </a:prstGeom>
            <a:noFill/>
            <a:ln cap="flat" cmpd="sng" w="9525">
              <a:solidFill>
                <a:srgbClr val="2E5286"/>
              </a:solidFill>
              <a:prstDash val="solid"/>
              <a:round/>
              <a:headEnd len="med" w="med" type="triangle"/>
              <a:tailEnd len="med" w="med" type="none"/>
            </a:ln>
          </p:spPr>
        </p:cxnSp>
      </p:grpSp>
      <p:cxnSp>
        <p:nvCxnSpPr>
          <p:cNvPr id="3140" name="Google Shape;3140;p106"/>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3141" name="Google Shape;3141;p106"/>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pic>
        <p:nvPicPr>
          <p:cNvPr id="3142" name="Google Shape;3142;p106"/>
          <p:cNvPicPr preferRelativeResize="0"/>
          <p:nvPr/>
        </p:nvPicPr>
        <p:blipFill>
          <a:blip r:embed="rId3">
            <a:alphaModFix/>
          </a:blip>
          <a:stretch>
            <a:fillRect/>
          </a:stretch>
        </p:blipFill>
        <p:spPr>
          <a:xfrm>
            <a:off x="464225" y="1241050"/>
            <a:ext cx="2537100" cy="830806"/>
          </a:xfrm>
          <a:prstGeom prst="rect">
            <a:avLst/>
          </a:prstGeom>
          <a:noFill/>
          <a:ln>
            <a:noFill/>
          </a:ln>
        </p:spPr>
      </p:pic>
      <p:sp>
        <p:nvSpPr>
          <p:cNvPr id="3143" name="Google Shape;3143;p106"/>
          <p:cNvSpPr txBox="1"/>
          <p:nvPr/>
        </p:nvSpPr>
        <p:spPr>
          <a:xfrm>
            <a:off x="76200" y="685800"/>
            <a:ext cx="59445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Diffusion is the spread of the electron cloud over time.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The ions move too, but since their mobility is an order of magnitude less than the electrons, their drift velocity is much smaller.</a:t>
            </a:r>
            <a:br>
              <a:rPr lang="en">
                <a:solidFill>
                  <a:schemeClr val="dk1"/>
                </a:solidFill>
                <a:latin typeface="Palatino Linotype"/>
                <a:ea typeface="Palatino Linotype"/>
                <a:cs typeface="Palatino Linotype"/>
                <a:sym typeface="Palatino Linotype"/>
              </a:rPr>
            </a:br>
            <a:endParaRPr>
              <a:solidFill>
                <a:schemeClr val="dk1"/>
              </a:solidFill>
              <a:latin typeface="Palatino Linotype"/>
              <a:ea typeface="Palatino Linotype"/>
              <a:cs typeface="Palatino Linotype"/>
              <a:sym typeface="Palatino Linotype"/>
            </a:endParaRPr>
          </a:p>
        </p:txBody>
      </p:sp>
      <p:sp>
        <p:nvSpPr>
          <p:cNvPr id="3144" name="Google Shape;3144;p106"/>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Did my charge move? Diffusion</a:t>
            </a:r>
            <a:endParaRPr/>
          </a:p>
        </p:txBody>
      </p:sp>
      <p:sp>
        <p:nvSpPr>
          <p:cNvPr id="3145" name="Google Shape;3145;p106"/>
          <p:cNvSpPr txBox="1"/>
          <p:nvPr/>
        </p:nvSpPr>
        <p:spPr>
          <a:xfrm>
            <a:off x="6468575" y="786350"/>
            <a:ext cx="249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a:t>
            </a:r>
            <a:br>
              <a:rPr lang="en">
                <a:latin typeface="Palatino Linotype"/>
                <a:ea typeface="Palatino Linotype"/>
                <a:cs typeface="Palatino Linotype"/>
                <a:sym typeface="Palatino Linotype"/>
              </a:rPr>
            </a:br>
            <a:r>
              <a:rPr lang="en">
                <a:latin typeface="Palatino Linotype"/>
                <a:ea typeface="Palatino Linotype"/>
                <a:cs typeface="Palatino Linotype"/>
                <a:sym typeface="Palatino Linotype"/>
              </a:rPr>
              <a:t>Stopping proton at time t</a:t>
            </a:r>
            <a:r>
              <a:rPr baseline="-25000" lang="en">
                <a:latin typeface="Palatino Linotype"/>
                <a:ea typeface="Palatino Linotype"/>
                <a:cs typeface="Palatino Linotype"/>
                <a:sym typeface="Palatino Linotype"/>
              </a:rPr>
              <a:t>2</a:t>
            </a:r>
            <a:endParaRPr baseline="-25000">
              <a:latin typeface="Palatino Linotype"/>
              <a:ea typeface="Palatino Linotype"/>
              <a:cs typeface="Palatino Linotype"/>
              <a:sym typeface="Palatino Linotyp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4"/>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Particle interactions w/ matter</a:t>
            </a:r>
            <a:endParaRPr sz="1950"/>
          </a:p>
        </p:txBody>
      </p:sp>
      <p:sp>
        <p:nvSpPr>
          <p:cNvPr id="297" name="Google Shape;297;p4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298" name="Google Shape;298;p4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299" name="Google Shape;299;p4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00" name="Google Shape;300;p44"/>
          <p:cNvSpPr txBox="1"/>
          <p:nvPr/>
        </p:nvSpPr>
        <p:spPr>
          <a:xfrm>
            <a:off x="148600" y="624850"/>
            <a:ext cx="8766900" cy="3879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b="1" lang="en" sz="1600">
                <a:solidFill>
                  <a:srgbClr val="C7007E"/>
                </a:solidFill>
                <a:latin typeface="Palatino Linotype"/>
                <a:ea typeface="Palatino Linotype"/>
                <a:cs typeface="Palatino Linotype"/>
                <a:sym typeface="Palatino Linotype"/>
              </a:rPr>
              <a:t>Charged particles</a:t>
            </a:r>
            <a:r>
              <a:rPr lang="en" sz="1600">
                <a:solidFill>
                  <a:schemeClr val="dk1"/>
                </a:solidFill>
                <a:latin typeface="Palatino Linotype"/>
                <a:ea typeface="Palatino Linotype"/>
                <a:cs typeface="Palatino Linotype"/>
                <a:sym typeface="Palatino Linotype"/>
              </a:rPr>
              <a:t> lose energy </a:t>
            </a:r>
            <a:r>
              <a:rPr lang="en" sz="1600" u="sng">
                <a:solidFill>
                  <a:schemeClr val="dk1"/>
                </a:solidFill>
                <a:latin typeface="Palatino Linotype"/>
                <a:ea typeface="Palatino Linotype"/>
                <a:cs typeface="Palatino Linotype"/>
                <a:sym typeface="Palatino Linotype"/>
              </a:rPr>
              <a:t>primarily</a:t>
            </a:r>
            <a:r>
              <a:rPr lang="en" sz="1600">
                <a:solidFill>
                  <a:schemeClr val="dk1"/>
                </a:solidFill>
                <a:latin typeface="Palatino Linotype"/>
                <a:ea typeface="Palatino Linotype"/>
                <a:cs typeface="Palatino Linotype"/>
                <a:sym typeface="Palatino Linotype"/>
              </a:rPr>
              <a:t> by two processes:</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a:t>
            </a:r>
            <a:r>
              <a:rPr b="1" lang="en" sz="1600">
                <a:solidFill>
                  <a:schemeClr val="dk1"/>
                </a:solidFill>
                <a:latin typeface="Palatino Linotype"/>
                <a:ea typeface="Palatino Linotype"/>
                <a:cs typeface="Palatino Linotype"/>
                <a:sym typeface="Palatino Linotype"/>
              </a:rPr>
              <a:t>Inelastic collisions with atomic electrons</a:t>
            </a:r>
            <a:r>
              <a:rPr lang="en" sz="1600">
                <a:solidFill>
                  <a:schemeClr val="dk1"/>
                </a:solidFill>
                <a:latin typeface="Palatino Linotype"/>
                <a:ea typeface="Palatino Linotype"/>
                <a:cs typeface="Palatino Linotype"/>
                <a:sym typeface="Palatino Linotype"/>
              </a:rPr>
              <a:t> in a material</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 causes excitation of atom (“soft” collisions) or ionization (“hard” collisions)</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a:t>
            </a:r>
            <a:r>
              <a:rPr b="1" lang="en" sz="1600">
                <a:solidFill>
                  <a:schemeClr val="dk1"/>
                </a:solidFill>
                <a:latin typeface="Palatino Linotype"/>
                <a:ea typeface="Palatino Linotype"/>
                <a:cs typeface="Palatino Linotype"/>
                <a:sym typeface="Palatino Linotype"/>
              </a:rPr>
              <a:t>Elastic scattering from nuclei</a:t>
            </a:r>
            <a:r>
              <a:rPr lang="en" sz="1600">
                <a:solidFill>
                  <a:schemeClr val="dk1"/>
                </a:solidFill>
                <a:latin typeface="Palatino Linotype"/>
                <a:ea typeface="Palatino Linotype"/>
                <a:cs typeface="Palatino Linotype"/>
                <a:sym typeface="Palatino Linotype"/>
              </a:rPr>
              <a:t> (less frequent than electron collisions)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 known as multiple Coulomb scattering; changes particle trajectory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(can be used to measure the particle’s momentum)</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These processes are the basis for </a:t>
            </a:r>
            <a:r>
              <a:rPr b="1" lang="en" sz="1600" u="sng">
                <a:solidFill>
                  <a:schemeClr val="dk1"/>
                </a:solidFill>
                <a:latin typeface="Palatino Linotype"/>
                <a:ea typeface="Palatino Linotype"/>
                <a:cs typeface="Palatino Linotype"/>
                <a:sym typeface="Palatino Linotype"/>
              </a:rPr>
              <a:t>tracking detectors</a:t>
            </a:r>
            <a:r>
              <a:rPr lang="en" sz="1600">
                <a:solidFill>
                  <a:schemeClr val="dk1"/>
                </a:solidFill>
                <a:latin typeface="Palatino Linotype"/>
                <a:ea typeface="Palatino Linotype"/>
                <a:cs typeface="Palatino Linotype"/>
                <a:sym typeface="Palatino Linotype"/>
              </a:rPr>
              <a:t>.</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b="1" lang="en" sz="1600">
                <a:solidFill>
                  <a:srgbClr val="C7007E"/>
                </a:solidFill>
                <a:latin typeface="Palatino Linotype"/>
                <a:ea typeface="Palatino Linotype"/>
                <a:cs typeface="Palatino Linotype"/>
                <a:sym typeface="Palatino Linotype"/>
              </a:rPr>
              <a:t>Neutral particles</a:t>
            </a:r>
            <a:r>
              <a:rPr lang="en" sz="1600">
                <a:solidFill>
                  <a:schemeClr val="dk1"/>
                </a:solidFill>
                <a:latin typeface="Palatino Linotype"/>
                <a:ea typeface="Palatino Linotype"/>
                <a:cs typeface="Palatino Linotype"/>
                <a:sym typeface="Palatino Linotype"/>
              </a:rPr>
              <a:t> can only be detected if/when they interact to produce charged particle(s).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Understanding/recovering energy lost from undetected neutral particles is a big deal for precision neutrino experiments; ask me later!</a:t>
            </a:r>
            <a:endParaRPr sz="16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9" name="Shape 3149"/>
        <p:cNvGrpSpPr/>
        <p:nvPr/>
      </p:nvGrpSpPr>
      <p:grpSpPr>
        <a:xfrm>
          <a:off x="0" y="0"/>
          <a:ext cx="0" cy="0"/>
          <a:chOff x="0" y="0"/>
          <a:chExt cx="0" cy="0"/>
        </a:xfrm>
      </p:grpSpPr>
      <p:sp>
        <p:nvSpPr>
          <p:cNvPr id="3150" name="Google Shape;3150;p10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151" name="Google Shape;3151;p10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152" name="Google Shape;3152;p10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3153" name="Google Shape;3153;p107"/>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3154" name="Google Shape;3154;p107"/>
          <p:cNvGrpSpPr/>
          <p:nvPr/>
        </p:nvGrpSpPr>
        <p:grpSpPr>
          <a:xfrm>
            <a:off x="2239325" y="3529550"/>
            <a:ext cx="282300" cy="492600"/>
            <a:chOff x="2696525" y="2996150"/>
            <a:chExt cx="282300" cy="492600"/>
          </a:xfrm>
        </p:grpSpPr>
        <p:sp>
          <p:nvSpPr>
            <p:cNvPr id="3155" name="Google Shape;3155;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56" name="Google Shape;3156;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57" name="Google Shape;3157;p107"/>
          <p:cNvGrpSpPr/>
          <p:nvPr/>
        </p:nvGrpSpPr>
        <p:grpSpPr>
          <a:xfrm>
            <a:off x="3077525" y="3605750"/>
            <a:ext cx="282300" cy="492600"/>
            <a:chOff x="2696525" y="2996150"/>
            <a:chExt cx="282300" cy="492600"/>
          </a:xfrm>
        </p:grpSpPr>
        <p:sp>
          <p:nvSpPr>
            <p:cNvPr id="3158" name="Google Shape;3158;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59" name="Google Shape;3159;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60" name="Google Shape;3160;p107"/>
          <p:cNvGrpSpPr/>
          <p:nvPr/>
        </p:nvGrpSpPr>
        <p:grpSpPr>
          <a:xfrm>
            <a:off x="3610925" y="3072350"/>
            <a:ext cx="282300" cy="492600"/>
            <a:chOff x="2696525" y="2996150"/>
            <a:chExt cx="282300" cy="492600"/>
          </a:xfrm>
        </p:grpSpPr>
        <p:sp>
          <p:nvSpPr>
            <p:cNvPr id="3161" name="Google Shape;3161;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62" name="Google Shape;3162;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63" name="Google Shape;3163;p107"/>
          <p:cNvGrpSpPr/>
          <p:nvPr/>
        </p:nvGrpSpPr>
        <p:grpSpPr>
          <a:xfrm>
            <a:off x="4391427" y="3053848"/>
            <a:ext cx="282300" cy="492600"/>
            <a:chOff x="2696525" y="2996150"/>
            <a:chExt cx="282300" cy="492600"/>
          </a:xfrm>
        </p:grpSpPr>
        <p:sp>
          <p:nvSpPr>
            <p:cNvPr id="3164" name="Google Shape;3164;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65" name="Google Shape;3165;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66" name="Google Shape;3166;p107"/>
          <p:cNvGrpSpPr/>
          <p:nvPr/>
        </p:nvGrpSpPr>
        <p:grpSpPr>
          <a:xfrm>
            <a:off x="4982525" y="2462750"/>
            <a:ext cx="282300" cy="492600"/>
            <a:chOff x="2696525" y="2996150"/>
            <a:chExt cx="282300" cy="492600"/>
          </a:xfrm>
        </p:grpSpPr>
        <p:sp>
          <p:nvSpPr>
            <p:cNvPr id="3167" name="Google Shape;3167;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68" name="Google Shape;3168;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69" name="Google Shape;3169;p107"/>
          <p:cNvGrpSpPr/>
          <p:nvPr/>
        </p:nvGrpSpPr>
        <p:grpSpPr>
          <a:xfrm>
            <a:off x="5515925" y="2462750"/>
            <a:ext cx="282300" cy="492600"/>
            <a:chOff x="2696525" y="2996150"/>
            <a:chExt cx="282300" cy="492600"/>
          </a:xfrm>
        </p:grpSpPr>
        <p:sp>
          <p:nvSpPr>
            <p:cNvPr id="3170" name="Google Shape;3170;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71" name="Google Shape;3171;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72" name="Google Shape;3172;p107"/>
          <p:cNvGrpSpPr/>
          <p:nvPr/>
        </p:nvGrpSpPr>
        <p:grpSpPr>
          <a:xfrm>
            <a:off x="6277925" y="1920099"/>
            <a:ext cx="282300" cy="492600"/>
            <a:chOff x="2696525" y="2996150"/>
            <a:chExt cx="282300" cy="492600"/>
          </a:xfrm>
        </p:grpSpPr>
        <p:sp>
          <p:nvSpPr>
            <p:cNvPr id="3173" name="Google Shape;3173;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74" name="Google Shape;3174;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75" name="Google Shape;3175;p107"/>
          <p:cNvGrpSpPr/>
          <p:nvPr/>
        </p:nvGrpSpPr>
        <p:grpSpPr>
          <a:xfrm>
            <a:off x="6582725" y="2148699"/>
            <a:ext cx="282300" cy="492600"/>
            <a:chOff x="2696525" y="2996150"/>
            <a:chExt cx="282300" cy="492600"/>
          </a:xfrm>
        </p:grpSpPr>
        <p:sp>
          <p:nvSpPr>
            <p:cNvPr id="3176" name="Google Shape;3176;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77" name="Google Shape;3177;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78" name="Google Shape;3178;p107"/>
          <p:cNvGrpSpPr/>
          <p:nvPr/>
        </p:nvGrpSpPr>
        <p:grpSpPr>
          <a:xfrm>
            <a:off x="5820725" y="2081750"/>
            <a:ext cx="282300" cy="492600"/>
            <a:chOff x="2696525" y="2996150"/>
            <a:chExt cx="282300" cy="492600"/>
          </a:xfrm>
        </p:grpSpPr>
        <p:sp>
          <p:nvSpPr>
            <p:cNvPr id="3179" name="Google Shape;3179;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80" name="Google Shape;3180;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81" name="Google Shape;3181;p107"/>
          <p:cNvGrpSpPr/>
          <p:nvPr/>
        </p:nvGrpSpPr>
        <p:grpSpPr>
          <a:xfrm>
            <a:off x="6201725" y="2224899"/>
            <a:ext cx="282300" cy="492600"/>
            <a:chOff x="2696525" y="2996150"/>
            <a:chExt cx="282300" cy="492600"/>
          </a:xfrm>
        </p:grpSpPr>
        <p:sp>
          <p:nvSpPr>
            <p:cNvPr id="3182" name="Google Shape;3182;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83" name="Google Shape;3183;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84" name="Google Shape;3184;p107"/>
          <p:cNvGrpSpPr/>
          <p:nvPr/>
        </p:nvGrpSpPr>
        <p:grpSpPr>
          <a:xfrm>
            <a:off x="6506525" y="1691499"/>
            <a:ext cx="282300" cy="492600"/>
            <a:chOff x="2696525" y="2996150"/>
            <a:chExt cx="282300" cy="492600"/>
          </a:xfrm>
        </p:grpSpPr>
        <p:sp>
          <p:nvSpPr>
            <p:cNvPr id="3185" name="Google Shape;3185;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86" name="Google Shape;3186;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87" name="Google Shape;3187;p107"/>
          <p:cNvGrpSpPr/>
          <p:nvPr/>
        </p:nvGrpSpPr>
        <p:grpSpPr>
          <a:xfrm>
            <a:off x="7039925" y="1843899"/>
            <a:ext cx="282300" cy="492600"/>
            <a:chOff x="2696525" y="2996150"/>
            <a:chExt cx="282300" cy="492600"/>
          </a:xfrm>
        </p:grpSpPr>
        <p:sp>
          <p:nvSpPr>
            <p:cNvPr id="3188" name="Google Shape;3188;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89" name="Google Shape;3189;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90" name="Google Shape;3190;p107"/>
          <p:cNvGrpSpPr/>
          <p:nvPr/>
        </p:nvGrpSpPr>
        <p:grpSpPr>
          <a:xfrm>
            <a:off x="6735125" y="1920099"/>
            <a:ext cx="282300" cy="492600"/>
            <a:chOff x="2696525" y="2996150"/>
            <a:chExt cx="282300" cy="492600"/>
          </a:xfrm>
        </p:grpSpPr>
        <p:sp>
          <p:nvSpPr>
            <p:cNvPr id="3191" name="Google Shape;3191;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92" name="Google Shape;3192;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93" name="Google Shape;3193;p107"/>
          <p:cNvGrpSpPr/>
          <p:nvPr/>
        </p:nvGrpSpPr>
        <p:grpSpPr>
          <a:xfrm>
            <a:off x="6735125" y="1615299"/>
            <a:ext cx="282300" cy="492600"/>
            <a:chOff x="2696525" y="2996150"/>
            <a:chExt cx="282300" cy="492600"/>
          </a:xfrm>
        </p:grpSpPr>
        <p:sp>
          <p:nvSpPr>
            <p:cNvPr id="3194" name="Google Shape;3194;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95" name="Google Shape;3195;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96" name="Google Shape;3196;p107"/>
          <p:cNvGrpSpPr/>
          <p:nvPr/>
        </p:nvGrpSpPr>
        <p:grpSpPr>
          <a:xfrm>
            <a:off x="6963725" y="1996299"/>
            <a:ext cx="282300" cy="492600"/>
            <a:chOff x="2696525" y="2996150"/>
            <a:chExt cx="282300" cy="492600"/>
          </a:xfrm>
        </p:grpSpPr>
        <p:sp>
          <p:nvSpPr>
            <p:cNvPr id="3197" name="Google Shape;3197;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198" name="Google Shape;3198;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199" name="Google Shape;3199;p107"/>
          <p:cNvGrpSpPr/>
          <p:nvPr/>
        </p:nvGrpSpPr>
        <p:grpSpPr>
          <a:xfrm>
            <a:off x="6963725" y="1615299"/>
            <a:ext cx="282300" cy="492600"/>
            <a:chOff x="2696525" y="2996150"/>
            <a:chExt cx="282300" cy="492600"/>
          </a:xfrm>
        </p:grpSpPr>
        <p:sp>
          <p:nvSpPr>
            <p:cNvPr id="3200" name="Google Shape;3200;p107"/>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01" name="Google Shape;3201;p107"/>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202" name="Google Shape;3202;p107"/>
          <p:cNvGrpSpPr/>
          <p:nvPr/>
        </p:nvGrpSpPr>
        <p:grpSpPr>
          <a:xfrm>
            <a:off x="6887525" y="2615150"/>
            <a:ext cx="282300" cy="492600"/>
            <a:chOff x="2772725" y="2996150"/>
            <a:chExt cx="282300" cy="492600"/>
          </a:xfrm>
        </p:grpSpPr>
        <p:sp>
          <p:nvSpPr>
            <p:cNvPr id="3203" name="Google Shape;3203;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04" name="Google Shape;3204;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05" name="Google Shape;3205;p107"/>
          <p:cNvGrpSpPr/>
          <p:nvPr/>
        </p:nvGrpSpPr>
        <p:grpSpPr>
          <a:xfrm>
            <a:off x="7649525" y="2310350"/>
            <a:ext cx="282300" cy="492600"/>
            <a:chOff x="2772725" y="2996150"/>
            <a:chExt cx="282300" cy="492600"/>
          </a:xfrm>
        </p:grpSpPr>
        <p:sp>
          <p:nvSpPr>
            <p:cNvPr id="3206" name="Google Shape;3206;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07" name="Google Shape;3207;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3208" name="Google Shape;3208;p107"/>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09" name="Google Shape;3209;p107"/>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0" name="Google Shape;3210;p107"/>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1" name="Google Shape;3211;p107"/>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2" name="Google Shape;3212;p107"/>
          <p:cNvCxnSpPr/>
          <p:nvPr/>
        </p:nvCxnSpPr>
        <p:spPr>
          <a:xfrm rot="10800000">
            <a:off x="48776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3" name="Google Shape;3213;p107"/>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4" name="Google Shape;3214;p107"/>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5" name="Google Shape;3215;p107"/>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6" name="Google Shape;3216;p107"/>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7" name="Google Shape;3217;p107"/>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8" name="Google Shape;3218;p107"/>
          <p:cNvCxnSpPr/>
          <p:nvPr/>
        </p:nvCxnSpPr>
        <p:spPr>
          <a:xfrm rot="10800000">
            <a:off x="6401625" y="1607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19" name="Google Shape;3219;p107"/>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20" name="Google Shape;3220;p107"/>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21" name="Google Shape;3221;p107"/>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22" name="Google Shape;3222;p107"/>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223" name="Google Shape;3223;p107"/>
          <p:cNvCxnSpPr/>
          <p:nvPr/>
        </p:nvCxnSpPr>
        <p:spPr>
          <a:xfrm rot="10800000">
            <a:off x="7053213" y="2977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24" name="Google Shape;3224;p107"/>
          <p:cNvCxnSpPr/>
          <p:nvPr/>
        </p:nvCxnSpPr>
        <p:spPr>
          <a:xfrm rot="10800000">
            <a:off x="7586613" y="2825250"/>
            <a:ext cx="194400" cy="277500"/>
          </a:xfrm>
          <a:prstGeom prst="straightConnector1">
            <a:avLst/>
          </a:prstGeom>
          <a:noFill/>
          <a:ln cap="flat" cmpd="sng" w="9525">
            <a:solidFill>
              <a:srgbClr val="2E5286"/>
            </a:solidFill>
            <a:prstDash val="solid"/>
            <a:round/>
            <a:headEnd len="med" w="med" type="triangle"/>
            <a:tailEnd len="med" w="med" type="none"/>
          </a:ln>
        </p:spPr>
      </p:cxnSp>
      <p:grpSp>
        <p:nvGrpSpPr>
          <p:cNvPr id="3225" name="Google Shape;3225;p107"/>
          <p:cNvGrpSpPr/>
          <p:nvPr/>
        </p:nvGrpSpPr>
        <p:grpSpPr>
          <a:xfrm>
            <a:off x="4296725" y="4215350"/>
            <a:ext cx="282300" cy="492600"/>
            <a:chOff x="2772725" y="2996150"/>
            <a:chExt cx="282300" cy="492600"/>
          </a:xfrm>
        </p:grpSpPr>
        <p:sp>
          <p:nvSpPr>
            <p:cNvPr id="3226" name="Google Shape;3226;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27" name="Google Shape;3227;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28" name="Google Shape;3228;p107"/>
          <p:cNvGrpSpPr/>
          <p:nvPr/>
        </p:nvGrpSpPr>
        <p:grpSpPr>
          <a:xfrm>
            <a:off x="3382325" y="4062950"/>
            <a:ext cx="282300" cy="492600"/>
            <a:chOff x="2772725" y="2996150"/>
            <a:chExt cx="282300" cy="492600"/>
          </a:xfrm>
        </p:grpSpPr>
        <p:sp>
          <p:nvSpPr>
            <p:cNvPr id="3229" name="Google Shape;3229;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30" name="Google Shape;3230;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31" name="Google Shape;3231;p107"/>
          <p:cNvGrpSpPr/>
          <p:nvPr/>
        </p:nvGrpSpPr>
        <p:grpSpPr>
          <a:xfrm>
            <a:off x="5534427" y="3587248"/>
            <a:ext cx="282300" cy="492600"/>
            <a:chOff x="2772725" y="2996150"/>
            <a:chExt cx="282300" cy="492600"/>
          </a:xfrm>
        </p:grpSpPr>
        <p:sp>
          <p:nvSpPr>
            <p:cNvPr id="3232" name="Google Shape;3232;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33" name="Google Shape;3233;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34" name="Google Shape;3234;p107"/>
          <p:cNvGrpSpPr/>
          <p:nvPr/>
        </p:nvGrpSpPr>
        <p:grpSpPr>
          <a:xfrm>
            <a:off x="4677725" y="3529550"/>
            <a:ext cx="282300" cy="492600"/>
            <a:chOff x="2772725" y="2996150"/>
            <a:chExt cx="282300" cy="492600"/>
          </a:xfrm>
        </p:grpSpPr>
        <p:sp>
          <p:nvSpPr>
            <p:cNvPr id="3235" name="Google Shape;3235;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36" name="Google Shape;3236;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37" name="Google Shape;3237;p107"/>
          <p:cNvGrpSpPr/>
          <p:nvPr/>
        </p:nvGrpSpPr>
        <p:grpSpPr>
          <a:xfrm>
            <a:off x="6277925" y="3300950"/>
            <a:ext cx="282300" cy="492600"/>
            <a:chOff x="2772725" y="2996150"/>
            <a:chExt cx="282300" cy="492600"/>
          </a:xfrm>
        </p:grpSpPr>
        <p:sp>
          <p:nvSpPr>
            <p:cNvPr id="3238" name="Google Shape;3238;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39" name="Google Shape;3239;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40" name="Google Shape;3240;p107"/>
          <p:cNvGrpSpPr/>
          <p:nvPr/>
        </p:nvGrpSpPr>
        <p:grpSpPr>
          <a:xfrm>
            <a:off x="5668325" y="3148550"/>
            <a:ext cx="282300" cy="492600"/>
            <a:chOff x="2772725" y="2996150"/>
            <a:chExt cx="282300" cy="492600"/>
          </a:xfrm>
        </p:grpSpPr>
        <p:sp>
          <p:nvSpPr>
            <p:cNvPr id="3241" name="Google Shape;3241;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42" name="Google Shape;3242;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43" name="Google Shape;3243;p107"/>
          <p:cNvGrpSpPr/>
          <p:nvPr/>
        </p:nvGrpSpPr>
        <p:grpSpPr>
          <a:xfrm>
            <a:off x="7116125" y="2996150"/>
            <a:ext cx="282300" cy="492600"/>
            <a:chOff x="2772725" y="2996150"/>
            <a:chExt cx="282300" cy="492600"/>
          </a:xfrm>
        </p:grpSpPr>
        <p:sp>
          <p:nvSpPr>
            <p:cNvPr id="3244" name="Google Shape;3244;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45" name="Google Shape;3245;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46" name="Google Shape;3246;p107"/>
          <p:cNvGrpSpPr/>
          <p:nvPr/>
        </p:nvGrpSpPr>
        <p:grpSpPr>
          <a:xfrm>
            <a:off x="6506525" y="2843750"/>
            <a:ext cx="282300" cy="492600"/>
            <a:chOff x="2772725" y="2996150"/>
            <a:chExt cx="282300" cy="492600"/>
          </a:xfrm>
        </p:grpSpPr>
        <p:sp>
          <p:nvSpPr>
            <p:cNvPr id="3247" name="Google Shape;3247;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48" name="Google Shape;3248;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49" name="Google Shape;3249;p107"/>
          <p:cNvGrpSpPr/>
          <p:nvPr/>
        </p:nvGrpSpPr>
        <p:grpSpPr>
          <a:xfrm>
            <a:off x="7649525" y="2843750"/>
            <a:ext cx="282300" cy="492600"/>
            <a:chOff x="2772725" y="2996150"/>
            <a:chExt cx="282300" cy="492600"/>
          </a:xfrm>
        </p:grpSpPr>
        <p:sp>
          <p:nvSpPr>
            <p:cNvPr id="3250" name="Google Shape;3250;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51" name="Google Shape;3251;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52" name="Google Shape;3252;p107"/>
          <p:cNvGrpSpPr/>
          <p:nvPr/>
        </p:nvGrpSpPr>
        <p:grpSpPr>
          <a:xfrm>
            <a:off x="8106725" y="2538950"/>
            <a:ext cx="282300" cy="492600"/>
            <a:chOff x="2772725" y="2996150"/>
            <a:chExt cx="282300" cy="492600"/>
          </a:xfrm>
        </p:grpSpPr>
        <p:sp>
          <p:nvSpPr>
            <p:cNvPr id="3253" name="Google Shape;3253;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54" name="Google Shape;3254;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55" name="Google Shape;3255;p107"/>
          <p:cNvGrpSpPr/>
          <p:nvPr/>
        </p:nvGrpSpPr>
        <p:grpSpPr>
          <a:xfrm>
            <a:off x="7192325" y="2234150"/>
            <a:ext cx="282300" cy="492600"/>
            <a:chOff x="2772725" y="2996150"/>
            <a:chExt cx="282300" cy="492600"/>
          </a:xfrm>
        </p:grpSpPr>
        <p:sp>
          <p:nvSpPr>
            <p:cNvPr id="3256" name="Google Shape;3256;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57" name="Google Shape;3257;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58" name="Google Shape;3258;p107"/>
          <p:cNvGrpSpPr/>
          <p:nvPr/>
        </p:nvGrpSpPr>
        <p:grpSpPr>
          <a:xfrm>
            <a:off x="8106725" y="2005550"/>
            <a:ext cx="282300" cy="492600"/>
            <a:chOff x="2772725" y="2996150"/>
            <a:chExt cx="282300" cy="492600"/>
          </a:xfrm>
        </p:grpSpPr>
        <p:sp>
          <p:nvSpPr>
            <p:cNvPr id="3259" name="Google Shape;3259;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60" name="Google Shape;3260;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61" name="Google Shape;3261;p107"/>
          <p:cNvGrpSpPr/>
          <p:nvPr/>
        </p:nvGrpSpPr>
        <p:grpSpPr>
          <a:xfrm>
            <a:off x="7649525" y="1929350"/>
            <a:ext cx="282300" cy="492600"/>
            <a:chOff x="2772725" y="2996150"/>
            <a:chExt cx="282300" cy="492600"/>
          </a:xfrm>
        </p:grpSpPr>
        <p:sp>
          <p:nvSpPr>
            <p:cNvPr id="3262" name="Google Shape;3262;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63" name="Google Shape;3263;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264" name="Google Shape;3264;p107"/>
          <p:cNvGrpSpPr/>
          <p:nvPr/>
        </p:nvGrpSpPr>
        <p:grpSpPr>
          <a:xfrm>
            <a:off x="7497125" y="2538950"/>
            <a:ext cx="282300" cy="492600"/>
            <a:chOff x="2772725" y="2996150"/>
            <a:chExt cx="282300" cy="492600"/>
          </a:xfrm>
        </p:grpSpPr>
        <p:sp>
          <p:nvSpPr>
            <p:cNvPr id="3265" name="Google Shape;3265;p107"/>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266" name="Google Shape;3266;p107"/>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3267" name="Google Shape;3267;p107"/>
          <p:cNvCxnSpPr/>
          <p:nvPr/>
        </p:nvCxnSpPr>
        <p:spPr>
          <a:xfrm rot="10800000">
            <a:off x="3540575" y="43991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68" name="Google Shape;3268;p107"/>
          <p:cNvCxnSpPr/>
          <p:nvPr/>
        </p:nvCxnSpPr>
        <p:spPr>
          <a:xfrm rot="10800000">
            <a:off x="4420425" y="45028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69" name="Google Shape;3269;p107"/>
          <p:cNvCxnSpPr/>
          <p:nvPr/>
        </p:nvCxnSpPr>
        <p:spPr>
          <a:xfrm rot="10800000">
            <a:off x="4821625" y="38472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0" name="Google Shape;3270;p107"/>
          <p:cNvCxnSpPr/>
          <p:nvPr/>
        </p:nvCxnSpPr>
        <p:spPr>
          <a:xfrm rot="10800000">
            <a:off x="5675425" y="38773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1" name="Google Shape;3271;p107"/>
          <p:cNvCxnSpPr/>
          <p:nvPr/>
        </p:nvCxnSpPr>
        <p:spPr>
          <a:xfrm rot="10800000">
            <a:off x="5812225" y="34662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2" name="Google Shape;3272;p107"/>
          <p:cNvCxnSpPr/>
          <p:nvPr/>
        </p:nvCxnSpPr>
        <p:spPr>
          <a:xfrm rot="10800000">
            <a:off x="6443613" y="3587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3" name="Google Shape;3273;p107"/>
          <p:cNvCxnSpPr/>
          <p:nvPr/>
        </p:nvCxnSpPr>
        <p:spPr>
          <a:xfrm rot="10800000">
            <a:off x="6672213" y="3130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4" name="Google Shape;3274;p107"/>
          <p:cNvCxnSpPr/>
          <p:nvPr/>
        </p:nvCxnSpPr>
        <p:spPr>
          <a:xfrm rot="10800000">
            <a:off x="7815213" y="3130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5" name="Google Shape;3275;p107"/>
          <p:cNvCxnSpPr/>
          <p:nvPr/>
        </p:nvCxnSpPr>
        <p:spPr>
          <a:xfrm rot="10800000">
            <a:off x="7815213" y="2672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6" name="Google Shape;3276;p107"/>
          <p:cNvCxnSpPr/>
          <p:nvPr/>
        </p:nvCxnSpPr>
        <p:spPr>
          <a:xfrm rot="10800000">
            <a:off x="8272413" y="2825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7" name="Google Shape;3277;p107"/>
          <p:cNvCxnSpPr/>
          <p:nvPr/>
        </p:nvCxnSpPr>
        <p:spPr>
          <a:xfrm rot="10800000">
            <a:off x="7205613" y="3206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8" name="Google Shape;3278;p107"/>
          <p:cNvCxnSpPr/>
          <p:nvPr/>
        </p:nvCxnSpPr>
        <p:spPr>
          <a:xfrm rot="10800000">
            <a:off x="7281813" y="2520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79" name="Google Shape;3279;p107"/>
          <p:cNvCxnSpPr/>
          <p:nvPr/>
        </p:nvCxnSpPr>
        <p:spPr>
          <a:xfrm rot="10800000">
            <a:off x="78152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80" name="Google Shape;3280;p107"/>
          <p:cNvCxnSpPr/>
          <p:nvPr/>
        </p:nvCxnSpPr>
        <p:spPr>
          <a:xfrm rot="10800000">
            <a:off x="8272413" y="2291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281" name="Google Shape;3281;p107"/>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3282" name="Google Shape;3282;p107"/>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sp>
        <p:nvSpPr>
          <p:cNvPr id="3283" name="Google Shape;3283;p107"/>
          <p:cNvSpPr txBox="1"/>
          <p:nvPr/>
        </p:nvSpPr>
        <p:spPr>
          <a:xfrm>
            <a:off x="76200" y="685800"/>
            <a:ext cx="52182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Diffusion is the spread of the electron cloud over time.</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Even if there is a preferential direction of motion, the charge is still affected by thermal random motion → it will spread out!</a:t>
            </a:r>
            <a:br>
              <a:rPr lang="en">
                <a:solidFill>
                  <a:schemeClr val="dk1"/>
                </a:solidFill>
                <a:latin typeface="Palatino Linotype"/>
                <a:ea typeface="Palatino Linotype"/>
                <a:cs typeface="Palatino Linotype"/>
                <a:sym typeface="Palatino Linotype"/>
              </a:rPr>
            </a:br>
            <a:endParaRPr>
              <a:solidFill>
                <a:schemeClr val="dk1"/>
              </a:solidFill>
              <a:latin typeface="Palatino Linotype"/>
              <a:ea typeface="Palatino Linotype"/>
              <a:cs typeface="Palatino Linotype"/>
              <a:sym typeface="Palatino Linotype"/>
            </a:endParaRPr>
          </a:p>
        </p:txBody>
      </p:sp>
      <p:sp>
        <p:nvSpPr>
          <p:cNvPr id="3284" name="Google Shape;3284;p107"/>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Did my charge move? Diffusion</a:t>
            </a:r>
            <a:endParaRPr/>
          </a:p>
        </p:txBody>
      </p:sp>
      <p:sp>
        <p:nvSpPr>
          <p:cNvPr id="3285" name="Google Shape;3285;p107"/>
          <p:cNvSpPr txBox="1"/>
          <p:nvPr/>
        </p:nvSpPr>
        <p:spPr>
          <a:xfrm>
            <a:off x="6468575" y="786350"/>
            <a:ext cx="249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a:t>
            </a:r>
            <a:br>
              <a:rPr lang="en">
                <a:latin typeface="Palatino Linotype"/>
                <a:ea typeface="Palatino Linotype"/>
                <a:cs typeface="Palatino Linotype"/>
                <a:sym typeface="Palatino Linotype"/>
              </a:rPr>
            </a:br>
            <a:r>
              <a:rPr lang="en">
                <a:latin typeface="Palatino Linotype"/>
                <a:ea typeface="Palatino Linotype"/>
                <a:cs typeface="Palatino Linotype"/>
                <a:sym typeface="Palatino Linotype"/>
              </a:rPr>
              <a:t>Stopping proton at time t</a:t>
            </a:r>
            <a:r>
              <a:rPr baseline="-25000" lang="en">
                <a:latin typeface="Palatino Linotype"/>
                <a:ea typeface="Palatino Linotype"/>
                <a:cs typeface="Palatino Linotype"/>
                <a:sym typeface="Palatino Linotype"/>
              </a:rPr>
              <a:t>3</a:t>
            </a:r>
            <a:endParaRPr baseline="-25000">
              <a:latin typeface="Palatino Linotype"/>
              <a:ea typeface="Palatino Linotype"/>
              <a:cs typeface="Palatino Linotype"/>
              <a:sym typeface="Palatino Linotyp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9" name="Shape 3289"/>
        <p:cNvGrpSpPr/>
        <p:nvPr/>
      </p:nvGrpSpPr>
      <p:grpSpPr>
        <a:xfrm>
          <a:off x="0" y="0"/>
          <a:ext cx="0" cy="0"/>
          <a:chOff x="0" y="0"/>
          <a:chExt cx="0" cy="0"/>
        </a:xfrm>
      </p:grpSpPr>
      <p:sp>
        <p:nvSpPr>
          <p:cNvPr id="3290" name="Google Shape;3290;p10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291" name="Google Shape;3291;p10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292" name="Google Shape;3292;p10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293" name="Google Shape;3293;p108"/>
          <p:cNvSpPr txBox="1"/>
          <p:nvPr/>
        </p:nvSpPr>
        <p:spPr>
          <a:xfrm>
            <a:off x="6659700" y="241950"/>
            <a:ext cx="24492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latin typeface="Helvetica Neue"/>
                <a:ea typeface="Helvetica Neue"/>
                <a:cs typeface="Helvetica Neue"/>
                <a:sym typeface="Helvetica Neue"/>
                <a:hlinkClick r:id="rId3"/>
              </a:rPr>
              <a:t>https://arxiv.org/pdf/2104.06551.pdf</a:t>
            </a:r>
            <a:endParaRPr sz="1000"/>
          </a:p>
        </p:txBody>
      </p:sp>
      <p:sp>
        <p:nvSpPr>
          <p:cNvPr id="3294" name="Google Shape;3294;p108"/>
          <p:cNvSpPr txBox="1"/>
          <p:nvPr/>
        </p:nvSpPr>
        <p:spPr>
          <a:xfrm>
            <a:off x="146050" y="685800"/>
            <a:ext cx="5872500" cy="3632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Palatino Linotype"/>
                <a:ea typeface="Palatino Linotype"/>
                <a:cs typeface="Palatino Linotype"/>
                <a:sym typeface="Palatino Linotype"/>
              </a:rPr>
              <a:t>TPCs are anisotropic detectors by construction: not all directions in space “are created equal” because the electric field determines the direction of the electrons’ drift (</a:t>
            </a:r>
            <a:r>
              <a:rPr i="1" lang="en">
                <a:solidFill>
                  <a:schemeClr val="dk1"/>
                </a:solidFill>
                <a:latin typeface="Palatino Linotype"/>
                <a:ea typeface="Palatino Linotype"/>
                <a:cs typeface="Palatino Linotype"/>
                <a:sym typeface="Palatino Linotype"/>
              </a:rPr>
              <a:t>X</a:t>
            </a:r>
            <a:r>
              <a:rPr lang="en">
                <a:solidFill>
                  <a:schemeClr val="dk1"/>
                </a:solidFill>
                <a:latin typeface="Palatino Linotype"/>
                <a:ea typeface="Palatino Linotype"/>
                <a:cs typeface="Palatino Linotype"/>
                <a:sym typeface="Palatino Linotype"/>
              </a:rPr>
              <a:t>). </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Two separated direction for t</a:t>
            </a:r>
            <a:r>
              <a:rPr lang="en">
                <a:solidFill>
                  <a:schemeClr val="dk1"/>
                </a:solidFill>
                <a:latin typeface="Palatino Linotype"/>
                <a:ea typeface="Palatino Linotype"/>
                <a:cs typeface="Palatino Linotype"/>
                <a:sym typeface="Palatino Linotype"/>
              </a:rPr>
              <a:t>he spread of the </a:t>
            </a:r>
            <a:r>
              <a:rPr lang="en">
                <a:solidFill>
                  <a:schemeClr val="dk1"/>
                </a:solidFill>
                <a:latin typeface="Palatino Linotype"/>
                <a:ea typeface="Palatino Linotype"/>
                <a:cs typeface="Palatino Linotype"/>
                <a:sym typeface="Palatino Linotype"/>
              </a:rPr>
              <a:t>ionization</a:t>
            </a:r>
            <a:r>
              <a:rPr lang="en">
                <a:solidFill>
                  <a:schemeClr val="dk1"/>
                </a:solidFill>
                <a:latin typeface="Palatino Linotype"/>
                <a:ea typeface="Palatino Linotype"/>
                <a:cs typeface="Palatino Linotype"/>
                <a:sym typeface="Palatino Linotype"/>
              </a:rPr>
              <a:t> charge: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the </a:t>
            </a:r>
            <a:r>
              <a:rPr b="1" lang="en">
                <a:solidFill>
                  <a:srgbClr val="C7007E"/>
                </a:solidFill>
                <a:latin typeface="Palatino Linotype"/>
                <a:ea typeface="Palatino Linotype"/>
                <a:cs typeface="Palatino Linotype"/>
                <a:sym typeface="Palatino Linotype"/>
              </a:rPr>
              <a:t>longitudinal diffusion D</a:t>
            </a:r>
            <a:r>
              <a:rPr b="1" baseline="-25000" lang="en">
                <a:solidFill>
                  <a:srgbClr val="C7007E"/>
                </a:solidFill>
                <a:latin typeface="Palatino Linotype"/>
                <a:ea typeface="Palatino Linotype"/>
                <a:cs typeface="Palatino Linotype"/>
                <a:sym typeface="Palatino Linotype"/>
              </a:rPr>
              <a:t>L</a:t>
            </a:r>
            <a:r>
              <a:rPr lang="en">
                <a:solidFill>
                  <a:srgbClr val="C7007E"/>
                </a:solidFill>
                <a:latin typeface="Palatino Linotype"/>
                <a:ea typeface="Palatino Linotype"/>
                <a:cs typeface="Palatino Linotype"/>
                <a:sym typeface="Palatino Linotype"/>
              </a:rPr>
              <a:t> </a:t>
            </a:r>
            <a:r>
              <a:rPr lang="en">
                <a:solidFill>
                  <a:schemeClr val="dk1"/>
                </a:solidFill>
                <a:latin typeface="Palatino Linotype"/>
                <a:ea typeface="Palatino Linotype"/>
                <a:cs typeface="Palatino Linotype"/>
                <a:sym typeface="Palatino Linotype"/>
              </a:rPr>
              <a:t>(along the drift direction) and the </a:t>
            </a:r>
            <a:r>
              <a:rPr b="1" lang="en">
                <a:solidFill>
                  <a:srgbClr val="C7007E"/>
                </a:solidFill>
                <a:latin typeface="Palatino Linotype"/>
                <a:ea typeface="Palatino Linotype"/>
                <a:cs typeface="Palatino Linotype"/>
                <a:sym typeface="Palatino Linotype"/>
              </a:rPr>
              <a:t>transverse diffusion D</a:t>
            </a:r>
            <a:r>
              <a:rPr b="1" baseline="-25000" lang="en">
                <a:solidFill>
                  <a:srgbClr val="C7007E"/>
                </a:solidFill>
                <a:latin typeface="Palatino Linotype"/>
                <a:ea typeface="Palatino Linotype"/>
                <a:cs typeface="Palatino Linotype"/>
                <a:sym typeface="Palatino Linotype"/>
              </a:rPr>
              <a:t>T</a:t>
            </a:r>
            <a:r>
              <a:rPr lang="en">
                <a:solidFill>
                  <a:schemeClr val="dk1"/>
                </a:solidFill>
                <a:latin typeface="Palatino Linotype"/>
                <a:ea typeface="Palatino Linotype"/>
                <a:cs typeface="Palatino Linotype"/>
                <a:sym typeface="Palatino Linotype"/>
              </a:rPr>
              <a:t> (perpendicular to the drift direction).</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The transverse diffusion determines how well you can know the position of the charge in the YZ plane. For meters long TPC, the spread if order of mm → </a:t>
            </a:r>
            <a:r>
              <a:rPr b="1" lang="en">
                <a:solidFill>
                  <a:srgbClr val="C7007E"/>
                </a:solidFill>
                <a:latin typeface="Palatino Linotype"/>
                <a:ea typeface="Palatino Linotype"/>
                <a:cs typeface="Palatino Linotype"/>
                <a:sym typeface="Palatino Linotype"/>
              </a:rPr>
              <a:t>pitches smaller than 3 or 4 mm are not advantageous</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For a measurement of D</a:t>
            </a:r>
            <a:r>
              <a:rPr baseline="-25000" lang="en">
                <a:solidFill>
                  <a:schemeClr val="dk1"/>
                </a:solidFill>
                <a:latin typeface="Palatino Linotype"/>
                <a:ea typeface="Palatino Linotype"/>
                <a:cs typeface="Palatino Linotype"/>
                <a:sym typeface="Palatino Linotype"/>
              </a:rPr>
              <a:t>L</a:t>
            </a:r>
            <a:r>
              <a:rPr lang="en">
                <a:solidFill>
                  <a:schemeClr val="dk1"/>
                </a:solidFill>
                <a:latin typeface="Palatino Linotype"/>
                <a:ea typeface="Palatino Linotype"/>
                <a:cs typeface="Palatino Linotype"/>
                <a:sym typeface="Palatino Linotype"/>
              </a:rPr>
              <a:t> is obtained sampling a calibrated source like cosmic ray muons and using:</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endParaRPr>
              <a:solidFill>
                <a:schemeClr val="dk1"/>
              </a:solidFill>
              <a:latin typeface="Palatino Linotype"/>
              <a:ea typeface="Palatino Linotype"/>
              <a:cs typeface="Palatino Linotype"/>
              <a:sym typeface="Palatino Linotype"/>
            </a:endParaRPr>
          </a:p>
        </p:txBody>
      </p:sp>
      <p:pic>
        <p:nvPicPr>
          <p:cNvPr id="3295" name="Google Shape;3295;p108"/>
          <p:cNvPicPr preferRelativeResize="0"/>
          <p:nvPr/>
        </p:nvPicPr>
        <p:blipFill>
          <a:blip r:embed="rId4">
            <a:alphaModFix/>
          </a:blip>
          <a:stretch>
            <a:fillRect/>
          </a:stretch>
        </p:blipFill>
        <p:spPr>
          <a:xfrm>
            <a:off x="6094800" y="580650"/>
            <a:ext cx="2689975" cy="3992712"/>
          </a:xfrm>
          <a:prstGeom prst="rect">
            <a:avLst/>
          </a:prstGeom>
          <a:noFill/>
          <a:ln>
            <a:noFill/>
          </a:ln>
        </p:spPr>
      </p:pic>
      <p:sp>
        <p:nvSpPr>
          <p:cNvPr id="3296" name="Google Shape;3296;p108"/>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Did my charge move? Diffusion</a:t>
            </a:r>
            <a:endParaRPr/>
          </a:p>
        </p:txBody>
      </p:sp>
      <p:pic>
        <p:nvPicPr>
          <p:cNvPr id="3297" name="Google Shape;3297;p108"/>
          <p:cNvPicPr preferRelativeResize="0"/>
          <p:nvPr/>
        </p:nvPicPr>
        <p:blipFill rotWithShape="1">
          <a:blip r:embed="rId5">
            <a:alphaModFix/>
          </a:blip>
          <a:srcRect b="6886" l="0" r="0" t="28697"/>
          <a:stretch/>
        </p:blipFill>
        <p:spPr>
          <a:xfrm>
            <a:off x="2560050" y="3619950"/>
            <a:ext cx="3129375" cy="9006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1" name="Shape 3301"/>
        <p:cNvGrpSpPr/>
        <p:nvPr/>
      </p:nvGrpSpPr>
      <p:grpSpPr>
        <a:xfrm>
          <a:off x="0" y="0"/>
          <a:ext cx="0" cy="0"/>
          <a:chOff x="0" y="0"/>
          <a:chExt cx="0" cy="0"/>
        </a:xfrm>
      </p:grpSpPr>
      <p:sp>
        <p:nvSpPr>
          <p:cNvPr id="3302" name="Google Shape;3302;p109"/>
          <p:cNvSpPr txBox="1"/>
          <p:nvPr/>
        </p:nvSpPr>
        <p:spPr>
          <a:xfrm>
            <a:off x="146050" y="685800"/>
            <a:ext cx="54531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Remember the Ar</a:t>
            </a:r>
            <a:r>
              <a:rPr baseline="30000" lang="en">
                <a:solidFill>
                  <a:schemeClr val="dk1"/>
                </a:solidFill>
                <a:latin typeface="Palatino Linotype"/>
                <a:ea typeface="Palatino Linotype"/>
                <a:cs typeface="Palatino Linotype"/>
                <a:sym typeface="Palatino Linotype"/>
              </a:rPr>
              <a:t>+</a:t>
            </a:r>
            <a:r>
              <a:rPr lang="en">
                <a:solidFill>
                  <a:schemeClr val="dk1"/>
                </a:solidFill>
                <a:latin typeface="Palatino Linotype"/>
                <a:ea typeface="Palatino Linotype"/>
                <a:cs typeface="Palatino Linotype"/>
                <a:sym typeface="Palatino Linotype"/>
              </a:rPr>
              <a:t> ions which are slowly moving towards the cathode? Where do they go? </a:t>
            </a:r>
            <a:endParaRPr>
              <a:solidFill>
                <a:schemeClr val="dk1"/>
              </a:solidFill>
              <a:latin typeface="Palatino Linotype"/>
              <a:ea typeface="Palatino Linotype"/>
              <a:cs typeface="Palatino Linotype"/>
              <a:sym typeface="Palatino Linotype"/>
            </a:endParaRPr>
          </a:p>
        </p:txBody>
      </p:sp>
      <p:sp>
        <p:nvSpPr>
          <p:cNvPr id="3303" name="Google Shape;3303;p10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304" name="Google Shape;3304;p10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305" name="Google Shape;3305;p10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3306" name="Google Shape;3306;p109"/>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3307" name="Google Shape;3307;p109"/>
          <p:cNvGrpSpPr/>
          <p:nvPr/>
        </p:nvGrpSpPr>
        <p:grpSpPr>
          <a:xfrm>
            <a:off x="2239325" y="3529550"/>
            <a:ext cx="282300" cy="492600"/>
            <a:chOff x="2696525" y="2996150"/>
            <a:chExt cx="282300" cy="492600"/>
          </a:xfrm>
        </p:grpSpPr>
        <p:sp>
          <p:nvSpPr>
            <p:cNvPr id="3308" name="Google Shape;3308;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09" name="Google Shape;3309;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10" name="Google Shape;3310;p109"/>
          <p:cNvGrpSpPr/>
          <p:nvPr/>
        </p:nvGrpSpPr>
        <p:grpSpPr>
          <a:xfrm>
            <a:off x="3077525" y="3605750"/>
            <a:ext cx="282300" cy="492600"/>
            <a:chOff x="2696525" y="2996150"/>
            <a:chExt cx="282300" cy="492600"/>
          </a:xfrm>
        </p:grpSpPr>
        <p:sp>
          <p:nvSpPr>
            <p:cNvPr id="3311" name="Google Shape;3311;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12" name="Google Shape;3312;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13" name="Google Shape;3313;p109"/>
          <p:cNvGrpSpPr/>
          <p:nvPr/>
        </p:nvGrpSpPr>
        <p:grpSpPr>
          <a:xfrm>
            <a:off x="3610925" y="3072350"/>
            <a:ext cx="282300" cy="492600"/>
            <a:chOff x="2696525" y="2996150"/>
            <a:chExt cx="282300" cy="492600"/>
          </a:xfrm>
        </p:grpSpPr>
        <p:sp>
          <p:nvSpPr>
            <p:cNvPr id="3314" name="Google Shape;3314;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15" name="Google Shape;3315;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16" name="Google Shape;3316;p109"/>
          <p:cNvGrpSpPr/>
          <p:nvPr/>
        </p:nvGrpSpPr>
        <p:grpSpPr>
          <a:xfrm>
            <a:off x="4391427" y="3053848"/>
            <a:ext cx="282300" cy="492600"/>
            <a:chOff x="2696525" y="2996150"/>
            <a:chExt cx="282300" cy="492600"/>
          </a:xfrm>
        </p:grpSpPr>
        <p:sp>
          <p:nvSpPr>
            <p:cNvPr id="3317" name="Google Shape;3317;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18" name="Google Shape;3318;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19" name="Google Shape;3319;p109"/>
          <p:cNvGrpSpPr/>
          <p:nvPr/>
        </p:nvGrpSpPr>
        <p:grpSpPr>
          <a:xfrm>
            <a:off x="4982525" y="2462750"/>
            <a:ext cx="282300" cy="492600"/>
            <a:chOff x="2696525" y="2996150"/>
            <a:chExt cx="282300" cy="492600"/>
          </a:xfrm>
        </p:grpSpPr>
        <p:sp>
          <p:nvSpPr>
            <p:cNvPr id="3320" name="Google Shape;3320;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21" name="Google Shape;3321;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22" name="Google Shape;3322;p109"/>
          <p:cNvGrpSpPr/>
          <p:nvPr/>
        </p:nvGrpSpPr>
        <p:grpSpPr>
          <a:xfrm>
            <a:off x="5515925" y="2462750"/>
            <a:ext cx="282300" cy="492600"/>
            <a:chOff x="2696525" y="2996150"/>
            <a:chExt cx="282300" cy="492600"/>
          </a:xfrm>
        </p:grpSpPr>
        <p:sp>
          <p:nvSpPr>
            <p:cNvPr id="3323" name="Google Shape;3323;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24" name="Google Shape;3324;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25" name="Google Shape;3325;p109"/>
          <p:cNvGrpSpPr/>
          <p:nvPr/>
        </p:nvGrpSpPr>
        <p:grpSpPr>
          <a:xfrm>
            <a:off x="6277925" y="1920099"/>
            <a:ext cx="282300" cy="492600"/>
            <a:chOff x="2696525" y="2996150"/>
            <a:chExt cx="282300" cy="492600"/>
          </a:xfrm>
        </p:grpSpPr>
        <p:sp>
          <p:nvSpPr>
            <p:cNvPr id="3326" name="Google Shape;3326;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27" name="Google Shape;3327;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28" name="Google Shape;3328;p109"/>
          <p:cNvGrpSpPr/>
          <p:nvPr/>
        </p:nvGrpSpPr>
        <p:grpSpPr>
          <a:xfrm>
            <a:off x="6582725" y="2148699"/>
            <a:ext cx="282300" cy="492600"/>
            <a:chOff x="2696525" y="2996150"/>
            <a:chExt cx="282300" cy="492600"/>
          </a:xfrm>
        </p:grpSpPr>
        <p:sp>
          <p:nvSpPr>
            <p:cNvPr id="3329" name="Google Shape;3329;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30" name="Google Shape;3330;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31" name="Google Shape;3331;p109"/>
          <p:cNvGrpSpPr/>
          <p:nvPr/>
        </p:nvGrpSpPr>
        <p:grpSpPr>
          <a:xfrm>
            <a:off x="5820725" y="2081750"/>
            <a:ext cx="282300" cy="492600"/>
            <a:chOff x="2696525" y="2996150"/>
            <a:chExt cx="282300" cy="492600"/>
          </a:xfrm>
        </p:grpSpPr>
        <p:sp>
          <p:nvSpPr>
            <p:cNvPr id="3332" name="Google Shape;3332;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33" name="Google Shape;3333;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34" name="Google Shape;3334;p109"/>
          <p:cNvGrpSpPr/>
          <p:nvPr/>
        </p:nvGrpSpPr>
        <p:grpSpPr>
          <a:xfrm>
            <a:off x="6201725" y="2224899"/>
            <a:ext cx="282300" cy="492600"/>
            <a:chOff x="2696525" y="2996150"/>
            <a:chExt cx="282300" cy="492600"/>
          </a:xfrm>
        </p:grpSpPr>
        <p:sp>
          <p:nvSpPr>
            <p:cNvPr id="3335" name="Google Shape;3335;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36" name="Google Shape;3336;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37" name="Google Shape;3337;p109"/>
          <p:cNvGrpSpPr/>
          <p:nvPr/>
        </p:nvGrpSpPr>
        <p:grpSpPr>
          <a:xfrm>
            <a:off x="6506525" y="1691499"/>
            <a:ext cx="282300" cy="492600"/>
            <a:chOff x="2696525" y="2996150"/>
            <a:chExt cx="282300" cy="492600"/>
          </a:xfrm>
        </p:grpSpPr>
        <p:sp>
          <p:nvSpPr>
            <p:cNvPr id="3338" name="Google Shape;3338;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39" name="Google Shape;3339;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40" name="Google Shape;3340;p109"/>
          <p:cNvGrpSpPr/>
          <p:nvPr/>
        </p:nvGrpSpPr>
        <p:grpSpPr>
          <a:xfrm>
            <a:off x="7039925" y="1843899"/>
            <a:ext cx="282300" cy="492600"/>
            <a:chOff x="2696525" y="2996150"/>
            <a:chExt cx="282300" cy="492600"/>
          </a:xfrm>
        </p:grpSpPr>
        <p:sp>
          <p:nvSpPr>
            <p:cNvPr id="3341" name="Google Shape;3341;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42" name="Google Shape;3342;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43" name="Google Shape;3343;p109"/>
          <p:cNvGrpSpPr/>
          <p:nvPr/>
        </p:nvGrpSpPr>
        <p:grpSpPr>
          <a:xfrm>
            <a:off x="6735125" y="1920099"/>
            <a:ext cx="282300" cy="492600"/>
            <a:chOff x="2696525" y="2996150"/>
            <a:chExt cx="282300" cy="492600"/>
          </a:xfrm>
        </p:grpSpPr>
        <p:sp>
          <p:nvSpPr>
            <p:cNvPr id="3344" name="Google Shape;3344;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45" name="Google Shape;3345;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46" name="Google Shape;3346;p109"/>
          <p:cNvGrpSpPr/>
          <p:nvPr/>
        </p:nvGrpSpPr>
        <p:grpSpPr>
          <a:xfrm>
            <a:off x="6735125" y="1615299"/>
            <a:ext cx="282300" cy="492600"/>
            <a:chOff x="2696525" y="2996150"/>
            <a:chExt cx="282300" cy="492600"/>
          </a:xfrm>
        </p:grpSpPr>
        <p:sp>
          <p:nvSpPr>
            <p:cNvPr id="3347" name="Google Shape;3347;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48" name="Google Shape;3348;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49" name="Google Shape;3349;p109"/>
          <p:cNvGrpSpPr/>
          <p:nvPr/>
        </p:nvGrpSpPr>
        <p:grpSpPr>
          <a:xfrm>
            <a:off x="6963725" y="1996299"/>
            <a:ext cx="282300" cy="492600"/>
            <a:chOff x="2696525" y="2996150"/>
            <a:chExt cx="282300" cy="492600"/>
          </a:xfrm>
        </p:grpSpPr>
        <p:sp>
          <p:nvSpPr>
            <p:cNvPr id="3350" name="Google Shape;3350;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51" name="Google Shape;3351;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52" name="Google Shape;3352;p109"/>
          <p:cNvGrpSpPr/>
          <p:nvPr/>
        </p:nvGrpSpPr>
        <p:grpSpPr>
          <a:xfrm>
            <a:off x="6963725" y="1615299"/>
            <a:ext cx="282300" cy="492600"/>
            <a:chOff x="2696525" y="2996150"/>
            <a:chExt cx="282300" cy="492600"/>
          </a:xfrm>
        </p:grpSpPr>
        <p:sp>
          <p:nvSpPr>
            <p:cNvPr id="3353" name="Google Shape;3353;p109"/>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54" name="Google Shape;3354;p109"/>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355" name="Google Shape;3355;p109"/>
          <p:cNvGrpSpPr/>
          <p:nvPr/>
        </p:nvGrpSpPr>
        <p:grpSpPr>
          <a:xfrm>
            <a:off x="6887525" y="2615150"/>
            <a:ext cx="282300" cy="492600"/>
            <a:chOff x="2772725" y="2996150"/>
            <a:chExt cx="282300" cy="492600"/>
          </a:xfrm>
        </p:grpSpPr>
        <p:sp>
          <p:nvSpPr>
            <p:cNvPr id="3356" name="Google Shape;3356;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57" name="Google Shape;3357;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358" name="Google Shape;3358;p109"/>
          <p:cNvGrpSpPr/>
          <p:nvPr/>
        </p:nvGrpSpPr>
        <p:grpSpPr>
          <a:xfrm>
            <a:off x="7649525" y="2310350"/>
            <a:ext cx="282300" cy="492600"/>
            <a:chOff x="2772725" y="2996150"/>
            <a:chExt cx="282300" cy="492600"/>
          </a:xfrm>
        </p:grpSpPr>
        <p:sp>
          <p:nvSpPr>
            <p:cNvPr id="3359" name="Google Shape;3359;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60" name="Google Shape;3360;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3361" name="Google Shape;3361;p109"/>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62" name="Google Shape;3362;p109"/>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63" name="Google Shape;3363;p109"/>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64" name="Google Shape;3364;p109"/>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65" name="Google Shape;3365;p109"/>
          <p:cNvCxnSpPr/>
          <p:nvPr/>
        </p:nvCxnSpPr>
        <p:spPr>
          <a:xfrm rot="10800000">
            <a:off x="48776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66" name="Google Shape;3366;p109"/>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67" name="Google Shape;3367;p109"/>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68" name="Google Shape;3368;p109"/>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69" name="Google Shape;3369;p109"/>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70" name="Google Shape;3370;p109"/>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71" name="Google Shape;3371;p109"/>
          <p:cNvCxnSpPr/>
          <p:nvPr/>
        </p:nvCxnSpPr>
        <p:spPr>
          <a:xfrm rot="10800000">
            <a:off x="6401625" y="1607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72" name="Google Shape;3372;p109"/>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73" name="Google Shape;3373;p109"/>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74" name="Google Shape;3374;p109"/>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75" name="Google Shape;3375;p109"/>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376" name="Google Shape;3376;p109"/>
          <p:cNvCxnSpPr/>
          <p:nvPr/>
        </p:nvCxnSpPr>
        <p:spPr>
          <a:xfrm rot="10800000">
            <a:off x="7053213" y="2977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377" name="Google Shape;3377;p109"/>
          <p:cNvCxnSpPr/>
          <p:nvPr/>
        </p:nvCxnSpPr>
        <p:spPr>
          <a:xfrm rot="10800000">
            <a:off x="7586613" y="2825250"/>
            <a:ext cx="194400" cy="277500"/>
          </a:xfrm>
          <a:prstGeom prst="straightConnector1">
            <a:avLst/>
          </a:prstGeom>
          <a:noFill/>
          <a:ln cap="flat" cmpd="sng" w="9525">
            <a:solidFill>
              <a:srgbClr val="2E5286"/>
            </a:solidFill>
            <a:prstDash val="solid"/>
            <a:round/>
            <a:headEnd len="med" w="med" type="triangle"/>
            <a:tailEnd len="med" w="med" type="none"/>
          </a:ln>
        </p:spPr>
      </p:cxnSp>
      <p:grpSp>
        <p:nvGrpSpPr>
          <p:cNvPr id="3378" name="Google Shape;3378;p109"/>
          <p:cNvGrpSpPr/>
          <p:nvPr/>
        </p:nvGrpSpPr>
        <p:grpSpPr>
          <a:xfrm>
            <a:off x="4296725" y="4215350"/>
            <a:ext cx="282300" cy="492600"/>
            <a:chOff x="2772725" y="2996150"/>
            <a:chExt cx="282300" cy="492600"/>
          </a:xfrm>
        </p:grpSpPr>
        <p:sp>
          <p:nvSpPr>
            <p:cNvPr id="3379" name="Google Shape;3379;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80" name="Google Shape;3380;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381" name="Google Shape;3381;p109"/>
          <p:cNvGrpSpPr/>
          <p:nvPr/>
        </p:nvGrpSpPr>
        <p:grpSpPr>
          <a:xfrm>
            <a:off x="3382325" y="4062950"/>
            <a:ext cx="282300" cy="492600"/>
            <a:chOff x="2772725" y="2996150"/>
            <a:chExt cx="282300" cy="492600"/>
          </a:xfrm>
        </p:grpSpPr>
        <p:sp>
          <p:nvSpPr>
            <p:cNvPr id="3382" name="Google Shape;3382;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83" name="Google Shape;3383;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384" name="Google Shape;3384;p109"/>
          <p:cNvGrpSpPr/>
          <p:nvPr/>
        </p:nvGrpSpPr>
        <p:grpSpPr>
          <a:xfrm>
            <a:off x="5534427" y="3587248"/>
            <a:ext cx="282300" cy="492600"/>
            <a:chOff x="2772725" y="2996150"/>
            <a:chExt cx="282300" cy="492600"/>
          </a:xfrm>
        </p:grpSpPr>
        <p:sp>
          <p:nvSpPr>
            <p:cNvPr id="3385" name="Google Shape;3385;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86" name="Google Shape;3386;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387" name="Google Shape;3387;p109"/>
          <p:cNvGrpSpPr/>
          <p:nvPr/>
        </p:nvGrpSpPr>
        <p:grpSpPr>
          <a:xfrm>
            <a:off x="4677725" y="3529550"/>
            <a:ext cx="282300" cy="492600"/>
            <a:chOff x="2772725" y="2996150"/>
            <a:chExt cx="282300" cy="492600"/>
          </a:xfrm>
        </p:grpSpPr>
        <p:sp>
          <p:nvSpPr>
            <p:cNvPr id="3388" name="Google Shape;3388;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89" name="Google Shape;3389;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390" name="Google Shape;3390;p109"/>
          <p:cNvGrpSpPr/>
          <p:nvPr/>
        </p:nvGrpSpPr>
        <p:grpSpPr>
          <a:xfrm>
            <a:off x="6277925" y="3300950"/>
            <a:ext cx="282300" cy="492600"/>
            <a:chOff x="2772725" y="2996150"/>
            <a:chExt cx="282300" cy="492600"/>
          </a:xfrm>
        </p:grpSpPr>
        <p:sp>
          <p:nvSpPr>
            <p:cNvPr id="3391" name="Google Shape;3391;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92" name="Google Shape;3392;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393" name="Google Shape;3393;p109"/>
          <p:cNvGrpSpPr/>
          <p:nvPr/>
        </p:nvGrpSpPr>
        <p:grpSpPr>
          <a:xfrm>
            <a:off x="5668325" y="3148550"/>
            <a:ext cx="282300" cy="492600"/>
            <a:chOff x="2772725" y="2996150"/>
            <a:chExt cx="282300" cy="492600"/>
          </a:xfrm>
        </p:grpSpPr>
        <p:sp>
          <p:nvSpPr>
            <p:cNvPr id="3394" name="Google Shape;3394;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95" name="Google Shape;3395;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396" name="Google Shape;3396;p109"/>
          <p:cNvGrpSpPr/>
          <p:nvPr/>
        </p:nvGrpSpPr>
        <p:grpSpPr>
          <a:xfrm>
            <a:off x="7116125" y="2996150"/>
            <a:ext cx="282300" cy="492600"/>
            <a:chOff x="2772725" y="2996150"/>
            <a:chExt cx="282300" cy="492600"/>
          </a:xfrm>
        </p:grpSpPr>
        <p:sp>
          <p:nvSpPr>
            <p:cNvPr id="3397" name="Google Shape;3397;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398" name="Google Shape;3398;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399" name="Google Shape;3399;p109"/>
          <p:cNvGrpSpPr/>
          <p:nvPr/>
        </p:nvGrpSpPr>
        <p:grpSpPr>
          <a:xfrm>
            <a:off x="6506525" y="2843750"/>
            <a:ext cx="282300" cy="492600"/>
            <a:chOff x="2772725" y="2996150"/>
            <a:chExt cx="282300" cy="492600"/>
          </a:xfrm>
        </p:grpSpPr>
        <p:sp>
          <p:nvSpPr>
            <p:cNvPr id="3400" name="Google Shape;3400;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01" name="Google Shape;3401;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402" name="Google Shape;3402;p109"/>
          <p:cNvGrpSpPr/>
          <p:nvPr/>
        </p:nvGrpSpPr>
        <p:grpSpPr>
          <a:xfrm>
            <a:off x="7649525" y="2843750"/>
            <a:ext cx="282300" cy="492600"/>
            <a:chOff x="2772725" y="2996150"/>
            <a:chExt cx="282300" cy="492600"/>
          </a:xfrm>
        </p:grpSpPr>
        <p:sp>
          <p:nvSpPr>
            <p:cNvPr id="3403" name="Google Shape;3403;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04" name="Google Shape;3404;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405" name="Google Shape;3405;p109"/>
          <p:cNvGrpSpPr/>
          <p:nvPr/>
        </p:nvGrpSpPr>
        <p:grpSpPr>
          <a:xfrm>
            <a:off x="8106725" y="2538950"/>
            <a:ext cx="282300" cy="492600"/>
            <a:chOff x="2772725" y="2996150"/>
            <a:chExt cx="282300" cy="492600"/>
          </a:xfrm>
        </p:grpSpPr>
        <p:sp>
          <p:nvSpPr>
            <p:cNvPr id="3406" name="Google Shape;3406;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07" name="Google Shape;3407;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408" name="Google Shape;3408;p109"/>
          <p:cNvGrpSpPr/>
          <p:nvPr/>
        </p:nvGrpSpPr>
        <p:grpSpPr>
          <a:xfrm>
            <a:off x="7192325" y="2234150"/>
            <a:ext cx="282300" cy="492600"/>
            <a:chOff x="2772725" y="2996150"/>
            <a:chExt cx="282300" cy="492600"/>
          </a:xfrm>
        </p:grpSpPr>
        <p:sp>
          <p:nvSpPr>
            <p:cNvPr id="3409" name="Google Shape;3409;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10" name="Google Shape;3410;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411" name="Google Shape;3411;p109"/>
          <p:cNvGrpSpPr/>
          <p:nvPr/>
        </p:nvGrpSpPr>
        <p:grpSpPr>
          <a:xfrm>
            <a:off x="8106725" y="2005550"/>
            <a:ext cx="282300" cy="492600"/>
            <a:chOff x="2772725" y="2996150"/>
            <a:chExt cx="282300" cy="492600"/>
          </a:xfrm>
        </p:grpSpPr>
        <p:sp>
          <p:nvSpPr>
            <p:cNvPr id="3412" name="Google Shape;3412;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13" name="Google Shape;3413;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414" name="Google Shape;3414;p109"/>
          <p:cNvGrpSpPr/>
          <p:nvPr/>
        </p:nvGrpSpPr>
        <p:grpSpPr>
          <a:xfrm>
            <a:off x="7649525" y="1929350"/>
            <a:ext cx="282300" cy="492600"/>
            <a:chOff x="2772725" y="2996150"/>
            <a:chExt cx="282300" cy="492600"/>
          </a:xfrm>
        </p:grpSpPr>
        <p:sp>
          <p:nvSpPr>
            <p:cNvPr id="3415" name="Google Shape;3415;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16" name="Google Shape;3416;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417" name="Google Shape;3417;p109"/>
          <p:cNvGrpSpPr/>
          <p:nvPr/>
        </p:nvGrpSpPr>
        <p:grpSpPr>
          <a:xfrm>
            <a:off x="7497125" y="2538950"/>
            <a:ext cx="282300" cy="492600"/>
            <a:chOff x="2772725" y="2996150"/>
            <a:chExt cx="282300" cy="492600"/>
          </a:xfrm>
        </p:grpSpPr>
        <p:sp>
          <p:nvSpPr>
            <p:cNvPr id="3418" name="Google Shape;3418;p109"/>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19" name="Google Shape;3419;p109"/>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3420" name="Google Shape;3420;p109"/>
          <p:cNvCxnSpPr/>
          <p:nvPr/>
        </p:nvCxnSpPr>
        <p:spPr>
          <a:xfrm rot="10800000">
            <a:off x="3540575" y="43991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21" name="Google Shape;3421;p109"/>
          <p:cNvCxnSpPr/>
          <p:nvPr/>
        </p:nvCxnSpPr>
        <p:spPr>
          <a:xfrm rot="10800000">
            <a:off x="4420425" y="45028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22" name="Google Shape;3422;p109"/>
          <p:cNvCxnSpPr/>
          <p:nvPr/>
        </p:nvCxnSpPr>
        <p:spPr>
          <a:xfrm rot="10800000">
            <a:off x="4821625" y="38472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23" name="Google Shape;3423;p109"/>
          <p:cNvCxnSpPr/>
          <p:nvPr/>
        </p:nvCxnSpPr>
        <p:spPr>
          <a:xfrm rot="10800000">
            <a:off x="5675425" y="38773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24" name="Google Shape;3424;p109"/>
          <p:cNvCxnSpPr/>
          <p:nvPr/>
        </p:nvCxnSpPr>
        <p:spPr>
          <a:xfrm rot="10800000">
            <a:off x="5812225" y="34662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25" name="Google Shape;3425;p109"/>
          <p:cNvCxnSpPr/>
          <p:nvPr/>
        </p:nvCxnSpPr>
        <p:spPr>
          <a:xfrm rot="10800000">
            <a:off x="6443613" y="3587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26" name="Google Shape;3426;p109"/>
          <p:cNvCxnSpPr/>
          <p:nvPr/>
        </p:nvCxnSpPr>
        <p:spPr>
          <a:xfrm rot="10800000">
            <a:off x="6672213" y="3130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27" name="Google Shape;3427;p109"/>
          <p:cNvCxnSpPr/>
          <p:nvPr/>
        </p:nvCxnSpPr>
        <p:spPr>
          <a:xfrm rot="10800000">
            <a:off x="7815213" y="3130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28" name="Google Shape;3428;p109"/>
          <p:cNvCxnSpPr/>
          <p:nvPr/>
        </p:nvCxnSpPr>
        <p:spPr>
          <a:xfrm rot="10800000">
            <a:off x="7815213" y="2672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29" name="Google Shape;3429;p109"/>
          <p:cNvCxnSpPr/>
          <p:nvPr/>
        </p:nvCxnSpPr>
        <p:spPr>
          <a:xfrm rot="10800000">
            <a:off x="8272413" y="2825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30" name="Google Shape;3430;p109"/>
          <p:cNvCxnSpPr/>
          <p:nvPr/>
        </p:nvCxnSpPr>
        <p:spPr>
          <a:xfrm rot="10800000">
            <a:off x="7205613" y="3206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31" name="Google Shape;3431;p109"/>
          <p:cNvCxnSpPr/>
          <p:nvPr/>
        </p:nvCxnSpPr>
        <p:spPr>
          <a:xfrm rot="10800000">
            <a:off x="7281813" y="2520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32" name="Google Shape;3432;p109"/>
          <p:cNvCxnSpPr/>
          <p:nvPr/>
        </p:nvCxnSpPr>
        <p:spPr>
          <a:xfrm rot="10800000">
            <a:off x="78152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33" name="Google Shape;3433;p109"/>
          <p:cNvCxnSpPr/>
          <p:nvPr/>
        </p:nvCxnSpPr>
        <p:spPr>
          <a:xfrm rot="10800000">
            <a:off x="8272413" y="2291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434" name="Google Shape;3434;p109"/>
          <p:cNvCxnSpPr/>
          <p:nvPr/>
        </p:nvCxnSpPr>
        <p:spPr>
          <a:xfrm rot="10800000">
            <a:off x="3582225" y="1912025"/>
            <a:ext cx="194400" cy="277500"/>
          </a:xfrm>
          <a:prstGeom prst="straightConnector1">
            <a:avLst/>
          </a:prstGeom>
          <a:noFill/>
          <a:ln cap="flat" cmpd="sng" w="9525">
            <a:solidFill>
              <a:schemeClr val="dk1"/>
            </a:solidFill>
            <a:prstDash val="solid"/>
            <a:round/>
            <a:headEnd len="med" w="med" type="none"/>
            <a:tailEnd len="med" w="med" type="triangle"/>
          </a:ln>
        </p:spPr>
      </p:cxnSp>
      <p:sp>
        <p:nvSpPr>
          <p:cNvPr id="3435" name="Google Shape;3435;p109"/>
          <p:cNvSpPr txBox="1"/>
          <p:nvPr/>
        </p:nvSpPr>
        <p:spPr>
          <a:xfrm>
            <a:off x="3708625" y="1803100"/>
            <a:ext cx="5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a:t>
            </a:r>
            <a:r>
              <a:rPr baseline="-25000" lang="en">
                <a:solidFill>
                  <a:schemeClr val="dk1"/>
                </a:solidFill>
              </a:rPr>
              <a:t>TPC</a:t>
            </a:r>
            <a:endParaRPr baseline="-25000"/>
          </a:p>
        </p:txBody>
      </p:sp>
      <p:sp>
        <p:nvSpPr>
          <p:cNvPr id="3436" name="Google Shape;3436;p109"/>
          <p:cNvSpPr txBox="1"/>
          <p:nvPr/>
        </p:nvSpPr>
        <p:spPr>
          <a:xfrm>
            <a:off x="6031425" y="310500"/>
            <a:ext cx="3000000" cy="338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000" u="sng">
                <a:solidFill>
                  <a:schemeClr val="accent5"/>
                </a:solidFill>
                <a:latin typeface="Helvetica Neue"/>
                <a:ea typeface="Helvetica Neue"/>
                <a:cs typeface="Helvetica Neue"/>
                <a:sym typeface="Helvetica Neue"/>
                <a:hlinkClick r:id="rId3">
                  <a:extLst>
                    <a:ext uri="{A12FA001-AC4F-418D-AE19-62706E023703}">
                      <ahyp:hlinkClr val="tx"/>
                    </a:ext>
                  </a:extLst>
                </a:hlinkClick>
              </a:rPr>
              <a:t>https://arxiv.org/pdf/2008.09765.pdf</a:t>
            </a:r>
            <a:endParaRPr sz="1000"/>
          </a:p>
        </p:txBody>
      </p:sp>
      <p:sp>
        <p:nvSpPr>
          <p:cNvPr id="3437" name="Google Shape;3437;p109"/>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Did my charge move? Space charge effect</a:t>
            </a:r>
            <a:endParaRPr/>
          </a:p>
        </p:txBody>
      </p:sp>
      <p:sp>
        <p:nvSpPr>
          <p:cNvPr id="3438" name="Google Shape;3438;p109"/>
          <p:cNvSpPr txBox="1"/>
          <p:nvPr/>
        </p:nvSpPr>
        <p:spPr>
          <a:xfrm>
            <a:off x="6468575" y="786350"/>
            <a:ext cx="249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a:t>
            </a:r>
            <a:br>
              <a:rPr lang="en">
                <a:latin typeface="Palatino Linotype"/>
                <a:ea typeface="Palatino Linotype"/>
                <a:cs typeface="Palatino Linotype"/>
                <a:sym typeface="Palatino Linotype"/>
              </a:rPr>
            </a:br>
            <a:r>
              <a:rPr lang="en">
                <a:latin typeface="Palatino Linotype"/>
                <a:ea typeface="Palatino Linotype"/>
                <a:cs typeface="Palatino Linotype"/>
                <a:sym typeface="Palatino Linotype"/>
              </a:rPr>
              <a:t>Stopping proton at time t</a:t>
            </a:r>
            <a:r>
              <a:rPr baseline="-25000" lang="en">
                <a:latin typeface="Palatino Linotype"/>
                <a:ea typeface="Palatino Linotype"/>
                <a:cs typeface="Palatino Linotype"/>
                <a:sym typeface="Palatino Linotype"/>
              </a:rPr>
              <a:t>3</a:t>
            </a:r>
            <a:endParaRPr baseline="-25000">
              <a:latin typeface="Palatino Linotype"/>
              <a:ea typeface="Palatino Linotype"/>
              <a:cs typeface="Palatino Linotype"/>
              <a:sym typeface="Palatino Linotyp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2" name="Shape 3442"/>
        <p:cNvGrpSpPr/>
        <p:nvPr/>
      </p:nvGrpSpPr>
      <p:grpSpPr>
        <a:xfrm>
          <a:off x="0" y="0"/>
          <a:ext cx="0" cy="0"/>
          <a:chOff x="0" y="0"/>
          <a:chExt cx="0" cy="0"/>
        </a:xfrm>
      </p:grpSpPr>
      <p:sp>
        <p:nvSpPr>
          <p:cNvPr id="3443" name="Google Shape;3443;p110"/>
          <p:cNvSpPr txBox="1"/>
          <p:nvPr/>
        </p:nvSpPr>
        <p:spPr>
          <a:xfrm>
            <a:off x="146050" y="685800"/>
            <a:ext cx="5453100" cy="238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Remember the Ar</a:t>
            </a:r>
            <a:r>
              <a:rPr baseline="30000" lang="en">
                <a:solidFill>
                  <a:schemeClr val="dk1"/>
                </a:solidFill>
                <a:latin typeface="Palatino Linotype"/>
                <a:ea typeface="Palatino Linotype"/>
                <a:cs typeface="Palatino Linotype"/>
                <a:sym typeface="Palatino Linotype"/>
              </a:rPr>
              <a:t>+</a:t>
            </a:r>
            <a:r>
              <a:rPr lang="en">
                <a:solidFill>
                  <a:schemeClr val="dk1"/>
                </a:solidFill>
                <a:latin typeface="Palatino Linotype"/>
                <a:ea typeface="Palatino Linotype"/>
                <a:cs typeface="Palatino Linotype"/>
                <a:sym typeface="Palatino Linotype"/>
              </a:rPr>
              <a:t> ions which are slowly moving towards the cathode? Where do they go? </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They are absorbed by the cathode, but if you have a constant production of ions which are moving slowly, as in the case of LArTPC on the surface which are exposed to a constant rate of cosmic rays, they build up. </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Why is this “bad”?</a:t>
            </a:r>
            <a:endParaRPr>
              <a:solidFill>
                <a:schemeClr val="dk1"/>
              </a:solidFill>
              <a:latin typeface="Palatino Linotype"/>
              <a:ea typeface="Palatino Linotype"/>
              <a:cs typeface="Palatino Linotype"/>
              <a:sym typeface="Palatino Linotype"/>
            </a:endParaRPr>
          </a:p>
        </p:txBody>
      </p:sp>
      <p:sp>
        <p:nvSpPr>
          <p:cNvPr id="3444" name="Google Shape;3444;p11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445" name="Google Shape;3445;p11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446" name="Google Shape;3446;p11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cxnSp>
        <p:nvCxnSpPr>
          <p:cNvPr id="3447" name="Google Shape;3447;p110"/>
          <p:cNvCxnSpPr/>
          <p:nvPr/>
        </p:nvCxnSpPr>
        <p:spPr>
          <a:xfrm flipH="1" rot="10800000">
            <a:off x="2593402" y="1815025"/>
            <a:ext cx="5010900" cy="2179800"/>
          </a:xfrm>
          <a:prstGeom prst="straightConnector1">
            <a:avLst/>
          </a:prstGeom>
          <a:noFill/>
          <a:ln cap="flat" cmpd="sng" w="28575">
            <a:solidFill>
              <a:srgbClr val="134F5C"/>
            </a:solidFill>
            <a:prstDash val="solid"/>
            <a:round/>
            <a:headEnd len="med" w="med" type="none"/>
            <a:tailEnd len="med" w="med" type="triangle"/>
          </a:ln>
        </p:spPr>
      </p:cxnSp>
      <p:grpSp>
        <p:nvGrpSpPr>
          <p:cNvPr id="3448" name="Google Shape;3448;p110"/>
          <p:cNvGrpSpPr/>
          <p:nvPr/>
        </p:nvGrpSpPr>
        <p:grpSpPr>
          <a:xfrm>
            <a:off x="2239325" y="3529550"/>
            <a:ext cx="282300" cy="492600"/>
            <a:chOff x="2696525" y="2996150"/>
            <a:chExt cx="282300" cy="492600"/>
          </a:xfrm>
        </p:grpSpPr>
        <p:sp>
          <p:nvSpPr>
            <p:cNvPr id="3449" name="Google Shape;3449;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50" name="Google Shape;3450;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51" name="Google Shape;3451;p110"/>
          <p:cNvGrpSpPr/>
          <p:nvPr/>
        </p:nvGrpSpPr>
        <p:grpSpPr>
          <a:xfrm>
            <a:off x="3077525" y="3605750"/>
            <a:ext cx="282300" cy="492600"/>
            <a:chOff x="2696525" y="2996150"/>
            <a:chExt cx="282300" cy="492600"/>
          </a:xfrm>
        </p:grpSpPr>
        <p:sp>
          <p:nvSpPr>
            <p:cNvPr id="3452" name="Google Shape;3452;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53" name="Google Shape;3453;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54" name="Google Shape;3454;p110"/>
          <p:cNvGrpSpPr/>
          <p:nvPr/>
        </p:nvGrpSpPr>
        <p:grpSpPr>
          <a:xfrm>
            <a:off x="3610925" y="3072350"/>
            <a:ext cx="282300" cy="492600"/>
            <a:chOff x="2696525" y="2996150"/>
            <a:chExt cx="282300" cy="492600"/>
          </a:xfrm>
        </p:grpSpPr>
        <p:sp>
          <p:nvSpPr>
            <p:cNvPr id="3455" name="Google Shape;3455;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56" name="Google Shape;3456;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57" name="Google Shape;3457;p110"/>
          <p:cNvGrpSpPr/>
          <p:nvPr/>
        </p:nvGrpSpPr>
        <p:grpSpPr>
          <a:xfrm>
            <a:off x="4391427" y="3053848"/>
            <a:ext cx="282300" cy="492600"/>
            <a:chOff x="2696525" y="2996150"/>
            <a:chExt cx="282300" cy="492600"/>
          </a:xfrm>
        </p:grpSpPr>
        <p:sp>
          <p:nvSpPr>
            <p:cNvPr id="3458" name="Google Shape;3458;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59" name="Google Shape;3459;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60" name="Google Shape;3460;p110"/>
          <p:cNvGrpSpPr/>
          <p:nvPr/>
        </p:nvGrpSpPr>
        <p:grpSpPr>
          <a:xfrm>
            <a:off x="4982525" y="2462750"/>
            <a:ext cx="282300" cy="492600"/>
            <a:chOff x="2696525" y="2996150"/>
            <a:chExt cx="282300" cy="492600"/>
          </a:xfrm>
        </p:grpSpPr>
        <p:sp>
          <p:nvSpPr>
            <p:cNvPr id="3461" name="Google Shape;3461;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62" name="Google Shape;3462;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63" name="Google Shape;3463;p110"/>
          <p:cNvGrpSpPr/>
          <p:nvPr/>
        </p:nvGrpSpPr>
        <p:grpSpPr>
          <a:xfrm>
            <a:off x="5515925" y="2462750"/>
            <a:ext cx="282300" cy="492600"/>
            <a:chOff x="2696525" y="2996150"/>
            <a:chExt cx="282300" cy="492600"/>
          </a:xfrm>
        </p:grpSpPr>
        <p:sp>
          <p:nvSpPr>
            <p:cNvPr id="3464" name="Google Shape;3464;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65" name="Google Shape;3465;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66" name="Google Shape;3466;p110"/>
          <p:cNvGrpSpPr/>
          <p:nvPr/>
        </p:nvGrpSpPr>
        <p:grpSpPr>
          <a:xfrm>
            <a:off x="6277925" y="1920099"/>
            <a:ext cx="282300" cy="492600"/>
            <a:chOff x="2696525" y="2996150"/>
            <a:chExt cx="282300" cy="492600"/>
          </a:xfrm>
        </p:grpSpPr>
        <p:sp>
          <p:nvSpPr>
            <p:cNvPr id="3467" name="Google Shape;3467;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68" name="Google Shape;3468;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69" name="Google Shape;3469;p110"/>
          <p:cNvGrpSpPr/>
          <p:nvPr/>
        </p:nvGrpSpPr>
        <p:grpSpPr>
          <a:xfrm>
            <a:off x="6582725" y="2148699"/>
            <a:ext cx="282300" cy="492600"/>
            <a:chOff x="2696525" y="2996150"/>
            <a:chExt cx="282300" cy="492600"/>
          </a:xfrm>
        </p:grpSpPr>
        <p:sp>
          <p:nvSpPr>
            <p:cNvPr id="3470" name="Google Shape;3470;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71" name="Google Shape;3471;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72" name="Google Shape;3472;p110"/>
          <p:cNvGrpSpPr/>
          <p:nvPr/>
        </p:nvGrpSpPr>
        <p:grpSpPr>
          <a:xfrm>
            <a:off x="5820725" y="2081750"/>
            <a:ext cx="282300" cy="492600"/>
            <a:chOff x="2696525" y="2996150"/>
            <a:chExt cx="282300" cy="492600"/>
          </a:xfrm>
        </p:grpSpPr>
        <p:sp>
          <p:nvSpPr>
            <p:cNvPr id="3473" name="Google Shape;3473;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74" name="Google Shape;3474;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75" name="Google Shape;3475;p110"/>
          <p:cNvGrpSpPr/>
          <p:nvPr/>
        </p:nvGrpSpPr>
        <p:grpSpPr>
          <a:xfrm>
            <a:off x="6201725" y="2224899"/>
            <a:ext cx="282300" cy="492600"/>
            <a:chOff x="2696525" y="2996150"/>
            <a:chExt cx="282300" cy="492600"/>
          </a:xfrm>
        </p:grpSpPr>
        <p:sp>
          <p:nvSpPr>
            <p:cNvPr id="3476" name="Google Shape;3476;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77" name="Google Shape;3477;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78" name="Google Shape;3478;p110"/>
          <p:cNvGrpSpPr/>
          <p:nvPr/>
        </p:nvGrpSpPr>
        <p:grpSpPr>
          <a:xfrm>
            <a:off x="6506525" y="1691499"/>
            <a:ext cx="282300" cy="492600"/>
            <a:chOff x="2696525" y="2996150"/>
            <a:chExt cx="282300" cy="492600"/>
          </a:xfrm>
        </p:grpSpPr>
        <p:sp>
          <p:nvSpPr>
            <p:cNvPr id="3479" name="Google Shape;3479;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80" name="Google Shape;3480;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81" name="Google Shape;3481;p110"/>
          <p:cNvGrpSpPr/>
          <p:nvPr/>
        </p:nvGrpSpPr>
        <p:grpSpPr>
          <a:xfrm>
            <a:off x="7039925" y="1843899"/>
            <a:ext cx="282300" cy="492600"/>
            <a:chOff x="2696525" y="2996150"/>
            <a:chExt cx="282300" cy="492600"/>
          </a:xfrm>
        </p:grpSpPr>
        <p:sp>
          <p:nvSpPr>
            <p:cNvPr id="3482" name="Google Shape;3482;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83" name="Google Shape;3483;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84" name="Google Shape;3484;p110"/>
          <p:cNvGrpSpPr/>
          <p:nvPr/>
        </p:nvGrpSpPr>
        <p:grpSpPr>
          <a:xfrm>
            <a:off x="6735125" y="1920099"/>
            <a:ext cx="282300" cy="492600"/>
            <a:chOff x="2696525" y="2996150"/>
            <a:chExt cx="282300" cy="492600"/>
          </a:xfrm>
        </p:grpSpPr>
        <p:sp>
          <p:nvSpPr>
            <p:cNvPr id="3485" name="Google Shape;3485;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86" name="Google Shape;3486;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87" name="Google Shape;3487;p110"/>
          <p:cNvGrpSpPr/>
          <p:nvPr/>
        </p:nvGrpSpPr>
        <p:grpSpPr>
          <a:xfrm>
            <a:off x="6735125" y="1615299"/>
            <a:ext cx="282300" cy="492600"/>
            <a:chOff x="2696525" y="2996150"/>
            <a:chExt cx="282300" cy="492600"/>
          </a:xfrm>
        </p:grpSpPr>
        <p:sp>
          <p:nvSpPr>
            <p:cNvPr id="3488" name="Google Shape;3488;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89" name="Google Shape;3489;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90" name="Google Shape;3490;p110"/>
          <p:cNvGrpSpPr/>
          <p:nvPr/>
        </p:nvGrpSpPr>
        <p:grpSpPr>
          <a:xfrm>
            <a:off x="6963725" y="1996299"/>
            <a:ext cx="282300" cy="492600"/>
            <a:chOff x="2696525" y="2996150"/>
            <a:chExt cx="282300" cy="492600"/>
          </a:xfrm>
        </p:grpSpPr>
        <p:sp>
          <p:nvSpPr>
            <p:cNvPr id="3491" name="Google Shape;3491;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92" name="Google Shape;3492;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93" name="Google Shape;3493;p110"/>
          <p:cNvGrpSpPr/>
          <p:nvPr/>
        </p:nvGrpSpPr>
        <p:grpSpPr>
          <a:xfrm>
            <a:off x="6963725" y="1615299"/>
            <a:ext cx="282300" cy="492600"/>
            <a:chOff x="2696525" y="2996150"/>
            <a:chExt cx="282300" cy="492600"/>
          </a:xfrm>
        </p:grpSpPr>
        <p:sp>
          <p:nvSpPr>
            <p:cNvPr id="3494" name="Google Shape;3494;p110"/>
            <p:cNvSpPr/>
            <p:nvPr/>
          </p:nvSpPr>
          <p:spPr>
            <a:xfrm>
              <a:off x="2747525" y="3126800"/>
              <a:ext cx="231300" cy="2313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95" name="Google Shape;3495;p110"/>
            <p:cNvSpPr txBox="1"/>
            <p:nvPr/>
          </p:nvSpPr>
          <p:spPr>
            <a:xfrm>
              <a:off x="26965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t>
              </a:r>
              <a:endParaRPr sz="2000"/>
            </a:p>
          </p:txBody>
        </p:sp>
      </p:grpSp>
      <p:grpSp>
        <p:nvGrpSpPr>
          <p:cNvPr id="3496" name="Google Shape;3496;p110"/>
          <p:cNvGrpSpPr/>
          <p:nvPr/>
        </p:nvGrpSpPr>
        <p:grpSpPr>
          <a:xfrm>
            <a:off x="6887525" y="2615150"/>
            <a:ext cx="282300" cy="492600"/>
            <a:chOff x="2772725" y="2996150"/>
            <a:chExt cx="282300" cy="492600"/>
          </a:xfrm>
        </p:grpSpPr>
        <p:sp>
          <p:nvSpPr>
            <p:cNvPr id="3497" name="Google Shape;3497;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498" name="Google Shape;3498;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499" name="Google Shape;3499;p110"/>
          <p:cNvGrpSpPr/>
          <p:nvPr/>
        </p:nvGrpSpPr>
        <p:grpSpPr>
          <a:xfrm>
            <a:off x="7649525" y="2310350"/>
            <a:ext cx="282300" cy="492600"/>
            <a:chOff x="2772725" y="2996150"/>
            <a:chExt cx="282300" cy="492600"/>
          </a:xfrm>
        </p:grpSpPr>
        <p:sp>
          <p:nvSpPr>
            <p:cNvPr id="3500" name="Google Shape;3500;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01" name="Google Shape;3501;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3502" name="Google Shape;3502;p110"/>
          <p:cNvCxnSpPr/>
          <p:nvPr/>
        </p:nvCxnSpPr>
        <p:spPr>
          <a:xfrm rot="10800000">
            <a:off x="2134425" y="3436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03" name="Google Shape;3503;p110"/>
          <p:cNvCxnSpPr/>
          <p:nvPr/>
        </p:nvCxnSpPr>
        <p:spPr>
          <a:xfrm rot="10800000">
            <a:off x="2972625" y="3512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04" name="Google Shape;3504;p110"/>
          <p:cNvCxnSpPr/>
          <p:nvPr/>
        </p:nvCxnSpPr>
        <p:spPr>
          <a:xfrm rot="10800000">
            <a:off x="3506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05" name="Google Shape;3505;p110"/>
          <p:cNvCxnSpPr/>
          <p:nvPr/>
        </p:nvCxnSpPr>
        <p:spPr>
          <a:xfrm rot="10800000">
            <a:off x="4268025" y="2978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06" name="Google Shape;3506;p110"/>
          <p:cNvCxnSpPr/>
          <p:nvPr/>
        </p:nvCxnSpPr>
        <p:spPr>
          <a:xfrm rot="10800000">
            <a:off x="48776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07" name="Google Shape;3507;p110"/>
          <p:cNvCxnSpPr/>
          <p:nvPr/>
        </p:nvCxnSpPr>
        <p:spPr>
          <a:xfrm rot="10800000">
            <a:off x="5411025" y="2369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08" name="Google Shape;3508;p110"/>
          <p:cNvCxnSpPr/>
          <p:nvPr/>
        </p:nvCxnSpPr>
        <p:spPr>
          <a:xfrm rot="10800000">
            <a:off x="5715825" y="1988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09" name="Google Shape;3509;p110"/>
          <p:cNvCxnSpPr/>
          <p:nvPr/>
        </p:nvCxnSpPr>
        <p:spPr>
          <a:xfrm rot="10800000">
            <a:off x="6096825" y="2140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10" name="Google Shape;3510;p110"/>
          <p:cNvCxnSpPr/>
          <p:nvPr/>
        </p:nvCxnSpPr>
        <p:spPr>
          <a:xfrm rot="10800000">
            <a:off x="61730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11" name="Google Shape;3511;p110"/>
          <p:cNvCxnSpPr/>
          <p:nvPr/>
        </p:nvCxnSpPr>
        <p:spPr>
          <a:xfrm rot="10800000">
            <a:off x="6554025" y="20644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12" name="Google Shape;3512;p110"/>
          <p:cNvCxnSpPr/>
          <p:nvPr/>
        </p:nvCxnSpPr>
        <p:spPr>
          <a:xfrm rot="10800000">
            <a:off x="6401625" y="16072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13" name="Google Shape;3513;p110"/>
          <p:cNvCxnSpPr/>
          <p:nvPr/>
        </p:nvCxnSpPr>
        <p:spPr>
          <a:xfrm rot="10800000">
            <a:off x="6782625" y="18358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14" name="Google Shape;3514;p110"/>
          <p:cNvCxnSpPr/>
          <p:nvPr/>
        </p:nvCxnSpPr>
        <p:spPr>
          <a:xfrm rot="10800000">
            <a:off x="66302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15" name="Google Shape;3515;p110"/>
          <p:cNvCxnSpPr/>
          <p:nvPr/>
        </p:nvCxnSpPr>
        <p:spPr>
          <a:xfrm rot="10800000">
            <a:off x="6935025" y="15310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16" name="Google Shape;3516;p110"/>
          <p:cNvCxnSpPr/>
          <p:nvPr/>
        </p:nvCxnSpPr>
        <p:spPr>
          <a:xfrm rot="10800000">
            <a:off x="7011225" y="1759625"/>
            <a:ext cx="194400" cy="277500"/>
          </a:xfrm>
          <a:prstGeom prst="straightConnector1">
            <a:avLst/>
          </a:prstGeom>
          <a:noFill/>
          <a:ln cap="flat" cmpd="sng" w="9525">
            <a:solidFill>
              <a:srgbClr val="FF0000"/>
            </a:solidFill>
            <a:prstDash val="solid"/>
            <a:round/>
            <a:headEnd len="med" w="med" type="none"/>
            <a:tailEnd len="med" w="med" type="triangle"/>
          </a:ln>
        </p:spPr>
      </p:cxnSp>
      <p:cxnSp>
        <p:nvCxnSpPr>
          <p:cNvPr id="3517" name="Google Shape;3517;p110"/>
          <p:cNvCxnSpPr/>
          <p:nvPr/>
        </p:nvCxnSpPr>
        <p:spPr>
          <a:xfrm rot="10800000">
            <a:off x="7053213" y="2977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18" name="Google Shape;3518;p110"/>
          <p:cNvCxnSpPr/>
          <p:nvPr/>
        </p:nvCxnSpPr>
        <p:spPr>
          <a:xfrm rot="10800000">
            <a:off x="7586613" y="2825250"/>
            <a:ext cx="194400" cy="277500"/>
          </a:xfrm>
          <a:prstGeom prst="straightConnector1">
            <a:avLst/>
          </a:prstGeom>
          <a:noFill/>
          <a:ln cap="flat" cmpd="sng" w="9525">
            <a:solidFill>
              <a:srgbClr val="2E5286"/>
            </a:solidFill>
            <a:prstDash val="solid"/>
            <a:round/>
            <a:headEnd len="med" w="med" type="triangle"/>
            <a:tailEnd len="med" w="med" type="none"/>
          </a:ln>
        </p:spPr>
      </p:cxnSp>
      <p:grpSp>
        <p:nvGrpSpPr>
          <p:cNvPr id="3519" name="Google Shape;3519;p110"/>
          <p:cNvGrpSpPr/>
          <p:nvPr/>
        </p:nvGrpSpPr>
        <p:grpSpPr>
          <a:xfrm>
            <a:off x="4296725" y="4215350"/>
            <a:ext cx="282300" cy="492600"/>
            <a:chOff x="2772725" y="2996150"/>
            <a:chExt cx="282300" cy="492600"/>
          </a:xfrm>
        </p:grpSpPr>
        <p:sp>
          <p:nvSpPr>
            <p:cNvPr id="3520" name="Google Shape;3520;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21" name="Google Shape;3521;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22" name="Google Shape;3522;p110"/>
          <p:cNvGrpSpPr/>
          <p:nvPr/>
        </p:nvGrpSpPr>
        <p:grpSpPr>
          <a:xfrm>
            <a:off x="3382325" y="4062950"/>
            <a:ext cx="282300" cy="492600"/>
            <a:chOff x="2772725" y="2996150"/>
            <a:chExt cx="282300" cy="492600"/>
          </a:xfrm>
        </p:grpSpPr>
        <p:sp>
          <p:nvSpPr>
            <p:cNvPr id="3523" name="Google Shape;3523;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24" name="Google Shape;3524;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25" name="Google Shape;3525;p110"/>
          <p:cNvGrpSpPr/>
          <p:nvPr/>
        </p:nvGrpSpPr>
        <p:grpSpPr>
          <a:xfrm>
            <a:off x="5534427" y="3587248"/>
            <a:ext cx="282300" cy="492600"/>
            <a:chOff x="2772725" y="2996150"/>
            <a:chExt cx="282300" cy="492600"/>
          </a:xfrm>
        </p:grpSpPr>
        <p:sp>
          <p:nvSpPr>
            <p:cNvPr id="3526" name="Google Shape;3526;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27" name="Google Shape;3527;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28" name="Google Shape;3528;p110"/>
          <p:cNvGrpSpPr/>
          <p:nvPr/>
        </p:nvGrpSpPr>
        <p:grpSpPr>
          <a:xfrm>
            <a:off x="4677725" y="3529550"/>
            <a:ext cx="282300" cy="492600"/>
            <a:chOff x="2772725" y="2996150"/>
            <a:chExt cx="282300" cy="492600"/>
          </a:xfrm>
        </p:grpSpPr>
        <p:sp>
          <p:nvSpPr>
            <p:cNvPr id="3529" name="Google Shape;3529;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30" name="Google Shape;3530;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31" name="Google Shape;3531;p110"/>
          <p:cNvGrpSpPr/>
          <p:nvPr/>
        </p:nvGrpSpPr>
        <p:grpSpPr>
          <a:xfrm>
            <a:off x="6277925" y="3300950"/>
            <a:ext cx="282300" cy="492600"/>
            <a:chOff x="2772725" y="2996150"/>
            <a:chExt cx="282300" cy="492600"/>
          </a:xfrm>
        </p:grpSpPr>
        <p:sp>
          <p:nvSpPr>
            <p:cNvPr id="3532" name="Google Shape;3532;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33" name="Google Shape;3533;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34" name="Google Shape;3534;p110"/>
          <p:cNvGrpSpPr/>
          <p:nvPr/>
        </p:nvGrpSpPr>
        <p:grpSpPr>
          <a:xfrm>
            <a:off x="5668325" y="3148550"/>
            <a:ext cx="282300" cy="492600"/>
            <a:chOff x="2772725" y="2996150"/>
            <a:chExt cx="282300" cy="492600"/>
          </a:xfrm>
        </p:grpSpPr>
        <p:sp>
          <p:nvSpPr>
            <p:cNvPr id="3535" name="Google Shape;3535;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36" name="Google Shape;3536;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37" name="Google Shape;3537;p110"/>
          <p:cNvGrpSpPr/>
          <p:nvPr/>
        </p:nvGrpSpPr>
        <p:grpSpPr>
          <a:xfrm>
            <a:off x="7116125" y="2996150"/>
            <a:ext cx="282300" cy="492600"/>
            <a:chOff x="2772725" y="2996150"/>
            <a:chExt cx="282300" cy="492600"/>
          </a:xfrm>
        </p:grpSpPr>
        <p:sp>
          <p:nvSpPr>
            <p:cNvPr id="3538" name="Google Shape;3538;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39" name="Google Shape;3539;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40" name="Google Shape;3540;p110"/>
          <p:cNvGrpSpPr/>
          <p:nvPr/>
        </p:nvGrpSpPr>
        <p:grpSpPr>
          <a:xfrm>
            <a:off x="6506525" y="2843750"/>
            <a:ext cx="282300" cy="492600"/>
            <a:chOff x="2772725" y="2996150"/>
            <a:chExt cx="282300" cy="492600"/>
          </a:xfrm>
        </p:grpSpPr>
        <p:sp>
          <p:nvSpPr>
            <p:cNvPr id="3541" name="Google Shape;3541;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42" name="Google Shape;3542;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43" name="Google Shape;3543;p110"/>
          <p:cNvGrpSpPr/>
          <p:nvPr/>
        </p:nvGrpSpPr>
        <p:grpSpPr>
          <a:xfrm>
            <a:off x="7649525" y="2843750"/>
            <a:ext cx="282300" cy="492600"/>
            <a:chOff x="2772725" y="2996150"/>
            <a:chExt cx="282300" cy="492600"/>
          </a:xfrm>
        </p:grpSpPr>
        <p:sp>
          <p:nvSpPr>
            <p:cNvPr id="3544" name="Google Shape;3544;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45" name="Google Shape;3545;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46" name="Google Shape;3546;p110"/>
          <p:cNvGrpSpPr/>
          <p:nvPr/>
        </p:nvGrpSpPr>
        <p:grpSpPr>
          <a:xfrm>
            <a:off x="8106725" y="2538950"/>
            <a:ext cx="282300" cy="492600"/>
            <a:chOff x="2772725" y="2996150"/>
            <a:chExt cx="282300" cy="492600"/>
          </a:xfrm>
        </p:grpSpPr>
        <p:sp>
          <p:nvSpPr>
            <p:cNvPr id="3547" name="Google Shape;3547;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48" name="Google Shape;3548;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49" name="Google Shape;3549;p110"/>
          <p:cNvGrpSpPr/>
          <p:nvPr/>
        </p:nvGrpSpPr>
        <p:grpSpPr>
          <a:xfrm>
            <a:off x="7192325" y="2234150"/>
            <a:ext cx="282300" cy="492600"/>
            <a:chOff x="2772725" y="2996150"/>
            <a:chExt cx="282300" cy="492600"/>
          </a:xfrm>
        </p:grpSpPr>
        <p:sp>
          <p:nvSpPr>
            <p:cNvPr id="3550" name="Google Shape;3550;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51" name="Google Shape;3551;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52" name="Google Shape;3552;p110"/>
          <p:cNvGrpSpPr/>
          <p:nvPr/>
        </p:nvGrpSpPr>
        <p:grpSpPr>
          <a:xfrm>
            <a:off x="8106725" y="2005550"/>
            <a:ext cx="282300" cy="492600"/>
            <a:chOff x="2772725" y="2996150"/>
            <a:chExt cx="282300" cy="492600"/>
          </a:xfrm>
        </p:grpSpPr>
        <p:sp>
          <p:nvSpPr>
            <p:cNvPr id="3553" name="Google Shape;3553;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54" name="Google Shape;3554;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55" name="Google Shape;3555;p110"/>
          <p:cNvGrpSpPr/>
          <p:nvPr/>
        </p:nvGrpSpPr>
        <p:grpSpPr>
          <a:xfrm>
            <a:off x="7649525" y="1929350"/>
            <a:ext cx="282300" cy="492600"/>
            <a:chOff x="2772725" y="2996150"/>
            <a:chExt cx="282300" cy="492600"/>
          </a:xfrm>
        </p:grpSpPr>
        <p:sp>
          <p:nvSpPr>
            <p:cNvPr id="3556" name="Google Shape;3556;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57" name="Google Shape;3557;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grpSp>
        <p:nvGrpSpPr>
          <p:cNvPr id="3558" name="Google Shape;3558;p110"/>
          <p:cNvGrpSpPr/>
          <p:nvPr/>
        </p:nvGrpSpPr>
        <p:grpSpPr>
          <a:xfrm>
            <a:off x="7497125" y="2538950"/>
            <a:ext cx="282300" cy="492600"/>
            <a:chOff x="2772725" y="2996150"/>
            <a:chExt cx="282300" cy="492600"/>
          </a:xfrm>
        </p:grpSpPr>
        <p:sp>
          <p:nvSpPr>
            <p:cNvPr id="3559" name="Google Shape;3559;p110"/>
            <p:cNvSpPr/>
            <p:nvPr/>
          </p:nvSpPr>
          <p:spPr>
            <a:xfrm>
              <a:off x="2826425" y="3205700"/>
              <a:ext cx="152400" cy="152400"/>
            </a:xfrm>
            <a:prstGeom prst="ellipse">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p>
          </p:txBody>
        </p:sp>
        <p:sp>
          <p:nvSpPr>
            <p:cNvPr id="3560" name="Google Shape;3560;p110"/>
            <p:cNvSpPr txBox="1"/>
            <p:nvPr/>
          </p:nvSpPr>
          <p:spPr>
            <a:xfrm>
              <a:off x="2772725" y="2996150"/>
              <a:ext cx="28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a:t>
              </a:r>
              <a:endParaRPr sz="2000">
                <a:solidFill>
                  <a:schemeClr val="lt1"/>
                </a:solidFill>
              </a:endParaRPr>
            </a:p>
          </p:txBody>
        </p:sp>
      </p:grpSp>
      <p:cxnSp>
        <p:nvCxnSpPr>
          <p:cNvPr id="3561" name="Google Shape;3561;p110"/>
          <p:cNvCxnSpPr/>
          <p:nvPr/>
        </p:nvCxnSpPr>
        <p:spPr>
          <a:xfrm rot="10800000">
            <a:off x="3540575" y="43991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62" name="Google Shape;3562;p110"/>
          <p:cNvCxnSpPr/>
          <p:nvPr/>
        </p:nvCxnSpPr>
        <p:spPr>
          <a:xfrm rot="10800000">
            <a:off x="4420425" y="450282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63" name="Google Shape;3563;p110"/>
          <p:cNvCxnSpPr/>
          <p:nvPr/>
        </p:nvCxnSpPr>
        <p:spPr>
          <a:xfrm rot="10800000">
            <a:off x="4821625" y="38472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64" name="Google Shape;3564;p110"/>
          <p:cNvCxnSpPr/>
          <p:nvPr/>
        </p:nvCxnSpPr>
        <p:spPr>
          <a:xfrm rot="10800000">
            <a:off x="5675425" y="3877375"/>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65" name="Google Shape;3565;p110"/>
          <p:cNvCxnSpPr/>
          <p:nvPr/>
        </p:nvCxnSpPr>
        <p:spPr>
          <a:xfrm rot="10800000">
            <a:off x="5812225" y="346620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66" name="Google Shape;3566;p110"/>
          <p:cNvCxnSpPr/>
          <p:nvPr/>
        </p:nvCxnSpPr>
        <p:spPr>
          <a:xfrm rot="10800000">
            <a:off x="6443613" y="3587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67" name="Google Shape;3567;p110"/>
          <p:cNvCxnSpPr/>
          <p:nvPr/>
        </p:nvCxnSpPr>
        <p:spPr>
          <a:xfrm rot="10800000">
            <a:off x="6672213" y="3130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68" name="Google Shape;3568;p110"/>
          <p:cNvCxnSpPr/>
          <p:nvPr/>
        </p:nvCxnSpPr>
        <p:spPr>
          <a:xfrm rot="10800000">
            <a:off x="7815213" y="31300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69" name="Google Shape;3569;p110"/>
          <p:cNvCxnSpPr/>
          <p:nvPr/>
        </p:nvCxnSpPr>
        <p:spPr>
          <a:xfrm rot="10800000">
            <a:off x="7815213" y="26728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70" name="Google Shape;3570;p110"/>
          <p:cNvCxnSpPr/>
          <p:nvPr/>
        </p:nvCxnSpPr>
        <p:spPr>
          <a:xfrm rot="10800000">
            <a:off x="8272413" y="2825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71" name="Google Shape;3571;p110"/>
          <p:cNvCxnSpPr/>
          <p:nvPr/>
        </p:nvCxnSpPr>
        <p:spPr>
          <a:xfrm rot="10800000">
            <a:off x="7205613" y="32062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72" name="Google Shape;3572;p110"/>
          <p:cNvCxnSpPr/>
          <p:nvPr/>
        </p:nvCxnSpPr>
        <p:spPr>
          <a:xfrm rot="10800000">
            <a:off x="7281813" y="25204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73" name="Google Shape;3573;p110"/>
          <p:cNvCxnSpPr/>
          <p:nvPr/>
        </p:nvCxnSpPr>
        <p:spPr>
          <a:xfrm rot="10800000">
            <a:off x="7815213" y="2215650"/>
            <a:ext cx="194400" cy="277500"/>
          </a:xfrm>
          <a:prstGeom prst="straightConnector1">
            <a:avLst/>
          </a:prstGeom>
          <a:noFill/>
          <a:ln cap="flat" cmpd="sng" w="9525">
            <a:solidFill>
              <a:srgbClr val="2E5286"/>
            </a:solidFill>
            <a:prstDash val="solid"/>
            <a:round/>
            <a:headEnd len="med" w="med" type="triangle"/>
            <a:tailEnd len="med" w="med" type="none"/>
          </a:ln>
        </p:spPr>
      </p:cxnSp>
      <p:cxnSp>
        <p:nvCxnSpPr>
          <p:cNvPr id="3574" name="Google Shape;3574;p110"/>
          <p:cNvCxnSpPr/>
          <p:nvPr/>
        </p:nvCxnSpPr>
        <p:spPr>
          <a:xfrm rot="10800000">
            <a:off x="8272413" y="2291850"/>
            <a:ext cx="194400" cy="277500"/>
          </a:xfrm>
          <a:prstGeom prst="straightConnector1">
            <a:avLst/>
          </a:prstGeom>
          <a:noFill/>
          <a:ln cap="flat" cmpd="sng" w="9525">
            <a:solidFill>
              <a:srgbClr val="2E5286"/>
            </a:solidFill>
            <a:prstDash val="solid"/>
            <a:round/>
            <a:headEnd len="med" w="med" type="triangle"/>
            <a:tailEnd len="med" w="med" type="none"/>
          </a:ln>
        </p:spPr>
      </p:cxnSp>
      <p:sp>
        <p:nvSpPr>
          <p:cNvPr id="3575" name="Google Shape;3575;p110"/>
          <p:cNvSpPr txBox="1"/>
          <p:nvPr/>
        </p:nvSpPr>
        <p:spPr>
          <a:xfrm>
            <a:off x="6031425" y="310500"/>
            <a:ext cx="3000000" cy="338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000" u="sng">
                <a:solidFill>
                  <a:schemeClr val="accent5"/>
                </a:solidFill>
                <a:latin typeface="Helvetica Neue"/>
                <a:ea typeface="Helvetica Neue"/>
                <a:cs typeface="Helvetica Neue"/>
                <a:sym typeface="Helvetica Neue"/>
                <a:hlinkClick r:id="rId3">
                  <a:extLst>
                    <a:ext uri="{A12FA001-AC4F-418D-AE19-62706E023703}">
                      <ahyp:hlinkClr val="tx"/>
                    </a:ext>
                  </a:extLst>
                </a:hlinkClick>
              </a:rPr>
              <a:t>https://arxiv.org/pdf/2008.09765.pdf</a:t>
            </a:r>
            <a:endParaRPr sz="1000"/>
          </a:p>
        </p:txBody>
      </p:sp>
      <p:sp>
        <p:nvSpPr>
          <p:cNvPr id="3576" name="Google Shape;3576;p110"/>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Did my charge move? Space charge effect</a:t>
            </a:r>
            <a:endParaRPr/>
          </a:p>
        </p:txBody>
      </p:sp>
      <p:sp>
        <p:nvSpPr>
          <p:cNvPr id="3577" name="Google Shape;3577;p110"/>
          <p:cNvSpPr txBox="1"/>
          <p:nvPr/>
        </p:nvSpPr>
        <p:spPr>
          <a:xfrm>
            <a:off x="6468575" y="786350"/>
            <a:ext cx="249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Example: </a:t>
            </a:r>
            <a:br>
              <a:rPr lang="en">
                <a:latin typeface="Palatino Linotype"/>
                <a:ea typeface="Palatino Linotype"/>
                <a:cs typeface="Palatino Linotype"/>
                <a:sym typeface="Palatino Linotype"/>
              </a:rPr>
            </a:br>
            <a:r>
              <a:rPr lang="en">
                <a:latin typeface="Palatino Linotype"/>
                <a:ea typeface="Palatino Linotype"/>
                <a:cs typeface="Palatino Linotype"/>
                <a:sym typeface="Palatino Linotype"/>
              </a:rPr>
              <a:t>Stopping proton at time t</a:t>
            </a:r>
            <a:r>
              <a:rPr baseline="-25000" lang="en">
                <a:latin typeface="Palatino Linotype"/>
                <a:ea typeface="Palatino Linotype"/>
                <a:cs typeface="Palatino Linotype"/>
                <a:sym typeface="Palatino Linotype"/>
              </a:rPr>
              <a:t>3</a:t>
            </a:r>
            <a:endParaRPr baseline="-25000">
              <a:latin typeface="Palatino Linotype"/>
              <a:ea typeface="Palatino Linotype"/>
              <a:cs typeface="Palatino Linotype"/>
              <a:sym typeface="Palatino Linotyp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1" name="Shape 3581"/>
        <p:cNvGrpSpPr/>
        <p:nvPr/>
      </p:nvGrpSpPr>
      <p:grpSpPr>
        <a:xfrm>
          <a:off x="0" y="0"/>
          <a:ext cx="0" cy="0"/>
          <a:chOff x="0" y="0"/>
          <a:chExt cx="0" cy="0"/>
        </a:xfrm>
      </p:grpSpPr>
      <p:sp>
        <p:nvSpPr>
          <p:cNvPr id="3582" name="Google Shape;3582;p11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583" name="Google Shape;3583;p11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584" name="Google Shape;3584;p11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585" name="Google Shape;3585;p111"/>
          <p:cNvSpPr txBox="1"/>
          <p:nvPr/>
        </p:nvSpPr>
        <p:spPr>
          <a:xfrm>
            <a:off x="6031425" y="310500"/>
            <a:ext cx="3000000" cy="338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000" u="sng">
                <a:solidFill>
                  <a:schemeClr val="accent5"/>
                </a:solidFill>
                <a:latin typeface="Helvetica Neue"/>
                <a:ea typeface="Helvetica Neue"/>
                <a:cs typeface="Helvetica Neue"/>
                <a:sym typeface="Helvetica Neue"/>
                <a:hlinkClick r:id="rId3">
                  <a:extLst>
                    <a:ext uri="{A12FA001-AC4F-418D-AE19-62706E023703}">
                      <ahyp:hlinkClr val="tx"/>
                    </a:ext>
                  </a:extLst>
                </a:hlinkClick>
              </a:rPr>
              <a:t>https://arxiv.org/pdf/2008.09765.pdf</a:t>
            </a:r>
            <a:endParaRPr sz="1000"/>
          </a:p>
        </p:txBody>
      </p:sp>
      <p:pic>
        <p:nvPicPr>
          <p:cNvPr id="3586" name="Google Shape;3586;p111"/>
          <p:cNvPicPr preferRelativeResize="0"/>
          <p:nvPr/>
        </p:nvPicPr>
        <p:blipFill>
          <a:blip r:embed="rId4">
            <a:alphaModFix/>
          </a:blip>
          <a:stretch>
            <a:fillRect/>
          </a:stretch>
        </p:blipFill>
        <p:spPr>
          <a:xfrm>
            <a:off x="5523000" y="1395876"/>
            <a:ext cx="3347425" cy="3057574"/>
          </a:xfrm>
          <a:prstGeom prst="rect">
            <a:avLst/>
          </a:prstGeom>
          <a:noFill/>
          <a:ln>
            <a:noFill/>
          </a:ln>
        </p:spPr>
      </p:pic>
      <p:sp>
        <p:nvSpPr>
          <p:cNvPr id="3587" name="Google Shape;3587;p111"/>
          <p:cNvSpPr txBox="1"/>
          <p:nvPr/>
        </p:nvSpPr>
        <p:spPr>
          <a:xfrm>
            <a:off x="146050" y="685800"/>
            <a:ext cx="5453100" cy="362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I</a:t>
            </a:r>
            <a:r>
              <a:rPr lang="en">
                <a:solidFill>
                  <a:schemeClr val="dk1"/>
                </a:solidFill>
                <a:latin typeface="Palatino Linotype"/>
                <a:ea typeface="Palatino Linotype"/>
                <a:cs typeface="Palatino Linotype"/>
                <a:sym typeface="Palatino Linotype"/>
              </a:rPr>
              <a:t>ons are positive charges, so they distort the electric field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around them → your position reconstruction is affected,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and so is recombination. </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E.g.  Entry/exit points of reconstructed cosmic muon tracks coincident with a signal from a muon counter located outside of the cryostat. </a:t>
            </a:r>
            <a:endParaRPr>
              <a:solidFill>
                <a:schemeClr val="dk1"/>
              </a:solidFill>
              <a:latin typeface="Palatino Linotype"/>
              <a:ea typeface="Palatino Linotype"/>
              <a:cs typeface="Palatino Linotype"/>
              <a:sym typeface="Palatino Linotype"/>
            </a:endParaRPr>
          </a:p>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The points are shown in the 𝑥−𝑦 plane. W/o SCE and its associated non-uniform electric field in the detector volume, the points should be located strictly along the TPC boundaries (dashed lines). </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The anode is located at 𝑥 = 0 cm while the cathode is at 𝑥 = 256 cm.</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b="1" lang="en">
                <a:solidFill>
                  <a:srgbClr val="C7007E"/>
                </a:solidFill>
                <a:latin typeface="Palatino Linotype"/>
                <a:ea typeface="Palatino Linotype"/>
                <a:cs typeface="Palatino Linotype"/>
                <a:sym typeface="Palatino Linotype"/>
              </a:rPr>
              <a:t>Another effect to be calibrated out w/ muons!</a:t>
            </a:r>
            <a:endParaRPr b="1">
              <a:solidFill>
                <a:srgbClr val="C7007E"/>
              </a:solidFill>
              <a:latin typeface="Palatino Linotype"/>
              <a:ea typeface="Palatino Linotype"/>
              <a:cs typeface="Palatino Linotype"/>
              <a:sym typeface="Palatino Linotype"/>
            </a:endParaRPr>
          </a:p>
        </p:txBody>
      </p:sp>
      <p:sp>
        <p:nvSpPr>
          <p:cNvPr id="3588" name="Google Shape;3588;p111"/>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Did my charge move? Space charge effect</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2" name="Shape 3592"/>
        <p:cNvGrpSpPr/>
        <p:nvPr/>
      </p:nvGrpSpPr>
      <p:grpSpPr>
        <a:xfrm>
          <a:off x="0" y="0"/>
          <a:ext cx="0" cy="0"/>
          <a:chOff x="0" y="0"/>
          <a:chExt cx="0" cy="0"/>
        </a:xfrm>
      </p:grpSpPr>
      <p:sp>
        <p:nvSpPr>
          <p:cNvPr id="3593" name="Google Shape;3593;p112"/>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Time Projection Chambers for neutrino physics</a:t>
            </a:r>
            <a:endParaRPr/>
          </a:p>
        </p:txBody>
      </p:sp>
      <p:sp>
        <p:nvSpPr>
          <p:cNvPr id="3594" name="Google Shape;3594;p11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595" name="Google Shape;3595;p11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596" name="Google Shape;3596;p11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597" name="Google Shape;3597;p112"/>
          <p:cNvPicPr preferRelativeResize="0"/>
          <p:nvPr/>
        </p:nvPicPr>
        <p:blipFill rotWithShape="1">
          <a:blip r:embed="rId3">
            <a:alphaModFix/>
          </a:blip>
          <a:srcRect b="0" l="48445" r="0" t="0"/>
          <a:stretch/>
        </p:blipFill>
        <p:spPr>
          <a:xfrm>
            <a:off x="5840729" y="662225"/>
            <a:ext cx="3215325" cy="4063525"/>
          </a:xfrm>
          <a:prstGeom prst="rect">
            <a:avLst/>
          </a:prstGeom>
          <a:noFill/>
          <a:ln>
            <a:noFill/>
          </a:ln>
        </p:spPr>
      </p:pic>
      <p:pic>
        <p:nvPicPr>
          <p:cNvPr id="3598" name="Google Shape;3598;p112"/>
          <p:cNvPicPr preferRelativeResize="0"/>
          <p:nvPr/>
        </p:nvPicPr>
        <p:blipFill>
          <a:blip r:embed="rId4">
            <a:alphaModFix/>
          </a:blip>
          <a:stretch>
            <a:fillRect/>
          </a:stretch>
        </p:blipFill>
        <p:spPr>
          <a:xfrm>
            <a:off x="76200" y="662227"/>
            <a:ext cx="3047899" cy="2839423"/>
          </a:xfrm>
          <a:prstGeom prst="rect">
            <a:avLst/>
          </a:prstGeom>
          <a:noFill/>
          <a:ln>
            <a:noFill/>
          </a:ln>
        </p:spPr>
      </p:pic>
      <p:pic>
        <p:nvPicPr>
          <p:cNvPr id="3599" name="Google Shape;3599;p112"/>
          <p:cNvPicPr preferRelativeResize="0"/>
          <p:nvPr/>
        </p:nvPicPr>
        <p:blipFill rotWithShape="1">
          <a:blip r:embed="rId3">
            <a:alphaModFix/>
          </a:blip>
          <a:srcRect b="0" l="0" r="56533" t="0"/>
          <a:stretch/>
        </p:blipFill>
        <p:spPr>
          <a:xfrm>
            <a:off x="3200297" y="662225"/>
            <a:ext cx="2710962" cy="4063525"/>
          </a:xfrm>
          <a:prstGeom prst="rect">
            <a:avLst/>
          </a:prstGeom>
          <a:noFill/>
          <a:ln>
            <a:noFill/>
          </a:ln>
        </p:spPr>
      </p:pic>
      <p:pic>
        <p:nvPicPr>
          <p:cNvPr id="3600" name="Google Shape;3600;p112"/>
          <p:cNvPicPr preferRelativeResize="0"/>
          <p:nvPr/>
        </p:nvPicPr>
        <p:blipFill>
          <a:blip r:embed="rId5">
            <a:alphaModFix/>
          </a:blip>
          <a:stretch>
            <a:fillRect/>
          </a:stretch>
        </p:blipFill>
        <p:spPr>
          <a:xfrm>
            <a:off x="1325875" y="3208025"/>
            <a:ext cx="1819300" cy="1433251"/>
          </a:xfrm>
          <a:prstGeom prst="rect">
            <a:avLst/>
          </a:prstGeom>
          <a:noFill/>
          <a:ln>
            <a:noFill/>
          </a:ln>
        </p:spPr>
      </p:pic>
      <p:sp>
        <p:nvSpPr>
          <p:cNvPr id="3601" name="Google Shape;3601;p112"/>
          <p:cNvSpPr txBox="1"/>
          <p:nvPr/>
        </p:nvSpPr>
        <p:spPr>
          <a:xfrm>
            <a:off x="381000" y="35052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SBND</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5" name="Shape 3605"/>
        <p:cNvGrpSpPr/>
        <p:nvPr/>
      </p:nvGrpSpPr>
      <p:grpSpPr>
        <a:xfrm>
          <a:off x="0" y="0"/>
          <a:ext cx="0" cy="0"/>
          <a:chOff x="0" y="0"/>
          <a:chExt cx="0" cy="0"/>
        </a:xfrm>
      </p:grpSpPr>
      <p:sp>
        <p:nvSpPr>
          <p:cNvPr id="3606" name="Google Shape;3606;p113"/>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Time Projection Chambers for neutrino physics</a:t>
            </a:r>
            <a:endParaRPr/>
          </a:p>
        </p:txBody>
      </p:sp>
      <p:sp>
        <p:nvSpPr>
          <p:cNvPr id="3607" name="Google Shape;3607;p11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608" name="Google Shape;3608;p11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609" name="Google Shape;3609;p11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610" name="Google Shape;3610;p113"/>
          <p:cNvPicPr preferRelativeResize="0"/>
          <p:nvPr/>
        </p:nvPicPr>
        <p:blipFill rotWithShape="1">
          <a:blip r:embed="rId3">
            <a:alphaModFix/>
          </a:blip>
          <a:srcRect b="0" l="48445" r="0" t="0"/>
          <a:stretch/>
        </p:blipFill>
        <p:spPr>
          <a:xfrm>
            <a:off x="5840729" y="662225"/>
            <a:ext cx="3215325" cy="4063525"/>
          </a:xfrm>
          <a:prstGeom prst="rect">
            <a:avLst/>
          </a:prstGeom>
          <a:noFill/>
          <a:ln>
            <a:noFill/>
          </a:ln>
        </p:spPr>
      </p:pic>
      <p:pic>
        <p:nvPicPr>
          <p:cNvPr id="3611" name="Google Shape;3611;p113"/>
          <p:cNvPicPr preferRelativeResize="0"/>
          <p:nvPr/>
        </p:nvPicPr>
        <p:blipFill>
          <a:blip r:embed="rId4">
            <a:alphaModFix/>
          </a:blip>
          <a:stretch>
            <a:fillRect/>
          </a:stretch>
        </p:blipFill>
        <p:spPr>
          <a:xfrm>
            <a:off x="76200" y="662227"/>
            <a:ext cx="3047899" cy="2839423"/>
          </a:xfrm>
          <a:prstGeom prst="rect">
            <a:avLst/>
          </a:prstGeom>
          <a:noFill/>
          <a:ln>
            <a:noFill/>
          </a:ln>
        </p:spPr>
      </p:pic>
      <p:pic>
        <p:nvPicPr>
          <p:cNvPr id="3612" name="Google Shape;3612;p113"/>
          <p:cNvPicPr preferRelativeResize="0"/>
          <p:nvPr/>
        </p:nvPicPr>
        <p:blipFill rotWithShape="1">
          <a:blip r:embed="rId3">
            <a:alphaModFix/>
          </a:blip>
          <a:srcRect b="0" l="0" r="56533" t="0"/>
          <a:stretch/>
        </p:blipFill>
        <p:spPr>
          <a:xfrm>
            <a:off x="3200297" y="662225"/>
            <a:ext cx="2710962" cy="4063525"/>
          </a:xfrm>
          <a:prstGeom prst="rect">
            <a:avLst/>
          </a:prstGeom>
          <a:noFill/>
          <a:ln>
            <a:noFill/>
          </a:ln>
        </p:spPr>
      </p:pic>
      <p:pic>
        <p:nvPicPr>
          <p:cNvPr id="3613" name="Google Shape;3613;p113"/>
          <p:cNvPicPr preferRelativeResize="0"/>
          <p:nvPr/>
        </p:nvPicPr>
        <p:blipFill>
          <a:blip r:embed="rId5">
            <a:alphaModFix/>
          </a:blip>
          <a:stretch>
            <a:fillRect/>
          </a:stretch>
        </p:blipFill>
        <p:spPr>
          <a:xfrm>
            <a:off x="1325875" y="3208025"/>
            <a:ext cx="1819300" cy="1433251"/>
          </a:xfrm>
          <a:prstGeom prst="rect">
            <a:avLst/>
          </a:prstGeom>
          <a:noFill/>
          <a:ln>
            <a:noFill/>
          </a:ln>
        </p:spPr>
      </p:pic>
      <p:sp>
        <p:nvSpPr>
          <p:cNvPr id="3614" name="Google Shape;3614;p113"/>
          <p:cNvSpPr txBox="1"/>
          <p:nvPr/>
        </p:nvSpPr>
        <p:spPr>
          <a:xfrm>
            <a:off x="381000" y="35052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SBND</a:t>
            </a:r>
            <a:endParaRPr/>
          </a:p>
        </p:txBody>
      </p:sp>
      <p:pic>
        <p:nvPicPr>
          <p:cNvPr id="3615" name="Google Shape;3615;p113"/>
          <p:cNvPicPr preferRelativeResize="0"/>
          <p:nvPr/>
        </p:nvPicPr>
        <p:blipFill rotWithShape="1">
          <a:blip r:embed="rId6">
            <a:alphaModFix/>
          </a:blip>
          <a:srcRect b="0" l="0" r="0" t="0"/>
          <a:stretch/>
        </p:blipFill>
        <p:spPr>
          <a:xfrm flipH="1">
            <a:off x="1474180" y="1092482"/>
            <a:ext cx="6369102" cy="298105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9" name="Shape 3619"/>
        <p:cNvGrpSpPr/>
        <p:nvPr/>
      </p:nvGrpSpPr>
      <p:grpSpPr>
        <a:xfrm>
          <a:off x="0" y="0"/>
          <a:ext cx="0" cy="0"/>
          <a:chOff x="0" y="0"/>
          <a:chExt cx="0" cy="0"/>
        </a:xfrm>
      </p:grpSpPr>
      <p:sp>
        <p:nvSpPr>
          <p:cNvPr id="3620" name="Google Shape;3620;p114"/>
          <p:cNvSpPr txBox="1"/>
          <p:nvPr>
            <p:ph type="title"/>
          </p:nvPr>
        </p:nvSpPr>
        <p:spPr>
          <a:xfrm>
            <a:off x="228600" y="42274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Noble element detectors for Dark Matter</a:t>
            </a:r>
            <a:endParaRPr sz="1950"/>
          </a:p>
        </p:txBody>
      </p:sp>
      <p:sp>
        <p:nvSpPr>
          <p:cNvPr id="3621" name="Google Shape;3621;p11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622" name="Google Shape;3622;p11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623" name="Google Shape;3623;p11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7" name="Shape 3627"/>
        <p:cNvGrpSpPr/>
        <p:nvPr/>
      </p:nvGrpSpPr>
      <p:grpSpPr>
        <a:xfrm>
          <a:off x="0" y="0"/>
          <a:ext cx="0" cy="0"/>
          <a:chOff x="0" y="0"/>
          <a:chExt cx="0" cy="0"/>
        </a:xfrm>
      </p:grpSpPr>
      <p:sp>
        <p:nvSpPr>
          <p:cNvPr id="3628" name="Google Shape;3628;p11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629" name="Google Shape;3629;p11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630" name="Google Shape;3630;p11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631" name="Google Shape;3631;p115"/>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What do we detect in Dark Matter direct detection?</a:t>
            </a:r>
            <a:endParaRPr/>
          </a:p>
        </p:txBody>
      </p:sp>
      <p:sp>
        <p:nvSpPr>
          <p:cNvPr id="3632" name="Google Shape;3632;p115"/>
          <p:cNvSpPr txBox="1"/>
          <p:nvPr/>
        </p:nvSpPr>
        <p:spPr>
          <a:xfrm>
            <a:off x="2489425" y="4355475"/>
            <a:ext cx="6551400" cy="338700"/>
          </a:xfrm>
          <a:prstGeom prst="rect">
            <a:avLst/>
          </a:prstGeom>
          <a:noFill/>
          <a:ln>
            <a:noFill/>
          </a:ln>
        </p:spPr>
        <p:txBody>
          <a:bodyPr anchorCtr="0" anchor="t" bIns="91425" lIns="91425" spcFirstLastPara="1" rIns="91425" wrap="square" tIns="91425">
            <a:spAutoFit/>
          </a:bodyPr>
          <a:lstStyle/>
          <a:p>
            <a:pPr indent="0" lvl="0" marL="139700" marR="139700" rtl="0" algn="r">
              <a:lnSpc>
                <a:spcPct val="157500"/>
              </a:lnSpc>
              <a:spcBef>
                <a:spcPts val="1900"/>
              </a:spcBef>
              <a:spcAft>
                <a:spcPts val="0"/>
              </a:spcAft>
              <a:buNone/>
            </a:pPr>
            <a:r>
              <a:rPr lang="en" sz="1000">
                <a:solidFill>
                  <a:srgbClr val="AAAAAA"/>
                </a:solidFill>
                <a:highlight>
                  <a:srgbClr val="FEF8F7"/>
                </a:highlight>
                <a:latin typeface="Helvetica Neue"/>
                <a:ea typeface="Helvetica Neue"/>
                <a:cs typeface="Helvetica Neue"/>
                <a:sym typeface="Helvetica Neue"/>
              </a:rPr>
              <a:t>Artwork by Sandbox Studio, Chicago with Corinne Mucha</a:t>
            </a:r>
            <a:endParaRPr sz="1000">
              <a:solidFill>
                <a:srgbClr val="AAAAAA"/>
              </a:solidFill>
              <a:highlight>
                <a:srgbClr val="FEF8F7"/>
              </a:highlight>
              <a:latin typeface="Helvetica Neue"/>
              <a:ea typeface="Helvetica Neue"/>
              <a:cs typeface="Helvetica Neue"/>
              <a:sym typeface="Helvetica Neue"/>
            </a:endParaRPr>
          </a:p>
        </p:txBody>
      </p:sp>
      <p:pic>
        <p:nvPicPr>
          <p:cNvPr id="3633" name="Google Shape;3633;p115"/>
          <p:cNvPicPr preferRelativeResize="0"/>
          <p:nvPr/>
        </p:nvPicPr>
        <p:blipFill>
          <a:blip r:embed="rId3">
            <a:alphaModFix/>
          </a:blip>
          <a:stretch>
            <a:fillRect/>
          </a:stretch>
        </p:blipFill>
        <p:spPr>
          <a:xfrm>
            <a:off x="2024200" y="629575"/>
            <a:ext cx="6804076" cy="3777449"/>
          </a:xfrm>
          <a:prstGeom prst="rect">
            <a:avLst/>
          </a:prstGeom>
          <a:noFill/>
          <a:ln>
            <a:noFill/>
          </a:ln>
        </p:spPr>
      </p:pic>
      <p:sp>
        <p:nvSpPr>
          <p:cNvPr id="3634" name="Google Shape;3634;p115"/>
          <p:cNvSpPr txBox="1"/>
          <p:nvPr/>
        </p:nvSpPr>
        <p:spPr>
          <a:xfrm>
            <a:off x="233875" y="3335375"/>
            <a:ext cx="17904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Weakly </a:t>
            </a:r>
            <a:r>
              <a:rPr lang="en">
                <a:solidFill>
                  <a:schemeClr val="dk1"/>
                </a:solidFill>
                <a:latin typeface="Palatino Linotype"/>
                <a:ea typeface="Palatino Linotype"/>
                <a:cs typeface="Palatino Linotype"/>
                <a:sym typeface="Palatino Linotype"/>
              </a:rPr>
              <a:t>Interacting</a:t>
            </a:r>
            <a:r>
              <a:rPr lang="en">
                <a:solidFill>
                  <a:schemeClr val="dk1"/>
                </a:solidFill>
                <a:latin typeface="Palatino Linotype"/>
                <a:ea typeface="Palatino Linotype"/>
                <a:cs typeface="Palatino Linotype"/>
                <a:sym typeface="Palatino Linotype"/>
              </a:rPr>
              <a:t> Massive Particles from the Milky way halo: “DM wind”</a:t>
            </a:r>
            <a:r>
              <a:rPr lang="en">
                <a:solidFill>
                  <a:schemeClr val="dk1"/>
                </a:solidFill>
                <a:latin typeface="Palatino Linotype"/>
                <a:ea typeface="Palatino Linotype"/>
                <a:cs typeface="Palatino Linotype"/>
                <a:sym typeface="Palatino Linotype"/>
              </a:rPr>
              <a:t>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8" name="Shape 3638"/>
        <p:cNvGrpSpPr/>
        <p:nvPr/>
      </p:nvGrpSpPr>
      <p:grpSpPr>
        <a:xfrm>
          <a:off x="0" y="0"/>
          <a:ext cx="0" cy="0"/>
          <a:chOff x="0" y="0"/>
          <a:chExt cx="0" cy="0"/>
        </a:xfrm>
      </p:grpSpPr>
      <p:sp>
        <p:nvSpPr>
          <p:cNvPr id="3639" name="Google Shape;3639;p116"/>
          <p:cNvSpPr txBox="1"/>
          <p:nvPr/>
        </p:nvSpPr>
        <p:spPr>
          <a:xfrm>
            <a:off x="6552900" y="3764400"/>
            <a:ext cx="2438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en" sz="3000">
                <a:solidFill>
                  <a:srgbClr val="D9140D"/>
                </a:solidFill>
                <a:latin typeface="Palatino Linotype"/>
                <a:ea typeface="Palatino Linotype"/>
                <a:cs typeface="Palatino Linotype"/>
                <a:sym typeface="Palatino Linotype"/>
              </a:rPr>
              <a:t>SIGNAL!</a:t>
            </a:r>
            <a:endParaRPr b="1" sz="3000">
              <a:solidFill>
                <a:srgbClr val="D9140D"/>
              </a:solidFill>
              <a:latin typeface="Palatino Linotype"/>
              <a:ea typeface="Palatino Linotype"/>
              <a:cs typeface="Palatino Linotype"/>
              <a:sym typeface="Palatino Linotype"/>
            </a:endParaRPr>
          </a:p>
        </p:txBody>
      </p:sp>
      <p:sp>
        <p:nvSpPr>
          <p:cNvPr id="3640" name="Google Shape;3640;p11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641" name="Google Shape;3641;p11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642" name="Google Shape;3642;p11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643" name="Google Shape;3643;p116"/>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What do we detect in Dark Matter direct detection?</a:t>
            </a:r>
            <a:endParaRPr/>
          </a:p>
        </p:txBody>
      </p:sp>
      <p:pic>
        <p:nvPicPr>
          <p:cNvPr id="3644" name="Google Shape;3644;p116"/>
          <p:cNvPicPr preferRelativeResize="0"/>
          <p:nvPr/>
        </p:nvPicPr>
        <p:blipFill rotWithShape="1">
          <a:blip r:embed="rId3">
            <a:alphaModFix/>
          </a:blip>
          <a:srcRect b="0" l="2695" r="0" t="1671"/>
          <a:stretch/>
        </p:blipFill>
        <p:spPr>
          <a:xfrm>
            <a:off x="2615625" y="760675"/>
            <a:ext cx="3496549" cy="3730275"/>
          </a:xfrm>
          <a:prstGeom prst="rect">
            <a:avLst/>
          </a:prstGeom>
          <a:noFill/>
          <a:ln>
            <a:noFill/>
          </a:ln>
        </p:spPr>
      </p:pic>
      <p:sp>
        <p:nvSpPr>
          <p:cNvPr id="3645" name="Google Shape;3645;p116"/>
          <p:cNvSpPr txBox="1"/>
          <p:nvPr/>
        </p:nvSpPr>
        <p:spPr>
          <a:xfrm>
            <a:off x="6552900" y="716400"/>
            <a:ext cx="2438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en" sz="3000">
                <a:solidFill>
                  <a:srgbClr val="0A41CE"/>
                </a:solidFill>
                <a:latin typeface="Palatino Linotype"/>
                <a:ea typeface="Palatino Linotype"/>
                <a:cs typeface="Palatino Linotype"/>
                <a:sym typeface="Palatino Linotype"/>
              </a:rPr>
              <a:t>Background</a:t>
            </a:r>
            <a:endParaRPr b="1" sz="3000">
              <a:solidFill>
                <a:srgbClr val="0A41CE"/>
              </a:solidFill>
              <a:latin typeface="Palatino Linotype"/>
              <a:ea typeface="Palatino Linotype"/>
              <a:cs typeface="Palatino Linotype"/>
              <a:sym typeface="Palatino Linotype"/>
            </a:endParaRPr>
          </a:p>
        </p:txBody>
      </p:sp>
      <p:cxnSp>
        <p:nvCxnSpPr>
          <p:cNvPr id="3646" name="Google Shape;3646;p116"/>
          <p:cNvCxnSpPr>
            <a:endCxn id="3639" idx="1"/>
          </p:cNvCxnSpPr>
          <p:nvPr/>
        </p:nvCxnSpPr>
        <p:spPr>
          <a:xfrm flipH="1" rot="10800000">
            <a:off x="5683800" y="4087650"/>
            <a:ext cx="869100" cy="200700"/>
          </a:xfrm>
          <a:prstGeom prst="straightConnector1">
            <a:avLst/>
          </a:prstGeom>
          <a:noFill/>
          <a:ln cap="flat" cmpd="sng" w="19050">
            <a:solidFill>
              <a:srgbClr val="FF0000"/>
            </a:solidFill>
            <a:prstDash val="solid"/>
            <a:round/>
            <a:headEnd len="med" w="med" type="none"/>
            <a:tailEnd len="med" w="med" type="triangle"/>
          </a:ln>
        </p:spPr>
      </p:cxnSp>
      <p:cxnSp>
        <p:nvCxnSpPr>
          <p:cNvPr id="3647" name="Google Shape;3647;p116"/>
          <p:cNvCxnSpPr>
            <a:endCxn id="3645" idx="1"/>
          </p:cNvCxnSpPr>
          <p:nvPr/>
        </p:nvCxnSpPr>
        <p:spPr>
          <a:xfrm>
            <a:off x="5577000" y="890850"/>
            <a:ext cx="975900" cy="148800"/>
          </a:xfrm>
          <a:prstGeom prst="straightConnector1">
            <a:avLst/>
          </a:prstGeom>
          <a:noFill/>
          <a:ln cap="flat" cmpd="sng" w="19050">
            <a:solidFill>
              <a:schemeClr val="dk2"/>
            </a:solidFill>
            <a:prstDash val="solid"/>
            <a:round/>
            <a:headEnd len="med" w="med" type="none"/>
            <a:tailEnd len="med" w="med" type="triangle"/>
          </a:ln>
        </p:spPr>
      </p:cxnSp>
      <p:sp>
        <p:nvSpPr>
          <p:cNvPr id="3648" name="Google Shape;3648;p116"/>
          <p:cNvSpPr txBox="1"/>
          <p:nvPr/>
        </p:nvSpPr>
        <p:spPr>
          <a:xfrm>
            <a:off x="233875" y="3792575"/>
            <a:ext cx="30000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Detect the nucleus recoiling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from a weak Χ-N interaction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5"/>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Particle interactions w/ matter</a:t>
            </a:r>
            <a:endParaRPr sz="1950"/>
          </a:p>
        </p:txBody>
      </p:sp>
      <p:sp>
        <p:nvSpPr>
          <p:cNvPr id="306" name="Google Shape;306;p4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07" name="Google Shape;307;p4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08" name="Google Shape;308;p4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09" name="Google Shape;309;p45"/>
          <p:cNvSpPr txBox="1"/>
          <p:nvPr/>
        </p:nvSpPr>
        <p:spPr>
          <a:xfrm>
            <a:off x="148600" y="624850"/>
            <a:ext cx="8766900" cy="3879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0"/>
              </a:spcBef>
              <a:spcAft>
                <a:spcPts val="0"/>
              </a:spcAft>
              <a:buNone/>
            </a:pPr>
            <a:r>
              <a:rPr b="1" lang="en" sz="1600">
                <a:solidFill>
                  <a:srgbClr val="C7007E"/>
                </a:solidFill>
                <a:latin typeface="Palatino Linotype"/>
                <a:ea typeface="Palatino Linotype"/>
                <a:cs typeface="Palatino Linotype"/>
                <a:sym typeface="Palatino Linotype"/>
              </a:rPr>
              <a:t>Charged particles</a:t>
            </a:r>
            <a:r>
              <a:rPr lang="en" sz="1600">
                <a:solidFill>
                  <a:schemeClr val="dk1"/>
                </a:solidFill>
                <a:latin typeface="Palatino Linotype"/>
                <a:ea typeface="Palatino Linotype"/>
                <a:cs typeface="Palatino Linotype"/>
                <a:sym typeface="Palatino Linotype"/>
              </a:rPr>
              <a:t> lose energy </a:t>
            </a:r>
            <a:r>
              <a:rPr lang="en" sz="1600" u="sng">
                <a:solidFill>
                  <a:schemeClr val="dk1"/>
                </a:solidFill>
                <a:latin typeface="Palatino Linotype"/>
                <a:ea typeface="Palatino Linotype"/>
                <a:cs typeface="Palatino Linotype"/>
                <a:sym typeface="Palatino Linotype"/>
              </a:rPr>
              <a:t>primarily</a:t>
            </a:r>
            <a:r>
              <a:rPr lang="en" sz="1600">
                <a:solidFill>
                  <a:schemeClr val="dk1"/>
                </a:solidFill>
                <a:latin typeface="Palatino Linotype"/>
                <a:ea typeface="Palatino Linotype"/>
                <a:cs typeface="Palatino Linotype"/>
                <a:sym typeface="Palatino Linotype"/>
              </a:rPr>
              <a:t> by two processes:</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a:t>
            </a:r>
            <a:r>
              <a:rPr b="1" lang="en" sz="1600">
                <a:solidFill>
                  <a:schemeClr val="dk1"/>
                </a:solidFill>
                <a:latin typeface="Palatino Linotype"/>
                <a:ea typeface="Palatino Linotype"/>
                <a:cs typeface="Palatino Linotype"/>
                <a:sym typeface="Palatino Linotype"/>
              </a:rPr>
              <a:t>Inelastic collisions with atomic electrons</a:t>
            </a:r>
            <a:r>
              <a:rPr lang="en" sz="1600">
                <a:solidFill>
                  <a:schemeClr val="dk1"/>
                </a:solidFill>
                <a:latin typeface="Palatino Linotype"/>
                <a:ea typeface="Palatino Linotype"/>
                <a:cs typeface="Palatino Linotype"/>
                <a:sym typeface="Palatino Linotype"/>
              </a:rPr>
              <a:t> in a material</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 causes excitation of atom (“soft” collisions) or ionization (“hard” collisions)</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a:t>
            </a:r>
            <a:r>
              <a:rPr b="1" lang="en" sz="1600">
                <a:solidFill>
                  <a:schemeClr val="dk1"/>
                </a:solidFill>
                <a:latin typeface="Palatino Linotype"/>
                <a:ea typeface="Palatino Linotype"/>
                <a:cs typeface="Palatino Linotype"/>
                <a:sym typeface="Palatino Linotype"/>
              </a:rPr>
              <a:t>Elastic scattering from nuclei</a:t>
            </a:r>
            <a:r>
              <a:rPr lang="en" sz="1600">
                <a:solidFill>
                  <a:schemeClr val="dk1"/>
                </a:solidFill>
                <a:latin typeface="Palatino Linotype"/>
                <a:ea typeface="Palatino Linotype"/>
                <a:cs typeface="Palatino Linotype"/>
                <a:sym typeface="Palatino Linotype"/>
              </a:rPr>
              <a:t> (less frequent than electron collisions)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 known as multiple Coulomb scattering; changes particle trajectory </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(can be used to measure the particle’s momentum)</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These processes are the basis for </a:t>
            </a:r>
            <a:r>
              <a:rPr b="1" lang="en" sz="1600" u="sng">
                <a:solidFill>
                  <a:schemeClr val="dk1"/>
                </a:solidFill>
                <a:latin typeface="Palatino Linotype"/>
                <a:ea typeface="Palatino Linotype"/>
                <a:cs typeface="Palatino Linotype"/>
                <a:sym typeface="Palatino Linotype"/>
              </a:rPr>
              <a:t>tracking detectors</a:t>
            </a:r>
            <a:r>
              <a:rPr lang="en" sz="1600">
                <a:solidFill>
                  <a:schemeClr val="dk1"/>
                </a:solidFill>
                <a:latin typeface="Palatino Linotype"/>
                <a:ea typeface="Palatino Linotype"/>
                <a:cs typeface="Palatino Linotype"/>
                <a:sym typeface="Palatino Linotype"/>
              </a:rPr>
              <a:t>.</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b="1" lang="en" sz="1600">
                <a:solidFill>
                  <a:srgbClr val="C7007E"/>
                </a:solidFill>
                <a:latin typeface="Palatino Linotype"/>
                <a:ea typeface="Palatino Linotype"/>
                <a:cs typeface="Palatino Linotype"/>
                <a:sym typeface="Palatino Linotype"/>
              </a:rPr>
              <a:t>Neutral particles</a:t>
            </a:r>
            <a:r>
              <a:rPr lang="en" sz="1600">
                <a:solidFill>
                  <a:schemeClr val="dk1"/>
                </a:solidFill>
                <a:latin typeface="Palatino Linotype"/>
                <a:ea typeface="Palatino Linotype"/>
                <a:cs typeface="Palatino Linotype"/>
                <a:sym typeface="Palatino Linotype"/>
              </a:rPr>
              <a:t> can only be detected if/when they interact to produce charged particle(s).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Understanding/recovering energy lost from undetected neutral particles is a big deal for precision neutrino experiments; ask me later!</a:t>
            </a:r>
            <a:endParaRPr sz="1600">
              <a:solidFill>
                <a:schemeClr val="dk1"/>
              </a:solidFill>
              <a:latin typeface="Palatino Linotype"/>
              <a:ea typeface="Palatino Linotype"/>
              <a:cs typeface="Palatino Linotype"/>
              <a:sym typeface="Palatino Linotype"/>
            </a:endParaRPr>
          </a:p>
        </p:txBody>
      </p:sp>
      <p:sp>
        <p:nvSpPr>
          <p:cNvPr id="310" name="Google Shape;310;p45"/>
          <p:cNvSpPr/>
          <p:nvPr/>
        </p:nvSpPr>
        <p:spPr>
          <a:xfrm>
            <a:off x="1120150" y="400200"/>
            <a:ext cx="7061418" cy="4209894"/>
          </a:xfrm>
          <a:prstGeom prst="irregularSeal1">
            <a:avLst/>
          </a:prstGeom>
          <a:solidFill>
            <a:srgbClr val="FEFF05"/>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2000"/>
              </a:spcBef>
              <a:spcAft>
                <a:spcPts val="0"/>
              </a:spcAft>
              <a:buNone/>
            </a:pPr>
            <a:r>
              <a:rPr lang="en" sz="1600">
                <a:solidFill>
                  <a:schemeClr val="dk1"/>
                </a:solidFill>
                <a:latin typeface="Palatino Linotype"/>
                <a:ea typeface="Palatino Linotype"/>
                <a:cs typeface="Palatino Linotype"/>
                <a:sym typeface="Palatino Linotype"/>
              </a:rPr>
              <a:t>Additional processes for energy loss leveraged in detectors (not covered here):</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Emission of Cherenkov radiation</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 Bremsstrahlung</a:t>
            </a:r>
            <a:endParaRPr>
              <a:solidFill>
                <a:schemeClr val="dk1"/>
              </a:solidFill>
            </a:endParaRPr>
          </a:p>
          <a:p>
            <a:pPr indent="0" lvl="0" marL="0" rtl="0" algn="ctr">
              <a:spcBef>
                <a:spcPts val="0"/>
              </a:spcBef>
              <a:spcAft>
                <a:spcPts val="0"/>
              </a:spcAft>
              <a:buNone/>
            </a:pPr>
            <a:r>
              <a:t/>
            </a:r>
            <a:endParaRPr>
              <a:latin typeface="Palatino Linotype"/>
              <a:ea typeface="Palatino Linotype"/>
              <a:cs typeface="Palatino Linotype"/>
              <a:sym typeface="Palatino Linotype"/>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2" name="Shape 3652"/>
        <p:cNvGrpSpPr/>
        <p:nvPr/>
      </p:nvGrpSpPr>
      <p:grpSpPr>
        <a:xfrm>
          <a:off x="0" y="0"/>
          <a:ext cx="0" cy="0"/>
          <a:chOff x="0" y="0"/>
          <a:chExt cx="0" cy="0"/>
        </a:xfrm>
      </p:grpSpPr>
      <p:sp>
        <p:nvSpPr>
          <p:cNvPr id="3653" name="Google Shape;3653;p117"/>
          <p:cNvSpPr txBox="1"/>
          <p:nvPr/>
        </p:nvSpPr>
        <p:spPr>
          <a:xfrm>
            <a:off x="222250" y="685800"/>
            <a:ext cx="8639400" cy="114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 DM (WIMP) interaction probability is extremely small → very large detectors (ton-scale):</a:t>
            </a:r>
            <a:endParaRPr>
              <a:solidFill>
                <a:schemeClr val="dk1"/>
              </a:solidFill>
              <a:latin typeface="Palatino Linotype"/>
              <a:ea typeface="Palatino Linotype"/>
              <a:cs typeface="Palatino Linotype"/>
              <a:sym typeface="Palatino Linotype"/>
            </a:endParaRPr>
          </a:p>
          <a:p>
            <a:pPr indent="0" lvl="0" marL="0" marR="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 Detect the nucleus recoiling from a weak Χ-N interaction  → low-energy detection thresholds (keV)</a:t>
            </a:r>
            <a:endParaRPr>
              <a:solidFill>
                <a:schemeClr val="dk1"/>
              </a:solidFill>
              <a:latin typeface="Palatino Linotype"/>
              <a:ea typeface="Palatino Linotype"/>
              <a:cs typeface="Palatino Linotype"/>
              <a:sym typeface="Palatino Linotype"/>
            </a:endParaRPr>
          </a:p>
          <a:p>
            <a:pPr indent="0" lvl="0" marL="0" marR="0" rtl="0" algn="l">
              <a:lnSpc>
                <a:spcPct val="115000"/>
              </a:lnSpc>
              <a:spcBef>
                <a:spcPts val="0"/>
              </a:spcBef>
              <a:spcAft>
                <a:spcPts val="0"/>
              </a:spcAft>
              <a:buNone/>
            </a:pPr>
            <a:r>
              <a:rPr lang="en">
                <a:solidFill>
                  <a:schemeClr val="dk1"/>
                </a:solidFill>
                <a:latin typeface="Palatino Linotype"/>
                <a:ea typeface="Palatino Linotype"/>
                <a:cs typeface="Palatino Linotype"/>
                <a:sym typeface="Palatino Linotype"/>
              </a:rPr>
              <a:t>- And distinguish that recoil from natural radioactivity →  low background</a:t>
            </a:r>
            <a:endParaRPr>
              <a:solidFill>
                <a:schemeClr val="dk1"/>
              </a:solidFill>
              <a:latin typeface="Palatino Linotype"/>
              <a:ea typeface="Palatino Linotype"/>
              <a:cs typeface="Palatino Linotype"/>
              <a:sym typeface="Palatino Linotype"/>
            </a:endParaRPr>
          </a:p>
          <a:p>
            <a:pPr indent="0" lvl="0" marL="0" marR="0" rtl="0" algn="l">
              <a:lnSpc>
                <a:spcPct val="115000"/>
              </a:lnSpc>
              <a:spcBef>
                <a:spcPts val="0"/>
              </a:spcBef>
              <a:spcAft>
                <a:spcPts val="0"/>
              </a:spcAft>
              <a:buNone/>
            </a:pPr>
            <a:r>
              <a:t/>
            </a:r>
            <a:endParaRPr>
              <a:solidFill>
                <a:schemeClr val="dk1"/>
              </a:solidFill>
              <a:latin typeface="Palatino Linotype"/>
              <a:ea typeface="Palatino Linotype"/>
              <a:cs typeface="Palatino Linotype"/>
              <a:sym typeface="Palatino Linotype"/>
            </a:endParaRPr>
          </a:p>
        </p:txBody>
      </p:sp>
      <p:sp>
        <p:nvSpPr>
          <p:cNvPr id="3654" name="Google Shape;3654;p11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655" name="Google Shape;3655;p11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656" name="Google Shape;3656;p11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657" name="Google Shape;3657;p117"/>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Requirements for Dark Matter noble elements detectors</a:t>
            </a:r>
            <a:endParaRPr/>
          </a:p>
        </p:txBody>
      </p:sp>
      <p:pic>
        <p:nvPicPr>
          <p:cNvPr id="3658" name="Google Shape;3658;p117"/>
          <p:cNvPicPr preferRelativeResize="0"/>
          <p:nvPr/>
        </p:nvPicPr>
        <p:blipFill>
          <a:blip r:embed="rId3">
            <a:alphaModFix/>
          </a:blip>
          <a:stretch>
            <a:fillRect/>
          </a:stretch>
        </p:blipFill>
        <p:spPr>
          <a:xfrm>
            <a:off x="5827750" y="1562400"/>
            <a:ext cx="3163850" cy="3046089"/>
          </a:xfrm>
          <a:prstGeom prst="rect">
            <a:avLst/>
          </a:prstGeom>
          <a:noFill/>
          <a:ln>
            <a:noFill/>
          </a:ln>
        </p:spPr>
      </p:pic>
      <p:sp>
        <p:nvSpPr>
          <p:cNvPr id="3659" name="Google Shape;3659;p117"/>
          <p:cNvSpPr txBox="1"/>
          <p:nvPr/>
        </p:nvSpPr>
        <p:spPr>
          <a:xfrm>
            <a:off x="152400" y="1676400"/>
            <a:ext cx="55950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531B93"/>
                </a:solidFill>
                <a:latin typeface="Palatino Linotype"/>
                <a:ea typeface="Palatino Linotype"/>
                <a:cs typeface="Palatino Linotype"/>
                <a:sym typeface="Palatino Linotype"/>
              </a:rPr>
              <a:t>Ar seems a good choice, but </a:t>
            </a:r>
            <a:r>
              <a:rPr baseline="30000" lang="en">
                <a:solidFill>
                  <a:srgbClr val="531B93"/>
                </a:solidFill>
                <a:latin typeface="Palatino Linotype"/>
                <a:ea typeface="Palatino Linotype"/>
                <a:cs typeface="Palatino Linotype"/>
                <a:sym typeface="Palatino Linotype"/>
              </a:rPr>
              <a:t>39</a:t>
            </a:r>
            <a:r>
              <a:rPr lang="en">
                <a:solidFill>
                  <a:srgbClr val="531B93"/>
                </a:solidFill>
                <a:latin typeface="Palatino Linotype"/>
                <a:ea typeface="Palatino Linotype"/>
                <a:cs typeface="Palatino Linotype"/>
                <a:sym typeface="Palatino Linotype"/>
              </a:rPr>
              <a:t>Ar (≤565 keV) contamination</a:t>
            </a:r>
            <a:endParaRPr>
              <a:solidFill>
                <a:srgbClr val="531B93"/>
              </a:solidFill>
              <a:latin typeface="Palatino Linotype"/>
              <a:ea typeface="Palatino Linotype"/>
              <a:cs typeface="Palatino Linotype"/>
              <a:sym typeface="Palatino Linotype"/>
            </a:endParaRPr>
          </a:p>
          <a:p>
            <a:pPr indent="0" lvl="0" marL="0" rtl="0" algn="l">
              <a:lnSpc>
                <a:spcPct val="115000"/>
              </a:lnSpc>
              <a:spcBef>
                <a:spcPts val="0"/>
              </a:spcBef>
              <a:spcAft>
                <a:spcPts val="0"/>
              </a:spcAft>
              <a:buNone/>
            </a:pPr>
            <a:r>
              <a:rPr lang="en">
                <a:solidFill>
                  <a:srgbClr val="531B93"/>
                </a:solidFill>
                <a:latin typeface="Palatino Linotype"/>
                <a:ea typeface="Palatino Linotype"/>
                <a:cs typeface="Palatino Linotype"/>
                <a:sym typeface="Palatino Linotype"/>
              </a:rPr>
              <a:t>So Xe became the default (until we found underground Ar)</a:t>
            </a:r>
            <a:endParaRPr>
              <a:solidFill>
                <a:srgbClr val="531B93"/>
              </a:solidFill>
              <a:latin typeface="Palatino Linotype"/>
              <a:ea typeface="Palatino Linotype"/>
              <a:cs typeface="Palatino Linotype"/>
              <a:sym typeface="Palatino Linotype"/>
            </a:endParaRPr>
          </a:p>
        </p:txBody>
      </p:sp>
      <p:pic>
        <p:nvPicPr>
          <p:cNvPr id="3660" name="Google Shape;3660;p117"/>
          <p:cNvPicPr preferRelativeResize="0"/>
          <p:nvPr/>
        </p:nvPicPr>
        <p:blipFill>
          <a:blip r:embed="rId4">
            <a:alphaModFix/>
          </a:blip>
          <a:stretch>
            <a:fillRect/>
          </a:stretch>
        </p:blipFill>
        <p:spPr>
          <a:xfrm>
            <a:off x="152400" y="2324399"/>
            <a:ext cx="4909635" cy="2401350"/>
          </a:xfrm>
          <a:prstGeom prst="rect">
            <a:avLst/>
          </a:prstGeom>
          <a:noFill/>
          <a:ln>
            <a:noFill/>
          </a:ln>
        </p:spPr>
      </p:pic>
      <p:sp>
        <p:nvSpPr>
          <p:cNvPr id="3661" name="Google Shape;3661;p117"/>
          <p:cNvSpPr txBox="1"/>
          <p:nvPr/>
        </p:nvSpPr>
        <p:spPr>
          <a:xfrm>
            <a:off x="552500" y="4442650"/>
            <a:ext cx="34449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DEAP Collaboration, Phys. Rev. D 100, 072009 (2019)</a:t>
            </a:r>
            <a:endParaRPr sz="1000">
              <a:solidFill>
                <a:schemeClr val="dk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5" name="Shape 3665"/>
        <p:cNvGrpSpPr/>
        <p:nvPr/>
      </p:nvGrpSpPr>
      <p:grpSpPr>
        <a:xfrm>
          <a:off x="0" y="0"/>
          <a:ext cx="0" cy="0"/>
          <a:chOff x="0" y="0"/>
          <a:chExt cx="0" cy="0"/>
        </a:xfrm>
      </p:grpSpPr>
      <p:sp>
        <p:nvSpPr>
          <p:cNvPr id="3666" name="Google Shape;3666;p118"/>
          <p:cNvSpPr txBox="1"/>
          <p:nvPr/>
        </p:nvSpPr>
        <p:spPr>
          <a:xfrm>
            <a:off x="4347625" y="685800"/>
            <a:ext cx="4514100" cy="33786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13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 Dual-phase TPC: liquid &amp; gas</a:t>
            </a:r>
            <a:endParaRPr>
              <a:solidFill>
                <a:schemeClr val="dk1"/>
              </a:solidFill>
              <a:latin typeface="Palatino Linotype"/>
              <a:ea typeface="Palatino Linotype"/>
              <a:cs typeface="Palatino Linotype"/>
              <a:sym typeface="Palatino Linotype"/>
            </a:endParaRPr>
          </a:p>
          <a:p>
            <a:pPr indent="0" lvl="0" marL="12700" rtl="0" algn="l">
              <a:lnSpc>
                <a:spcPct val="115000"/>
              </a:lnSpc>
              <a:spcBef>
                <a:spcPts val="13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 Amplification (</a:t>
            </a:r>
            <a:r>
              <a:rPr i="1" lang="en">
                <a:solidFill>
                  <a:schemeClr val="dk1"/>
                </a:solidFill>
                <a:latin typeface="Palatino Linotype"/>
                <a:ea typeface="Palatino Linotype"/>
                <a:cs typeface="Palatino Linotype"/>
                <a:sym typeface="Palatino Linotype"/>
              </a:rPr>
              <a:t>e.g.</a:t>
            </a:r>
            <a:r>
              <a:rPr lang="en">
                <a:solidFill>
                  <a:schemeClr val="dk1"/>
                </a:solidFill>
                <a:latin typeface="Palatino Linotype"/>
                <a:ea typeface="Palatino Linotype"/>
                <a:cs typeface="Palatino Linotype"/>
                <a:sym typeface="Palatino Linotype"/>
              </a:rPr>
              <a:t>~30ph/e</a:t>
            </a:r>
            <a:r>
              <a:rPr baseline="30000" lang="en">
                <a:solidFill>
                  <a:schemeClr val="dk1"/>
                </a:solidFill>
                <a:latin typeface="Palatino Linotype"/>
                <a:ea typeface="Palatino Linotype"/>
                <a:cs typeface="Palatino Linotype"/>
                <a:sym typeface="Palatino Linotype"/>
              </a:rPr>
              <a:t>-</a:t>
            </a:r>
            <a:r>
              <a:rPr lang="en">
                <a:solidFill>
                  <a:schemeClr val="dk1"/>
                </a:solidFill>
                <a:latin typeface="Palatino Linotype"/>
                <a:ea typeface="Palatino Linotype"/>
                <a:cs typeface="Palatino Linotype"/>
                <a:sym typeface="Palatino Linotype"/>
              </a:rPr>
              <a:t>) of charge with electroluminescence (S2) in vapor phase</a:t>
            </a:r>
            <a:endParaRPr>
              <a:solidFill>
                <a:schemeClr val="dk1"/>
              </a:solidFill>
              <a:latin typeface="Palatino Linotype"/>
              <a:ea typeface="Palatino Linotype"/>
              <a:cs typeface="Palatino Linotype"/>
              <a:sym typeface="Palatino Linotype"/>
            </a:endParaRPr>
          </a:p>
          <a:p>
            <a:pPr indent="0" lvl="0" marL="12700" rtl="0" algn="l">
              <a:lnSpc>
                <a:spcPct val="115000"/>
              </a:lnSpc>
              <a:spcBef>
                <a:spcPts val="13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 Self-shielding: attenuation lengths of photons &lt;10 cm for few MeV photons (additional shielding w/ outer detectors)</a:t>
            </a:r>
            <a:endParaRPr>
              <a:solidFill>
                <a:schemeClr val="dk1"/>
              </a:solidFill>
              <a:latin typeface="Palatino Linotype"/>
              <a:ea typeface="Palatino Linotype"/>
              <a:cs typeface="Palatino Linotype"/>
              <a:sym typeface="Palatino Linotype"/>
            </a:endParaRPr>
          </a:p>
          <a:p>
            <a:pPr indent="0" lvl="0" marL="12700" rtl="0" algn="l">
              <a:lnSpc>
                <a:spcPct val="115000"/>
              </a:lnSpc>
              <a:spcBef>
                <a:spcPts val="13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 Position identification ~mm level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	(helps w/ bgk </a:t>
            </a:r>
            <a:r>
              <a:rPr lang="en">
                <a:solidFill>
                  <a:schemeClr val="dk1"/>
                </a:solidFill>
                <a:latin typeface="Palatino Linotype"/>
                <a:ea typeface="Palatino Linotype"/>
                <a:cs typeface="Palatino Linotype"/>
                <a:sym typeface="Palatino Linotype"/>
              </a:rPr>
              <a:t>discrimination</a:t>
            </a:r>
            <a:r>
              <a:rPr lang="en">
                <a:solidFill>
                  <a:schemeClr val="dk1"/>
                </a:solidFill>
                <a:latin typeface="Palatino Linotype"/>
                <a:ea typeface="Palatino Linotype"/>
                <a:cs typeface="Palatino Linotype"/>
                <a:sym typeface="Palatino Linotype"/>
              </a:rPr>
              <a:t>)</a:t>
            </a:r>
            <a:br>
              <a:rPr lang="en">
                <a:solidFill>
                  <a:schemeClr val="dk1"/>
                </a:solidFill>
                <a:latin typeface="Palatino Linotype"/>
                <a:ea typeface="Palatino Linotype"/>
                <a:cs typeface="Palatino Linotype"/>
                <a:sym typeface="Palatino Linotype"/>
              </a:rPr>
            </a:b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 Calibration done w/ injection of </a:t>
            </a:r>
            <a:r>
              <a:rPr lang="en">
                <a:solidFill>
                  <a:schemeClr val="dk1"/>
                </a:solidFill>
                <a:latin typeface="Palatino Linotype"/>
                <a:ea typeface="Palatino Linotype"/>
                <a:cs typeface="Palatino Linotype"/>
                <a:sym typeface="Palatino Linotype"/>
              </a:rPr>
              <a:t>sources</a:t>
            </a:r>
            <a:endParaRPr>
              <a:solidFill>
                <a:schemeClr val="dk1"/>
              </a:solidFill>
              <a:latin typeface="Palatino Linotype"/>
              <a:ea typeface="Palatino Linotype"/>
              <a:cs typeface="Palatino Linotype"/>
              <a:sym typeface="Palatino Linotype"/>
            </a:endParaRPr>
          </a:p>
          <a:p>
            <a:pPr indent="0" lvl="0" marL="0" rtl="0" algn="l">
              <a:lnSpc>
                <a:spcPct val="115000"/>
              </a:lnSpc>
              <a:spcBef>
                <a:spcPts val="0"/>
              </a:spcBef>
              <a:spcAft>
                <a:spcPts val="0"/>
              </a:spcAft>
              <a:buNone/>
            </a:pPr>
            <a:r>
              <a:t/>
            </a:r>
            <a:endParaRPr>
              <a:solidFill>
                <a:schemeClr val="dk1"/>
              </a:solidFill>
              <a:latin typeface="Palatino Linotype"/>
              <a:ea typeface="Palatino Linotype"/>
              <a:cs typeface="Palatino Linotype"/>
              <a:sym typeface="Palatino Linotype"/>
            </a:endParaRPr>
          </a:p>
        </p:txBody>
      </p:sp>
      <p:sp>
        <p:nvSpPr>
          <p:cNvPr id="3667" name="Google Shape;3667;p11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668" name="Google Shape;3668;p11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669" name="Google Shape;3669;p11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670" name="Google Shape;3670;p118"/>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Xenon TPCs for Dark Matter</a:t>
            </a:r>
            <a:endParaRPr/>
          </a:p>
        </p:txBody>
      </p:sp>
      <p:pic>
        <p:nvPicPr>
          <p:cNvPr id="3671" name="Google Shape;3671;p118"/>
          <p:cNvPicPr preferRelativeResize="0"/>
          <p:nvPr/>
        </p:nvPicPr>
        <p:blipFill>
          <a:blip r:embed="rId3">
            <a:alphaModFix/>
          </a:blip>
          <a:stretch>
            <a:fillRect/>
          </a:stretch>
        </p:blipFill>
        <p:spPr>
          <a:xfrm>
            <a:off x="152400" y="820174"/>
            <a:ext cx="4123950" cy="38293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5" name="Shape 3675"/>
        <p:cNvGrpSpPr/>
        <p:nvPr/>
      </p:nvGrpSpPr>
      <p:grpSpPr>
        <a:xfrm>
          <a:off x="0" y="0"/>
          <a:ext cx="0" cy="0"/>
          <a:chOff x="0" y="0"/>
          <a:chExt cx="0" cy="0"/>
        </a:xfrm>
      </p:grpSpPr>
      <p:sp>
        <p:nvSpPr>
          <p:cNvPr id="3676" name="Google Shape;3676;p11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677" name="Google Shape;3677;p11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678" name="Google Shape;3678;p11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679" name="Google Shape;3679;p119"/>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Xenon TPCs for Dark Matter</a:t>
            </a:r>
            <a:endParaRPr/>
          </a:p>
        </p:txBody>
      </p:sp>
      <p:pic>
        <p:nvPicPr>
          <p:cNvPr id="3680" name="Google Shape;3680;p119"/>
          <p:cNvPicPr preferRelativeResize="0"/>
          <p:nvPr/>
        </p:nvPicPr>
        <p:blipFill>
          <a:blip r:embed="rId3">
            <a:alphaModFix/>
          </a:blip>
          <a:stretch>
            <a:fillRect/>
          </a:stretch>
        </p:blipFill>
        <p:spPr>
          <a:xfrm>
            <a:off x="152400" y="820174"/>
            <a:ext cx="4123950" cy="3829375"/>
          </a:xfrm>
          <a:prstGeom prst="rect">
            <a:avLst/>
          </a:prstGeom>
          <a:noFill/>
          <a:ln>
            <a:noFill/>
          </a:ln>
        </p:spPr>
      </p:pic>
      <p:sp>
        <p:nvSpPr>
          <p:cNvPr id="3681" name="Google Shape;3681;p119"/>
          <p:cNvSpPr txBox="1"/>
          <p:nvPr/>
        </p:nvSpPr>
        <p:spPr>
          <a:xfrm>
            <a:off x="4347625" y="685800"/>
            <a:ext cx="4514100" cy="13914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1300"/>
              </a:spcBef>
              <a:spcAft>
                <a:spcPts val="0"/>
              </a:spcAft>
              <a:buNone/>
            </a:pPr>
            <a:r>
              <a:rPr lang="en">
                <a:solidFill>
                  <a:schemeClr val="dk1"/>
                </a:solidFill>
                <a:latin typeface="Palatino Linotype"/>
                <a:ea typeface="Palatino Linotype"/>
                <a:cs typeface="Palatino Linotype"/>
                <a:sym typeface="Palatino Linotype"/>
              </a:rPr>
              <a:t>→ Combining S1 (scintillation) and S2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(amplified electroluminescence) allows for Pulse Shape Discrimination: differentiate signal and background</a:t>
            </a:r>
            <a:endParaRPr>
              <a:solidFill>
                <a:schemeClr val="dk1"/>
              </a:solidFill>
              <a:latin typeface="Palatino Linotype"/>
              <a:ea typeface="Palatino Linotype"/>
              <a:cs typeface="Palatino Linotype"/>
              <a:sym typeface="Palatino Linotype"/>
            </a:endParaRPr>
          </a:p>
          <a:p>
            <a:pPr indent="0" lvl="0" marL="0" rtl="0" algn="l">
              <a:lnSpc>
                <a:spcPct val="115000"/>
              </a:lnSpc>
              <a:spcBef>
                <a:spcPts val="0"/>
              </a:spcBef>
              <a:spcAft>
                <a:spcPts val="0"/>
              </a:spcAft>
              <a:buNone/>
            </a:pPr>
            <a:r>
              <a:t/>
            </a:r>
            <a:endParaRPr>
              <a:solidFill>
                <a:schemeClr val="dk1"/>
              </a:solidFill>
              <a:latin typeface="Palatino Linotype"/>
              <a:ea typeface="Palatino Linotype"/>
              <a:cs typeface="Palatino Linotype"/>
              <a:sym typeface="Palatino Linotype"/>
            </a:endParaRPr>
          </a:p>
        </p:txBody>
      </p:sp>
      <p:pic>
        <p:nvPicPr>
          <p:cNvPr id="3682" name="Google Shape;3682;p119"/>
          <p:cNvPicPr preferRelativeResize="0"/>
          <p:nvPr/>
        </p:nvPicPr>
        <p:blipFill>
          <a:blip r:embed="rId4">
            <a:alphaModFix/>
          </a:blip>
          <a:stretch>
            <a:fillRect/>
          </a:stretch>
        </p:blipFill>
        <p:spPr>
          <a:xfrm>
            <a:off x="4271420" y="2001000"/>
            <a:ext cx="1636700" cy="1727950"/>
          </a:xfrm>
          <a:prstGeom prst="rect">
            <a:avLst/>
          </a:prstGeom>
          <a:noFill/>
          <a:ln>
            <a:noFill/>
          </a:ln>
        </p:spPr>
      </p:pic>
      <p:pic>
        <p:nvPicPr>
          <p:cNvPr id="3683" name="Google Shape;3683;p119"/>
          <p:cNvPicPr preferRelativeResize="0"/>
          <p:nvPr/>
        </p:nvPicPr>
        <p:blipFill>
          <a:blip r:embed="rId5">
            <a:alphaModFix/>
          </a:blip>
          <a:stretch>
            <a:fillRect/>
          </a:stretch>
        </p:blipFill>
        <p:spPr>
          <a:xfrm>
            <a:off x="6092927" y="1848600"/>
            <a:ext cx="2218675" cy="21041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7" name="Shape 3687"/>
        <p:cNvGrpSpPr/>
        <p:nvPr/>
      </p:nvGrpSpPr>
      <p:grpSpPr>
        <a:xfrm>
          <a:off x="0" y="0"/>
          <a:ext cx="0" cy="0"/>
          <a:chOff x="0" y="0"/>
          <a:chExt cx="0" cy="0"/>
        </a:xfrm>
      </p:grpSpPr>
      <p:sp>
        <p:nvSpPr>
          <p:cNvPr id="3688" name="Google Shape;3688;p12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689" name="Google Shape;3689;p12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690" name="Google Shape;3690;p12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691" name="Google Shape;3691;p120"/>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Xenon TPCs for Dark Matter</a:t>
            </a:r>
            <a:endParaRPr/>
          </a:p>
        </p:txBody>
      </p:sp>
      <p:pic>
        <p:nvPicPr>
          <p:cNvPr id="3692" name="Google Shape;3692;p120"/>
          <p:cNvPicPr preferRelativeResize="0"/>
          <p:nvPr/>
        </p:nvPicPr>
        <p:blipFill>
          <a:blip r:embed="rId3">
            <a:alphaModFix/>
          </a:blip>
          <a:stretch>
            <a:fillRect/>
          </a:stretch>
        </p:blipFill>
        <p:spPr>
          <a:xfrm>
            <a:off x="152400" y="571800"/>
            <a:ext cx="7380170" cy="407775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6" name="Shape 3696"/>
        <p:cNvGrpSpPr/>
        <p:nvPr/>
      </p:nvGrpSpPr>
      <p:grpSpPr>
        <a:xfrm>
          <a:off x="0" y="0"/>
          <a:ext cx="0" cy="0"/>
          <a:chOff x="0" y="0"/>
          <a:chExt cx="0" cy="0"/>
        </a:xfrm>
      </p:grpSpPr>
      <p:sp>
        <p:nvSpPr>
          <p:cNvPr id="3697" name="Google Shape;3697;p12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698" name="Google Shape;3698;p12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699" name="Google Shape;3699;p12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700" name="Google Shape;3700;p121"/>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Xenon TPCs for Dark Matter</a:t>
            </a:r>
            <a:endParaRPr/>
          </a:p>
        </p:txBody>
      </p:sp>
      <p:pic>
        <p:nvPicPr>
          <p:cNvPr id="3701" name="Google Shape;3701;p121"/>
          <p:cNvPicPr preferRelativeResize="0"/>
          <p:nvPr/>
        </p:nvPicPr>
        <p:blipFill>
          <a:blip r:embed="rId3">
            <a:alphaModFix/>
          </a:blip>
          <a:stretch>
            <a:fillRect/>
          </a:stretch>
        </p:blipFill>
        <p:spPr>
          <a:xfrm>
            <a:off x="152400" y="571800"/>
            <a:ext cx="7429081" cy="407776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5" name="Shape 3705"/>
        <p:cNvGrpSpPr/>
        <p:nvPr/>
      </p:nvGrpSpPr>
      <p:grpSpPr>
        <a:xfrm>
          <a:off x="0" y="0"/>
          <a:ext cx="0" cy="0"/>
          <a:chOff x="0" y="0"/>
          <a:chExt cx="0" cy="0"/>
        </a:xfrm>
      </p:grpSpPr>
      <p:pic>
        <p:nvPicPr>
          <p:cNvPr id="3706" name="Google Shape;3706;p122"/>
          <p:cNvPicPr preferRelativeResize="0"/>
          <p:nvPr/>
        </p:nvPicPr>
        <p:blipFill>
          <a:blip r:embed="rId3">
            <a:alphaModFix/>
          </a:blip>
          <a:stretch>
            <a:fillRect/>
          </a:stretch>
        </p:blipFill>
        <p:spPr>
          <a:xfrm>
            <a:off x="4677525" y="1880900"/>
            <a:ext cx="3454300" cy="2729200"/>
          </a:xfrm>
          <a:prstGeom prst="rect">
            <a:avLst/>
          </a:prstGeom>
          <a:noFill/>
          <a:ln>
            <a:noFill/>
          </a:ln>
        </p:spPr>
      </p:pic>
      <p:sp>
        <p:nvSpPr>
          <p:cNvPr id="3707" name="Google Shape;3707;p12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708" name="Google Shape;3708;p12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709" name="Google Shape;3709;p12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710" name="Google Shape;3710;p122"/>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Xenon TPCs for Dark Matter</a:t>
            </a:r>
            <a:endParaRPr/>
          </a:p>
        </p:txBody>
      </p:sp>
      <p:pic>
        <p:nvPicPr>
          <p:cNvPr id="3711" name="Google Shape;3711;p122"/>
          <p:cNvPicPr preferRelativeResize="0"/>
          <p:nvPr/>
        </p:nvPicPr>
        <p:blipFill>
          <a:blip r:embed="rId4">
            <a:alphaModFix/>
          </a:blip>
          <a:stretch>
            <a:fillRect/>
          </a:stretch>
        </p:blipFill>
        <p:spPr>
          <a:xfrm>
            <a:off x="152400" y="820174"/>
            <a:ext cx="4123950" cy="3829375"/>
          </a:xfrm>
          <a:prstGeom prst="rect">
            <a:avLst/>
          </a:prstGeom>
          <a:noFill/>
          <a:ln>
            <a:noFill/>
          </a:ln>
        </p:spPr>
      </p:pic>
      <p:sp>
        <p:nvSpPr>
          <p:cNvPr id="3712" name="Google Shape;3712;p122"/>
          <p:cNvSpPr txBox="1"/>
          <p:nvPr/>
        </p:nvSpPr>
        <p:spPr>
          <a:xfrm>
            <a:off x="4347625" y="685800"/>
            <a:ext cx="4514100" cy="13914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1300"/>
              </a:spcBef>
              <a:spcAft>
                <a:spcPts val="0"/>
              </a:spcAft>
              <a:buNone/>
            </a:pPr>
            <a:r>
              <a:rPr lang="en">
                <a:solidFill>
                  <a:schemeClr val="dk1"/>
                </a:solidFill>
                <a:latin typeface="Palatino Linotype"/>
                <a:ea typeface="Palatino Linotype"/>
                <a:cs typeface="Palatino Linotype"/>
                <a:sym typeface="Palatino Linotype"/>
              </a:rPr>
              <a:t>→ Combining S1 (scintillation) and S2 </a:t>
            </a:r>
            <a:br>
              <a:rPr lang="en">
                <a:solidFill>
                  <a:schemeClr val="dk1"/>
                </a:solidFill>
                <a:latin typeface="Palatino Linotype"/>
                <a:ea typeface="Palatino Linotype"/>
                <a:cs typeface="Palatino Linotype"/>
                <a:sym typeface="Palatino Linotype"/>
              </a:rPr>
            </a:br>
            <a:r>
              <a:rPr lang="en">
                <a:solidFill>
                  <a:schemeClr val="dk1"/>
                </a:solidFill>
                <a:latin typeface="Palatino Linotype"/>
                <a:ea typeface="Palatino Linotype"/>
                <a:cs typeface="Palatino Linotype"/>
                <a:sym typeface="Palatino Linotype"/>
              </a:rPr>
              <a:t>(amplified electroluminescence) allows for Pulse Shape Discrimination: differentiate signal and background</a:t>
            </a:r>
            <a:endParaRPr>
              <a:solidFill>
                <a:schemeClr val="dk1"/>
              </a:solidFill>
              <a:latin typeface="Palatino Linotype"/>
              <a:ea typeface="Palatino Linotype"/>
              <a:cs typeface="Palatino Linotype"/>
              <a:sym typeface="Palatino Linotype"/>
            </a:endParaRPr>
          </a:p>
          <a:p>
            <a:pPr indent="0" lvl="0" marL="0" rtl="0" algn="l">
              <a:lnSpc>
                <a:spcPct val="115000"/>
              </a:lnSpc>
              <a:spcBef>
                <a:spcPts val="0"/>
              </a:spcBef>
              <a:spcAft>
                <a:spcPts val="0"/>
              </a:spcAft>
              <a:buNone/>
            </a:pPr>
            <a:r>
              <a:t/>
            </a:r>
            <a:endParaRPr>
              <a:solidFill>
                <a:schemeClr val="dk1"/>
              </a:solidFill>
              <a:latin typeface="Palatino Linotype"/>
              <a:ea typeface="Palatino Linotype"/>
              <a:cs typeface="Palatino Linotype"/>
              <a:sym typeface="Palatino Linotype"/>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6" name="Shape 3716"/>
        <p:cNvGrpSpPr/>
        <p:nvPr/>
      </p:nvGrpSpPr>
      <p:grpSpPr>
        <a:xfrm>
          <a:off x="0" y="0"/>
          <a:ext cx="0" cy="0"/>
          <a:chOff x="0" y="0"/>
          <a:chExt cx="0" cy="0"/>
        </a:xfrm>
      </p:grpSpPr>
      <p:sp>
        <p:nvSpPr>
          <p:cNvPr id="3717" name="Google Shape;3717;p12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718" name="Google Shape;3718;p12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719" name="Google Shape;3719;p12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720" name="Google Shape;3720;p123"/>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Argon TPCs for Dark Matter</a:t>
            </a:r>
            <a:endParaRPr/>
          </a:p>
        </p:txBody>
      </p:sp>
      <p:sp>
        <p:nvSpPr>
          <p:cNvPr id="3721" name="Google Shape;3721;p123"/>
          <p:cNvSpPr txBox="1"/>
          <p:nvPr/>
        </p:nvSpPr>
        <p:spPr>
          <a:xfrm>
            <a:off x="222250" y="685800"/>
            <a:ext cx="5453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chemeClr val="dk1"/>
              </a:solidFill>
              <a:latin typeface="Palatino Linotype"/>
              <a:ea typeface="Palatino Linotype"/>
              <a:cs typeface="Palatino Linotype"/>
              <a:sym typeface="Palatino Linotype"/>
            </a:endParaRPr>
          </a:p>
        </p:txBody>
      </p:sp>
      <p:pic>
        <p:nvPicPr>
          <p:cNvPr id="3722" name="Google Shape;3722;p123"/>
          <p:cNvPicPr preferRelativeResize="0"/>
          <p:nvPr/>
        </p:nvPicPr>
        <p:blipFill>
          <a:blip r:embed="rId3">
            <a:alphaModFix/>
          </a:blip>
          <a:stretch>
            <a:fillRect/>
          </a:stretch>
        </p:blipFill>
        <p:spPr>
          <a:xfrm>
            <a:off x="457200" y="781200"/>
            <a:ext cx="7925150" cy="3026200"/>
          </a:xfrm>
          <a:prstGeom prst="rect">
            <a:avLst/>
          </a:prstGeom>
          <a:noFill/>
          <a:ln>
            <a:noFill/>
          </a:ln>
        </p:spPr>
      </p:pic>
      <p:sp>
        <p:nvSpPr>
          <p:cNvPr id="3723" name="Google Shape;3723;p123"/>
          <p:cNvSpPr txBox="1"/>
          <p:nvPr/>
        </p:nvSpPr>
        <p:spPr>
          <a:xfrm>
            <a:off x="232825" y="3760625"/>
            <a:ext cx="8581200" cy="885600"/>
          </a:xfrm>
          <a:prstGeom prst="rect">
            <a:avLst/>
          </a:prstGeom>
          <a:noFill/>
          <a:ln>
            <a:noFill/>
          </a:ln>
        </p:spPr>
        <p:txBody>
          <a:bodyPr anchorCtr="0" anchor="t" bIns="91425" lIns="91425" spcFirstLastPara="1" rIns="91425" wrap="square" tIns="91425">
            <a:spAutoFit/>
          </a:bodyPr>
          <a:lstStyle/>
          <a:p>
            <a:pPr indent="0" lvl="0" marL="12700" marR="0" rtl="0" algn="l">
              <a:lnSpc>
                <a:spcPct val="115000"/>
              </a:lnSpc>
              <a:spcBef>
                <a:spcPts val="1300"/>
              </a:spcBef>
              <a:spcAft>
                <a:spcPts val="0"/>
              </a:spcAft>
              <a:buNone/>
            </a:pPr>
            <a:r>
              <a:rPr lang="en" sz="1800">
                <a:solidFill>
                  <a:schemeClr val="dk1"/>
                </a:solidFill>
                <a:latin typeface="Palatino Linotype"/>
                <a:ea typeface="Palatino Linotype"/>
                <a:cs typeface="Palatino Linotype"/>
                <a:sym typeface="Palatino Linotype"/>
              </a:rPr>
              <a:t>LAr is also powerful for dark matter search, but </a:t>
            </a:r>
            <a:r>
              <a:rPr baseline="30000" lang="en" sz="1800">
                <a:solidFill>
                  <a:schemeClr val="dk1"/>
                </a:solidFill>
                <a:latin typeface="Palatino Linotype"/>
                <a:ea typeface="Palatino Linotype"/>
                <a:cs typeface="Palatino Linotype"/>
                <a:sym typeface="Palatino Linotype"/>
              </a:rPr>
              <a:t>39</a:t>
            </a:r>
            <a:r>
              <a:rPr lang="en" sz="1800">
                <a:solidFill>
                  <a:schemeClr val="dk1"/>
                </a:solidFill>
                <a:latin typeface="Palatino Linotype"/>
                <a:ea typeface="Palatino Linotype"/>
                <a:cs typeface="Palatino Linotype"/>
                <a:sym typeface="Palatino Linotype"/>
              </a:rPr>
              <a:t>Ar is a big issue… until now!</a:t>
            </a:r>
            <a:endParaRPr sz="1800">
              <a:solidFill>
                <a:schemeClr val="dk1"/>
              </a:solidFill>
              <a:latin typeface="Palatino Linotype"/>
              <a:ea typeface="Palatino Linotype"/>
              <a:cs typeface="Palatino Linotype"/>
              <a:sym typeface="Palatino Linotype"/>
            </a:endParaRPr>
          </a:p>
          <a:p>
            <a:pPr indent="0" lvl="0" marL="12700" marR="0" rtl="0" algn="l">
              <a:lnSpc>
                <a:spcPct val="115000"/>
              </a:lnSpc>
              <a:spcBef>
                <a:spcPts val="1300"/>
              </a:spcBef>
              <a:spcAft>
                <a:spcPts val="0"/>
              </a:spcAft>
              <a:buNone/>
            </a:pPr>
            <a:r>
              <a:t/>
            </a:r>
            <a:endParaRPr>
              <a:solidFill>
                <a:schemeClr val="dk1"/>
              </a:solidFill>
              <a:latin typeface="Palatino Linotype"/>
              <a:ea typeface="Palatino Linotype"/>
              <a:cs typeface="Palatino Linotype"/>
              <a:sym typeface="Palatino Linotype"/>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7" name="Shape 3727"/>
        <p:cNvGrpSpPr/>
        <p:nvPr/>
      </p:nvGrpSpPr>
      <p:grpSpPr>
        <a:xfrm>
          <a:off x="0" y="0"/>
          <a:ext cx="0" cy="0"/>
          <a:chOff x="0" y="0"/>
          <a:chExt cx="0" cy="0"/>
        </a:xfrm>
      </p:grpSpPr>
      <p:sp>
        <p:nvSpPr>
          <p:cNvPr id="3728" name="Google Shape;3728;p12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729" name="Google Shape;3729;p12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730" name="Google Shape;3730;p12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731" name="Google Shape;3731;p124"/>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Underground argon</a:t>
            </a:r>
            <a:endParaRPr/>
          </a:p>
        </p:txBody>
      </p:sp>
      <p:sp>
        <p:nvSpPr>
          <p:cNvPr id="3732" name="Google Shape;3732;p124"/>
          <p:cNvSpPr txBox="1"/>
          <p:nvPr/>
        </p:nvSpPr>
        <p:spPr>
          <a:xfrm>
            <a:off x="146050" y="609600"/>
            <a:ext cx="87750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aseline="30000" lang="en" sz="1600">
                <a:solidFill>
                  <a:schemeClr val="dk1"/>
                </a:solidFill>
                <a:latin typeface="Palatino Linotype"/>
                <a:ea typeface="Palatino Linotype"/>
                <a:cs typeface="Palatino Linotype"/>
                <a:sym typeface="Palatino Linotype"/>
              </a:rPr>
              <a:t>39</a:t>
            </a:r>
            <a:r>
              <a:rPr lang="en" sz="1600">
                <a:solidFill>
                  <a:schemeClr val="dk1"/>
                </a:solidFill>
                <a:latin typeface="Palatino Linotype"/>
                <a:ea typeface="Palatino Linotype"/>
                <a:cs typeface="Palatino Linotype"/>
                <a:sym typeface="Palatino Linotype"/>
              </a:rPr>
              <a:t>Ar is produced by cosmic ray activation → “shielded” </a:t>
            </a:r>
            <a:r>
              <a:rPr lang="en" sz="1600">
                <a:solidFill>
                  <a:schemeClr val="dk1"/>
                </a:solidFill>
                <a:latin typeface="Palatino Linotype"/>
                <a:ea typeface="Palatino Linotype"/>
                <a:cs typeface="Palatino Linotype"/>
                <a:sym typeface="Palatino Linotype"/>
              </a:rPr>
              <a:t>UAr shows a </a:t>
            </a:r>
            <a:r>
              <a:rPr baseline="30000" lang="en" sz="1600">
                <a:solidFill>
                  <a:schemeClr val="dk1"/>
                </a:solidFill>
                <a:latin typeface="Palatino Linotype"/>
                <a:ea typeface="Palatino Linotype"/>
                <a:cs typeface="Palatino Linotype"/>
                <a:sym typeface="Palatino Linotype"/>
              </a:rPr>
              <a:t>39</a:t>
            </a:r>
            <a:r>
              <a:rPr lang="en" sz="1600">
                <a:solidFill>
                  <a:schemeClr val="dk1"/>
                </a:solidFill>
                <a:latin typeface="Palatino Linotype"/>
                <a:ea typeface="Palatino Linotype"/>
                <a:cs typeface="Palatino Linotype"/>
                <a:sym typeface="Palatino Linotype"/>
              </a:rPr>
              <a:t>Ar depletion of o(10</a:t>
            </a:r>
            <a:r>
              <a:rPr baseline="30000" lang="en" sz="1600">
                <a:solidFill>
                  <a:schemeClr val="dk1"/>
                </a:solidFill>
                <a:latin typeface="Palatino Linotype"/>
                <a:ea typeface="Palatino Linotype"/>
                <a:cs typeface="Palatino Linotype"/>
                <a:sym typeface="Palatino Linotype"/>
              </a:rPr>
              <a:t>3</a:t>
            </a:r>
            <a:r>
              <a:rPr lang="en" sz="1600">
                <a:solidFill>
                  <a:schemeClr val="dk1"/>
                </a:solidFill>
                <a:latin typeface="Palatino Linotype"/>
                <a:ea typeface="Palatino Linotype"/>
                <a:cs typeface="Palatino Linotype"/>
                <a:sym typeface="Palatino Linotype"/>
              </a:rPr>
              <a:t>)</a:t>
            </a:r>
            <a:br>
              <a:rPr lang="en" sz="1600">
                <a:solidFill>
                  <a:schemeClr val="dk1"/>
                </a:solidFill>
                <a:latin typeface="Palatino Linotype"/>
                <a:ea typeface="Palatino Linotype"/>
                <a:cs typeface="Palatino Linotype"/>
                <a:sym typeface="Palatino Linotype"/>
              </a:rPr>
            </a:b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Extraction of UAr in C CO</a:t>
            </a:r>
            <a:r>
              <a:rPr baseline="-25000" lang="en" sz="1600">
                <a:solidFill>
                  <a:schemeClr val="dk1"/>
                </a:solidFill>
                <a:latin typeface="Palatino Linotype"/>
                <a:ea typeface="Palatino Linotype"/>
                <a:cs typeface="Palatino Linotype"/>
                <a:sym typeface="Palatino Linotype"/>
              </a:rPr>
              <a:t>2 </a:t>
            </a:r>
            <a:r>
              <a:rPr lang="en" sz="1600">
                <a:solidFill>
                  <a:schemeClr val="dk1"/>
                </a:solidFill>
                <a:latin typeface="Palatino Linotype"/>
                <a:ea typeface="Palatino Linotype"/>
                <a:cs typeface="Palatino Linotype"/>
                <a:sym typeface="Palatino Linotype"/>
              </a:rPr>
              <a:t>rich gas-wells</a:t>
            </a:r>
            <a:br>
              <a:rPr lang="en" sz="1600">
                <a:solidFill>
                  <a:schemeClr val="dk1"/>
                </a:solidFill>
                <a:latin typeface="Palatino Linotype"/>
                <a:ea typeface="Palatino Linotype"/>
                <a:cs typeface="Palatino Linotype"/>
                <a:sym typeface="Palatino Linotype"/>
              </a:rPr>
            </a:br>
            <a:r>
              <a:rPr lang="en" sz="1600">
                <a:solidFill>
                  <a:schemeClr val="dk1"/>
                </a:solidFill>
                <a:latin typeface="Palatino Linotype"/>
                <a:ea typeface="Palatino Linotype"/>
                <a:cs typeface="Palatino Linotype"/>
                <a:sym typeface="Palatino Linotype"/>
              </a:rPr>
              <a:t>(by-product of C0</a:t>
            </a:r>
            <a:r>
              <a:rPr baseline="-25000" lang="en" sz="1600">
                <a:solidFill>
                  <a:schemeClr val="dk1"/>
                </a:solidFill>
                <a:latin typeface="Palatino Linotype"/>
                <a:ea typeface="Palatino Linotype"/>
                <a:cs typeface="Palatino Linotype"/>
                <a:sym typeface="Palatino Linotype"/>
              </a:rPr>
              <a:t>2</a:t>
            </a:r>
            <a:r>
              <a:rPr lang="en" sz="1600">
                <a:solidFill>
                  <a:schemeClr val="dk1"/>
                </a:solidFill>
                <a:latin typeface="Palatino Linotype"/>
                <a:ea typeface="Palatino Linotype"/>
                <a:cs typeface="Palatino Linotype"/>
                <a:sym typeface="Palatino Linotype"/>
              </a:rPr>
              <a:t> extraction) </a:t>
            </a:r>
            <a:endParaRPr sz="1600">
              <a:solidFill>
                <a:schemeClr val="dk1"/>
              </a:solidFill>
              <a:latin typeface="Palatino Linotype"/>
              <a:ea typeface="Palatino Linotype"/>
              <a:cs typeface="Palatino Linotype"/>
              <a:sym typeface="Palatino Linotype"/>
            </a:endParaRPr>
          </a:p>
        </p:txBody>
      </p:sp>
      <p:pic>
        <p:nvPicPr>
          <p:cNvPr id="3733" name="Google Shape;3733;p124"/>
          <p:cNvPicPr preferRelativeResize="0"/>
          <p:nvPr/>
        </p:nvPicPr>
        <p:blipFill>
          <a:blip r:embed="rId3">
            <a:alphaModFix/>
          </a:blip>
          <a:stretch>
            <a:fillRect/>
          </a:stretch>
        </p:blipFill>
        <p:spPr>
          <a:xfrm>
            <a:off x="4495800" y="1238400"/>
            <a:ext cx="4727009" cy="3487361"/>
          </a:xfrm>
          <a:prstGeom prst="rect">
            <a:avLst/>
          </a:prstGeom>
          <a:noFill/>
          <a:ln>
            <a:noFill/>
          </a:ln>
        </p:spPr>
      </p:pic>
      <p:pic>
        <p:nvPicPr>
          <p:cNvPr id="3734" name="Google Shape;3734;p124"/>
          <p:cNvPicPr preferRelativeResize="0"/>
          <p:nvPr/>
        </p:nvPicPr>
        <p:blipFill>
          <a:blip r:embed="rId4">
            <a:alphaModFix/>
          </a:blip>
          <a:stretch>
            <a:fillRect/>
          </a:stretch>
        </p:blipFill>
        <p:spPr>
          <a:xfrm>
            <a:off x="307409" y="1924200"/>
            <a:ext cx="3959791" cy="2662125"/>
          </a:xfrm>
          <a:prstGeom prst="rect">
            <a:avLst/>
          </a:prstGeom>
          <a:noFill/>
          <a:ln>
            <a:noFill/>
          </a:ln>
        </p:spPr>
      </p:pic>
      <p:sp>
        <p:nvSpPr>
          <p:cNvPr id="3735" name="Google Shape;3735;p124"/>
          <p:cNvSpPr txBox="1"/>
          <p:nvPr/>
        </p:nvSpPr>
        <p:spPr>
          <a:xfrm>
            <a:off x="3764425" y="4370850"/>
            <a:ext cx="6177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u="sng">
                <a:solidFill>
                  <a:schemeClr val="hlink"/>
                </a:solidFill>
                <a:latin typeface="Palatino Linotype"/>
                <a:ea typeface="Palatino Linotype"/>
                <a:cs typeface="Palatino Linotype"/>
                <a:sym typeface="Palatino Linotype"/>
                <a:hlinkClick r:id="rId5"/>
              </a:rPr>
              <a:t>link</a:t>
            </a:r>
            <a:endParaRPr sz="12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9" name="Shape 3739"/>
        <p:cNvGrpSpPr/>
        <p:nvPr/>
      </p:nvGrpSpPr>
      <p:grpSpPr>
        <a:xfrm>
          <a:off x="0" y="0"/>
          <a:ext cx="0" cy="0"/>
          <a:chOff x="0" y="0"/>
          <a:chExt cx="0" cy="0"/>
        </a:xfrm>
      </p:grpSpPr>
      <p:sp>
        <p:nvSpPr>
          <p:cNvPr id="3740" name="Google Shape;3740;p12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741" name="Google Shape;3741;p12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742" name="Google Shape;3742;p12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743" name="Google Shape;3743;p125"/>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Argon for Dark Matter</a:t>
            </a:r>
            <a:endParaRPr/>
          </a:p>
        </p:txBody>
      </p:sp>
      <p:pic>
        <p:nvPicPr>
          <p:cNvPr id="3744" name="Google Shape;3744;p125"/>
          <p:cNvPicPr preferRelativeResize="0"/>
          <p:nvPr/>
        </p:nvPicPr>
        <p:blipFill>
          <a:blip r:embed="rId3">
            <a:alphaModFix/>
          </a:blip>
          <a:stretch>
            <a:fillRect/>
          </a:stretch>
        </p:blipFill>
        <p:spPr>
          <a:xfrm>
            <a:off x="222250" y="1239137"/>
            <a:ext cx="2385284" cy="3403463"/>
          </a:xfrm>
          <a:prstGeom prst="rect">
            <a:avLst/>
          </a:prstGeom>
          <a:noFill/>
          <a:ln>
            <a:noFill/>
          </a:ln>
        </p:spPr>
      </p:pic>
      <p:pic>
        <p:nvPicPr>
          <p:cNvPr id="3745" name="Google Shape;3745;p125"/>
          <p:cNvPicPr preferRelativeResize="0"/>
          <p:nvPr/>
        </p:nvPicPr>
        <p:blipFill>
          <a:blip r:embed="rId4">
            <a:alphaModFix/>
          </a:blip>
          <a:stretch>
            <a:fillRect/>
          </a:stretch>
        </p:blipFill>
        <p:spPr>
          <a:xfrm>
            <a:off x="5737063" y="1347991"/>
            <a:ext cx="2658195" cy="3274373"/>
          </a:xfrm>
          <a:prstGeom prst="rect">
            <a:avLst/>
          </a:prstGeom>
          <a:noFill/>
          <a:ln>
            <a:noFill/>
          </a:ln>
        </p:spPr>
      </p:pic>
      <p:pic>
        <p:nvPicPr>
          <p:cNvPr id="3746" name="Google Shape;3746;p125"/>
          <p:cNvPicPr preferRelativeResize="0"/>
          <p:nvPr/>
        </p:nvPicPr>
        <p:blipFill>
          <a:blip r:embed="rId5">
            <a:alphaModFix/>
          </a:blip>
          <a:stretch>
            <a:fillRect/>
          </a:stretch>
        </p:blipFill>
        <p:spPr>
          <a:xfrm>
            <a:off x="2607525" y="1290011"/>
            <a:ext cx="2385275" cy="3421438"/>
          </a:xfrm>
          <a:prstGeom prst="rect">
            <a:avLst/>
          </a:prstGeom>
          <a:noFill/>
          <a:ln>
            <a:noFill/>
          </a:ln>
        </p:spPr>
      </p:pic>
      <p:sp>
        <p:nvSpPr>
          <p:cNvPr id="3747" name="Google Shape;3747;p125"/>
          <p:cNvSpPr txBox="1"/>
          <p:nvPr/>
        </p:nvSpPr>
        <p:spPr>
          <a:xfrm>
            <a:off x="5333550" y="609600"/>
            <a:ext cx="3884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u="sng">
                <a:solidFill>
                  <a:schemeClr val="hlink"/>
                </a:solidFill>
                <a:latin typeface="Palatino Linotype"/>
                <a:ea typeface="Palatino Linotype"/>
                <a:cs typeface="Palatino Linotype"/>
                <a:sym typeface="Palatino Linotype"/>
                <a:hlinkClick r:id="rId6"/>
              </a:rPr>
              <a:t>DEAP</a:t>
            </a:r>
            <a:r>
              <a:rPr lang="en">
                <a:solidFill>
                  <a:schemeClr val="dk1"/>
                </a:solidFill>
                <a:latin typeface="Palatino Linotype"/>
                <a:ea typeface="Palatino Linotype"/>
                <a:cs typeface="Palatino Linotype"/>
                <a:sym typeface="Palatino Linotype"/>
              </a:rPr>
              <a:t>: single-phase detectors (not TPCs as they only use the scintillation light)</a:t>
            </a:r>
            <a:endParaRPr>
              <a:solidFill>
                <a:schemeClr val="dk1"/>
              </a:solidFill>
              <a:latin typeface="Palatino Linotype"/>
              <a:ea typeface="Palatino Linotype"/>
              <a:cs typeface="Palatino Linotype"/>
              <a:sym typeface="Palatino Linotype"/>
            </a:endParaRPr>
          </a:p>
        </p:txBody>
      </p:sp>
      <p:sp>
        <p:nvSpPr>
          <p:cNvPr id="3748" name="Google Shape;3748;p125"/>
          <p:cNvSpPr txBox="1"/>
          <p:nvPr/>
        </p:nvSpPr>
        <p:spPr>
          <a:xfrm>
            <a:off x="222250" y="609600"/>
            <a:ext cx="2492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u="sng">
                <a:solidFill>
                  <a:schemeClr val="hlink"/>
                </a:solidFill>
                <a:latin typeface="Palatino Linotype"/>
                <a:ea typeface="Palatino Linotype"/>
                <a:cs typeface="Palatino Linotype"/>
                <a:sym typeface="Palatino Linotype"/>
                <a:hlinkClick r:id="rId7"/>
              </a:rPr>
              <a:t>DarkSide</a:t>
            </a:r>
            <a:r>
              <a:rPr lang="en">
                <a:solidFill>
                  <a:schemeClr val="dk1"/>
                </a:solidFill>
                <a:latin typeface="Palatino Linotype"/>
                <a:ea typeface="Palatino Linotype"/>
                <a:cs typeface="Palatino Linotype"/>
                <a:sym typeface="Palatino Linotype"/>
              </a:rPr>
              <a:t>: Dual phase TPC</a:t>
            </a:r>
            <a:endParaRPr>
              <a:solidFill>
                <a:schemeClr val="dk1"/>
              </a:solidFill>
              <a:latin typeface="Palatino Linotype"/>
              <a:ea typeface="Palatino Linotype"/>
              <a:cs typeface="Palatino Linotype"/>
              <a:sym typeface="Palatino Linotype"/>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2" name="Shape 3752"/>
        <p:cNvGrpSpPr/>
        <p:nvPr/>
      </p:nvGrpSpPr>
      <p:grpSpPr>
        <a:xfrm>
          <a:off x="0" y="0"/>
          <a:ext cx="0" cy="0"/>
          <a:chOff x="0" y="0"/>
          <a:chExt cx="0" cy="0"/>
        </a:xfrm>
      </p:grpSpPr>
      <p:sp>
        <p:nvSpPr>
          <p:cNvPr id="3753" name="Google Shape;3753;p126"/>
          <p:cNvSpPr txBox="1"/>
          <p:nvPr/>
        </p:nvSpPr>
        <p:spPr>
          <a:xfrm>
            <a:off x="5333550" y="609600"/>
            <a:ext cx="3884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u="sng">
                <a:solidFill>
                  <a:schemeClr val="hlink"/>
                </a:solidFill>
                <a:latin typeface="Palatino Linotype"/>
                <a:ea typeface="Palatino Linotype"/>
                <a:cs typeface="Palatino Linotype"/>
                <a:sym typeface="Palatino Linotype"/>
                <a:hlinkClick r:id="rId3"/>
              </a:rPr>
              <a:t>DEAP</a:t>
            </a:r>
            <a:r>
              <a:rPr lang="en">
                <a:solidFill>
                  <a:schemeClr val="dk1"/>
                </a:solidFill>
                <a:latin typeface="Palatino Linotype"/>
                <a:ea typeface="Palatino Linotype"/>
                <a:cs typeface="Palatino Linotype"/>
                <a:sym typeface="Palatino Linotype"/>
              </a:rPr>
              <a:t>: single-phase detectors (not TPCs as they only use the scintillation light)</a:t>
            </a:r>
            <a:endParaRPr>
              <a:solidFill>
                <a:schemeClr val="dk1"/>
              </a:solidFill>
              <a:latin typeface="Palatino Linotype"/>
              <a:ea typeface="Palatino Linotype"/>
              <a:cs typeface="Palatino Linotype"/>
              <a:sym typeface="Palatino Linotype"/>
            </a:endParaRPr>
          </a:p>
        </p:txBody>
      </p:sp>
      <p:sp>
        <p:nvSpPr>
          <p:cNvPr id="3754" name="Google Shape;3754;p12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755" name="Google Shape;3755;p12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756" name="Google Shape;3756;p12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757" name="Google Shape;3757;p126"/>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Liquid Argon for Dark Matter</a:t>
            </a:r>
            <a:endParaRPr/>
          </a:p>
        </p:txBody>
      </p:sp>
      <p:sp>
        <p:nvSpPr>
          <p:cNvPr id="3758" name="Google Shape;3758;p126"/>
          <p:cNvSpPr txBox="1"/>
          <p:nvPr/>
        </p:nvSpPr>
        <p:spPr>
          <a:xfrm>
            <a:off x="222250" y="609600"/>
            <a:ext cx="2492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u="sng">
                <a:solidFill>
                  <a:schemeClr val="hlink"/>
                </a:solidFill>
                <a:latin typeface="Palatino Linotype"/>
                <a:ea typeface="Palatino Linotype"/>
                <a:cs typeface="Palatino Linotype"/>
                <a:sym typeface="Palatino Linotype"/>
                <a:hlinkClick r:id="rId4"/>
              </a:rPr>
              <a:t>DarkSide</a:t>
            </a:r>
            <a:r>
              <a:rPr lang="en">
                <a:solidFill>
                  <a:schemeClr val="dk1"/>
                </a:solidFill>
                <a:latin typeface="Palatino Linotype"/>
                <a:ea typeface="Palatino Linotype"/>
                <a:cs typeface="Palatino Linotype"/>
                <a:sym typeface="Palatino Linotype"/>
              </a:rPr>
              <a:t>: Dual phase TPC</a:t>
            </a:r>
            <a:endParaRPr>
              <a:solidFill>
                <a:schemeClr val="dk1"/>
              </a:solidFill>
              <a:latin typeface="Palatino Linotype"/>
              <a:ea typeface="Palatino Linotype"/>
              <a:cs typeface="Palatino Linotype"/>
              <a:sym typeface="Palatino Linotype"/>
            </a:endParaRPr>
          </a:p>
        </p:txBody>
      </p:sp>
      <p:pic>
        <p:nvPicPr>
          <p:cNvPr id="3759" name="Google Shape;3759;p126"/>
          <p:cNvPicPr preferRelativeResize="0"/>
          <p:nvPr/>
        </p:nvPicPr>
        <p:blipFill>
          <a:blip r:embed="rId5">
            <a:alphaModFix/>
          </a:blip>
          <a:stretch>
            <a:fillRect/>
          </a:stretch>
        </p:blipFill>
        <p:spPr>
          <a:xfrm>
            <a:off x="222250" y="1239137"/>
            <a:ext cx="2385284" cy="3403463"/>
          </a:xfrm>
          <a:prstGeom prst="rect">
            <a:avLst/>
          </a:prstGeom>
          <a:noFill/>
          <a:ln>
            <a:noFill/>
          </a:ln>
        </p:spPr>
      </p:pic>
      <p:pic>
        <p:nvPicPr>
          <p:cNvPr id="3760" name="Google Shape;3760;p126"/>
          <p:cNvPicPr preferRelativeResize="0"/>
          <p:nvPr/>
        </p:nvPicPr>
        <p:blipFill>
          <a:blip r:embed="rId6">
            <a:alphaModFix/>
          </a:blip>
          <a:stretch>
            <a:fillRect/>
          </a:stretch>
        </p:blipFill>
        <p:spPr>
          <a:xfrm>
            <a:off x="5737063" y="1347991"/>
            <a:ext cx="2658195" cy="3274373"/>
          </a:xfrm>
          <a:prstGeom prst="rect">
            <a:avLst/>
          </a:prstGeom>
          <a:noFill/>
          <a:ln>
            <a:noFill/>
          </a:ln>
        </p:spPr>
      </p:pic>
      <p:pic>
        <p:nvPicPr>
          <p:cNvPr id="3761" name="Google Shape;3761;p126"/>
          <p:cNvPicPr preferRelativeResize="0"/>
          <p:nvPr/>
        </p:nvPicPr>
        <p:blipFill>
          <a:blip r:embed="rId7">
            <a:alphaModFix/>
          </a:blip>
          <a:stretch>
            <a:fillRect/>
          </a:stretch>
        </p:blipFill>
        <p:spPr>
          <a:xfrm>
            <a:off x="3079200" y="1333800"/>
            <a:ext cx="2596000" cy="32038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6"/>
          <p:cNvSpPr txBox="1"/>
          <p:nvPr>
            <p:ph type="title"/>
          </p:nvPr>
        </p:nvSpPr>
        <p:spPr>
          <a:xfrm>
            <a:off x="228600" y="1888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Clr>
                <a:schemeClr val="dk1"/>
              </a:buClr>
              <a:buSzPts val="1100"/>
              <a:buFont typeface="Arial"/>
              <a:buNone/>
            </a:pPr>
            <a:r>
              <a:rPr lang="en"/>
              <a:t>Why Nobles?</a:t>
            </a:r>
            <a:endParaRPr sz="1950"/>
          </a:p>
        </p:txBody>
      </p:sp>
      <p:sp>
        <p:nvSpPr>
          <p:cNvPr id="316" name="Google Shape;316;p4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17" name="Google Shape;317;p4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18" name="Google Shape;318;p4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19" name="Google Shape;319;p46"/>
          <p:cNvSpPr txBox="1"/>
          <p:nvPr>
            <p:ph idx="1" type="body"/>
          </p:nvPr>
        </p:nvSpPr>
        <p:spPr>
          <a:xfrm>
            <a:off x="228603" y="728664"/>
            <a:ext cx="8672400" cy="3794400"/>
          </a:xfrm>
          <a:prstGeom prst="rect">
            <a:avLst/>
          </a:prstGeom>
        </p:spPr>
        <p:txBody>
          <a:bodyPr anchorCtr="0" anchor="t" bIns="0" lIns="0" spcFirstLastPara="1" rIns="0" wrap="square" tIns="0">
            <a:normAutofit/>
          </a:bodyPr>
          <a:lstStyle/>
          <a:p>
            <a:pPr indent="0" lvl="0" marL="0" rtl="0" algn="l">
              <a:spcBef>
                <a:spcPts val="984"/>
              </a:spcBef>
              <a:spcAft>
                <a:spcPts val="0"/>
              </a:spcAft>
              <a:buNone/>
            </a:pPr>
            <a:r>
              <a:rPr lang="en" sz="1600">
                <a:solidFill>
                  <a:schemeClr val="dk1"/>
                </a:solidFill>
              </a:rPr>
              <a:t>Noble elements detectors “see” charged particles traversing the medium by leveraging to two crucial processes:</a:t>
            </a:r>
            <a:br>
              <a:rPr lang="en" sz="1600">
                <a:solidFill>
                  <a:schemeClr val="dk1"/>
                </a:solidFill>
              </a:rPr>
            </a:br>
            <a:br>
              <a:rPr lang="en" sz="1600">
                <a:solidFill>
                  <a:schemeClr val="dk1"/>
                </a:solidFill>
              </a:rPr>
            </a:br>
            <a:r>
              <a:rPr lang="en" sz="1600">
                <a:solidFill>
                  <a:schemeClr val="dk1"/>
                </a:solidFill>
              </a:rPr>
              <a:t>Scintillation → </a:t>
            </a:r>
            <a:r>
              <a:rPr b="1" lang="en" sz="1600">
                <a:solidFill>
                  <a:srgbClr val="0433FF"/>
                </a:solidFill>
              </a:rPr>
              <a:t>Light emission in the VUV</a:t>
            </a:r>
            <a:endParaRPr b="1" sz="1600">
              <a:solidFill>
                <a:srgbClr val="0433FF"/>
              </a:solidFill>
            </a:endParaRPr>
          </a:p>
          <a:p>
            <a:pPr indent="0" lvl="0" marL="0" rtl="0" algn="l">
              <a:spcBef>
                <a:spcPts val="984"/>
              </a:spcBef>
              <a:spcAft>
                <a:spcPts val="0"/>
              </a:spcAft>
              <a:buNone/>
            </a:pP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r>
              <a:rPr lang="en" sz="1600">
                <a:solidFill>
                  <a:schemeClr val="dk1"/>
                </a:solidFill>
              </a:rPr>
              <a:t>Ionization</a:t>
            </a:r>
            <a:r>
              <a:rPr lang="en" sz="1600">
                <a:solidFill>
                  <a:schemeClr val="dk1"/>
                </a:solidFill>
              </a:rPr>
              <a:t> → </a:t>
            </a:r>
            <a:r>
              <a:rPr b="1" lang="en" sz="1600">
                <a:solidFill>
                  <a:srgbClr val="438625"/>
                </a:solidFill>
              </a:rPr>
              <a:t>Noble = NO e</a:t>
            </a:r>
            <a:r>
              <a:rPr b="1" baseline="30000" lang="en" sz="1600">
                <a:solidFill>
                  <a:srgbClr val="438625"/>
                </a:solidFill>
              </a:rPr>
              <a:t>-</a:t>
            </a:r>
            <a:r>
              <a:rPr b="1" lang="en" sz="1600">
                <a:solidFill>
                  <a:srgbClr val="438625"/>
                </a:solidFill>
              </a:rPr>
              <a:t> attachment, </a:t>
            </a:r>
            <a:br>
              <a:rPr b="1" lang="en" sz="1600">
                <a:solidFill>
                  <a:srgbClr val="438625"/>
                </a:solidFill>
              </a:rPr>
            </a:br>
            <a:r>
              <a:rPr b="1" lang="en" sz="1600">
                <a:solidFill>
                  <a:srgbClr val="438625"/>
                </a:solidFill>
              </a:rPr>
              <a:t>		      G</a:t>
            </a:r>
            <a:r>
              <a:rPr b="1" lang="en" sz="1600">
                <a:solidFill>
                  <a:srgbClr val="438625"/>
                </a:solidFill>
              </a:rPr>
              <a:t>ood dielectric = High Voltages</a:t>
            </a:r>
            <a:br>
              <a:rPr b="1" lang="en" sz="1600">
                <a:solidFill>
                  <a:srgbClr val="438625"/>
                </a:solidFill>
              </a:rPr>
            </a:br>
            <a:r>
              <a:rPr b="1" lang="en" sz="1600">
                <a:solidFill>
                  <a:srgbClr val="438625"/>
                </a:solidFill>
              </a:rPr>
              <a:t>		      =&gt; long drift distance = scalable detectors</a:t>
            </a:r>
            <a:endParaRPr b="1" sz="1600">
              <a:solidFill>
                <a:srgbClr val="438625"/>
              </a:solidFill>
            </a:endParaRPr>
          </a:p>
          <a:p>
            <a:pPr indent="0" lvl="0" marL="0" rtl="0" algn="l">
              <a:spcBef>
                <a:spcPts val="984"/>
              </a:spcBef>
              <a:spcAft>
                <a:spcPts val="0"/>
              </a:spcAft>
              <a:buNone/>
            </a:pPr>
            <a:r>
              <a:t/>
            </a:r>
            <a:endParaRPr sz="1600">
              <a:solidFill>
                <a:schemeClr val="dk1"/>
              </a:solidFill>
            </a:endParaRPr>
          </a:p>
        </p:txBody>
      </p:sp>
      <p:pic>
        <p:nvPicPr>
          <p:cNvPr id="320" name="Google Shape;320;p46"/>
          <p:cNvPicPr preferRelativeResize="0"/>
          <p:nvPr/>
        </p:nvPicPr>
        <p:blipFill>
          <a:blip r:embed="rId3">
            <a:alphaModFix/>
          </a:blip>
          <a:stretch>
            <a:fillRect/>
          </a:stretch>
        </p:blipFill>
        <p:spPr>
          <a:xfrm>
            <a:off x="6197875" y="1047350"/>
            <a:ext cx="1659375" cy="1679275"/>
          </a:xfrm>
          <a:prstGeom prst="rect">
            <a:avLst/>
          </a:prstGeom>
          <a:noFill/>
          <a:ln>
            <a:noFill/>
          </a:ln>
        </p:spPr>
      </p:pic>
      <p:pic>
        <p:nvPicPr>
          <p:cNvPr id="321" name="Google Shape;321;p46"/>
          <p:cNvPicPr preferRelativeResize="0"/>
          <p:nvPr/>
        </p:nvPicPr>
        <p:blipFill>
          <a:blip r:embed="rId4">
            <a:alphaModFix/>
          </a:blip>
          <a:stretch>
            <a:fillRect/>
          </a:stretch>
        </p:blipFill>
        <p:spPr>
          <a:xfrm>
            <a:off x="5423925" y="2999548"/>
            <a:ext cx="2881876" cy="15090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5" name="Shape 3765"/>
        <p:cNvGrpSpPr/>
        <p:nvPr/>
      </p:nvGrpSpPr>
      <p:grpSpPr>
        <a:xfrm>
          <a:off x="0" y="0"/>
          <a:ext cx="0" cy="0"/>
          <a:chOff x="0" y="0"/>
          <a:chExt cx="0" cy="0"/>
        </a:xfrm>
      </p:grpSpPr>
      <p:sp>
        <p:nvSpPr>
          <p:cNvPr id="3766" name="Google Shape;3766;p127"/>
          <p:cNvSpPr txBox="1"/>
          <p:nvPr>
            <p:ph type="title"/>
          </p:nvPr>
        </p:nvSpPr>
        <p:spPr>
          <a:xfrm>
            <a:off x="228600" y="4227414"/>
            <a:ext cx="8686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Noble element detectors for Neutrinoless Double Beta Decay</a:t>
            </a:r>
            <a:endParaRPr sz="1950"/>
          </a:p>
        </p:txBody>
      </p:sp>
      <p:sp>
        <p:nvSpPr>
          <p:cNvPr id="3767" name="Google Shape;3767;p12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768" name="Google Shape;3768;p12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769" name="Google Shape;3769;p12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3" name="Shape 3773"/>
        <p:cNvGrpSpPr/>
        <p:nvPr/>
      </p:nvGrpSpPr>
      <p:grpSpPr>
        <a:xfrm>
          <a:off x="0" y="0"/>
          <a:ext cx="0" cy="0"/>
          <a:chOff x="0" y="0"/>
          <a:chExt cx="0" cy="0"/>
        </a:xfrm>
      </p:grpSpPr>
      <p:sp>
        <p:nvSpPr>
          <p:cNvPr id="3774" name="Google Shape;3774;p12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775" name="Google Shape;3775;p12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776" name="Google Shape;3776;p12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777" name="Google Shape;3777;p128"/>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0νββ in a nutshell</a:t>
            </a:r>
            <a:endParaRPr/>
          </a:p>
        </p:txBody>
      </p:sp>
      <p:pic>
        <p:nvPicPr>
          <p:cNvPr id="3778" name="Google Shape;3778;p128"/>
          <p:cNvPicPr preferRelativeResize="0"/>
          <p:nvPr/>
        </p:nvPicPr>
        <p:blipFill>
          <a:blip r:embed="rId3">
            <a:alphaModFix/>
          </a:blip>
          <a:stretch>
            <a:fillRect/>
          </a:stretch>
        </p:blipFill>
        <p:spPr>
          <a:xfrm>
            <a:off x="152400" y="838200"/>
            <a:ext cx="5421559" cy="3922613"/>
          </a:xfrm>
          <a:prstGeom prst="rect">
            <a:avLst/>
          </a:prstGeom>
          <a:noFill/>
          <a:ln>
            <a:noFill/>
          </a:ln>
        </p:spPr>
      </p:pic>
      <p:sp>
        <p:nvSpPr>
          <p:cNvPr id="3779" name="Google Shape;3779;p128"/>
          <p:cNvSpPr txBox="1"/>
          <p:nvPr>
            <p:ph idx="1" type="body"/>
          </p:nvPr>
        </p:nvSpPr>
        <p:spPr>
          <a:xfrm>
            <a:off x="5715000" y="1253075"/>
            <a:ext cx="3282900" cy="28683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sz="1600">
                <a:solidFill>
                  <a:schemeClr val="dk1"/>
                </a:solidFill>
              </a:rPr>
              <a:t>Neutrinoless double beta decay </a:t>
            </a:r>
            <a:br>
              <a:rPr lang="en" sz="1600">
                <a:solidFill>
                  <a:schemeClr val="dk1"/>
                </a:solidFill>
              </a:rPr>
            </a:br>
            <a:r>
              <a:rPr lang="en" sz="1600">
                <a:solidFill>
                  <a:schemeClr val="dk1"/>
                </a:solidFill>
              </a:rPr>
              <a:t>hypothetical type of radioactive decay in which a nucleus emits two electrons </a:t>
            </a:r>
            <a:r>
              <a:rPr b="1" lang="en" sz="1600">
                <a:solidFill>
                  <a:schemeClr val="dk1"/>
                </a:solidFill>
              </a:rPr>
              <a:t>without the emission of any neutrinos</a:t>
            </a:r>
            <a:r>
              <a:rPr lang="en" sz="1600">
                <a:solidFill>
                  <a:schemeClr val="dk1"/>
                </a:solidFill>
              </a:rPr>
              <a:t>. </a:t>
            </a:r>
            <a:br>
              <a:rPr lang="en" sz="1600">
                <a:solidFill>
                  <a:schemeClr val="dk1"/>
                </a:solidFill>
              </a:rPr>
            </a:br>
            <a:br>
              <a:rPr lang="en" sz="1600">
                <a:solidFill>
                  <a:schemeClr val="dk1"/>
                </a:solidFill>
              </a:rPr>
            </a:br>
            <a:r>
              <a:rPr lang="en" sz="1600">
                <a:solidFill>
                  <a:schemeClr val="dk1"/>
                </a:solidFill>
              </a:rPr>
              <a:t>Only allowed for double β decaying nuclei (the ones for which </a:t>
            </a:r>
            <a:r>
              <a:rPr lang="en" sz="1600">
                <a:solidFill>
                  <a:schemeClr val="dk1"/>
                </a:solidFill>
              </a:rPr>
              <a:t>single beta is </a:t>
            </a:r>
            <a:r>
              <a:rPr lang="en" sz="1600">
                <a:solidFill>
                  <a:schemeClr val="dk1"/>
                </a:solidFill>
              </a:rPr>
              <a:t>forbidden).</a:t>
            </a:r>
            <a:br>
              <a:rPr lang="en" sz="1600">
                <a:solidFill>
                  <a:schemeClr val="dk1"/>
                </a:solidFill>
              </a:rPr>
            </a:br>
            <a:br>
              <a:rPr lang="en" sz="1600">
                <a:solidFill>
                  <a:schemeClr val="dk1"/>
                </a:solidFill>
              </a:rPr>
            </a:br>
            <a:r>
              <a:rPr lang="en" sz="1600">
                <a:solidFill>
                  <a:schemeClr val="dk1"/>
                </a:solidFill>
              </a:rPr>
              <a:t>Half life &gt; 10</a:t>
            </a:r>
            <a:r>
              <a:rPr baseline="30000" lang="en" sz="1600">
                <a:solidFill>
                  <a:schemeClr val="dk1"/>
                </a:solidFill>
              </a:rPr>
              <a:t>25</a:t>
            </a:r>
            <a:r>
              <a:rPr lang="en" sz="1600">
                <a:solidFill>
                  <a:schemeClr val="dk1"/>
                </a:solidFill>
              </a:rPr>
              <a:t> years</a:t>
            </a:r>
            <a:endParaRPr sz="1600">
              <a:solidFill>
                <a:schemeClr val="dk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3" name="Shape 3783"/>
        <p:cNvGrpSpPr/>
        <p:nvPr/>
      </p:nvGrpSpPr>
      <p:grpSpPr>
        <a:xfrm>
          <a:off x="0" y="0"/>
          <a:ext cx="0" cy="0"/>
          <a:chOff x="0" y="0"/>
          <a:chExt cx="0" cy="0"/>
        </a:xfrm>
      </p:grpSpPr>
      <p:pic>
        <p:nvPicPr>
          <p:cNvPr id="3784" name="Google Shape;3784;p129"/>
          <p:cNvPicPr preferRelativeResize="0"/>
          <p:nvPr/>
        </p:nvPicPr>
        <p:blipFill rotWithShape="1">
          <a:blip r:embed="rId3">
            <a:alphaModFix/>
          </a:blip>
          <a:srcRect b="0" l="56445" r="0" t="0"/>
          <a:stretch/>
        </p:blipFill>
        <p:spPr>
          <a:xfrm>
            <a:off x="5838350" y="327000"/>
            <a:ext cx="3000001" cy="3694976"/>
          </a:xfrm>
          <a:prstGeom prst="rect">
            <a:avLst/>
          </a:prstGeom>
          <a:noFill/>
          <a:ln>
            <a:noFill/>
          </a:ln>
        </p:spPr>
      </p:pic>
      <p:sp>
        <p:nvSpPr>
          <p:cNvPr id="3785" name="Google Shape;3785;p12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7/14/21</a:t>
            </a:r>
            <a:endParaRPr/>
          </a:p>
          <a:p>
            <a:pPr indent="0" lvl="0" marL="0" rtl="0" algn="l">
              <a:spcBef>
                <a:spcPts val="0"/>
              </a:spcBef>
              <a:spcAft>
                <a:spcPts val="0"/>
              </a:spcAft>
              <a:buNone/>
            </a:pPr>
            <a:r>
              <a:t/>
            </a:r>
            <a:endParaRPr/>
          </a:p>
        </p:txBody>
      </p:sp>
      <p:sp>
        <p:nvSpPr>
          <p:cNvPr id="3786" name="Google Shape;3786;p12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Elena Gramellini  | elenag@fnal.gov</a:t>
            </a:r>
            <a:endParaRPr b="1"/>
          </a:p>
        </p:txBody>
      </p:sp>
      <p:sp>
        <p:nvSpPr>
          <p:cNvPr id="3787" name="Google Shape;3787;p12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3788" name="Google Shape;3788;p129"/>
          <p:cNvSpPr txBox="1"/>
          <p:nvPr>
            <p:ph type="title"/>
          </p:nvPr>
        </p:nvSpPr>
        <p:spPr>
          <a:xfrm>
            <a:off x="157676" y="174600"/>
            <a:ext cx="8029800" cy="3210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rPr lang="en"/>
              <a:t>0νββ in a nutshell</a:t>
            </a:r>
            <a:endParaRPr/>
          </a:p>
        </p:txBody>
      </p:sp>
      <p:pic>
        <p:nvPicPr>
          <p:cNvPr id="3789" name="Google Shape;3789;p129"/>
          <p:cNvPicPr preferRelativeResize="0"/>
          <p:nvPr/>
        </p:nvPicPr>
        <p:blipFill>
          <a:blip r:embed="rId4">
            <a:alphaModFix/>
          </a:blip>
          <a:stretch>
            <a:fillRect/>
          </a:stretch>
        </p:blipFill>
        <p:spPr>
          <a:xfrm>
            <a:off x="152400" y="838200"/>
            <a:ext cx="5421559" cy="3922613"/>
          </a:xfrm>
          <a:prstGeom prst="rect">
            <a:avLst/>
          </a:prstGeom>
          <a:noFill/>
          <a:ln>
            <a:noFill/>
          </a:ln>
        </p:spPr>
      </p:pic>
      <p:sp>
        <p:nvSpPr>
          <p:cNvPr id="3790" name="Google Shape;3790;p129"/>
          <p:cNvSpPr txBox="1"/>
          <p:nvPr/>
        </p:nvSpPr>
        <p:spPr>
          <a:xfrm>
            <a:off x="222250" y="4191000"/>
            <a:ext cx="86454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531B93"/>
                </a:solidFill>
                <a:latin typeface="Palatino Linotype"/>
                <a:ea typeface="Palatino Linotype"/>
                <a:cs typeface="Palatino Linotype"/>
                <a:sym typeface="Palatino Linotype"/>
              </a:rPr>
              <a:t>Here, there is no choice! The only noble element that can undergo double beta decay is </a:t>
            </a:r>
            <a:r>
              <a:rPr baseline="30000" lang="en" sz="1600">
                <a:solidFill>
                  <a:srgbClr val="531B93"/>
                </a:solidFill>
                <a:latin typeface="Palatino Linotype"/>
                <a:ea typeface="Palatino Linotype"/>
                <a:cs typeface="Palatino Linotype"/>
                <a:sym typeface="Palatino Linotype"/>
              </a:rPr>
              <a:t>136</a:t>
            </a:r>
            <a:r>
              <a:rPr lang="en" sz="1600">
                <a:solidFill>
                  <a:srgbClr val="531B93"/>
                </a:solidFill>
                <a:latin typeface="Palatino Linotype"/>
                <a:ea typeface="Palatino Linotype"/>
                <a:cs typeface="Palatino Linotype"/>
                <a:sym typeface="Palatino Linotype"/>
              </a:rPr>
              <a:t>Xe</a:t>
            </a:r>
            <a:endParaRPr sz="1600">
              <a:solidFill>
                <a:srgbClr val="531B93"/>
              </a:solidFill>
              <a:latin typeface="Palatino Linotype"/>
              <a:ea typeface="Palatino Linotype"/>
              <a:cs typeface="Palatino Linotype"/>
              <a:sym typeface="Palatino Linotype"/>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4" name="Shape 3794"/>
        <p:cNvGrpSpPr/>
        <p:nvPr/>
      </p:nvGrpSpPr>
      <p:grpSpPr>
        <a:xfrm>
          <a:off x="0" y="0"/>
          <a:ext cx="0" cy="0"/>
          <a:chOff x="0" y="0"/>
          <a:chExt cx="0" cy="0"/>
        </a:xfrm>
      </p:grpSpPr>
      <p:pic>
        <p:nvPicPr>
          <p:cNvPr id="3795" name="Google Shape;3795;p130"/>
          <p:cNvPicPr preferRelativeResize="0"/>
          <p:nvPr/>
        </p:nvPicPr>
        <p:blipFill>
          <a:blip r:embed="rId3">
            <a:alphaModFix/>
          </a:blip>
          <a:stretch>
            <a:fillRect/>
          </a:stretch>
        </p:blipFill>
        <p:spPr>
          <a:xfrm>
            <a:off x="158650" y="738426"/>
            <a:ext cx="4866774" cy="3452574"/>
          </a:xfrm>
          <a:prstGeom prst="rect">
            <a:avLst/>
          </a:prstGeom>
          <a:noFill/>
          <a:ln>
            <a:noFill/>
          </a:ln>
        </p:spPr>
      </p:pic>
      <p:sp>
        <p:nvSpPr>
          <p:cNvPr id="3796" name="Google Shape;3796;p130"/>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Clr>
                <a:schemeClr val="dk1"/>
              </a:buClr>
              <a:buSzPts val="1100"/>
              <a:buFont typeface="Arial"/>
              <a:buNone/>
            </a:pPr>
            <a:r>
              <a:rPr lang="en"/>
              <a:t>What do we detect in 0νββ? Requirements noble elements detectors</a:t>
            </a:r>
            <a:endParaRPr/>
          </a:p>
        </p:txBody>
      </p:sp>
      <p:sp>
        <p:nvSpPr>
          <p:cNvPr id="3797" name="Google Shape;3797;p130"/>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798" name="Google Shape;3798;p13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799" name="Google Shape;3799;p13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800" name="Google Shape;3800;p130"/>
          <p:cNvSpPr txBox="1"/>
          <p:nvPr/>
        </p:nvSpPr>
        <p:spPr>
          <a:xfrm>
            <a:off x="152400" y="4191000"/>
            <a:ext cx="7507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531B93"/>
                </a:solidFill>
                <a:latin typeface="Palatino Linotype"/>
                <a:ea typeface="Palatino Linotype"/>
                <a:cs typeface="Palatino Linotype"/>
                <a:sym typeface="Palatino Linotype"/>
              </a:rPr>
              <a:t>Two choices of technology: Liquid Xe TPC or Gaseous Xe TPC</a:t>
            </a:r>
            <a:endParaRPr b="1" sz="1800">
              <a:solidFill>
                <a:srgbClr val="531B93"/>
              </a:solidFill>
              <a:latin typeface="Palatino Linotype"/>
              <a:ea typeface="Palatino Linotype"/>
              <a:cs typeface="Palatino Linotype"/>
              <a:sym typeface="Palatino Linotype"/>
            </a:endParaRPr>
          </a:p>
        </p:txBody>
      </p:sp>
      <p:sp>
        <p:nvSpPr>
          <p:cNvPr id="3801" name="Google Shape;3801;p130"/>
          <p:cNvSpPr txBox="1"/>
          <p:nvPr/>
        </p:nvSpPr>
        <p:spPr>
          <a:xfrm>
            <a:off x="5072250" y="3583325"/>
            <a:ext cx="3138000" cy="400200"/>
          </a:xfrm>
          <a:prstGeom prst="rect">
            <a:avLst/>
          </a:prstGeom>
          <a:noFill/>
          <a:ln>
            <a:noFill/>
          </a:ln>
        </p:spPr>
        <p:txBody>
          <a:bodyPr anchorCtr="0" anchor="t" bIns="91425" lIns="91425" spcFirstLastPara="1" rIns="91425" wrap="square" tIns="91425">
            <a:spAutoFit/>
          </a:bodyPr>
          <a:lstStyle/>
          <a:p>
            <a:pPr indent="0" lvl="0" marL="0" rtl="0" algn="l">
              <a:spcBef>
                <a:spcPts val="2000"/>
              </a:spcBef>
              <a:spcAft>
                <a:spcPts val="0"/>
              </a:spcAft>
              <a:buNone/>
            </a:pPr>
            <a:r>
              <a:rPr b="1" lang="en">
                <a:solidFill>
                  <a:srgbClr val="CC0000"/>
                </a:solidFill>
                <a:latin typeface="Palatino Linotype"/>
                <a:ea typeface="Palatino Linotype"/>
                <a:cs typeface="Palatino Linotype"/>
                <a:sym typeface="Palatino Linotype"/>
              </a:rPr>
              <a:t>Relative peak heights not to scale!!</a:t>
            </a:r>
            <a:endParaRPr b="1">
              <a:solidFill>
                <a:srgbClr val="CC0000"/>
              </a:solidFill>
            </a:endParaRPr>
          </a:p>
        </p:txBody>
      </p:sp>
      <p:sp>
        <p:nvSpPr>
          <p:cNvPr id="3802" name="Google Shape;3802;p130"/>
          <p:cNvSpPr txBox="1"/>
          <p:nvPr>
            <p:ph idx="1" type="body"/>
          </p:nvPr>
        </p:nvSpPr>
        <p:spPr>
          <a:xfrm>
            <a:off x="5090950" y="795875"/>
            <a:ext cx="3824400" cy="20550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We measure the energy of the 2 outgoing electrons with as much precision as possible:</a:t>
            </a:r>
            <a:br>
              <a:rPr lang="en">
                <a:solidFill>
                  <a:schemeClr val="dk1"/>
                </a:solidFill>
              </a:rPr>
            </a:br>
            <a:r>
              <a:rPr lang="en">
                <a:solidFill>
                  <a:schemeClr val="dk1"/>
                </a:solidFill>
              </a:rPr>
              <a:t>	</a:t>
            </a:r>
            <a:r>
              <a:rPr lang="en" sz="1600">
                <a:solidFill>
                  <a:schemeClr val="dk1"/>
                </a:solidFill>
              </a:rPr>
              <a:t>→ </a:t>
            </a:r>
            <a:r>
              <a:rPr lang="en" sz="1600">
                <a:solidFill>
                  <a:schemeClr val="dk1"/>
                </a:solidFill>
              </a:rPr>
              <a:t>Very large detectors (ton-scale)</a:t>
            </a:r>
            <a:br>
              <a:rPr lang="en" sz="1600">
                <a:solidFill>
                  <a:schemeClr val="dk1"/>
                </a:solidFill>
              </a:rPr>
            </a:br>
            <a:r>
              <a:rPr lang="en" sz="1600">
                <a:solidFill>
                  <a:schemeClr val="dk1"/>
                </a:solidFill>
              </a:rPr>
              <a:t>	→ Excellent energy resolution</a:t>
            </a:r>
            <a:br>
              <a:rPr lang="en" sz="1600">
                <a:solidFill>
                  <a:schemeClr val="dk1"/>
                </a:solidFill>
              </a:rPr>
            </a:br>
            <a:r>
              <a:rPr lang="en" sz="1600">
                <a:solidFill>
                  <a:schemeClr val="dk1"/>
                </a:solidFill>
              </a:rPr>
              <a:t>	→ Very low background</a:t>
            </a:r>
            <a:br>
              <a:rPr lang="en" sz="1600">
                <a:solidFill>
                  <a:schemeClr val="dk1"/>
                </a:solidFill>
              </a:rPr>
            </a:br>
            <a:r>
              <a:rPr lang="en" sz="1600">
                <a:solidFill>
                  <a:schemeClr val="dk1"/>
                </a:solidFill>
              </a:rPr>
              <a:t>	→ Energy of interest: 2.5 MeV</a:t>
            </a:r>
            <a:endParaRPr sz="1600">
              <a:solidFill>
                <a:schemeClr val="dk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6" name="Shape 3806"/>
        <p:cNvGrpSpPr/>
        <p:nvPr/>
      </p:nvGrpSpPr>
      <p:grpSpPr>
        <a:xfrm>
          <a:off x="0" y="0"/>
          <a:ext cx="0" cy="0"/>
          <a:chOff x="0" y="0"/>
          <a:chExt cx="0" cy="0"/>
        </a:xfrm>
      </p:grpSpPr>
      <p:sp>
        <p:nvSpPr>
          <p:cNvPr id="3807" name="Google Shape;3807;p131"/>
          <p:cNvSpPr txBox="1"/>
          <p:nvPr>
            <p:ph idx="1" type="body"/>
          </p:nvPr>
        </p:nvSpPr>
        <p:spPr>
          <a:xfrm>
            <a:off x="290350" y="719675"/>
            <a:ext cx="8540400" cy="6819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Single-phase TPC </a:t>
            </a:r>
            <a:br>
              <a:rPr lang="en">
                <a:solidFill>
                  <a:schemeClr val="dk1"/>
                </a:solidFill>
              </a:rPr>
            </a:br>
            <a:r>
              <a:rPr lang="en">
                <a:solidFill>
                  <a:schemeClr val="dk1"/>
                </a:solidFill>
              </a:rPr>
              <a:t>(collects both charge and light directly)</a:t>
            </a:r>
            <a:endParaRPr>
              <a:solidFill>
                <a:schemeClr val="dk1"/>
              </a:solidFill>
            </a:endParaRPr>
          </a:p>
        </p:txBody>
      </p:sp>
      <p:sp>
        <p:nvSpPr>
          <p:cNvPr id="3808" name="Google Shape;3808;p131"/>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LXe TPC for 0νββ </a:t>
            </a:r>
            <a:endParaRPr/>
          </a:p>
        </p:txBody>
      </p:sp>
      <p:sp>
        <p:nvSpPr>
          <p:cNvPr id="3809" name="Google Shape;3809;p13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10" name="Google Shape;3810;p13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811" name="Google Shape;3811;p13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812" name="Google Shape;3812;p131"/>
          <p:cNvPicPr preferRelativeResize="0"/>
          <p:nvPr/>
        </p:nvPicPr>
        <p:blipFill>
          <a:blip r:embed="rId3">
            <a:alphaModFix/>
          </a:blip>
          <a:stretch>
            <a:fillRect/>
          </a:stretch>
        </p:blipFill>
        <p:spPr>
          <a:xfrm>
            <a:off x="4623126" y="285104"/>
            <a:ext cx="4025724" cy="1969875"/>
          </a:xfrm>
          <a:prstGeom prst="rect">
            <a:avLst/>
          </a:prstGeom>
          <a:noFill/>
          <a:ln>
            <a:noFill/>
          </a:ln>
        </p:spPr>
      </p:pic>
      <p:pic>
        <p:nvPicPr>
          <p:cNvPr id="3813" name="Google Shape;3813;p131"/>
          <p:cNvPicPr preferRelativeResize="0"/>
          <p:nvPr/>
        </p:nvPicPr>
        <p:blipFill>
          <a:blip r:embed="rId4">
            <a:alphaModFix/>
          </a:blip>
          <a:stretch>
            <a:fillRect/>
          </a:stretch>
        </p:blipFill>
        <p:spPr>
          <a:xfrm>
            <a:off x="5444523" y="36425"/>
            <a:ext cx="2244074" cy="4555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7" name="Shape 3817"/>
        <p:cNvGrpSpPr/>
        <p:nvPr/>
      </p:nvGrpSpPr>
      <p:grpSpPr>
        <a:xfrm>
          <a:off x="0" y="0"/>
          <a:ext cx="0" cy="0"/>
          <a:chOff x="0" y="0"/>
          <a:chExt cx="0" cy="0"/>
        </a:xfrm>
      </p:grpSpPr>
      <p:sp>
        <p:nvSpPr>
          <p:cNvPr id="3818" name="Google Shape;3818;p132"/>
          <p:cNvSpPr txBox="1"/>
          <p:nvPr>
            <p:ph idx="1" type="body"/>
          </p:nvPr>
        </p:nvSpPr>
        <p:spPr>
          <a:xfrm>
            <a:off x="290350" y="719675"/>
            <a:ext cx="8540400" cy="6819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Single-phase TPC </a:t>
            </a:r>
            <a:br>
              <a:rPr lang="en">
                <a:solidFill>
                  <a:schemeClr val="dk1"/>
                </a:solidFill>
              </a:rPr>
            </a:br>
            <a:r>
              <a:rPr lang="en">
                <a:solidFill>
                  <a:schemeClr val="dk1"/>
                </a:solidFill>
              </a:rPr>
              <a:t>(collects both charge and light directly)</a:t>
            </a:r>
            <a:endParaRPr>
              <a:solidFill>
                <a:schemeClr val="dk1"/>
              </a:solidFill>
            </a:endParaRPr>
          </a:p>
        </p:txBody>
      </p:sp>
      <p:sp>
        <p:nvSpPr>
          <p:cNvPr id="3819" name="Google Shape;3819;p132"/>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LXe TPC for 0νββ </a:t>
            </a:r>
            <a:endParaRPr/>
          </a:p>
        </p:txBody>
      </p:sp>
      <p:sp>
        <p:nvSpPr>
          <p:cNvPr id="3820" name="Google Shape;3820;p132"/>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21" name="Google Shape;3821;p13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822" name="Google Shape;3822;p13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823" name="Google Shape;3823;p132"/>
          <p:cNvPicPr preferRelativeResize="0"/>
          <p:nvPr/>
        </p:nvPicPr>
        <p:blipFill>
          <a:blip r:embed="rId3">
            <a:alphaModFix/>
          </a:blip>
          <a:stretch>
            <a:fillRect/>
          </a:stretch>
        </p:blipFill>
        <p:spPr>
          <a:xfrm>
            <a:off x="4623126" y="285104"/>
            <a:ext cx="4025724" cy="1969875"/>
          </a:xfrm>
          <a:prstGeom prst="rect">
            <a:avLst/>
          </a:prstGeom>
          <a:noFill/>
          <a:ln>
            <a:noFill/>
          </a:ln>
        </p:spPr>
      </p:pic>
      <p:pic>
        <p:nvPicPr>
          <p:cNvPr id="3824" name="Google Shape;3824;p132"/>
          <p:cNvPicPr preferRelativeResize="0"/>
          <p:nvPr/>
        </p:nvPicPr>
        <p:blipFill>
          <a:blip r:embed="rId4">
            <a:alphaModFix/>
          </a:blip>
          <a:stretch>
            <a:fillRect/>
          </a:stretch>
        </p:blipFill>
        <p:spPr>
          <a:xfrm>
            <a:off x="5444523" y="36425"/>
            <a:ext cx="2244074" cy="455575"/>
          </a:xfrm>
          <a:prstGeom prst="rect">
            <a:avLst/>
          </a:prstGeom>
          <a:noFill/>
          <a:ln>
            <a:noFill/>
          </a:ln>
        </p:spPr>
      </p:pic>
      <p:pic>
        <p:nvPicPr>
          <p:cNvPr id="3825" name="Google Shape;3825;p132"/>
          <p:cNvPicPr preferRelativeResize="0"/>
          <p:nvPr/>
        </p:nvPicPr>
        <p:blipFill>
          <a:blip r:embed="rId5">
            <a:alphaModFix/>
          </a:blip>
          <a:stretch>
            <a:fillRect/>
          </a:stretch>
        </p:blipFill>
        <p:spPr>
          <a:xfrm>
            <a:off x="152400" y="1853075"/>
            <a:ext cx="6781899" cy="287267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9" name="Shape 3829"/>
        <p:cNvGrpSpPr/>
        <p:nvPr/>
      </p:nvGrpSpPr>
      <p:grpSpPr>
        <a:xfrm>
          <a:off x="0" y="0"/>
          <a:ext cx="0" cy="0"/>
          <a:chOff x="0" y="0"/>
          <a:chExt cx="0" cy="0"/>
        </a:xfrm>
      </p:grpSpPr>
      <p:sp>
        <p:nvSpPr>
          <p:cNvPr id="3830" name="Google Shape;3830;p133"/>
          <p:cNvSpPr txBox="1"/>
          <p:nvPr>
            <p:ph idx="1" type="body"/>
          </p:nvPr>
        </p:nvSpPr>
        <p:spPr>
          <a:xfrm>
            <a:off x="290350" y="719675"/>
            <a:ext cx="2501100" cy="6819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High pressure gas</a:t>
            </a:r>
            <a:r>
              <a:rPr lang="en">
                <a:solidFill>
                  <a:schemeClr val="dk1"/>
                </a:solidFill>
              </a:rPr>
              <a:t> TPC </a:t>
            </a:r>
            <a:endParaRPr>
              <a:solidFill>
                <a:schemeClr val="dk1"/>
              </a:solidFill>
            </a:endParaRPr>
          </a:p>
        </p:txBody>
      </p:sp>
      <p:sp>
        <p:nvSpPr>
          <p:cNvPr id="3831" name="Google Shape;3831;p133"/>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HPgXeTPC </a:t>
            </a:r>
            <a:r>
              <a:rPr lang="en"/>
              <a:t>for 0νββ </a:t>
            </a:r>
            <a:endParaRPr/>
          </a:p>
        </p:txBody>
      </p:sp>
      <p:sp>
        <p:nvSpPr>
          <p:cNvPr id="3832" name="Google Shape;3832;p13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33" name="Google Shape;3833;p13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834" name="Google Shape;3834;p13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835" name="Google Shape;3835;p133"/>
          <p:cNvPicPr preferRelativeResize="0"/>
          <p:nvPr/>
        </p:nvPicPr>
        <p:blipFill>
          <a:blip r:embed="rId3">
            <a:alphaModFix/>
          </a:blip>
          <a:stretch>
            <a:fillRect/>
          </a:stretch>
        </p:blipFill>
        <p:spPr>
          <a:xfrm>
            <a:off x="2740725" y="625163"/>
            <a:ext cx="3736275" cy="2479988"/>
          </a:xfrm>
          <a:prstGeom prst="rect">
            <a:avLst/>
          </a:prstGeom>
          <a:noFill/>
          <a:ln>
            <a:noFill/>
          </a:ln>
        </p:spPr>
      </p:pic>
      <p:pic>
        <p:nvPicPr>
          <p:cNvPr id="3836" name="Google Shape;3836;p133"/>
          <p:cNvPicPr preferRelativeResize="0"/>
          <p:nvPr/>
        </p:nvPicPr>
        <p:blipFill>
          <a:blip r:embed="rId4">
            <a:alphaModFix/>
          </a:blip>
          <a:stretch>
            <a:fillRect/>
          </a:stretch>
        </p:blipFill>
        <p:spPr>
          <a:xfrm>
            <a:off x="6555050" y="2351875"/>
            <a:ext cx="2435924" cy="2218143"/>
          </a:xfrm>
          <a:prstGeom prst="rect">
            <a:avLst/>
          </a:prstGeom>
          <a:noFill/>
          <a:ln>
            <a:noFill/>
          </a:ln>
        </p:spPr>
      </p:pic>
      <p:pic>
        <p:nvPicPr>
          <p:cNvPr id="3837" name="Google Shape;3837;p133"/>
          <p:cNvPicPr preferRelativeResize="0"/>
          <p:nvPr/>
        </p:nvPicPr>
        <p:blipFill>
          <a:blip r:embed="rId5">
            <a:alphaModFix/>
          </a:blip>
          <a:stretch>
            <a:fillRect/>
          </a:stretch>
        </p:blipFill>
        <p:spPr>
          <a:xfrm>
            <a:off x="228600" y="2315975"/>
            <a:ext cx="2435925" cy="2342235"/>
          </a:xfrm>
          <a:prstGeom prst="rect">
            <a:avLst/>
          </a:prstGeom>
          <a:noFill/>
          <a:ln>
            <a:noFill/>
          </a:ln>
        </p:spPr>
      </p:pic>
      <p:sp>
        <p:nvSpPr>
          <p:cNvPr id="3838" name="Google Shape;3838;p133"/>
          <p:cNvSpPr txBox="1"/>
          <p:nvPr>
            <p:ph idx="1" type="body"/>
          </p:nvPr>
        </p:nvSpPr>
        <p:spPr>
          <a:xfrm>
            <a:off x="6538750" y="719675"/>
            <a:ext cx="2501100" cy="6819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b="1" lang="en">
                <a:solidFill>
                  <a:schemeClr val="dk1"/>
                </a:solidFill>
              </a:rPr>
              <a:t>NEXT schematics</a:t>
            </a:r>
            <a:endParaRPr b="1">
              <a:solidFill>
                <a:schemeClr val="dk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2" name="Shape 3842"/>
        <p:cNvGrpSpPr/>
        <p:nvPr/>
      </p:nvGrpSpPr>
      <p:grpSpPr>
        <a:xfrm>
          <a:off x="0" y="0"/>
          <a:ext cx="0" cy="0"/>
          <a:chOff x="0" y="0"/>
          <a:chExt cx="0" cy="0"/>
        </a:xfrm>
      </p:grpSpPr>
      <p:sp>
        <p:nvSpPr>
          <p:cNvPr id="3843" name="Google Shape;3843;p134"/>
          <p:cNvSpPr txBox="1"/>
          <p:nvPr>
            <p:ph idx="1" type="body"/>
          </p:nvPr>
        </p:nvSpPr>
        <p:spPr>
          <a:xfrm>
            <a:off x="290350" y="719675"/>
            <a:ext cx="5744100" cy="39309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rgbClr val="800000"/>
                </a:solidFill>
              </a:rPr>
              <a:t>Density is low → need high pressure</a:t>
            </a:r>
            <a:endParaRPr>
              <a:solidFill>
                <a:srgbClr val="800000"/>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Better for low-energy (extended tracks) </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t/>
            </a:r>
            <a:endParaRPr>
              <a:solidFill>
                <a:schemeClr val="dk1"/>
              </a:solidFill>
            </a:endParaRPr>
          </a:p>
        </p:txBody>
      </p:sp>
      <p:pic>
        <p:nvPicPr>
          <p:cNvPr id="3844" name="Google Shape;3844;p134"/>
          <p:cNvPicPr preferRelativeResize="0"/>
          <p:nvPr/>
        </p:nvPicPr>
        <p:blipFill>
          <a:blip r:embed="rId3">
            <a:alphaModFix/>
          </a:blip>
          <a:stretch>
            <a:fillRect/>
          </a:stretch>
        </p:blipFill>
        <p:spPr>
          <a:xfrm>
            <a:off x="6181327" y="0"/>
            <a:ext cx="2564222" cy="2419351"/>
          </a:xfrm>
          <a:prstGeom prst="rect">
            <a:avLst/>
          </a:prstGeom>
          <a:noFill/>
          <a:ln>
            <a:noFill/>
          </a:ln>
        </p:spPr>
      </p:pic>
      <p:sp>
        <p:nvSpPr>
          <p:cNvPr id="3845" name="Google Shape;3845;p134"/>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Why gas HPgXeTPC? </a:t>
            </a:r>
            <a:endParaRPr/>
          </a:p>
        </p:txBody>
      </p:sp>
      <p:sp>
        <p:nvSpPr>
          <p:cNvPr id="3846" name="Google Shape;3846;p134"/>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47" name="Google Shape;3847;p13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848" name="Google Shape;3848;p13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849" name="Google Shape;3849;p134"/>
          <p:cNvPicPr preferRelativeResize="0"/>
          <p:nvPr/>
        </p:nvPicPr>
        <p:blipFill>
          <a:blip r:embed="rId4">
            <a:alphaModFix/>
          </a:blip>
          <a:stretch>
            <a:fillRect/>
          </a:stretch>
        </p:blipFill>
        <p:spPr>
          <a:xfrm>
            <a:off x="4243625" y="2326500"/>
            <a:ext cx="4595576" cy="23730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3" name="Shape 3853"/>
        <p:cNvGrpSpPr/>
        <p:nvPr/>
      </p:nvGrpSpPr>
      <p:grpSpPr>
        <a:xfrm>
          <a:off x="0" y="0"/>
          <a:ext cx="0" cy="0"/>
          <a:chOff x="0" y="0"/>
          <a:chExt cx="0" cy="0"/>
        </a:xfrm>
      </p:grpSpPr>
      <p:sp>
        <p:nvSpPr>
          <p:cNvPr id="3854" name="Google Shape;3854;p135"/>
          <p:cNvSpPr txBox="1"/>
          <p:nvPr>
            <p:ph idx="1" type="body"/>
          </p:nvPr>
        </p:nvSpPr>
        <p:spPr>
          <a:xfrm>
            <a:off x="214150" y="719675"/>
            <a:ext cx="1705200" cy="39309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For HPgXe TPC: t</a:t>
            </a:r>
            <a:r>
              <a:rPr lang="en">
                <a:solidFill>
                  <a:schemeClr val="dk1"/>
                </a:solidFill>
              </a:rPr>
              <a:t>opological separation power between signal and background</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t/>
            </a:r>
            <a:endParaRPr>
              <a:solidFill>
                <a:schemeClr val="dk1"/>
              </a:solidFill>
            </a:endParaRPr>
          </a:p>
        </p:txBody>
      </p:sp>
      <p:sp>
        <p:nvSpPr>
          <p:cNvPr id="3855" name="Google Shape;3855;p135"/>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0νββ: energy resolution &amp; bkg </a:t>
            </a:r>
            <a:r>
              <a:rPr lang="en"/>
              <a:t>rejection</a:t>
            </a:r>
            <a:r>
              <a:rPr lang="en"/>
              <a:t> is the name of the game</a:t>
            </a:r>
            <a:endParaRPr/>
          </a:p>
        </p:txBody>
      </p:sp>
      <p:sp>
        <p:nvSpPr>
          <p:cNvPr id="3856" name="Google Shape;3856;p13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57" name="Google Shape;3857;p13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858" name="Google Shape;3858;p13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pic>
        <p:nvPicPr>
          <p:cNvPr id="3859" name="Google Shape;3859;p135"/>
          <p:cNvPicPr preferRelativeResize="0"/>
          <p:nvPr/>
        </p:nvPicPr>
        <p:blipFill>
          <a:blip r:embed="rId3">
            <a:alphaModFix/>
          </a:blip>
          <a:stretch>
            <a:fillRect/>
          </a:stretch>
        </p:blipFill>
        <p:spPr>
          <a:xfrm>
            <a:off x="2071750" y="662214"/>
            <a:ext cx="6404848" cy="406354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3" name="Shape 3863"/>
        <p:cNvGrpSpPr/>
        <p:nvPr/>
      </p:nvGrpSpPr>
      <p:grpSpPr>
        <a:xfrm>
          <a:off x="0" y="0"/>
          <a:ext cx="0" cy="0"/>
          <a:chOff x="0" y="0"/>
          <a:chExt cx="0" cy="0"/>
        </a:xfrm>
      </p:grpSpPr>
      <p:sp>
        <p:nvSpPr>
          <p:cNvPr id="3864" name="Google Shape;3864;p136"/>
          <p:cNvSpPr txBox="1"/>
          <p:nvPr>
            <p:ph type="title"/>
          </p:nvPr>
        </p:nvSpPr>
        <p:spPr>
          <a:xfrm>
            <a:off x="228600" y="188814"/>
            <a:ext cx="8686800" cy="3210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rPr lang="en"/>
              <a:t>Why gas HPgXeTPC? </a:t>
            </a:r>
            <a:endParaRPr/>
          </a:p>
        </p:txBody>
      </p:sp>
      <p:sp>
        <p:nvSpPr>
          <p:cNvPr id="3865" name="Google Shape;3865;p13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a:latin typeface="Palatino Linotype"/>
                <a:ea typeface="Palatino Linotype"/>
                <a:cs typeface="Palatino Linotype"/>
                <a:sym typeface="Palatino Linotype"/>
              </a:rPr>
              <a:t>08/14/24</a:t>
            </a:r>
            <a:endParaRPr>
              <a:latin typeface="Palatino Linotype"/>
              <a:ea typeface="Palatino Linotype"/>
              <a:cs typeface="Palatino Linotype"/>
              <a:sym typeface="Palatino Linotype"/>
            </a:endParaRPr>
          </a:p>
          <a:p>
            <a:pPr indent="0" lvl="0" marL="0" rtl="0" algn="l">
              <a:spcBef>
                <a:spcPts val="0"/>
              </a:spcBef>
              <a:spcAft>
                <a:spcPts val="0"/>
              </a:spcAft>
              <a:buNone/>
            </a:pPr>
            <a:r>
              <a:t/>
            </a:r>
            <a:endParaRPr>
              <a:latin typeface="Palatino Linotype"/>
              <a:ea typeface="Palatino Linotype"/>
              <a:cs typeface="Palatino Linotype"/>
              <a:sym typeface="Palatino Linotype"/>
            </a:endParaRPr>
          </a:p>
        </p:txBody>
      </p:sp>
      <p:sp>
        <p:nvSpPr>
          <p:cNvPr id="3866" name="Google Shape;3866;p136"/>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Palatino Linotype"/>
                <a:ea typeface="Palatino Linotype"/>
                <a:cs typeface="Palatino Linotype"/>
                <a:sym typeface="Palatino Linotype"/>
              </a:rPr>
              <a:t>Elena Gramellini  | elena.gramellini@manchester.ac.uk</a:t>
            </a:r>
            <a:endParaRPr b="1">
              <a:latin typeface="Palatino Linotype"/>
              <a:ea typeface="Palatino Linotype"/>
              <a:cs typeface="Palatino Linotype"/>
              <a:sym typeface="Palatino Linotype"/>
            </a:endParaRPr>
          </a:p>
        </p:txBody>
      </p:sp>
      <p:sp>
        <p:nvSpPr>
          <p:cNvPr id="3867" name="Google Shape;3867;p13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latin typeface="Palatino Linotype"/>
                <a:ea typeface="Palatino Linotype"/>
                <a:cs typeface="Palatino Linotype"/>
                <a:sym typeface="Palatino Linotype"/>
              </a:rPr>
              <a:t>‹#›</a:t>
            </a:fld>
            <a:endParaRPr>
              <a:latin typeface="Palatino Linotype"/>
              <a:ea typeface="Palatino Linotype"/>
              <a:cs typeface="Palatino Linotype"/>
              <a:sym typeface="Palatino Linotype"/>
            </a:endParaRPr>
          </a:p>
        </p:txBody>
      </p:sp>
      <p:sp>
        <p:nvSpPr>
          <p:cNvPr id="3868" name="Google Shape;3868;p136"/>
          <p:cNvSpPr txBox="1"/>
          <p:nvPr>
            <p:ph idx="1" type="body"/>
          </p:nvPr>
        </p:nvSpPr>
        <p:spPr>
          <a:xfrm>
            <a:off x="290350" y="719675"/>
            <a:ext cx="4281600" cy="3930900"/>
          </a:xfrm>
          <a:prstGeom prst="rect">
            <a:avLst/>
          </a:prstGeom>
        </p:spPr>
        <p:txBody>
          <a:bodyPr anchorCtr="0" anchor="t" bIns="0" lIns="0" spcFirstLastPara="1" rIns="0" wrap="square" tIns="0">
            <a:noAutofit/>
          </a:bodyPr>
          <a:lstStyle/>
          <a:p>
            <a:pPr indent="0" lvl="0" marL="0" marR="0" rtl="0" algn="l">
              <a:lnSpc>
                <a:spcPct val="100000"/>
              </a:lnSpc>
              <a:spcBef>
                <a:spcPts val="2000"/>
              </a:spcBef>
              <a:spcAft>
                <a:spcPts val="0"/>
              </a:spcAft>
              <a:buClr>
                <a:schemeClr val="dk1"/>
              </a:buClr>
              <a:buSzPts val="1100"/>
              <a:buFont typeface="Arial"/>
              <a:buNone/>
            </a:pPr>
            <a:r>
              <a:rPr lang="en">
                <a:solidFill>
                  <a:srgbClr val="800000"/>
                </a:solidFill>
              </a:rPr>
              <a:t>Density is low → need high pressure</a:t>
            </a:r>
            <a:endParaRPr>
              <a:solidFill>
                <a:srgbClr val="800000"/>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Better for low-energy (extended tracks)</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rPr lang="en">
                <a:solidFill>
                  <a:schemeClr val="dk1"/>
                </a:solidFill>
              </a:rPr>
              <a:t>Great intrinsic energy resolution</a:t>
            </a:r>
            <a:endParaRPr>
              <a:solidFill>
                <a:schemeClr val="dk1"/>
              </a:solidFill>
            </a:endParaRPr>
          </a:p>
          <a:p>
            <a:pPr indent="0" lvl="0" marL="0" marR="0" rtl="0" algn="l">
              <a:lnSpc>
                <a:spcPct val="100000"/>
              </a:lnSpc>
              <a:spcBef>
                <a:spcPts val="2000"/>
              </a:spcBef>
              <a:spcAft>
                <a:spcPts val="0"/>
              </a:spcAft>
              <a:buClr>
                <a:schemeClr val="dk1"/>
              </a:buClr>
              <a:buSzPts val="1100"/>
              <a:buFont typeface="Arial"/>
              <a:buNone/>
            </a:pPr>
            <a:r>
              <a:t/>
            </a:r>
            <a:endParaRPr>
              <a:solidFill>
                <a:schemeClr val="dk1"/>
              </a:solidFill>
            </a:endParaRPr>
          </a:p>
        </p:txBody>
      </p:sp>
      <p:pic>
        <p:nvPicPr>
          <p:cNvPr id="3869" name="Google Shape;3869;p136"/>
          <p:cNvPicPr preferRelativeResize="0"/>
          <p:nvPr/>
        </p:nvPicPr>
        <p:blipFill>
          <a:blip r:embed="rId3">
            <a:alphaModFix/>
          </a:blip>
          <a:stretch>
            <a:fillRect/>
          </a:stretch>
        </p:blipFill>
        <p:spPr>
          <a:xfrm>
            <a:off x="4319950" y="509814"/>
            <a:ext cx="4380621" cy="40635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