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9" r:id="rId2"/>
    <p:sldMasterId id="2147483693" r:id="rId3"/>
    <p:sldMasterId id="2147483713" r:id="rId4"/>
  </p:sldMasterIdLst>
  <p:notesMasterIdLst>
    <p:notesMasterId r:id="rId21"/>
  </p:notesMasterIdLst>
  <p:sldIdLst>
    <p:sldId id="2419" r:id="rId5"/>
    <p:sldId id="2052" r:id="rId6"/>
    <p:sldId id="270" r:id="rId7"/>
    <p:sldId id="789" r:id="rId8"/>
    <p:sldId id="6095" r:id="rId9"/>
    <p:sldId id="271" r:id="rId10"/>
    <p:sldId id="2427" r:id="rId11"/>
    <p:sldId id="328" r:id="rId12"/>
    <p:sldId id="289" r:id="rId13"/>
    <p:sldId id="787" r:id="rId14"/>
    <p:sldId id="310" r:id="rId15"/>
    <p:sldId id="2053" r:id="rId16"/>
    <p:sldId id="6114" r:id="rId17"/>
    <p:sldId id="2431" r:id="rId18"/>
    <p:sldId id="6105" r:id="rId19"/>
    <p:sldId id="611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5"/>
  </p:normalViewPr>
  <p:slideViewPr>
    <p:cSldViewPr snapToGrid="0">
      <p:cViewPr varScale="1">
        <p:scale>
          <a:sx n="120" d="100"/>
          <a:sy n="120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6E039-4F57-854A-8C4C-CAE1B68080A2}" type="datetimeFigureOut">
              <a:rPr lang="en-US" smtClean="0"/>
              <a:t>11/14/24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21774-A2E3-1845-B074-B667CA22D1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69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3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986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9617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777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6886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9A0D-D2FB-0C46-ACE0-3C890F3C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44A57-6490-5A47-9FF3-1D56B685D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B302-9EDA-4D4D-B782-F05253C6E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E75E2-56F6-8942-952A-A60BA1FF7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Chou, EDIT school, 11/14/2024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B235C-893F-3C41-AAF3-CF08A9D9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0E5D5-DC16-BA48-878C-CBE712E452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093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A7104-D5C9-5A04-2CD6-AB1FF666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A5662-3AE0-5ED5-C6E0-65D628AD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9713F-534E-7FDA-8C0F-C48050E9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Chou, EDIT school, 11/14/2024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AC0C9-5904-5D15-A953-AF859549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CA03A-56BD-D04B-A106-95B4A6AF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79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A102-FE9F-4FF3-9009-092EA5CF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BB337-3A96-48F7-BA15-50BE11C0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D6D71-1A80-41C5-B5E6-AB951542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C128B2-4CFC-7AFB-C5B7-1E2784816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722" y="6600447"/>
            <a:ext cx="5822980" cy="223624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Project Title</a:t>
            </a:r>
          </a:p>
        </p:txBody>
      </p:sp>
    </p:spTree>
    <p:extLst>
      <p:ext uri="{BB962C8B-B14F-4D97-AF65-F5344CB8AC3E}">
        <p14:creationId xmlns:p14="http://schemas.microsoft.com/office/powerpoint/2010/main" val="401761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352086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6"/>
          <a:stretch>
            <a:fillRect/>
          </a:stretch>
        </p:blipFill>
        <p:spPr bwMode="auto">
          <a:xfrm>
            <a:off x="273051" y="6307139"/>
            <a:ext cx="1167553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9464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2246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Chou, EDIT school, 11/14/2024</a:t>
            </a:r>
            <a:endParaRPr lang="en-US" dirty="0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22490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40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3766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Chou, EDIT school, 11/14/2024</a:t>
            </a:r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52399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4582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Chou, EDIT school, 11/14/2024</a:t>
            </a:r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914728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Chou, EDIT school, 11/14/2024</a:t>
            </a:r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1200927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4265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8130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009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0301" y="165101"/>
            <a:ext cx="2832100" cy="59610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1" y="165101"/>
            <a:ext cx="8293100" cy="5961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3101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737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153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48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23683" y="816865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826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24384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13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35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0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60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7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5946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566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5783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40806" y="6504215"/>
            <a:ext cx="8349492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136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04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764" y="971552"/>
            <a:ext cx="115824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733">
                <a:solidFill>
                  <a:srgbClr val="505050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64" y="4943005"/>
            <a:ext cx="115824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359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573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2436" y="6504215"/>
            <a:ext cx="900491" cy="24130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7" y="6504216"/>
            <a:ext cx="8347199" cy="242873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333" y="254001"/>
            <a:ext cx="11567584" cy="5802923"/>
          </a:xfrm>
          <a:prstGeom prst="rect">
            <a:avLst/>
          </a:prstGeom>
        </p:spPr>
        <p:txBody>
          <a:bodyPr vert="horz"/>
          <a:lstStyle>
            <a:lvl1pPr marL="306910" indent="-306910">
              <a:defRPr sz="18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57547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40804" y="6504216"/>
            <a:ext cx="8363037" cy="242873"/>
          </a:xfrm>
        </p:spPr>
        <p:txBody>
          <a:bodyPr/>
          <a:lstStyle/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4259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923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500427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9275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34353" y="271556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4259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923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500427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9275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34353" y="972176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4259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923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00427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9275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34353" y="4448801"/>
            <a:ext cx="21336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67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7925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9A0D-D2FB-0C46-ACE0-3C890F3C1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44A57-6490-5A47-9FF3-1D56B685D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0B302-9EDA-4D4D-B782-F05253C6E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E75E2-56F6-8942-952A-A60BA1FF7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Chou, EDIT school, 11/14/2024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B235C-893F-3C41-AAF3-CF08A9D9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0E5D5-DC16-BA48-878C-CBE712E4523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750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A102-FE9F-4FF3-9009-092EA5CF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BB337-3A96-48F7-BA15-50BE11C0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D6D71-1A80-41C5-B5E6-AB951542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B82A-85AA-4495-AB6C-1CAA31F5EE0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C128B2-4CFC-7AFB-C5B7-1E2784816C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722" y="6600447"/>
            <a:ext cx="5822980" cy="223624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Project Title</a:t>
            </a:r>
          </a:p>
        </p:txBody>
      </p:sp>
    </p:spTree>
    <p:extLst>
      <p:ext uri="{BB962C8B-B14F-4D97-AF65-F5344CB8AC3E}">
        <p14:creationId xmlns:p14="http://schemas.microsoft.com/office/powerpoint/2010/main" val="3339624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Chou, EDIT school, 11/14/2024</a:t>
            </a:r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59284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1" y="539750"/>
            <a:ext cx="10985500" cy="717551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1" y="1186482"/>
            <a:ext cx="10985500" cy="4673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40">
              <a:lnSpc>
                <a:spcPct val="100000"/>
              </a:lnSpc>
              <a:spcBef>
                <a:spcPts val="900"/>
              </a:spcBef>
              <a:buSzTx/>
              <a:buNone/>
              <a:defRPr sz="2751" spc="-28"/>
            </a:lvl1pPr>
            <a:lvl2pPr marL="0" indent="228594" defTabSz="412740">
              <a:lnSpc>
                <a:spcPct val="100000"/>
              </a:lnSpc>
              <a:spcBef>
                <a:spcPts val="900"/>
              </a:spcBef>
              <a:buSzTx/>
              <a:buNone/>
              <a:defRPr sz="2751" spc="-28"/>
            </a:lvl2pPr>
            <a:lvl3pPr marL="0" indent="457189" defTabSz="412740">
              <a:lnSpc>
                <a:spcPct val="100000"/>
              </a:lnSpc>
              <a:spcBef>
                <a:spcPts val="900"/>
              </a:spcBef>
              <a:buSzTx/>
              <a:buNone/>
              <a:defRPr sz="2751" spc="-28"/>
            </a:lvl3pPr>
            <a:lvl4pPr marL="0" indent="685783" defTabSz="412740">
              <a:lnSpc>
                <a:spcPct val="100000"/>
              </a:lnSpc>
              <a:spcBef>
                <a:spcPts val="900"/>
              </a:spcBef>
              <a:buSzTx/>
              <a:buNone/>
              <a:defRPr sz="2751" spc="-28"/>
            </a:lvl4pPr>
            <a:lvl5pPr marL="0" indent="914377" defTabSz="412740">
              <a:lnSpc>
                <a:spcPct val="100000"/>
              </a:lnSpc>
              <a:spcBef>
                <a:spcPts val="900"/>
              </a:spcBef>
              <a:buSzTx/>
              <a:buNone/>
              <a:defRPr sz="2751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86235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0079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B409B-71ED-4545-8F70-B5E5BD93E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987D3-C84C-1B43-ACDC-64E0C8D0B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7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319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125CB-BABB-0647-82EC-72A42E8D8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518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73D13-93A6-E047-91D2-B8658A3117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543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3" indent="0">
              <a:buNone/>
              <a:defRPr sz="1800" b="1"/>
            </a:lvl3pPr>
            <a:lvl4pPr marL="1371515" indent="0">
              <a:buNone/>
              <a:defRPr sz="1600" b="1"/>
            </a:lvl4pPr>
            <a:lvl5pPr marL="1828686" indent="0">
              <a:buNone/>
              <a:defRPr sz="1600" b="1"/>
            </a:lvl5pPr>
            <a:lvl6pPr marL="2285858" indent="0">
              <a:buNone/>
              <a:defRPr sz="1600" b="1"/>
            </a:lvl6pPr>
            <a:lvl7pPr marL="2743028" indent="0">
              <a:buNone/>
              <a:defRPr sz="1600" b="1"/>
            </a:lvl7pPr>
            <a:lvl8pPr marL="3200200" indent="0">
              <a:buNone/>
              <a:defRPr sz="1600" b="1"/>
            </a:lvl8pPr>
            <a:lvl9pPr marL="36573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3" indent="0">
              <a:buNone/>
              <a:defRPr sz="1800" b="1"/>
            </a:lvl3pPr>
            <a:lvl4pPr marL="1371515" indent="0">
              <a:buNone/>
              <a:defRPr sz="1600" b="1"/>
            </a:lvl4pPr>
            <a:lvl5pPr marL="1828686" indent="0">
              <a:buNone/>
              <a:defRPr sz="1600" b="1"/>
            </a:lvl5pPr>
            <a:lvl6pPr marL="2285858" indent="0">
              <a:buNone/>
              <a:defRPr sz="1600" b="1"/>
            </a:lvl6pPr>
            <a:lvl7pPr marL="2743028" indent="0">
              <a:buNone/>
              <a:defRPr sz="1600" b="1"/>
            </a:lvl7pPr>
            <a:lvl8pPr marL="3200200" indent="0">
              <a:buNone/>
              <a:defRPr sz="1600" b="1"/>
            </a:lvl8pPr>
            <a:lvl9pPr marL="36573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CEC79-641D-7F43-9A59-2CE59EFD25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835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C918-9776-9A4E-8537-62BB08031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31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8421C-9C7B-D94A-8400-C3AD7BE3C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980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3" indent="0">
              <a:buNone/>
              <a:defRPr sz="1000"/>
            </a:lvl3pPr>
            <a:lvl4pPr marL="1371515" indent="0">
              <a:buNone/>
              <a:defRPr sz="900"/>
            </a:lvl4pPr>
            <a:lvl5pPr marL="1828686" indent="0">
              <a:buNone/>
              <a:defRPr sz="900"/>
            </a:lvl5pPr>
            <a:lvl6pPr marL="2285858" indent="0">
              <a:buNone/>
              <a:defRPr sz="900"/>
            </a:lvl6pPr>
            <a:lvl7pPr marL="2743028" indent="0">
              <a:buNone/>
              <a:defRPr sz="900"/>
            </a:lvl7pPr>
            <a:lvl8pPr marL="3200200" indent="0">
              <a:buNone/>
              <a:defRPr sz="900"/>
            </a:lvl8pPr>
            <a:lvl9pPr marL="36573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1F361-2E5D-C048-8F2C-57E10CE66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424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2" indent="0">
              <a:buNone/>
              <a:defRPr sz="2800"/>
            </a:lvl2pPr>
            <a:lvl3pPr marL="914343" indent="0">
              <a:buNone/>
              <a:defRPr sz="2400"/>
            </a:lvl3pPr>
            <a:lvl4pPr marL="1371515" indent="0">
              <a:buNone/>
              <a:defRPr sz="2000"/>
            </a:lvl4pPr>
            <a:lvl5pPr marL="1828686" indent="0">
              <a:buNone/>
              <a:defRPr sz="2000"/>
            </a:lvl5pPr>
            <a:lvl6pPr marL="2285858" indent="0">
              <a:buNone/>
              <a:defRPr sz="2000"/>
            </a:lvl6pPr>
            <a:lvl7pPr marL="2743028" indent="0">
              <a:buNone/>
              <a:defRPr sz="2000"/>
            </a:lvl7pPr>
            <a:lvl8pPr marL="3200200" indent="0">
              <a:buNone/>
              <a:defRPr sz="2000"/>
            </a:lvl8pPr>
            <a:lvl9pPr marL="365737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3" indent="0">
              <a:buNone/>
              <a:defRPr sz="1000"/>
            </a:lvl3pPr>
            <a:lvl4pPr marL="1371515" indent="0">
              <a:buNone/>
              <a:defRPr sz="900"/>
            </a:lvl4pPr>
            <a:lvl5pPr marL="1828686" indent="0">
              <a:buNone/>
              <a:defRPr sz="900"/>
            </a:lvl5pPr>
            <a:lvl6pPr marL="2285858" indent="0">
              <a:buNone/>
              <a:defRPr sz="900"/>
            </a:lvl6pPr>
            <a:lvl7pPr marL="2743028" indent="0">
              <a:buNone/>
              <a:defRPr sz="900"/>
            </a:lvl7pPr>
            <a:lvl8pPr marL="3200200" indent="0">
              <a:buNone/>
              <a:defRPr sz="900"/>
            </a:lvl8pPr>
            <a:lvl9pPr marL="36573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00809-5D5C-EB40-BE60-0EB044B2B1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62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2BA5D-4627-484A-AD63-A664874D0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769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A9706-DAFD-E947-91F9-02A252097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5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39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5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spcBef>
                <a:spcPts val="1312"/>
              </a:spcBef>
              <a:defRPr sz="2400">
                <a:solidFill>
                  <a:srgbClr val="505050"/>
                </a:solidFill>
              </a:defRPr>
            </a:lvl1pPr>
            <a:lvl2pPr marL="37675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133">
                <a:solidFill>
                  <a:srgbClr val="505050"/>
                </a:solidFill>
              </a:defRPr>
            </a:lvl2pPr>
            <a:lvl3pPr marL="764097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rgbClr val="505050"/>
                </a:solidFill>
              </a:defRPr>
            </a:lvl3pPr>
            <a:lvl4pPr marL="1142971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67">
                <a:solidFill>
                  <a:srgbClr val="505050"/>
                </a:solidFill>
              </a:defRPr>
            </a:lvl4pPr>
            <a:lvl5pPr marL="1519729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683667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1071007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447764" marR="0" lvl="3" indent="-304792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826638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357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971551"/>
            <a:ext cx="5608320" cy="36337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1007" indent="-306910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7764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6910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6607" y="971551"/>
            <a:ext cx="5620511" cy="3633788"/>
          </a:xfrm>
          <a:prstGeom prst="rect">
            <a:avLst/>
          </a:prstGeom>
        </p:spPr>
        <p:txBody>
          <a:bodyPr lIns="0" tIns="0" rIns="0" bIns="0"/>
          <a:lstStyle>
            <a:lvl1pPr marL="306910" marR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505050"/>
                </a:solidFill>
              </a:defRPr>
            </a:lvl1pPr>
            <a:lvl2pPr marL="683667" indent="-306910">
              <a:spcBef>
                <a:spcPts val="1312"/>
              </a:spcBef>
              <a:defRPr sz="2133">
                <a:solidFill>
                  <a:srgbClr val="505050"/>
                </a:solidFill>
              </a:defRPr>
            </a:lvl2pPr>
            <a:lvl3pPr marL="1075240" indent="-304792">
              <a:spcBef>
                <a:spcPts val="1312"/>
              </a:spcBef>
              <a:defRPr sz="2000">
                <a:solidFill>
                  <a:srgbClr val="505050"/>
                </a:solidFill>
              </a:defRPr>
            </a:lvl3pPr>
            <a:lvl4pPr marL="1449881" indent="-304792">
              <a:spcBef>
                <a:spcPts val="1312"/>
              </a:spcBef>
              <a:defRPr sz="1867">
                <a:solidFill>
                  <a:srgbClr val="505050"/>
                </a:solidFill>
              </a:defRPr>
            </a:lvl4pPr>
            <a:lvl5pPr marL="1826638" indent="-304792">
              <a:spcBef>
                <a:spcPts val="1312"/>
              </a:spcBef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marL="306910" marR="0" lvl="0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306910" marR="0" lvl="1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306910" marR="0" lvl="2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306910" marR="0" lvl="3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306910" marR="0" lvl="4" indent="-306910" algn="l" defTabSz="609585" rtl="0" eaLnBrk="1" fontAlgn="base" latinLnBrk="0" hangingPunct="1">
              <a:lnSpc>
                <a:spcPct val="100000"/>
              </a:lnSpc>
              <a:spcBef>
                <a:spcPts val="1312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820" y="4765103"/>
            <a:ext cx="5607301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6603" y="4765103"/>
            <a:ext cx="560831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3" y="6504216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22041" y="6229315"/>
            <a:ext cx="1477859" cy="26553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92101" y="6316134"/>
            <a:ext cx="10041468" cy="97367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649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179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4001" y="165100"/>
            <a:ext cx="870963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>
                <a:solidFill>
                  <a:srgbClr val="000000">
                    <a:tint val="75000"/>
                  </a:srgbClr>
                </a:solidFill>
                <a:ea typeface="ＭＳ Ｐゴシック" charset="-128"/>
              </a:rPr>
              <a:t>Aaron S. Chou, EDIT school, 11/14/2024</a:t>
            </a:r>
            <a:endParaRPr lang="en-US" dirty="0">
              <a:solidFill>
                <a:srgbClr val="000000">
                  <a:tint val="75000"/>
                </a:srgb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39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7" y="6504216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87867" y="6227810"/>
            <a:ext cx="11599333" cy="269849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2965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9" r:id="rId15"/>
    <p:sldLayoutId id="2147483710" r:id="rId16"/>
    <p:sldLayoutId id="2147483711" r:id="rId17"/>
    <p:sldLayoutId id="2147483712" r:id="rId18"/>
  </p:sldLayoutIdLst>
  <p:hf hd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769600" cy="4111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914400"/>
            <a:ext cx="10972800" cy="5441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defTabSz="457172">
              <a:defRPr sz="12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1DA55670-9CE0-2F44-8417-EAFC0E09788B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4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172" algn="ctr" defTabSz="45717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343" algn="ctr" defTabSz="45717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515" algn="ctr" defTabSz="45717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686" algn="ctr" defTabSz="45717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443" indent="-228586" algn="l" defTabSz="4571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4" indent="-228586" algn="l" defTabSz="4571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5" indent="-228586" algn="l" defTabSz="4571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7" indent="-228586" algn="l" defTabSz="4571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3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5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6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8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8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0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1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D50EE-A4C0-57B1-FD35-C8B9F410C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48A762-3CC4-27A7-1144-A78D74A927AB}"/>
              </a:ext>
            </a:extLst>
          </p:cNvPr>
          <p:cNvSpPr txBox="1"/>
          <p:nvPr/>
        </p:nvSpPr>
        <p:spPr>
          <a:xfrm>
            <a:off x="572558" y="1684499"/>
            <a:ext cx="10710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 quantum computer as an axion dark matter detector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4EF51-FB2D-1479-C1DB-3462E5CB11DC}"/>
              </a:ext>
            </a:extLst>
          </p:cNvPr>
          <p:cNvSpPr txBox="1"/>
          <p:nvPr/>
        </p:nvSpPr>
        <p:spPr>
          <a:xfrm>
            <a:off x="4768643" y="2524548"/>
            <a:ext cx="28436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Aaron S. Chou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14,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E12D8-4691-901C-F470-CD09C2E09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Aaron S. Chou, EDIT school, 11/14/2024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4154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57720BE-80EE-D443-9AB3-81945F3B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594" y="167808"/>
            <a:ext cx="10332720" cy="65276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Arial"/>
                <a:cs typeface="Arial"/>
              </a:rPr>
              <a:t>To reduce readout noise below SQL, use photon counting to measure displacement using the Fock basis, i.e. number eigenstates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A36C-928E-5248-A955-B121AD6B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35520" y="6366511"/>
            <a:ext cx="2545080" cy="365125"/>
          </a:xfrm>
        </p:spPr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EDIT school, 11/14/2024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334A1-55E8-1940-9A5C-10A337AA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12A63-98C8-F64C-9ACC-249D31EF6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7"/>
          <a:stretch/>
        </p:blipFill>
        <p:spPr>
          <a:xfrm>
            <a:off x="1545267" y="1382302"/>
            <a:ext cx="5497033" cy="5152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CC3BD-3A91-0548-849F-7384F24F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425359"/>
            <a:ext cx="2149450" cy="17415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3F9170B-09D8-C749-B763-DFE2A25BA60E}"/>
              </a:ext>
            </a:extLst>
          </p:cNvPr>
          <p:cNvSpPr/>
          <p:nvPr/>
        </p:nvSpPr>
        <p:spPr>
          <a:xfrm>
            <a:off x="3806569" y="3487485"/>
            <a:ext cx="917830" cy="911770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8911EB-06D6-FD4C-B43C-CAC3515C0ABA}"/>
              </a:ext>
            </a:extLst>
          </p:cNvPr>
          <p:cNvSpPr>
            <a:spLocks noChangeAspect="1"/>
          </p:cNvSpPr>
          <p:nvPr/>
        </p:nvSpPr>
        <p:spPr>
          <a:xfrm>
            <a:off x="3618726" y="3310276"/>
            <a:ext cx="1288668" cy="1280160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2859AD-2D4F-F243-9D6A-72C720C8863D}"/>
              </a:ext>
            </a:extLst>
          </p:cNvPr>
          <p:cNvSpPr>
            <a:spLocks noChangeAspect="1"/>
          </p:cNvSpPr>
          <p:nvPr/>
        </p:nvSpPr>
        <p:spPr>
          <a:xfrm>
            <a:off x="3480504" y="3172051"/>
            <a:ext cx="1564812" cy="1554480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225F9D-F79F-DD4C-A518-7FF4E328A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52" y="1441158"/>
            <a:ext cx="2149450" cy="1741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E6DDAB-6C63-2F4D-8512-CBBF5A164F49}"/>
              </a:ext>
            </a:extLst>
          </p:cNvPr>
          <p:cNvSpPr txBox="1"/>
          <p:nvPr/>
        </p:nvSpPr>
        <p:spPr>
          <a:xfrm>
            <a:off x="5641779" y="1382302"/>
            <a:ext cx="59730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only displacement amplitude and not phase </a:t>
            </a:r>
          </a:p>
          <a:p>
            <a:pPr marL="285750" indent="-285750" defTabSz="457200">
              <a:buFont typeface="Wingdings" pitchFamily="2" charset="2"/>
              <a:buChar char="à"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 zero-point noise since we are not simultaneously measuring non-commuting observables</a:t>
            </a:r>
          </a:p>
          <a:p>
            <a:pPr marL="285750" indent="-285750" defTabSz="457200">
              <a:buFont typeface="Wingdings" pitchFamily="2" charset="2"/>
              <a:buChar char="à"/>
              <a:defRPr/>
            </a:pP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Measurement noise, e.g. from dark counts can be arbitrarily low</a:t>
            </a:r>
            <a:endParaRPr lang="en-US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endParaRPr lang="en-US" sz="1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614BDB-EB34-6B42-A1B5-E70F5A381826}"/>
              </a:ext>
            </a:extLst>
          </p:cNvPr>
          <p:cNvSpPr txBox="1"/>
          <p:nvPr/>
        </p:nvSpPr>
        <p:spPr>
          <a:xfrm>
            <a:off x="5330358" y="4916441"/>
            <a:ext cx="3847709" cy="1077218"/>
          </a:xfrm>
          <a:prstGeom prst="rect">
            <a:avLst/>
          </a:prstGeom>
          <a:solidFill>
            <a:srgbClr val="CCFFCC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Displaced vacuum state exponentially leaks into non-zero Fock number.  </a:t>
            </a:r>
          </a:p>
          <a:p>
            <a:pPr defTabSz="457200">
              <a:defRPr/>
            </a:pP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 displacement by counting the occasional single photon.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54822F6-03B4-5F4C-9824-3C221D6F83D8}"/>
              </a:ext>
            </a:extLst>
          </p:cNvPr>
          <p:cNvCxnSpPr>
            <a:cxnSpLocks/>
          </p:cNvCxnSpPr>
          <p:nvPr/>
        </p:nvCxnSpPr>
        <p:spPr>
          <a:xfrm flipH="1" flipV="1">
            <a:off x="4756297" y="4051006"/>
            <a:ext cx="893135" cy="8293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07CFF08-CDB0-1C46-9887-85EF2AE03E2A}"/>
              </a:ext>
            </a:extLst>
          </p:cNvPr>
          <p:cNvSpPr txBox="1"/>
          <p:nvPr/>
        </p:nvSpPr>
        <p:spPr>
          <a:xfrm>
            <a:off x="3919960" y="409743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112870-BDE2-124C-91B5-676D6CD2CE16}"/>
              </a:ext>
            </a:extLst>
          </p:cNvPr>
          <p:cNvSpPr txBox="1"/>
          <p:nvPr/>
        </p:nvSpPr>
        <p:spPr>
          <a:xfrm>
            <a:off x="3840866" y="431928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203164-6326-5244-B315-4156E0FEB550}"/>
              </a:ext>
            </a:extLst>
          </p:cNvPr>
          <p:cNvSpPr txBox="1"/>
          <p:nvPr/>
        </p:nvSpPr>
        <p:spPr>
          <a:xfrm>
            <a:off x="3750198" y="4541135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81DAF-B538-6A2C-B3A9-178DDA00F3B5}"/>
              </a:ext>
            </a:extLst>
          </p:cNvPr>
          <p:cNvSpPr txBox="1"/>
          <p:nvPr/>
        </p:nvSpPr>
        <p:spPr>
          <a:xfrm>
            <a:off x="1870376" y="2509515"/>
            <a:ext cx="2149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546D5"/>
                </a:solidFill>
                <a:latin typeface="Arial"/>
                <a:cs typeface="Arial"/>
              </a:rPr>
              <a:t>Blue rings give the probe resolution</a:t>
            </a:r>
          </a:p>
        </p:txBody>
      </p:sp>
    </p:spTree>
    <p:extLst>
      <p:ext uri="{BB962C8B-B14F-4D97-AF65-F5344CB8AC3E}">
        <p14:creationId xmlns:p14="http://schemas.microsoft.com/office/powerpoint/2010/main" val="745009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Atoms and other nonlinear oscillators can be used as single photon counters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457125">
              <a:defRPr/>
            </a:pPr>
            <a:r>
              <a:rPr lang="en-US">
                <a:solidFill>
                  <a:prstClr val="black"/>
                </a:solidFill>
                <a:latin typeface="Calibri" pitchFamily="-106" charset="0"/>
                <a:ea typeface="ＭＳ Ｐゴシック" pitchFamily="-106" charset="-128"/>
              </a:rPr>
              <a:t>Aaron S. Chou, EDIT school, 11/14/2024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>
              <a:defRPr/>
            </a:pPr>
            <a:fld id="{C6F987D3-C84C-1B43-ACDC-64E0C8D0B1E8}" type="slidenum">
              <a:rPr lang="en-US">
                <a:solidFill>
                  <a:srgbClr val="898989"/>
                </a:solidFill>
                <a:latin typeface="Calibri" charset="0"/>
                <a:cs typeface="+mn-cs"/>
              </a:rPr>
              <a:pPr algn="r" defTabSz="457200">
                <a:defRPr/>
              </a:pPr>
              <a:t>11</a:t>
            </a:fld>
            <a:endParaRPr lang="en-US">
              <a:solidFill>
                <a:srgbClr val="898989"/>
              </a:solidFill>
              <a:latin typeface="Calibri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174" y="1295400"/>
            <a:ext cx="4468627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082"/>
          <a:stretch/>
        </p:blipFill>
        <p:spPr>
          <a:xfrm>
            <a:off x="2320533" y="459807"/>
            <a:ext cx="3333339" cy="416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3607" y="4267200"/>
            <a:ext cx="1134595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Real atom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6276" y="4343400"/>
            <a:ext cx="4408291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Artificial atom (Josephson junction oscillator)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8784" y="4801540"/>
            <a:ext cx="1110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Both have non-degenerate energy level spacings due to the nonlinear potentials, and thus act as 2-level systems useful for quantum computing.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16AE32-EB7E-4B44-8129-C5CD1547AE4E}"/>
              </a:ext>
            </a:extLst>
          </p:cNvPr>
          <p:cNvSpPr txBox="1"/>
          <p:nvPr/>
        </p:nvSpPr>
        <p:spPr>
          <a:xfrm>
            <a:off x="949841" y="5447871"/>
            <a:ext cx="1029231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Jostling of the nonlinear oscillator due to background electromagnetic fields gives “atomic” frequency shifts </a:t>
            </a:r>
          </a:p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sym typeface="Wingdings" pitchFamily="2" charset="2"/>
              </a:rPr>
              <a:t>	 Lamb shift from zero-point fluctuations</a:t>
            </a:r>
          </a:p>
          <a:p>
            <a:pPr defTabSz="457200"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sym typeface="Wingdings" pitchFamily="2" charset="2"/>
              </a:rPr>
              <a:t>	 </a:t>
            </a:r>
            <a:r>
              <a:rPr lang="en-US" b="1" dirty="0">
                <a:solidFill>
                  <a:prstClr val="black"/>
                </a:solidFill>
                <a:latin typeface="Calibri"/>
                <a:sym typeface="Wingdings" pitchFamily="2" charset="2"/>
              </a:rPr>
              <a:t>quantized AC Stark shift from finite background photon occupation number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5AB82C-82B0-91EC-94B6-AC7A0C392A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66532" b="62391"/>
          <a:stretch/>
        </p:blipFill>
        <p:spPr>
          <a:xfrm>
            <a:off x="9719369" y="579860"/>
            <a:ext cx="2372668" cy="1666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D8D001-2172-FE55-3A17-A40E9E9DD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32" y="561366"/>
            <a:ext cx="2193769" cy="19107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B12CD6-C4FB-7DF2-9AAA-22C2C5FF07D2}"/>
              </a:ext>
            </a:extLst>
          </p:cNvPr>
          <p:cNvSpPr txBox="1"/>
          <p:nvPr/>
        </p:nvSpPr>
        <p:spPr>
          <a:xfrm>
            <a:off x="10490883" y="2647468"/>
            <a:ext cx="1321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Nonlinear inductance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3B4EEC-F727-9A38-FE68-8B1B734BA45C}"/>
              </a:ext>
            </a:extLst>
          </p:cNvPr>
          <p:cNvSpPr txBox="1"/>
          <p:nvPr/>
        </p:nvSpPr>
        <p:spPr>
          <a:xfrm>
            <a:off x="538720" y="2589576"/>
            <a:ext cx="1576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Nonlinear </a:t>
            </a:r>
          </a:p>
          <a:p>
            <a:r>
              <a:rPr lang="en-US" dirty="0"/>
              <a:t>electrostatic potential</a:t>
            </a:r>
          </a:p>
        </p:txBody>
      </p:sp>
    </p:spTree>
    <p:extLst>
      <p:ext uri="{BB962C8B-B14F-4D97-AF65-F5344CB8AC3E}">
        <p14:creationId xmlns:p14="http://schemas.microsoft.com/office/powerpoint/2010/main" val="539214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211D5-1D8B-82B4-4206-2A1BE21B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576470"/>
          </a:xfrm>
        </p:spPr>
        <p:txBody>
          <a:bodyPr>
            <a:normAutofit/>
          </a:bodyPr>
          <a:lstStyle/>
          <a:p>
            <a:r>
              <a:rPr lang="en-US" sz="2800" dirty="0" err="1"/>
              <a:t>Transmon</a:t>
            </a:r>
            <a:r>
              <a:rPr lang="en-US" sz="2800" dirty="0"/>
              <a:t> qubit in 6 GHz aluminum cavity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51DA34-722B-4A1D-B192-572EC852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7666" y="6675437"/>
            <a:ext cx="2844800" cy="365125"/>
          </a:xfrm>
        </p:spPr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EDIT school, 11/14/2024</a:t>
            </a:r>
            <a:endParaRPr lang="en-US" dirty="0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3064D-9FE2-5F23-7285-E8DA9174D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5530" y="623708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12</a:t>
            </a:fld>
            <a:endParaRPr lang="en-US" dirty="0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68E765-A5A8-9A51-9903-A0DD7B3A0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81" y="995565"/>
            <a:ext cx="6423838" cy="43523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7FC873-45D6-5CA7-064A-17CBA9D38A5E}"/>
              </a:ext>
            </a:extLst>
          </p:cNvPr>
          <p:cNvSpPr txBox="1"/>
          <p:nvPr/>
        </p:nvSpPr>
        <p:spPr>
          <a:xfrm>
            <a:off x="8282748" y="2802764"/>
            <a:ext cx="3563139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Dark matter interaction causes a single quantum of information to mysteriously appear in your QRAM that was not part of your quantum computation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4FF27B-A392-ECD9-5909-B3669CF2F2E8}"/>
              </a:ext>
            </a:extLst>
          </p:cNvPr>
          <p:cNvSpPr txBox="1"/>
          <p:nvPr/>
        </p:nvSpPr>
        <p:spPr>
          <a:xfrm>
            <a:off x="843596" y="477966"/>
            <a:ext cx="7513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Panflute</a:t>
            </a:r>
            <a:r>
              <a:rPr lang="en-US" dirty="0"/>
              <a:t> microwave cavity = QRAM storing information as single photon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FC3BF-11A5-3EE7-CECC-4704738A5DAE}"/>
              </a:ext>
            </a:extLst>
          </p:cNvPr>
          <p:cNvSpPr txBox="1"/>
          <p:nvPr/>
        </p:nvSpPr>
        <p:spPr>
          <a:xfrm>
            <a:off x="10360862" y="2217327"/>
            <a:ext cx="146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Akash V. Dixit,</a:t>
            </a:r>
          </a:p>
          <a:p>
            <a:pPr defTabSz="457200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03B45E-8F66-2074-5B7D-C39BF62B6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1" r="7077"/>
          <a:stretch/>
        </p:blipFill>
        <p:spPr>
          <a:xfrm>
            <a:off x="10064318" y="212874"/>
            <a:ext cx="1542175" cy="19696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3A5BC-704E-A536-9C74-C56A63AE2F78}"/>
              </a:ext>
            </a:extLst>
          </p:cNvPr>
          <p:cNvSpPr txBox="1"/>
          <p:nvPr/>
        </p:nvSpPr>
        <p:spPr>
          <a:xfrm>
            <a:off x="1027099" y="5474100"/>
            <a:ext cx="10441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DADADA">
                    <a:lumMod val="10000"/>
                  </a:srgbClr>
                </a:solidFill>
                <a:latin typeface="Arial" charset="0"/>
                <a:cs typeface="Arial" charset="0"/>
                <a:sym typeface="Wingdings" pitchFamily="2" charset="2"/>
              </a:rPr>
              <a:t>Quantized qubit frequency shift </a:t>
            </a:r>
            <a:r>
              <a:rPr lang="en-US" dirty="0">
                <a:solidFill>
                  <a:srgbClr val="DADADA">
                    <a:lumMod val="10000"/>
                  </a:srgbClr>
                </a:solidFill>
                <a:latin typeface="Arial" charset="0"/>
                <a:cs typeface="Arial" charset="0"/>
                <a:sym typeface="Wingdings" pitchFamily="2" charset="2"/>
              </a:rPr>
              <a:t>occurs because the photon electric field induces an oscillating Cooper pair current and drives the qubit into nonlinearity.  (cf. matter effects in neutrino oscillations)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4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16010" y="324705"/>
                <a:ext cx="11685373" cy="88325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2700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Detect s</a:t>
                </a:r>
                <a:r>
                  <a:rPr lang="en-US" sz="2700" b="1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ingle photons via the AC Stark shift of the qubit:</a:t>
                </a:r>
                <a:br>
                  <a:rPr lang="en-US" sz="2700" b="1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</a:br>
                <a:r>
                  <a:rPr lang="en-US" sz="2000" b="0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Example:  Measure</a:t>
                </a:r>
                <a:r>
                  <a:rPr lang="en-US" sz="2000" b="0" dirty="0">
                    <a:solidFill>
                      <a:srgbClr val="DADADA">
                        <a:lumMod val="10000"/>
                      </a:srgbClr>
                    </a:solidFill>
                    <a:latin typeface="Cambria Math" panose="02040503050406030204" pitchFamily="18" charset="0"/>
                    <a:cs typeface="Arial" charset="0"/>
                    <a:sym typeface="Wingdings" pitchFamily="2" charset="2"/>
                  </a:rPr>
                  <a:t> </a:t>
                </a:r>
                <a:r>
                  <a:rPr lang="en-US" sz="2000" b="0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qubit </a:t>
                </a:r>
                <a14:m>
                  <m:oMath xmlns:m="http://schemas.openxmlformats.org/officeDocument/2006/math">
                    <m:r>
                      <a:rPr lang="en-US" sz="2000" b="0" dirty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000" b="0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b="0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𝑔</m:t>
                        </m:r>
                      </m:e>
                    </m:d>
                    <m:r>
                      <a:rPr lang="en-US" sz="2000" b="0" i="1" dirty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→|</m:t>
                    </m:r>
                    <m:d>
                      <m:dPr>
                        <m:begChr m:val=""/>
                        <m:endChr m:val="⟩"/>
                        <m:ctrlPr>
                          <a:rPr lang="en-US" sz="2000" b="0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000" b="0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US" sz="2000" b="0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transition frequencies while driving the cavity to mimic the dark matter signal.</a:t>
                </a:r>
                <a:endParaRPr lang="en-US" sz="2000" b="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16010" y="324705"/>
                <a:ext cx="11685373" cy="88325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606800" y="6324601"/>
            <a:ext cx="3937000" cy="365125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EDIT school, 11/14/2024</a:t>
            </a:r>
            <a:endParaRPr lang="en-US" dirty="0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>
                <a:defRPr/>
              </a:pPr>
              <a:t>13</a:t>
            </a:fld>
            <a:endParaRPr lang="en-US" dirty="0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3BF639-0E1D-7D49-8ED3-52BFD9DA5180}"/>
              </a:ext>
            </a:extLst>
          </p:cNvPr>
          <p:cNvSpPr/>
          <p:nvPr/>
        </p:nvSpPr>
        <p:spPr>
          <a:xfrm>
            <a:off x="343929" y="4198839"/>
            <a:ext cx="115041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The measured qubit excitation spectrum exhibits a distribution of resonances which are in 1-1 correspondence with the Poisson distribution of the “coherent state” of cavity photons.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Measure the dressed qubit Hamiltonian averaged over many photon oscillation cycles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No information is gained on the photon phase and so there is no SQL noise!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Demonstrated factor of 1300 reduction in DCR,  equivalent to -36 dB of squeezing below SQL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AF379E-6BD2-C642-A12A-0D6A43826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505" y="1196575"/>
            <a:ext cx="9144000" cy="2700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12132C-7FFF-6F9D-A148-BC60D86ECAF9}"/>
              </a:ext>
            </a:extLst>
          </p:cNvPr>
          <p:cNvSpPr txBox="1"/>
          <p:nvPr/>
        </p:nvSpPr>
        <p:spPr>
          <a:xfrm>
            <a:off x="9009279" y="3577429"/>
            <a:ext cx="3191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Akash V. Dixit,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et.al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Phys.Rev.Lett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126, 141302 (2021)</a:t>
            </a:r>
          </a:p>
        </p:txBody>
      </p:sp>
    </p:spTree>
    <p:extLst>
      <p:ext uri="{BB962C8B-B14F-4D97-AF65-F5344CB8AC3E}">
        <p14:creationId xmlns:p14="http://schemas.microsoft.com/office/powerpoint/2010/main" val="3813315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56EA-9793-B3B8-2AAB-5B173B73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852" y="343567"/>
            <a:ext cx="11365099" cy="640715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Saclay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remote single microwave photon receiver deployed in axion search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3746E-6782-87E4-FF96-84085884D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Chou, EDIT school, 11/14/2024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4E5FD-B672-F2C2-885A-D19CF85D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F1DE6-4D32-9348-81A1-5867A65A38D0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81B36-1B00-8A8D-2C34-1D8D36C4E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634" y="1005840"/>
            <a:ext cx="6735038" cy="5188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715E61-74EB-9865-E7D3-23D972576F25}"/>
              </a:ext>
            </a:extLst>
          </p:cNvPr>
          <p:cNvSpPr txBox="1"/>
          <p:nvPr/>
        </p:nvSpPr>
        <p:spPr>
          <a:xfrm>
            <a:off x="221462" y="5905881"/>
            <a:ext cx="37753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C. </a:t>
            </a:r>
            <a:r>
              <a:rPr lang="en-US" dirty="0" err="1"/>
              <a:t>Braggio</a:t>
            </a:r>
            <a:r>
              <a:rPr lang="en-US" dirty="0"/>
              <a:t> et al., arXiv:2403.02321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0DB3F3-061B-CDDF-2A48-64209035F48A}"/>
              </a:ext>
            </a:extLst>
          </p:cNvPr>
          <p:cNvSpPr txBox="1"/>
          <p:nvPr/>
        </p:nvSpPr>
        <p:spPr>
          <a:xfrm>
            <a:off x="8998219" y="1680733"/>
            <a:ext cx="28397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Photon is detected via a controlled-X gate, exciting the qubit transition </a:t>
            </a:r>
            <a:r>
              <a:rPr lang="en-US" b="1" dirty="0" err="1"/>
              <a:t>g</a:t>
            </a:r>
            <a:r>
              <a:rPr lang="en-US" b="1" dirty="0" err="1">
                <a:latin typeface="Wingdings" pitchFamily="2" charset="77"/>
              </a:rPr>
              <a:t>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only when a signal photon is present.</a:t>
            </a:r>
          </a:p>
          <a:p>
            <a:endParaRPr lang="en-US" dirty="0"/>
          </a:p>
          <a:p>
            <a:r>
              <a:rPr lang="en-US" dirty="0"/>
              <a:t>e.g. perform operations at the shifted qubit frequency corresponding to exactly 1 photon. 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60B9C1-D4F0-EACF-D25B-C56FB01A1ACD}"/>
              </a:ext>
            </a:extLst>
          </p:cNvPr>
          <p:cNvSpPr/>
          <p:nvPr/>
        </p:nvSpPr>
        <p:spPr>
          <a:xfrm>
            <a:off x="5020518" y="4114800"/>
            <a:ext cx="3174629" cy="2079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A855E4-67F1-58AE-DFF6-EFACEBA92659}"/>
              </a:ext>
            </a:extLst>
          </p:cNvPr>
          <p:cNvSpPr txBox="1"/>
          <p:nvPr/>
        </p:nvSpPr>
        <p:spPr>
          <a:xfrm>
            <a:off x="5227043" y="4231107"/>
            <a:ext cx="3174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Superconducting electronics located safely outside of the 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816311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45CE-6F5D-834B-8459-3899D4EB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98" y="137936"/>
            <a:ext cx="11316572" cy="685800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Signal rate sensitivity is determined by the integration time budget: 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If budgeted t=100 s at each tuning, can do 10</a:t>
            </a:r>
            <a:r>
              <a:rPr lang="en-US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tunings in 1 year.  1 octave in mass is 10</a:t>
            </a:r>
            <a:r>
              <a:rPr lang="en-US" sz="1800" b="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b="0" dirty="0">
                <a:latin typeface="Arial" panose="020B0604020202020204" pitchFamily="34" charset="0"/>
                <a:cs typeface="Arial" panose="020B0604020202020204" pitchFamily="34" charset="0"/>
              </a:rPr>
              <a:t> tunings, so do 10 concurrent experiments to cover the full octave.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DACBA-676D-C947-B2FC-A67C50CC6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70316-1D41-584E-85E6-3B22E96A4C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6F049F-4F05-D340-88EE-44ACB8DEC6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-143997" y="6538913"/>
            <a:ext cx="3860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Aaron S. Chou, EDIT school, 11/14/2024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0939DB-AC37-61E5-7995-F9E78A5CA48D}"/>
              </a:ext>
            </a:extLst>
          </p:cNvPr>
          <p:cNvSpPr txBox="1"/>
          <p:nvPr/>
        </p:nvSpPr>
        <p:spPr>
          <a:xfrm>
            <a:off x="9670951" y="2216423"/>
            <a:ext cx="18628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t = 100 s, the minimum observable signal rate is R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 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0.1 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(Signal shot noise limit, need to count 9 ± 3 photons for 3𝜎 sensitivity)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BFDF308-EA2C-EEE4-9FD7-1BFC056EF255}"/>
              </a:ext>
            </a:extLst>
          </p:cNvPr>
          <p:cNvSpPr/>
          <p:nvPr/>
        </p:nvSpPr>
        <p:spPr bwMode="auto">
          <a:xfrm rot="10800000">
            <a:off x="9027810" y="4119358"/>
            <a:ext cx="438715" cy="214165"/>
          </a:xfrm>
          <a:prstGeom prst="rightArrow">
            <a:avLst>
              <a:gd name="adj1" fmla="val 41965"/>
              <a:gd name="adj2" fmla="val 50000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F3B1F-15B4-FC12-D03A-72BC7AF4D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519" y="1160299"/>
            <a:ext cx="6345865" cy="46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0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5942-75CA-A0D7-4E6A-51641D6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78" y="161906"/>
            <a:ext cx="11957222" cy="464484"/>
          </a:xfrm>
        </p:spPr>
        <p:txBody>
          <a:bodyPr/>
          <a:lstStyle/>
          <a:p>
            <a:r>
              <a:rPr lang="en-US" dirty="0"/>
              <a:t>Use a quantum computer as the front-end readout for HEP experiments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F5863-E71A-0FE0-C878-B2C6BC7F1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2772" y="6497160"/>
            <a:ext cx="1500155" cy="24835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</a:rPr>
              <a:t>Aaron S. Chou, EDIT school, 11/14/2024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F74BB0-945B-30FA-E581-630127215C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70316-1D41-584E-85E6-3B22E96A4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ＭＳ Ｐゴシック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EABC13-975F-5B2A-0972-6CE282DD4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11" y="1973910"/>
            <a:ext cx="4939971" cy="387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40FC75-2120-E1AA-44E2-6B36C2254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486" y="1030399"/>
            <a:ext cx="2782691" cy="4797202"/>
          </a:xfrm>
          <a:prstGeom prst="rect">
            <a:avLst/>
          </a:prstGeom>
        </p:spPr>
      </p:pic>
      <p:sp>
        <p:nvSpPr>
          <p:cNvPr id="9" name="Can 8">
            <a:extLst>
              <a:ext uri="{FF2B5EF4-FFF2-40B4-BE49-F238E27FC236}">
                <a16:creationId xmlns:a16="http://schemas.microsoft.com/office/drawing/2014/main" id="{29DEFC63-3CC0-BDE2-5725-DF5E2C3BA0B0}"/>
              </a:ext>
            </a:extLst>
          </p:cNvPr>
          <p:cNvSpPr/>
          <p:nvPr/>
        </p:nvSpPr>
        <p:spPr bwMode="auto">
          <a:xfrm rot="-5400000">
            <a:off x="7077045" y="2489741"/>
            <a:ext cx="365118" cy="2595213"/>
          </a:xfrm>
          <a:prstGeom prst="can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F80471-F21B-1370-3917-F8081D88774B}"/>
              </a:ext>
            </a:extLst>
          </p:cNvPr>
          <p:cNvCxnSpPr>
            <a:cxnSpLocks/>
          </p:cNvCxnSpPr>
          <p:nvPr/>
        </p:nvCxnSpPr>
        <p:spPr bwMode="auto">
          <a:xfrm>
            <a:off x="5910722" y="3787351"/>
            <a:ext cx="2706955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227144C-BEB1-5854-4B07-F71A8D1D76AB}"/>
              </a:ext>
            </a:extLst>
          </p:cNvPr>
          <p:cNvSpPr txBox="1"/>
          <p:nvPr/>
        </p:nvSpPr>
        <p:spPr>
          <a:xfrm>
            <a:off x="3203807" y="3336640"/>
            <a:ext cx="1416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08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Axion scattering target in high B field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5500AF-4645-ADDF-289A-33ED16AC0908}"/>
              </a:ext>
            </a:extLst>
          </p:cNvPr>
          <p:cNvSpPr txBox="1"/>
          <p:nvPr/>
        </p:nvSpPr>
        <p:spPr>
          <a:xfrm>
            <a:off x="649712" y="682864"/>
            <a:ext cx="73532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Single photon frequency transduction (quantum networking tech)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solidFill>
                  <a:srgbClr val="003087"/>
                </a:solidFill>
                <a:latin typeface="Arial"/>
                <a:cs typeface="Arial"/>
              </a:rPr>
              <a:t>Signal processing pipeline (made of qubits and </a:t>
            </a:r>
            <a:r>
              <a:rPr lang="en-US" dirty="0" err="1">
                <a:solidFill>
                  <a:srgbClr val="003087"/>
                </a:solidFill>
                <a:latin typeface="Arial"/>
                <a:cs typeface="Arial"/>
              </a:rPr>
              <a:t>qRAMs</a:t>
            </a:r>
            <a:r>
              <a:rPr lang="en-US" dirty="0">
                <a:solidFill>
                  <a:srgbClr val="003087"/>
                </a:solidFill>
                <a:latin typeface="Arial"/>
                <a:cs typeface="Arial"/>
              </a:rPr>
              <a:t>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Analog signal integration (using qubits as quantum memory banks)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Noiseless readout (already factor 1/40 of zero-point noise)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8CF68A5-8EEB-4798-5956-3A66A5F11013}"/>
              </a:ext>
            </a:extLst>
          </p:cNvPr>
          <p:cNvSpPr txBox="1"/>
          <p:nvPr/>
        </p:nvSpPr>
        <p:spPr>
          <a:xfrm>
            <a:off x="5972361" y="4055133"/>
            <a:ext cx="2653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connected to quantum computer outside of the B field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B5B5B0-0C9A-3361-3F56-7D494B6B1E96}"/>
              </a:ext>
            </a:extLst>
          </p:cNvPr>
          <p:cNvSpPr txBox="1"/>
          <p:nvPr/>
        </p:nvSpPr>
        <p:spPr>
          <a:xfrm>
            <a:off x="6213389" y="5983107"/>
            <a:ext cx="3693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(A. Chou, D.I. Schuster, A.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Vrajitoarea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2969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DBAE-960D-1A6F-68EE-20BA29855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7" y="212431"/>
            <a:ext cx="7104788" cy="685800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Hmmm… quantum computing platforms look just like dark matter searches: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A739C-A270-88F4-5334-A7C349FE5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3068" y="6504217"/>
            <a:ext cx="3096269" cy="353785"/>
          </a:xfrm>
        </p:spPr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</a:rPr>
              <a:t>Aaron S. Chou, EDIT school, 11/14/2024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619E3-BAB1-0FA4-F5D0-83160998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 smtClean="0">
                <a:solidFill>
                  <a:srgbClr val="004C97"/>
                </a:solidFill>
                <a:latin typeface="Helvetica" charset="0"/>
                <a:ea typeface="+mn-ea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50E5D5-DC16-BA48-878C-CBE712E45237}" type="slidenum">
              <a:rPr lang="en-US" smtClean="0"/>
              <a:pPr/>
              <a:t>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2CD69D-B050-73EC-5451-8B74A419D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25" t="19792"/>
          <a:stretch/>
        </p:blipFill>
        <p:spPr>
          <a:xfrm>
            <a:off x="3432640" y="875219"/>
            <a:ext cx="4424173" cy="29655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6EE1B8-314C-BA4B-579F-24CE15908FA3}"/>
              </a:ext>
            </a:extLst>
          </p:cNvPr>
          <p:cNvSpPr txBox="1"/>
          <p:nvPr/>
        </p:nvSpPr>
        <p:spPr>
          <a:xfrm>
            <a:off x="348917" y="3888906"/>
            <a:ext cx="8550534" cy="296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/>
                <a:cs typeface="Arial"/>
              </a:rPr>
              <a:t>Sensitive single-quantum devices (10</a:t>
            </a:r>
            <a:r>
              <a:rPr lang="en-US" sz="1867" baseline="30000" dirty="0">
                <a:latin typeface="Arial"/>
                <a:cs typeface="Arial"/>
              </a:rPr>
              <a:t>-4</a:t>
            </a:r>
            <a:r>
              <a:rPr lang="en-US" sz="1867" dirty="0">
                <a:latin typeface="Arial"/>
                <a:cs typeface="Arial"/>
              </a:rPr>
              <a:t> eV excitation energy) are operated in a cryostat and/or vacuum system and well-shielded from external disturbances (heat, light, sound) in order to maximize their coherence time.</a:t>
            </a:r>
          </a:p>
          <a:p>
            <a:endParaRPr lang="en-US" sz="1867" dirty="0">
              <a:latin typeface="Arial"/>
              <a:cs typeface="Arial"/>
            </a:endParaRPr>
          </a:p>
          <a:p>
            <a:r>
              <a:rPr lang="en-US" sz="1867" b="1" dirty="0">
                <a:latin typeface="Arial"/>
                <a:cs typeface="Arial"/>
              </a:rPr>
              <a:t>Cannot shield from the dark matter!</a:t>
            </a:r>
          </a:p>
          <a:p>
            <a:endParaRPr lang="en-US" sz="1867" dirty="0">
              <a:latin typeface="Arial"/>
              <a:cs typeface="Arial"/>
            </a:endParaRPr>
          </a:p>
          <a:p>
            <a:r>
              <a:rPr lang="en-US" sz="1867" dirty="0">
                <a:latin typeface="Arial"/>
                <a:cs typeface="Arial"/>
              </a:rPr>
              <a:t>Backgrounds:  ionizing radiation ~MeV/cm, mechanical stress release ~ eV</a:t>
            </a:r>
          </a:p>
          <a:p>
            <a:r>
              <a:rPr lang="en-US" sz="1867" dirty="0">
                <a:latin typeface="Arial"/>
                <a:cs typeface="Arial"/>
                <a:sym typeface="Wingdings" pitchFamily="2" charset="2"/>
              </a:rPr>
              <a:t>  Google’s catastrophic events wipe out all info on their multi-qubit processor</a:t>
            </a:r>
            <a:endParaRPr lang="en-US" sz="1867" dirty="0">
              <a:latin typeface="Arial"/>
              <a:cs typeface="Arial"/>
            </a:endParaRPr>
          </a:p>
          <a:p>
            <a:endParaRPr lang="en-US" sz="1867" b="1" dirty="0">
              <a:latin typeface="Arial"/>
              <a:cs typeface="Arial"/>
            </a:endParaRPr>
          </a:p>
          <a:p>
            <a:endParaRPr lang="en-US" sz="1867" b="1" dirty="0"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6FCCD-6E94-C002-B41A-95FECD63AFBB}"/>
              </a:ext>
            </a:extLst>
          </p:cNvPr>
          <p:cNvSpPr txBox="1"/>
          <p:nvPr/>
        </p:nvSpPr>
        <p:spPr>
          <a:xfrm>
            <a:off x="419292" y="1374591"/>
            <a:ext cx="3327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DOE-OHEP Basic Research Needs white paper, 2018</a:t>
            </a:r>
          </a:p>
          <a:p>
            <a:r>
              <a:rPr lang="en-US" dirty="0">
                <a:latin typeface="Arial"/>
                <a:cs typeface="Arial"/>
              </a:rPr>
              <a:t>(R. </a:t>
            </a:r>
            <a:r>
              <a:rPr lang="en-US" dirty="0" err="1">
                <a:latin typeface="Arial"/>
                <a:cs typeface="Arial"/>
              </a:rPr>
              <a:t>Harnik</a:t>
            </a:r>
            <a:r>
              <a:rPr lang="en-US" dirty="0">
                <a:latin typeface="Arial"/>
                <a:cs typeface="Arial"/>
              </a:rPr>
              <a:t> cartoon)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AF4D06-7366-FECE-A056-4B9F86838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451" y="292688"/>
            <a:ext cx="3214239" cy="428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78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820834" y="121611"/>
            <a:ext cx="8385088" cy="597904"/>
          </a:xfrm>
        </p:spPr>
        <p:txBody>
          <a:bodyPr/>
          <a:lstStyle/>
          <a:p>
            <a:r>
              <a:rPr lang="en-US" dirty="0">
                <a:latin typeface="Arial"/>
                <a:ea typeface="ＭＳ Ｐゴシック" charset="0"/>
                <a:cs typeface="Arial"/>
              </a:rPr>
              <a:t>Example:  </a:t>
            </a:r>
            <a:r>
              <a:rPr lang="en-US" sz="2400" b="1" dirty="0">
                <a:latin typeface="Arial"/>
                <a:ea typeface="ＭＳ Ｐゴシック" charset="0"/>
                <a:cs typeface="Arial"/>
              </a:rPr>
              <a:t>Classical axion wave drives RF cavity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0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14712" y="1044349"/>
                <a:ext cx="6503926" cy="5168251"/>
              </a:xfrm>
            </p:spPr>
            <p:txBody>
              <a:bodyPr/>
              <a:lstStyle/>
              <a:p>
                <a:r>
                  <a:rPr lang="en-US" sz="16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In a constant background B</a:t>
                </a:r>
                <a:r>
                  <a:rPr lang="en-US" sz="1600" baseline="-250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0</a:t>
                </a:r>
                <a:r>
                  <a:rPr lang="en-US" sz="16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field, the oscillating </a:t>
                </a:r>
                <a:r>
                  <a:rPr lang="en-US" sz="1600" dirty="0" err="1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axion</a:t>
                </a:r>
                <a:r>
                  <a:rPr lang="en-US" sz="16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field acts as an exotic, space-filling current source</a:t>
                </a:r>
              </a:p>
              <a:p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  </a:t>
                </a:r>
              </a:p>
              <a:p>
                <a:pPr marL="0" indent="0">
                  <a:buNone/>
                </a:pPr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       which drives E&amp;M via Faraday’s law:</a:t>
                </a:r>
              </a:p>
              <a:p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r>
                  <a:rPr lang="en-US" sz="16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In the presence of matched cavity boundary conditions to absorb momentum </a:t>
                </a:r>
                <a:r>
                  <a:rPr lang="en-US" sz="1600" b="1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(cavity size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600" b="1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1/m</a:t>
                </a:r>
                <a:r>
                  <a:rPr lang="en-US" sz="1600" b="1" baseline="-250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a</a:t>
                </a:r>
                <a:r>
                  <a:rPr lang="en-US" sz="1600" b="1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)</a:t>
                </a:r>
                <a:r>
                  <a:rPr lang="en-US" sz="16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, the exotic source current excites standing-wave RF photons.</a:t>
                </a:r>
              </a:p>
              <a:p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sz="1600" b="1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sz="1600" b="1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sz="16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dirty="0">
                  <a:ea typeface="ＭＳ Ｐゴシック" charset="0"/>
                </a:endParaRPr>
              </a:p>
              <a:p>
                <a:endParaRPr lang="en-US" dirty="0">
                  <a:ea typeface="ＭＳ Ｐゴシック" charset="0"/>
                </a:endParaRPr>
              </a:p>
              <a:p>
                <a:pPr>
                  <a:buFont typeface="Arial" charset="0"/>
                  <a:buNone/>
                </a:pPr>
                <a:endParaRPr lang="en-US" dirty="0"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2560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4712" y="1044349"/>
                <a:ext cx="6503926" cy="5168251"/>
              </a:xfrm>
              <a:blipFill>
                <a:blip r:embed="rId2"/>
                <a:stretch>
                  <a:fillRect l="-390" t="-490" r="-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0" name="Footer Placeholder 9"/>
          <p:cNvSpPr>
            <a:spLocks noGrp="1"/>
          </p:cNvSpPr>
          <p:nvPr>
            <p:ph type="ftr" sz="quarter" idx="10"/>
          </p:nvPr>
        </p:nvSpPr>
        <p:spPr bwMode="auto">
          <a:xfrm>
            <a:off x="4821992" y="6483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001377" indent="-36001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567" eaLnBrk="1" hangingPunct="1">
              <a:defRPr/>
            </a:pPr>
            <a:r>
              <a:rPr lang="es-ES_tradnl" sz="1200">
                <a:solidFill>
                  <a:prstClr val="black"/>
                </a:solidFill>
                <a:latin typeface="Calibri" charset="0"/>
              </a:rPr>
              <a:t>Aaron S. Chou, EDIT school, 11/14/2024</a:t>
            </a:r>
            <a:endParaRPr lang="en-US" sz="1200" dirty="0">
              <a:solidFill>
                <a:prstClr val="black"/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473" y="807994"/>
            <a:ext cx="4229402" cy="3895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1839" y="4880455"/>
            <a:ext cx="3540670" cy="1169551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Power = Force times velocity</a:t>
            </a:r>
          </a:p>
          <a:p>
            <a:pPr defTabSz="457200">
              <a:defRPr/>
            </a:pP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>
              <a:defRPr/>
            </a:pP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57200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273" y="5245365"/>
            <a:ext cx="3193081" cy="67766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9583111" y="6492875"/>
            <a:ext cx="1041400" cy="365125"/>
          </a:xfrm>
        </p:spPr>
        <p:txBody>
          <a:bodyPr/>
          <a:lstStyle/>
          <a:p>
            <a:pPr>
              <a:defRPr/>
            </a:pPr>
            <a:fld id="{7A870316-1D41-584E-85E6-3B22E96A4CFD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C9B2C-D77F-0049-9F71-041E02766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628" y="3628474"/>
            <a:ext cx="2622047" cy="745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FAB43-96AF-914E-A658-346777EB2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471" y="2042286"/>
            <a:ext cx="3226730" cy="5882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49F15-04F9-DB34-DA71-27C554719B53}"/>
              </a:ext>
            </a:extLst>
          </p:cNvPr>
          <p:cNvSpPr txBox="1"/>
          <p:nvPr/>
        </p:nvSpPr>
        <p:spPr>
          <a:xfrm>
            <a:off x="4540036" y="2045763"/>
            <a:ext cx="2816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Coupling g ~ 𝛼/𝜋</a:t>
            </a:r>
          </a:p>
          <a:p>
            <a:r>
              <a:rPr lang="en-US" sz="1600" dirty="0">
                <a:latin typeface="Arial"/>
                <a:cs typeface="Arial"/>
              </a:rPr>
              <a:t>DM wave amplitude 𝜃 ~ 10</a:t>
            </a:r>
            <a:r>
              <a:rPr lang="en-US" sz="1600" baseline="30000" dirty="0">
                <a:latin typeface="Arial"/>
                <a:cs typeface="Arial"/>
              </a:rPr>
              <a:t>-19</a:t>
            </a:r>
          </a:p>
        </p:txBody>
      </p:sp>
    </p:spTree>
    <p:extLst>
      <p:ext uri="{BB962C8B-B14F-4D97-AF65-F5344CB8AC3E}">
        <p14:creationId xmlns:p14="http://schemas.microsoft.com/office/powerpoint/2010/main" val="89271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02" y="91703"/>
            <a:ext cx="10453817" cy="94712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/>
                <a:cs typeface="Arial"/>
              </a:rPr>
              <a:t>The predicted axion DM signal/noise ratio in cavity experiments plummets as the axion mass increases </a:t>
            </a:r>
            <a:r>
              <a:rPr lang="en-US" sz="2400" dirty="0">
                <a:latin typeface="Arial"/>
                <a:cs typeface="Arial"/>
                <a:sym typeface="Wingdings" pitchFamily="2" charset="2"/>
              </a:rPr>
              <a:t> SQL readout is</a:t>
            </a:r>
            <a:r>
              <a:rPr lang="en-US" sz="2400" dirty="0">
                <a:latin typeface="Arial"/>
                <a:cs typeface="Arial"/>
              </a:rPr>
              <a:t> not scalable.  </a:t>
            </a:r>
            <a:br>
              <a:rPr lang="en-US" sz="2400" dirty="0">
                <a:latin typeface="Arial"/>
                <a:cs typeface="Arial"/>
              </a:rPr>
            </a:br>
            <a:endParaRPr lang="en-US" sz="2400" dirty="0">
              <a:latin typeface="Arial"/>
              <a:cs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1866-2912-3B4A-A91C-B5764347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3120" y="6492876"/>
            <a:ext cx="3429000" cy="365125"/>
          </a:xfrm>
        </p:spPr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EDIT school, 11/14/2024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02392B-ABF6-8741-8870-08D1F1AE7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39" y="921263"/>
            <a:ext cx="8118764" cy="5556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FE031-8B1A-574E-A035-EE7A3850C35D}"/>
              </a:ext>
            </a:extLst>
          </p:cNvPr>
          <p:cNvSpPr txBox="1"/>
          <p:nvPr/>
        </p:nvSpPr>
        <p:spPr>
          <a:xfrm rot="-5400000">
            <a:off x="719328" y="146304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Photon rate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8EEF2-B642-C849-ABFF-AE426ED0CBE7}"/>
              </a:ext>
            </a:extLst>
          </p:cNvPr>
          <p:cNvSpPr txBox="1"/>
          <p:nvPr/>
        </p:nvSpPr>
        <p:spPr>
          <a:xfrm>
            <a:off x="6944363" y="6230251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Photon frequency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11EC9A-9E68-0A4C-A36B-4DA1C70DEDA4}"/>
              </a:ext>
            </a:extLst>
          </p:cNvPr>
          <p:cNvSpPr/>
          <p:nvPr/>
        </p:nvSpPr>
        <p:spPr>
          <a:xfrm>
            <a:off x="8834593" y="6246649"/>
            <a:ext cx="148770" cy="2462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25809-5C5B-7E5A-BE30-B7A44E4C74AD}"/>
              </a:ext>
            </a:extLst>
          </p:cNvPr>
          <p:cNvSpPr txBox="1"/>
          <p:nvPr/>
        </p:nvSpPr>
        <p:spPr>
          <a:xfrm>
            <a:off x="10335057" y="1061402"/>
            <a:ext cx="153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Effective </a:t>
            </a:r>
          </a:p>
          <a:p>
            <a:r>
              <a:rPr lang="en-US" dirty="0"/>
              <a:t>DCR = 10</a:t>
            </a:r>
            <a:r>
              <a:rPr lang="en-US" baseline="30000" dirty="0"/>
              <a:t>4</a:t>
            </a:r>
            <a:r>
              <a:rPr lang="en-US" dirty="0"/>
              <a:t>/s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3CD294-DEA4-865C-0D17-D4F2953F2803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9768526" y="1384568"/>
            <a:ext cx="566531" cy="9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2BEB4F-FE89-7343-E2C5-DC79193B2AFF}"/>
              </a:ext>
            </a:extLst>
          </p:cNvPr>
          <p:cNvSpPr txBox="1"/>
          <p:nvPr/>
        </p:nvSpPr>
        <p:spPr>
          <a:xfrm>
            <a:off x="10430825" y="4832044"/>
            <a:ext cx="1519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</a:t>
            </a:r>
          </a:p>
          <a:p>
            <a:r>
              <a:rPr lang="en-US" dirty="0"/>
              <a:t>DCR &lt; 10</a:t>
            </a:r>
            <a:r>
              <a:rPr lang="en-US" baseline="30000" dirty="0"/>
              <a:t>-2</a:t>
            </a:r>
            <a:r>
              <a:rPr lang="en-US" dirty="0"/>
              <a:t>/s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7FF09F8-A5DC-568F-3F38-471FFEE91FC2}"/>
              </a:ext>
            </a:extLst>
          </p:cNvPr>
          <p:cNvCxnSpPr>
            <a:cxnSpLocks/>
          </p:cNvCxnSpPr>
          <p:nvPr/>
        </p:nvCxnSpPr>
        <p:spPr>
          <a:xfrm flipH="1">
            <a:off x="9750042" y="5167566"/>
            <a:ext cx="566531" cy="9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637D62-0596-414B-CA6D-4D06036C69BA}"/>
              </a:ext>
            </a:extLst>
          </p:cNvPr>
          <p:cNvSpPr txBox="1"/>
          <p:nvPr/>
        </p:nvSpPr>
        <p:spPr>
          <a:xfrm>
            <a:off x="10222933" y="5553452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Poisson noise</a:t>
            </a:r>
          </a:p>
          <a:p>
            <a:r>
              <a:rPr lang="en-US" dirty="0"/>
              <a:t>∝ sqrt(DCR)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FC9847-D6C9-6106-B459-76592FC7516D}"/>
              </a:ext>
            </a:extLst>
          </p:cNvPr>
          <p:cNvSpPr txBox="1"/>
          <p:nvPr/>
        </p:nvSpPr>
        <p:spPr>
          <a:xfrm>
            <a:off x="9875063" y="1943992"/>
            <a:ext cx="22908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SQL equivalent to DCR = 1 photon per resolved mode </a:t>
            </a:r>
          </a:p>
          <a:p>
            <a:r>
              <a:rPr lang="en-US" dirty="0"/>
              <a:t>= 1 / </a:t>
            </a:r>
            <a:r>
              <a:rPr lang="en-US" dirty="0" err="1"/>
              <a:t>Δt</a:t>
            </a:r>
            <a:endParaRPr lang="en-US" dirty="0"/>
          </a:p>
          <a:p>
            <a:r>
              <a:rPr lang="en-US" dirty="0"/>
              <a:t>= 1 × </a:t>
            </a:r>
            <a:r>
              <a:rPr lang="en-US" dirty="0" err="1"/>
              <a:t>Δf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1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9FD29-E554-3027-0F28-B6242F709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158DF-CD56-A660-40CB-837D629DE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F6B0DE-2677-7D47-72BC-22083F12A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Aaron S. Chou, EDIT school, 11/14/2024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E5B62-A818-86B9-5EE1-BD7E24622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0E5D5-DC16-BA48-878C-CBE712E45237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E9D331-A232-6911-77B6-8F587F8C82DA}"/>
              </a:ext>
            </a:extLst>
          </p:cNvPr>
          <p:cNvSpPr txBox="1"/>
          <p:nvPr/>
        </p:nvSpPr>
        <p:spPr>
          <a:xfrm>
            <a:off x="1843099" y="1389888"/>
            <a:ext cx="909263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Need much larger signal/noise ratio in many searches for new physics.</a:t>
            </a:r>
          </a:p>
          <a:p>
            <a:endParaRPr lang="en-US" sz="2000" dirty="0"/>
          </a:p>
          <a:p>
            <a:r>
              <a:rPr lang="en-US" sz="2400" b="1" dirty="0"/>
              <a:t>Increase signal?</a:t>
            </a:r>
          </a:p>
          <a:p>
            <a:r>
              <a:rPr lang="en-US" sz="2000" dirty="0"/>
              <a:t>We do need more magnets, but these are expensive and have long lead time.</a:t>
            </a:r>
          </a:p>
          <a:p>
            <a:endParaRPr lang="en-US" sz="2000" dirty="0"/>
          </a:p>
          <a:p>
            <a:r>
              <a:rPr lang="en-US" sz="2400" b="1" dirty="0"/>
              <a:t>Reduce noise?</a:t>
            </a:r>
          </a:p>
          <a:p>
            <a:r>
              <a:rPr lang="en-US" sz="2000" dirty="0"/>
              <a:t>Many quantum tricks are possible, but must be tailored to the application.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153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2" y="121556"/>
            <a:ext cx="8496300" cy="68580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Energy transfer between two coupled oscillators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3670" y="5709763"/>
            <a:ext cx="1028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Weak coupling -- takes many swings to fully transfer the wave amplitude.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In real life, the number of swings is limited by coherence time and one only gets the transfer of an occasional single quantum of energy.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487712" y="6496051"/>
            <a:ext cx="4056089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Aaron S. Chou, EDIT school, 11/14/2024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69243" y="6492875"/>
            <a:ext cx="3860800" cy="365125"/>
          </a:xfrm>
        </p:spPr>
        <p:txBody>
          <a:bodyPr/>
          <a:lstStyle/>
          <a:p>
            <a:pPr marL="0" marR="0" lvl="0" indent="0" algn="ctr" defTabSz="457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70316-1D41-584E-85E6-3B22E96A4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itchFamily="-106" charset="0"/>
                <a:ea typeface="ＭＳ Ｐゴシック" pitchFamily="-106" charset="-128"/>
              </a:rPr>
              <a:pPr marL="0" marR="0" lvl="0" indent="0" algn="ctr" defTabSz="457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itchFamily="-106" charset="0"/>
              <a:ea typeface="ＭＳ Ｐゴシック" pitchFamily="-106" charset="-128"/>
            </a:endParaRPr>
          </a:p>
        </p:txBody>
      </p:sp>
      <p:pic>
        <p:nvPicPr>
          <p:cNvPr id="9" name="two_pendula.mov">
            <a:hlinkClick r:id="" action="ppaction://media"/>
            <a:extLst>
              <a:ext uri="{FF2B5EF4-FFF2-40B4-BE49-F238E27FC236}">
                <a16:creationId xmlns:a16="http://schemas.microsoft.com/office/drawing/2014/main" id="{3977EEF5-EBA6-68CB-F916-ED177A93A93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8015" y="957380"/>
            <a:ext cx="8181674" cy="460235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186F6-65EC-2683-1D1F-C5CD941D5C72}"/>
              </a:ext>
            </a:extLst>
          </p:cNvPr>
          <p:cNvSpPr txBox="1"/>
          <p:nvPr/>
        </p:nvSpPr>
        <p:spPr>
          <a:xfrm>
            <a:off x="10173107" y="3669957"/>
            <a:ext cx="1851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matter wave</a:t>
            </a:r>
          </a:p>
          <a:p>
            <a:r>
              <a:rPr lang="en-US" dirty="0"/>
              <a:t>or </a:t>
            </a:r>
            <a:r>
              <a:rPr lang="en-US" dirty="0" err="1"/>
              <a:t>Grav</a:t>
            </a:r>
            <a:r>
              <a:rPr lang="en-US" dirty="0"/>
              <a:t>. wave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539747-0116-3AD6-D229-7F0566C23556}"/>
              </a:ext>
            </a:extLst>
          </p:cNvPr>
          <p:cNvSpPr txBox="1"/>
          <p:nvPr/>
        </p:nvSpPr>
        <p:spPr>
          <a:xfrm>
            <a:off x="707187" y="3805881"/>
            <a:ext cx="1240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Laboratory oscillator</a:t>
            </a:r>
          </a:p>
        </p:txBody>
      </p:sp>
    </p:spTree>
    <p:extLst>
      <p:ext uri="{BB962C8B-B14F-4D97-AF65-F5344CB8AC3E}">
        <p14:creationId xmlns:p14="http://schemas.microsoft.com/office/powerpoint/2010/main" val="81613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40CD-380A-4C0C-F4B5-856310223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oscillator sine waves are described by phasors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BBF427-5BDA-B1BA-49D7-633EC2F2A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EDIT school, 11/14/2024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E8FC4-7942-C0BB-C87F-BB328D89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87D3-C84C-1B43-ACDC-64E0C8D0B1E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CD69C-61A9-ABCB-9B81-3BF8F8BF0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15" y="725557"/>
            <a:ext cx="2781300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6F7E4-2F4F-A157-1692-EDB0C0561E68}"/>
              </a:ext>
            </a:extLst>
          </p:cNvPr>
          <p:cNvSpPr txBox="1"/>
          <p:nvPr/>
        </p:nvSpPr>
        <p:spPr>
          <a:xfrm>
            <a:off x="4254535" y="740801"/>
            <a:ext cx="7028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mechanics:</a:t>
            </a:r>
          </a:p>
          <a:p>
            <a:r>
              <a:rPr lang="en-US" b="1" dirty="0"/>
              <a:t>Endpoint of phasor </a:t>
            </a:r>
            <a:r>
              <a:rPr lang="en-US" dirty="0"/>
              <a:t>in X, P phase space has uncertainty principle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178BC8-BFA0-D5A2-F2AD-410D11644EBB}"/>
              </a:ext>
            </a:extLst>
          </p:cNvPr>
          <p:cNvSpPr txBox="1"/>
          <p:nvPr/>
        </p:nvSpPr>
        <p:spPr>
          <a:xfrm>
            <a:off x="4700499" y="2468977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∆N×∆𝜑 ≥ ½.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4B2185-A6FD-A5D3-D8A1-F17BAD064621}"/>
              </a:ext>
            </a:extLst>
          </p:cNvPr>
          <p:cNvSpPr txBox="1"/>
          <p:nvPr/>
        </p:nvSpPr>
        <p:spPr>
          <a:xfrm>
            <a:off x="4710599" y="1484341"/>
            <a:ext cx="1552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∆X×∆P ≥ ½.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43D48D-D32C-8CC6-7B83-BB9B59B881F3}"/>
              </a:ext>
            </a:extLst>
          </p:cNvPr>
          <p:cNvSpPr txBox="1"/>
          <p:nvPr/>
        </p:nvSpPr>
        <p:spPr>
          <a:xfrm>
            <a:off x="4220562" y="1992052"/>
            <a:ext cx="341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polar coordinates this becomes: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89CBEC-0F20-1F80-4A5A-D8069FEDD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259" y="2311813"/>
            <a:ext cx="3924300" cy="325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BC68F5-3CF6-0312-8A64-CAC954011C13}"/>
              </a:ext>
            </a:extLst>
          </p:cNvPr>
          <p:cNvSpPr txBox="1"/>
          <p:nvPr/>
        </p:nvSpPr>
        <p:spPr>
          <a:xfrm>
            <a:off x="4922546" y="5480923"/>
            <a:ext cx="4596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Glauber’s coherent state:</a:t>
            </a:r>
          </a:p>
          <a:p>
            <a:r>
              <a:rPr lang="en-US" dirty="0"/>
              <a:t>Quantum description of classical sine wave</a:t>
            </a:r>
          </a:p>
        </p:txBody>
      </p:sp>
    </p:spTree>
    <p:extLst>
      <p:ext uri="{BB962C8B-B14F-4D97-AF65-F5344CB8AC3E}">
        <p14:creationId xmlns:p14="http://schemas.microsoft.com/office/powerpoint/2010/main" val="95705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14501" y="165100"/>
                <a:ext cx="6939643" cy="68580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4">
                        <a:lumMod val="10000"/>
                      </a:schemeClr>
                    </a:solidFill>
                  </a:rPr>
                  <a:t>Classical pendulum system: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=3</m:t>
                        </m:r>
                      </m:e>
                    </m:d>
                    <m:r>
                      <a:rPr lang="en-US" i="1">
                        <a:solidFill>
                          <a:schemeClr val="accent4">
                            <a:lumMod val="10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⨂</m:t>
                    </m:r>
                    <m:d>
                      <m:dPr>
                        <m:begChr m:val=""/>
                        <m:endChr m:val="⟩"/>
                        <m:ctrlP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|</m:t>
                        </m:r>
                        <m: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  <m:r>
                          <a:rPr lang="en-US" i="1">
                            <a:solidFill>
                              <a:schemeClr val="accent4">
                                <a:lumMod val="10000"/>
                              </a:schemeClr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=0</m:t>
                        </m:r>
                      </m:e>
                    </m:d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D077BD-A1EC-3848-A03F-3B3F74C2DA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14501" y="165100"/>
                <a:ext cx="6939643" cy="685800"/>
              </a:xfrm>
              <a:blipFill>
                <a:blip r:embed="rId4"/>
                <a:stretch>
                  <a:fillRect l="-365" t="-87500" r="-5109" b="-13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C0F717-840D-5E4D-ABA8-0A82E2F23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  <a:ea typeface="+mn-ea"/>
                <a:cs typeface="+mn-cs"/>
              </a:rPr>
              <a:t>Aaron S. Chou, EDIT school, 11/14/2024</a:t>
            </a:r>
            <a:endParaRPr lang="en-US" dirty="0">
              <a:solidFill>
                <a:srgbClr val="000030">
                  <a:tint val="75000"/>
                </a:srgb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386C-B8DB-C44D-BC98-46C92B85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6F3AE956-26F0-4794-8F4C-97BAC66ADD21}" type="slidenum"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pPr defTabSz="457200">
                <a:defRPr/>
              </a:pPr>
              <a:t>8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pic>
        <p:nvPicPr>
          <p:cNvPr id="5" name="cpend_alpha_rt3.mp4">
            <a:hlinkClick r:id="" action="ppaction://media"/>
            <a:extLst>
              <a:ext uri="{FF2B5EF4-FFF2-40B4-BE49-F238E27FC236}">
                <a16:creationId xmlns:a16="http://schemas.microsoft.com/office/drawing/2014/main" id="{D517F742-FE23-6D4C-999B-F365AF5EF6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48E7B0-3384-F04B-A0ED-F34B21603F2E}"/>
                  </a:ext>
                </a:extLst>
              </p:cNvPr>
              <p:cNvSpPr txBox="1"/>
              <p:nvPr/>
            </p:nvSpPr>
            <p:spPr>
              <a:xfrm>
                <a:off x="848784" y="703154"/>
                <a:ext cx="10868295" cy="1016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lnSpc>
                    <a:spcPct val="75000"/>
                  </a:lnSpc>
                  <a:defRPr/>
                </a:pPr>
                <a:r>
                  <a:rPr lang="en-US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</a:rPr>
                  <a:t>Wigner distributions:  Each minimum uncertainty gaussian blob of phase space area satisfies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∆</m:t>
                    </m:r>
                    <m:r>
                      <a:rPr lang="en-US" b="0" i="1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𝑋</m:t>
                    </m:r>
                    <m:r>
                      <a:rPr lang="en-US" b="0" i="1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∙∆</m:t>
                    </m:r>
                    <m:r>
                      <a:rPr lang="en-US" b="0" i="1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𝑃</m:t>
                    </m:r>
                    <m:r>
                      <a:rPr lang="en-US" b="0" i="1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fPr>
                      <m:num>
                        <m:r>
                          <a:rPr lang="en-US" b="0" i="1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1</m:t>
                        </m:r>
                      </m:num>
                      <m:den>
                        <m:r>
                          <a:rPr lang="en-US" b="0" i="1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>
                  <a:solidFill>
                    <a:srgbClr val="DADADA">
                      <a:lumMod val="10000"/>
                    </a:srgbClr>
                  </a:solidFill>
                  <a:latin typeface="Arial" charset="0"/>
                  <a:ea typeface="Cambria Math" panose="02040503050406030204" pitchFamily="18" charset="0"/>
                  <a:cs typeface="Arial" charset="0"/>
                </a:endParaRPr>
              </a:p>
              <a:p>
                <a:pPr defTabSz="457200">
                  <a:lnSpc>
                    <a:spcPct val="75000"/>
                  </a:lnSpc>
                  <a:defRPr/>
                </a:pPr>
                <a:endParaRPr lang="en-US" dirty="0">
                  <a:solidFill>
                    <a:srgbClr val="DADADA">
                      <a:lumMod val="10000"/>
                    </a:srgbClr>
                  </a:solidFill>
                  <a:latin typeface="Arial" charset="0"/>
                  <a:ea typeface="Cambria Math" panose="02040503050406030204" pitchFamily="18" charset="0"/>
                  <a:cs typeface="Arial" charset="0"/>
                </a:endParaRPr>
              </a:p>
              <a:p>
                <a:pPr defTabSz="457200">
                  <a:lnSpc>
                    <a:spcPct val="75000"/>
                  </a:lnSpc>
                  <a:defRPr/>
                </a:pPr>
                <a:r>
                  <a:rPr lang="en-US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</a:rPr>
                  <a:t>Standard Quantum Limit: this is all the information nature has – cannot obtain more when simultaneously measuring X and P (or N and 𝜙) by amplifying the signal sine wave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48E7B0-3384-F04B-A0ED-F34B21603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84" y="703154"/>
                <a:ext cx="10868295" cy="1016560"/>
              </a:xfrm>
              <a:prstGeom prst="rect">
                <a:avLst/>
              </a:prstGeom>
              <a:blipFill>
                <a:blip r:embed="rId6"/>
                <a:stretch>
                  <a:fillRect l="-467" t="-4938" r="-233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29DCA48-8732-1447-A763-9D1FA2BD3CF5}"/>
              </a:ext>
            </a:extLst>
          </p:cNvPr>
          <p:cNvSpPr txBox="1"/>
          <p:nvPr/>
        </p:nvSpPr>
        <p:spPr>
          <a:xfrm>
            <a:off x="8847667" y="5189053"/>
            <a:ext cx="2416046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ct val="75000"/>
              </a:lnSpc>
              <a:defRPr/>
            </a:pPr>
            <a:r>
              <a:rPr lang="en-US" dirty="0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</a:rPr>
              <a:t>Simulated with </a:t>
            </a:r>
            <a:r>
              <a:rPr lang="en-US" dirty="0" err="1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</a:rPr>
              <a:t>QuTIP</a:t>
            </a:r>
            <a:endParaRPr lang="en-US" dirty="0">
              <a:solidFill>
                <a:srgbClr val="DADADA">
                  <a:lumMod val="1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6752C-6F2C-2E40-9B8A-873B71D7E7CF}"/>
              </a:ext>
            </a:extLst>
          </p:cNvPr>
          <p:cNvSpPr txBox="1"/>
          <p:nvPr/>
        </p:nvSpPr>
        <p:spPr>
          <a:xfrm>
            <a:off x="5332526" y="5727698"/>
            <a:ext cx="6713699" cy="7161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>
              <a:lnSpc>
                <a:spcPct val="75000"/>
              </a:lnSpc>
              <a:defRPr/>
            </a:pPr>
            <a:r>
              <a:rPr lang="en-US" dirty="0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</a:rPr>
              <a:t>Given enough time, the two pendula swap their coherent states.</a:t>
            </a:r>
          </a:p>
          <a:p>
            <a:pPr defTabSz="457200">
              <a:lnSpc>
                <a:spcPct val="75000"/>
              </a:lnSpc>
              <a:defRPr/>
            </a:pPr>
            <a:r>
              <a:rPr lang="en-US" b="1" dirty="0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</a:rPr>
              <a:t>Real experiments are limited by coherence time so only get the occasional single quantum of signal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D50834-54B0-D742-BD71-79B547ED8099}"/>
              </a:ext>
            </a:extLst>
          </p:cNvPr>
          <p:cNvCxnSpPr/>
          <p:nvPr/>
        </p:nvCxnSpPr>
        <p:spPr bwMode="auto">
          <a:xfrm flipV="1">
            <a:off x="3951110" y="5159728"/>
            <a:ext cx="1580444" cy="36512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400F72-7B8F-024E-8ECB-A2187E5CD0A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743314" y="3815644"/>
            <a:ext cx="423334" cy="121814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202072-8C7D-8744-8D20-7A635C5766F6}"/>
              </a:ext>
            </a:extLst>
          </p:cNvPr>
          <p:cNvSpPr txBox="1"/>
          <p:nvPr/>
        </p:nvSpPr>
        <p:spPr>
          <a:xfrm>
            <a:off x="5362277" y="5277201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71587A-35A2-DD4F-B895-72FEC228B630}"/>
              </a:ext>
            </a:extLst>
          </p:cNvPr>
          <p:cNvSpPr txBox="1"/>
          <p:nvPr/>
        </p:nvSpPr>
        <p:spPr>
          <a:xfrm>
            <a:off x="2404760" y="402416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1106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052" y="274638"/>
            <a:ext cx="9857737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 tiny problem:  Signal/Noise Ratio is tiny due to finite coherence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58080" y="6492876"/>
            <a:ext cx="4658360" cy="365125"/>
          </a:xfrm>
        </p:spPr>
        <p:txBody>
          <a:bodyPr/>
          <a:lstStyle/>
          <a:p>
            <a:pPr algn="ctr" defTabSz="457200">
              <a:defRPr/>
            </a:pPr>
            <a:r>
              <a:rPr lang="es-ES_tradnl">
                <a:solidFill>
                  <a:prstClr val="black">
                    <a:tint val="75000"/>
                  </a:prstClr>
                </a:solidFill>
                <a:latin typeface="Calibri"/>
              </a:rPr>
              <a:t>Aaron S. Chou, EDIT school, 11/14/2024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570184"/>
            <a:ext cx="9144000" cy="31790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5BE140-6889-4643-AAFC-2B702D2FD93D}"/>
              </a:ext>
            </a:extLst>
          </p:cNvPr>
          <p:cNvSpPr txBox="1"/>
          <p:nvPr/>
        </p:nvSpPr>
        <p:spPr>
          <a:xfrm>
            <a:off x="8985957" y="3510432"/>
            <a:ext cx="1560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(Exaggerated) displacement &lt;10</a:t>
            </a:r>
            <a:r>
              <a:rPr lang="en-US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zero-point noise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B4238-E7C9-8D40-A268-4C1EE7652F94}"/>
              </a:ext>
            </a:extLst>
          </p:cNvPr>
          <p:cNvSpPr txBox="1"/>
          <p:nvPr/>
        </p:nvSpPr>
        <p:spPr>
          <a:xfrm>
            <a:off x="4458171" y="3168777"/>
            <a:ext cx="3257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774D2-151B-954F-9671-387BAC567854}"/>
              </a:ext>
            </a:extLst>
          </p:cNvPr>
          <p:cNvSpPr txBox="1"/>
          <p:nvPr/>
        </p:nvSpPr>
        <p:spPr>
          <a:xfrm>
            <a:off x="10220425" y="3159686"/>
            <a:ext cx="3257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7738AA-6847-A649-8509-CE8B808BA4BE}"/>
              </a:ext>
            </a:extLst>
          </p:cNvPr>
          <p:cNvSpPr txBox="1"/>
          <p:nvPr/>
        </p:nvSpPr>
        <p:spPr>
          <a:xfrm>
            <a:off x="3232591" y="1620225"/>
            <a:ext cx="3497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29E26-5BE0-814D-9946-B96D4E9D9465}"/>
              </a:ext>
            </a:extLst>
          </p:cNvPr>
          <p:cNvSpPr txBox="1"/>
          <p:nvPr/>
        </p:nvSpPr>
        <p:spPr>
          <a:xfrm>
            <a:off x="8988362" y="1605862"/>
            <a:ext cx="3497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</a:rPr>
              <a:t>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CB516D-37E5-F14A-892A-5D04E579BC71}"/>
              </a:ext>
            </a:extLst>
          </p:cNvPr>
          <p:cNvSpPr/>
          <p:nvPr/>
        </p:nvSpPr>
        <p:spPr>
          <a:xfrm>
            <a:off x="7341128" y="2063529"/>
            <a:ext cx="1042237" cy="365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7F508-989F-784F-930A-8AF33788E1A3}"/>
              </a:ext>
            </a:extLst>
          </p:cNvPr>
          <p:cNvSpPr txBox="1"/>
          <p:nvPr/>
        </p:nvSpPr>
        <p:spPr>
          <a:xfrm>
            <a:off x="4798823" y="3700130"/>
            <a:ext cx="11368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  𝛼=10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US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A9BAE3-DA6E-124B-852F-2CA4D95BC057}"/>
              </a:ext>
            </a:extLst>
          </p:cNvPr>
          <p:cNvSpPr txBox="1"/>
          <p:nvPr/>
        </p:nvSpPr>
        <p:spPr>
          <a:xfrm>
            <a:off x="1656582" y="3399276"/>
            <a:ext cx="1527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state</a:t>
            </a:r>
          </a:p>
          <a:p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space area = ½ħ</a:t>
            </a:r>
            <a:endParaRPr lang="en-US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AEFC80-4A2C-604A-92C5-37485057E3A8}"/>
              </a:ext>
            </a:extLst>
          </p:cNvPr>
          <p:cNvSpPr/>
          <p:nvPr/>
        </p:nvSpPr>
        <p:spPr>
          <a:xfrm>
            <a:off x="4876800" y="3413760"/>
            <a:ext cx="3322320" cy="127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57F846-F005-964F-AC3B-7AE994C8D8F6}"/>
              </a:ext>
            </a:extLst>
          </p:cNvPr>
          <p:cNvSpPr txBox="1"/>
          <p:nvPr/>
        </p:nvSpPr>
        <p:spPr>
          <a:xfrm>
            <a:off x="1930400" y="5763005"/>
            <a:ext cx="833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e.g. ADMX uses millions of standard-quantum-limit measurements to average away the zero-point noise to resolve the tiny displacement signal.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7EC432-4F94-CB4A-99B7-79D41E0655F5}"/>
              </a:ext>
            </a:extLst>
          </p:cNvPr>
          <p:cNvSpPr/>
          <p:nvPr/>
        </p:nvSpPr>
        <p:spPr>
          <a:xfrm>
            <a:off x="1982244" y="4901732"/>
            <a:ext cx="8464693" cy="830997"/>
          </a:xfrm>
          <a:prstGeom prst="rect">
            <a:avLst/>
          </a:prstGeom>
          <a:solidFill>
            <a:srgbClr val="FFFF00">
              <a:alpha val="39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Gaussian blob is also effectively the probe resolution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using a linear amplifier to resolve the tiny signal sine wave.  Simultaneous measurement of non-commuting observables N and 𝜑 incurs the Heisenberg uncertainty principle ∆N×∆𝜑 ≥ ½. 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43C061-A2FA-0EA2-2DC7-26755323C4B3}"/>
              </a:ext>
            </a:extLst>
          </p:cNvPr>
          <p:cNvSpPr txBox="1"/>
          <p:nvPr/>
        </p:nvSpPr>
        <p:spPr>
          <a:xfrm>
            <a:off x="5319788" y="3217899"/>
            <a:ext cx="169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Force over limited coherence time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B4103E-EF16-6997-39E0-7018770B54A4}"/>
              </a:ext>
            </a:extLst>
          </p:cNvPr>
          <p:cNvSpPr txBox="1"/>
          <p:nvPr/>
        </p:nvSpPr>
        <p:spPr>
          <a:xfrm>
            <a:off x="6557441" y="1651169"/>
            <a:ext cx="21284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Gaussian distribution of endpoint of phasor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6FAF69C-8679-6615-8DD0-EC0B68F4A8B1}"/>
              </a:ext>
            </a:extLst>
          </p:cNvPr>
          <p:cNvCxnSpPr/>
          <p:nvPr/>
        </p:nvCxnSpPr>
        <p:spPr bwMode="auto">
          <a:xfrm>
            <a:off x="8335790" y="2257910"/>
            <a:ext cx="325584" cy="4789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316474-2CA9-3C14-3190-58ADA46B57C7}"/>
              </a:ext>
            </a:extLst>
          </p:cNvPr>
          <p:cNvSpPr txBox="1"/>
          <p:nvPr/>
        </p:nvSpPr>
        <p:spPr>
          <a:xfrm>
            <a:off x="218661" y="179898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Initial state:</a:t>
            </a:r>
          </a:p>
        </p:txBody>
      </p:sp>
    </p:spTree>
    <p:extLst>
      <p:ext uri="{BB962C8B-B14F-4D97-AF65-F5344CB8AC3E}">
        <p14:creationId xmlns:p14="http://schemas.microsoft.com/office/powerpoint/2010/main" val="894429963"/>
      </p:ext>
    </p:extLst>
  </p:cSld>
  <p:clrMapOvr>
    <a:masterClrMapping/>
  </p:clrMapOvr>
</p:sld>
</file>

<file path=ppt/theme/theme1.xml><?xml version="1.0" encoding="utf-8"?>
<a:theme xmlns:a="http://schemas.openxmlformats.org/drawingml/2006/main" name="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>
            <a:latin typeface="Arial"/>
            <a:cs typeface="Arial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11653</TotalTime>
  <Words>1407</Words>
  <Application>Microsoft Macintosh PowerPoint</Application>
  <PresentationFormat>Widescreen</PresentationFormat>
  <Paragraphs>177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ＭＳ Ｐゴシック</vt:lpstr>
      <vt:lpstr>Aptos</vt:lpstr>
      <vt:lpstr>Arial</vt:lpstr>
      <vt:lpstr>Calibri</vt:lpstr>
      <vt:lpstr>Cambria Math</vt:lpstr>
      <vt:lpstr>Helvetica</vt:lpstr>
      <vt:lpstr>Times</vt:lpstr>
      <vt:lpstr>Wingdings</vt:lpstr>
      <vt:lpstr>1_Fermilab_PPT_090915</vt:lpstr>
      <vt:lpstr>2_Blank</vt:lpstr>
      <vt:lpstr>Fermilab_PPT_090915</vt:lpstr>
      <vt:lpstr>13_Office Theme</vt:lpstr>
      <vt:lpstr>PowerPoint Presentation</vt:lpstr>
      <vt:lpstr>Hmmm… quantum computing platforms look just like dark matter searches:</vt:lpstr>
      <vt:lpstr>Example:  Classical axion wave drives RF cavity mode</vt:lpstr>
      <vt:lpstr>The predicted axion DM signal/noise ratio in cavity experiments plummets as the axion mass increases  SQL readout is not scalable.   </vt:lpstr>
      <vt:lpstr> </vt:lpstr>
      <vt:lpstr>Energy transfer between two coupled oscillators</vt:lpstr>
      <vt:lpstr>Harmonic oscillator sine waves are described by phasors</vt:lpstr>
      <vt:lpstr>Classical pendulum system: ├ |α=3⟩⨂├ |α=0⟩</vt:lpstr>
      <vt:lpstr>A tiny problem:  Signal/Noise Ratio is tiny due to finite coherence time</vt:lpstr>
      <vt:lpstr>To reduce readout noise below SQL, use photon counting to measure displacement using the Fock basis, i.e. number eigenstates</vt:lpstr>
      <vt:lpstr>Atoms and other nonlinear oscillators can be used as single photon counters</vt:lpstr>
      <vt:lpstr>Transmon qubit in 6 GHz aluminum cavity</vt:lpstr>
      <vt:lpstr>Detect single photons via the AC Stark shift of the qubit: Example:  Measure qubit |├ g⟩→|├ e⟩ transition frequencies while driving the cavity to mimic the dark matter signal.</vt:lpstr>
      <vt:lpstr>Saclay remote single microwave photon receiver deployed in axion search</vt:lpstr>
      <vt:lpstr>Signal rate sensitivity is determined by the integration time budget:   If budgeted t=100 s at each tuning, can do 105 tunings in 1 year.  1 octave in mass is 106 tunings, so do 10 concurrent experiments to cover the full octave.  </vt:lpstr>
      <vt:lpstr>Use a quantum computer as the front-end readout for HEP experiments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sensors:  E &lt; 1 eV</dc:title>
  <dc:creator>Aaron S Chou</dc:creator>
  <cp:lastModifiedBy>Aaron S Chou</cp:lastModifiedBy>
  <cp:revision>135</cp:revision>
  <cp:lastPrinted>2024-09-26T22:23:07Z</cp:lastPrinted>
  <dcterms:created xsi:type="dcterms:W3CDTF">2024-04-14T19:15:53Z</dcterms:created>
  <dcterms:modified xsi:type="dcterms:W3CDTF">2024-11-14T14:12:36Z</dcterms:modified>
</cp:coreProperties>
</file>